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6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2AC74F6-02FE-40B2-872B-2371D005E838}">
  <a:tblStyle styleId="{52AC74F6-02FE-40B2-872B-2371D005E8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29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2247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ATERI KULIAH\Smt. Gasal 2021-2022\CSR\cs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4" y="2388357"/>
            <a:ext cx="4584879" cy="38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2638" y="570548"/>
            <a:ext cx="6728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TAHAPAN PRAKTIK </a:t>
            </a:r>
            <a:r>
              <a:rPr lang="en-US" sz="44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CSR</a:t>
            </a:r>
            <a:endParaRPr lang="en-US" sz="4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0060" y="2660428"/>
            <a:ext cx="3164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dirty="0" err="1">
                <a:solidFill>
                  <a:schemeClr val="tx1"/>
                </a:solidFill>
                <a:latin typeface="Calibri" pitchFamily="34" charset="0"/>
              </a:rPr>
              <a:t>Minggu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Ke-7 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en-AU" sz="1600" dirty="0" err="1">
                <a:solidFill>
                  <a:schemeClr val="tx1"/>
                </a:solidFill>
                <a:latin typeface="Calibri" pitchFamily="34" charset="0"/>
              </a:rPr>
              <a:t>Dr.Yuli</a:t>
            </a:r>
            <a:r>
              <a:rPr lang="en-AU" sz="1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AU" sz="1600" dirty="0" err="1">
                <a:solidFill>
                  <a:schemeClr val="tx1"/>
                </a:solidFill>
                <a:latin typeface="Calibri" pitchFamily="34" charset="0"/>
              </a:rPr>
              <a:t>Setyowati</a:t>
            </a:r>
            <a:r>
              <a:rPr lang="en-AU" sz="1600" dirty="0">
                <a:solidFill>
                  <a:schemeClr val="tx1"/>
                </a:solidFill>
                <a:latin typeface="Calibri" pitchFamily="34" charset="0"/>
              </a:rPr>
              <a:t>, S.IP,. </a:t>
            </a:r>
            <a:r>
              <a:rPr lang="en-AU" sz="1600" dirty="0" err="1">
                <a:solidFill>
                  <a:schemeClr val="tx1"/>
                </a:solidFill>
                <a:latin typeface="Calibri" pitchFamily="34" charset="0"/>
              </a:rPr>
              <a:t>M.Si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2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463638" y="399245"/>
            <a:ext cx="4095483" cy="37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Indikator</a:t>
            </a:r>
            <a:r>
              <a:rPr lang="en-US" sz="2400" b="1" i="0" u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evaluasi</a:t>
            </a:r>
            <a:endParaRPr sz="2400" b="1" dirty="0">
              <a:latin typeface="Cambria" pitchFamily="18" charset="0"/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idx="1"/>
          </p:nvPr>
        </p:nvSpPr>
        <p:spPr>
          <a:xfrm>
            <a:off x="518615" y="900751"/>
            <a:ext cx="8202304" cy="556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0987" marR="0" lvl="0" indent="-280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-US" sz="1400" b="1" i="1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Indicators of availability 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indikator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ketersediaan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):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apk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unsur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seharusnya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ada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dlm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suatu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proses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mmg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benar2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ada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?</a:t>
            </a:r>
            <a:endParaRPr sz="1400" dirty="0">
              <a:latin typeface="Calibri" pitchFamily="34" charset="0"/>
            </a:endParaRPr>
          </a:p>
          <a:p>
            <a:pPr marL="280987" marR="0" lvl="0" indent="-280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-US" sz="1400" b="1" i="1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Indicators of re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levance (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indikator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relevansi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):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seberapa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relevan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teknologi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atau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layanan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ditawarkan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?</a:t>
            </a:r>
            <a:endParaRPr sz="1400" dirty="0">
              <a:latin typeface="Calibri" pitchFamily="34" charset="0"/>
            </a:endParaRPr>
          </a:p>
          <a:p>
            <a:pPr marL="280987" marR="0" lvl="0" indent="-280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-US" sz="1400" b="1" i="1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Indicators of 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accessibility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apk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layanan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diberikan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berada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dlm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jangkauan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membutuhkan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?</a:t>
            </a:r>
            <a:endParaRPr sz="1400" dirty="0">
              <a:latin typeface="Calibri" pitchFamily="34" charset="0"/>
            </a:endParaRPr>
          </a:p>
          <a:p>
            <a:pPr marL="280987" marR="0" lvl="0" indent="-280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-US" sz="1400" b="1" i="1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Indicators of utilization 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indikator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pemanfaatan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):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seberapa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banyak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layanan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telah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disediakan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&amp;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bgmn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pemanfaatannya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?</a:t>
            </a:r>
            <a:endParaRPr sz="1400" dirty="0">
              <a:latin typeface="Calibri" pitchFamily="34" charset="0"/>
            </a:endParaRPr>
          </a:p>
          <a:p>
            <a:pPr marL="280987" marR="0" lvl="0" indent="-280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-US" sz="1400" b="1" i="1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Indicators of coverage 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indikator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cakupan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):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seberapa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besar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proporsi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orang2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membutuhkan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layanan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/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penerima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layanan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tsb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?</a:t>
            </a:r>
            <a:endParaRPr sz="1400" dirty="0">
              <a:latin typeface="Calibri" pitchFamily="34" charset="0"/>
            </a:endParaRPr>
          </a:p>
          <a:p>
            <a:pPr marL="280987" marR="0" lvl="0" indent="-280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-US" sz="1400" b="1" i="1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Indicators of quality 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indikator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kualitas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)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standar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kualitas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dari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lyanan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CSR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disampaikan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pd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kelompok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sasaran</a:t>
            </a:r>
            <a:endParaRPr sz="1400" dirty="0">
              <a:latin typeface="Calibri" pitchFamily="34" charset="0"/>
            </a:endParaRPr>
          </a:p>
          <a:p>
            <a:pPr marL="280987" marR="0" lvl="0" indent="-280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-US" sz="1400" b="1" i="1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Indicators of effort 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indikator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upaya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)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seberapa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byk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upaya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telah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dilakukan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dlm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rangka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mencapai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tujuan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ditetapkan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?</a:t>
            </a:r>
            <a:endParaRPr sz="1400" dirty="0">
              <a:latin typeface="Calibri" pitchFamily="34" charset="0"/>
            </a:endParaRPr>
          </a:p>
          <a:p>
            <a:pPr marL="280987" marR="0" lvl="0" indent="-280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-US" sz="1400" b="1" i="1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Indicators of efficiency 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indikator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efisiensi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):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apk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sumber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daya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aktivitas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ada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telah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efisien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dlm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mencapai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tujuan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?</a:t>
            </a:r>
            <a:endParaRPr sz="1400" dirty="0">
              <a:latin typeface="Calibri" pitchFamily="34" charset="0"/>
            </a:endParaRPr>
          </a:p>
          <a:p>
            <a:pPr marL="280987" marR="0" lvl="0" indent="-280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-US" sz="1400" b="1" i="1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Indicators of impact 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indikator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dampak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)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apk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sesuatu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sdh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dilakukan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benar2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memberikan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perubahan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di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masyarakat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?</a:t>
            </a:r>
            <a:endParaRPr sz="1400" dirty="0">
              <a:latin typeface="Calibri" pitchFamily="34" charset="0"/>
            </a:endParaRPr>
          </a:p>
          <a:p>
            <a:pPr marL="280987" marR="0" lvl="0" indent="-280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LcPeriod"/>
            </a:pPr>
            <a:r>
              <a:rPr lang="en-US" sz="1400" b="1" i="1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Indicators of empowerment 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(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indikator</a:t>
            </a:r>
            <a:r>
              <a:rPr lang="en-US" sz="1400" b="1" i="0" u="none" dirty="0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dirty="0" err="1">
                <a:solidFill>
                  <a:srgbClr val="C0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keberdayaan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):</a:t>
            </a:r>
            <a:endParaRPr sz="1400" dirty="0">
              <a:latin typeface="Calibri" pitchFamily="34" charset="0"/>
            </a:endParaRPr>
          </a:p>
          <a:p>
            <a:pPr marL="519113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Tk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keberdayaan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1: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terpenuhinya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kebutuhan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dasar</a:t>
            </a:r>
            <a:endParaRPr sz="1400" dirty="0">
              <a:latin typeface="Calibri" pitchFamily="34" charset="0"/>
            </a:endParaRPr>
          </a:p>
          <a:p>
            <a:pPr marL="519113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Tk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keberdayaan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2: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penguasaan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akses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sumber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daya</a:t>
            </a:r>
            <a:endParaRPr sz="1400" dirty="0">
              <a:latin typeface="Calibri" pitchFamily="34" charset="0"/>
            </a:endParaRPr>
          </a:p>
          <a:p>
            <a:pPr marL="519113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Tk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keberdayaan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3: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dimilikinya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kesadaran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penuh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ttg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potensi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kekuatan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kelemahan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diri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&amp;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lingkungan</a:t>
            </a:r>
            <a:endParaRPr sz="1400" dirty="0">
              <a:latin typeface="Calibri" pitchFamily="34" charset="0"/>
            </a:endParaRPr>
          </a:p>
          <a:p>
            <a:pPr marL="519113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Tk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keberdayaan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4: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mampu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berpartisipasi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secara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aktif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dlm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berbagai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kegiatan</a:t>
            </a:r>
            <a:endParaRPr sz="1400" dirty="0">
              <a:latin typeface="Calibri" pitchFamily="34" charset="0"/>
            </a:endParaRPr>
          </a:p>
          <a:p>
            <a:pPr marL="519113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Tk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keberdayaan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5: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mampu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mengendalikan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diri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&amp;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lingkungan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dilihat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dari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partisipasi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&amp;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dinamika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masy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dlm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mengevaluasi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&amp;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mengendalikan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berbagai</a:t>
            </a:r>
            <a:r>
              <a:rPr lang="en-US" sz="14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</a:t>
            </a:r>
            <a:endParaRPr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idx="1"/>
          </p:nvPr>
        </p:nvSpPr>
        <p:spPr>
          <a:xfrm>
            <a:off x="580678" y="2996279"/>
            <a:ext cx="8052827" cy="265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lphaLcPeriod" startAt="6"/>
            </a:pPr>
            <a:r>
              <a:rPr lang="en-US" sz="1600" b="1" i="0" u="none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Penutupan</a:t>
            </a:r>
            <a:r>
              <a:rPr lang="en-US" sz="1600" b="0" i="0" u="none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semua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proses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pengadaan</a:t>
            </a:r>
            <a:endParaRPr sz="1600" b="0" i="0" u="none" dirty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573088" marR="0" lvl="0" indent="-231775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Memastikan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efektifitas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kontribusi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para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pihak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berdasarkan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pelaporan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monev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mendukung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kemandirian</a:t>
            </a:r>
            <a:endParaRPr sz="1600" dirty="0">
              <a:latin typeface="Calibri" pitchFamily="34" charset="0"/>
            </a:endParaRPr>
          </a:p>
          <a:p>
            <a:pPr marL="573088" marR="0" lvl="0" indent="-231775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Penerima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manfaat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membuat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indikator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progress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keberhasilan</a:t>
            </a:r>
            <a:endParaRPr sz="1600" dirty="0">
              <a:latin typeface="Calibri" pitchFamily="34" charset="0"/>
            </a:endParaRPr>
          </a:p>
          <a:p>
            <a:pPr marL="573088" marR="0" lvl="0" indent="-231775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Penerima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manfaat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mendiskusikan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memutuskan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sebarapa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telah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membawa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perubahan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meningkatkan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mutu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hidup</a:t>
            </a:r>
            <a:endParaRPr sz="1600" dirty="0">
              <a:latin typeface="Calibri" pitchFamily="34" charset="0"/>
            </a:endParaRPr>
          </a:p>
          <a:p>
            <a:pPr marL="573088" marR="0" lvl="0" indent="-231775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Melakukan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evaluasi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dampak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thd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kemandirian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&amp;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pengukuran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dampak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melalui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survey/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situasi</a:t>
            </a:r>
            <a:endParaRPr sz="1600" dirty="0">
              <a:latin typeface="Calibri" pitchFamily="34" charset="0"/>
            </a:endParaRPr>
          </a:p>
          <a:p>
            <a:pPr marL="573088" marR="0" lvl="0" indent="-231775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Memberikan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rekomendasi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konstruktif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utk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keberlanjutan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pembangunan</a:t>
            </a:r>
            <a:endParaRPr sz="1600" dirty="0">
              <a:latin typeface="Calibri" pitchFamily="34" charset="0"/>
            </a:endParaRPr>
          </a:p>
          <a:p>
            <a:pPr marL="573088" marR="0" lvl="0" indent="-231775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Pelaporan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pelaksanaan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CSR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hendaknya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mjd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pengetahuan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/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informasi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bersama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antar</a:t>
            </a:r>
            <a:r>
              <a:rPr lang="en-US" sz="16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pihak</a:t>
            </a:r>
            <a:endParaRPr sz="1600" dirty="0">
              <a:latin typeface="Calibri" pitchFamily="34" charset="0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600" b="0" i="0" u="none" dirty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1941" y="25758"/>
            <a:ext cx="368765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5. TERMINATION</a:t>
            </a:r>
            <a:endParaRPr lang="en-US" sz="27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0678" y="1182449"/>
            <a:ext cx="7922525" cy="1813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chemeClr val="dk1"/>
              </a:buClr>
              <a:buSzPts val="1800"/>
            </a:pP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Merupakan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tahap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pemutusan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secara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formal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pd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masyarakat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penerima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:</a:t>
            </a:r>
            <a:endParaRPr lang="en-US" sz="17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n-US" sz="17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Serah</a:t>
            </a:r>
            <a:r>
              <a:rPr lang="en-US" sz="17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terima</a:t>
            </a:r>
            <a:r>
              <a:rPr lang="en-US" sz="17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kpd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penerima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manfaat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(beneficiaries)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atau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sponsor dg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mendapatkan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feedback</a:t>
            </a:r>
            <a:endParaRPr lang="en-US" sz="17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n-US" sz="17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Review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pasca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atau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fase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akhir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</a:t>
            </a:r>
            <a:endParaRPr lang="en-US" sz="17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n-US" sz="1700" b="1" i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Lesson learned 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document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sbg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bahan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evaluasi</a:t>
            </a:r>
            <a:endParaRPr lang="en-US" sz="17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Melaksanakan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1" i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update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sesuai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dg proses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organisasi</a:t>
            </a:r>
            <a:endParaRPr lang="en-US" sz="17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n-US" sz="17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Penyimpanan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dokumen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</a:t>
            </a:r>
            <a:r>
              <a:rPr lang="en-US" sz="17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dlm</a:t>
            </a:r>
            <a:r>
              <a:rPr lang="en-US" sz="17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bank data</a:t>
            </a:r>
            <a:endParaRPr lang="en-US" sz="17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idx="1"/>
          </p:nvPr>
        </p:nvSpPr>
        <p:spPr>
          <a:xfrm>
            <a:off x="457200" y="914401"/>
            <a:ext cx="8223161" cy="528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500" b="1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CONTOH TABEL MASALAH DAN REKOMENDASI</a:t>
            </a:r>
            <a:endParaRPr sz="2500" b="1" dirty="0">
              <a:latin typeface="Calibri" pitchFamily="34" charset="0"/>
            </a:endParaRPr>
          </a:p>
        </p:txBody>
      </p:sp>
      <p:graphicFrame>
        <p:nvGraphicFramePr>
          <p:cNvPr id="167" name="Google Shape;167;p24"/>
          <p:cNvGraphicFramePr/>
          <p:nvPr>
            <p:extLst>
              <p:ext uri="{D42A27DB-BD31-4B8C-83A1-F6EECF244321}">
                <p14:modId xmlns:p14="http://schemas.microsoft.com/office/powerpoint/2010/main" val="716799250"/>
              </p:ext>
            </p:extLst>
          </p:nvPr>
        </p:nvGraphicFramePr>
        <p:xfrm>
          <a:off x="682581" y="1725766"/>
          <a:ext cx="7778839" cy="41442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50785"/>
                <a:gridCol w="2262936"/>
                <a:gridCol w="3465118"/>
              </a:tblGrid>
              <a:tr h="4136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u="none" dirty="0">
                          <a:sym typeface="Calibri"/>
                        </a:rPr>
                        <a:t>PROGRAM</a:t>
                      </a:r>
                      <a:endParaRPr sz="1600" b="1" dirty="0"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u="none" dirty="0">
                          <a:sym typeface="Calibri"/>
                        </a:rPr>
                        <a:t>MASALAH</a:t>
                      </a:r>
                      <a:endParaRPr sz="1600" b="1" dirty="0"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u="none" dirty="0">
                          <a:sym typeface="Calibri"/>
                        </a:rPr>
                        <a:t>REKOMENDASI</a:t>
                      </a:r>
                      <a:endParaRPr sz="1600" b="1" dirty="0"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</a:tr>
              <a:tr h="19659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u="none" dirty="0">
                          <a:sym typeface="Calibri"/>
                        </a:rPr>
                        <a:t>Pembangunan </a:t>
                      </a:r>
                      <a:r>
                        <a:rPr lang="en-US" sz="1600" u="none" dirty="0" err="1">
                          <a:sym typeface="Calibri"/>
                        </a:rPr>
                        <a:t>sarana</a:t>
                      </a:r>
                      <a:r>
                        <a:rPr lang="en-US" sz="1600" u="none" dirty="0">
                          <a:sym typeface="Calibri"/>
                        </a:rPr>
                        <a:t> air </a:t>
                      </a:r>
                      <a:r>
                        <a:rPr lang="en-US" sz="1600" u="none" dirty="0" err="1">
                          <a:sym typeface="Calibri"/>
                        </a:rPr>
                        <a:t>bersih</a:t>
                      </a:r>
                      <a:endParaRPr sz="1600" dirty="0"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1. Keterlibatan masyarakat kurang</a:t>
                      </a:r>
                      <a:endParaRPr sz="1600"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u="none" dirty="0">
                          <a:sym typeface="Calibri"/>
                        </a:rPr>
                        <a:t>1. </a:t>
                      </a:r>
                      <a:r>
                        <a:rPr lang="en-US" sz="1600" u="none" dirty="0" err="1">
                          <a:sym typeface="Calibri"/>
                        </a:rPr>
                        <a:t>Meningkatkan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partisipasi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masyarakat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dlm</a:t>
                      </a:r>
                      <a:r>
                        <a:rPr lang="en-US" sz="1600" u="none" dirty="0">
                          <a:sym typeface="Calibri"/>
                        </a:rPr>
                        <a:t> proses </a:t>
                      </a:r>
                      <a:r>
                        <a:rPr lang="en-US" sz="1600" u="none" dirty="0" err="1">
                          <a:sym typeface="Calibri"/>
                        </a:rPr>
                        <a:t>pembangunan</a:t>
                      </a:r>
                      <a:r>
                        <a:rPr lang="en-US" sz="1600" u="none" dirty="0">
                          <a:sym typeface="Calibri"/>
                        </a:rPr>
                        <a:t>, </a:t>
                      </a:r>
                      <a:r>
                        <a:rPr lang="en-US" sz="1600" u="none" dirty="0" err="1">
                          <a:sym typeface="Calibri"/>
                        </a:rPr>
                        <a:t>misal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membentuk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organisasi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dan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sistem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pengelolaan</a:t>
                      </a:r>
                      <a:r>
                        <a:rPr lang="en-US" sz="1600" u="none" dirty="0">
                          <a:sym typeface="Calibri"/>
                        </a:rPr>
                        <a:t> air </a:t>
                      </a:r>
                      <a:r>
                        <a:rPr lang="en-US" sz="1600" u="none" dirty="0" err="1">
                          <a:sym typeface="Calibri"/>
                        </a:rPr>
                        <a:t>bersih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berbasis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masyarakat</a:t>
                      </a:r>
                      <a:endParaRPr sz="1600" dirty="0"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</a:tr>
              <a:tr h="134468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2. Pembangunan tdk diarahkan kpd pencarian sumber air baru yg lebih baik</a:t>
                      </a:r>
                      <a:endParaRPr sz="1600"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u="none" dirty="0">
                          <a:sym typeface="Calibri"/>
                        </a:rPr>
                        <a:t>2. </a:t>
                      </a:r>
                      <a:r>
                        <a:rPr lang="en-US" sz="1600" u="none" dirty="0" err="1">
                          <a:sym typeface="Calibri"/>
                        </a:rPr>
                        <a:t>Bekerjasama</a:t>
                      </a:r>
                      <a:r>
                        <a:rPr lang="en-US" sz="1600" u="none" dirty="0">
                          <a:sym typeface="Calibri"/>
                        </a:rPr>
                        <a:t> dg </a:t>
                      </a:r>
                      <a:r>
                        <a:rPr lang="en-US" sz="1600" u="none" dirty="0" err="1">
                          <a:sym typeface="Calibri"/>
                        </a:rPr>
                        <a:t>pemerintah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daerah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mengusahakan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sumber</a:t>
                      </a:r>
                      <a:r>
                        <a:rPr lang="en-US" sz="1600" u="none" dirty="0">
                          <a:sym typeface="Calibri"/>
                        </a:rPr>
                        <a:t> air </a:t>
                      </a:r>
                      <a:r>
                        <a:rPr lang="en-US" sz="1600" u="none" dirty="0" err="1">
                          <a:sym typeface="Calibri"/>
                        </a:rPr>
                        <a:t>baru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dan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menambah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sumber</a:t>
                      </a:r>
                      <a:r>
                        <a:rPr lang="en-US" sz="1600" u="none" dirty="0">
                          <a:sym typeface="Calibri"/>
                        </a:rPr>
                        <a:t> air </a:t>
                      </a:r>
                      <a:r>
                        <a:rPr lang="en-US" sz="1600" u="none" dirty="0" err="1">
                          <a:sym typeface="Calibri"/>
                        </a:rPr>
                        <a:t>yg</a:t>
                      </a:r>
                      <a:r>
                        <a:rPr lang="en-US" sz="1600" u="none" dirty="0">
                          <a:sym typeface="Calibri"/>
                        </a:rPr>
                        <a:t> </a:t>
                      </a:r>
                      <a:r>
                        <a:rPr lang="en-US" sz="1600" u="none" dirty="0" err="1">
                          <a:sym typeface="Calibri"/>
                        </a:rPr>
                        <a:t>ada</a:t>
                      </a:r>
                      <a:endParaRPr sz="1600" dirty="0"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</a:tr>
              <a:tr h="4200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4571999" y="0"/>
            <a:ext cx="3670480" cy="57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700" b="1" i="0" u="none" dirty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6. AFTER CARE</a:t>
            </a:r>
            <a:endParaRPr sz="27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7796" y="1150257"/>
            <a:ext cx="7833815" cy="4491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buClr>
                <a:schemeClr val="dk1"/>
              </a:buClr>
              <a:buSzPct val="100000"/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Walaupun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telah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berakhir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sebaiknya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tetap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dijalin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hubungan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informal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staf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CSR/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pendamping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dg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cara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mengunjungi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secara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berkala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&amp;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memantau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proses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pengalihan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mandat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kpd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masyarakat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itchFamily="2" charset="2"/>
              <a:buChar char="§"/>
            </a:pP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Merawat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komunikasi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dg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pihak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pemerintah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&amp;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pemangku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wilayah</a:t>
            </a:r>
            <a:endParaRPr lang="en-US" sz="18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Membangun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legitimasi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sosial</a:t>
            </a:r>
            <a:r>
              <a:rPr lang="en-US" sz="1800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itchFamily="2" charset="2"/>
              <a:buChar char="§"/>
            </a:pP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Prinsip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: Program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pemberdayaan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mrpk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siklus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keberlanjutan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menjadi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fokus</a:t>
            </a:r>
            <a:r>
              <a:rPr lang="en-US" sz="18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Selalu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terbuka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utk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perbaikan</a:t>
            </a:r>
            <a:r>
              <a:rPr lang="en-US" sz="1800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Secara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terus-menerus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membangun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kemit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raan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dg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berbagai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stakeholder dg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cara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memperkuat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proses-proses </a:t>
            </a:r>
            <a:r>
              <a:rPr lang="en-US" sz="1800" i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engagement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lebih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intensif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melalui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berbagai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forum.</a:t>
            </a:r>
            <a:endParaRPr lang="en-US" sz="18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itchFamily="2" charset="2"/>
              <a:buChar char="§"/>
            </a:pP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Mendorong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mempromosikan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mendesimina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sikan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praktik-praktik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pelaksanaan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CSR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kemitraan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kpd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selutuh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stakeholder</a:t>
            </a:r>
            <a:endParaRPr lang="en-US" sz="18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Mendorong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adanya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i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leadership forum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ttg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keberlanjuta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tanggung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jawab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sosial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investasi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sosial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secara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konsisten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berkelanjutan</a:t>
            </a:r>
            <a:r>
              <a:rPr lang="en-US" sz="18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Melakukan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advokasi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atas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kebijakan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praktik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kinerja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CSR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kemitraan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tiga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sektor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telah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dilaksanakan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di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berbagai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wilayah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melalui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penguatan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jejaring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(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networking</a:t>
            </a:r>
            <a:r>
              <a:rPr lang="en-US" sz="18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).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ATERI KULIAH\Smt. Gasal 2021-2022\CSR\image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150125"/>
            <a:ext cx="8652681" cy="63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72;p25"/>
          <p:cNvSpPr txBox="1">
            <a:spLocks/>
          </p:cNvSpPr>
          <p:nvPr/>
        </p:nvSpPr>
        <p:spPr>
          <a:xfrm>
            <a:off x="465174" y="817808"/>
            <a:ext cx="8266700" cy="70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>
                <a:schemeClr val="dk1"/>
              </a:buClr>
              <a:buSzPts val="3200"/>
            </a:pPr>
            <a:r>
              <a:rPr lang="en-US" sz="5400" b="1" dirty="0" smtClean="0">
                <a:solidFill>
                  <a:srgbClr val="C00000"/>
                </a:solidFill>
                <a:latin typeface="Calibri" pitchFamily="34" charset="0"/>
                <a:sym typeface="Century Schoolbook"/>
              </a:rPr>
              <a:t>SEMANGAT </a:t>
            </a:r>
            <a:r>
              <a:rPr lang="en-US" sz="5400" b="1" dirty="0">
                <a:solidFill>
                  <a:srgbClr val="C00000"/>
                </a:solidFill>
                <a:latin typeface="Calibri" pitchFamily="34" charset="0"/>
                <a:sym typeface="Century Schoolbook"/>
              </a:rPr>
              <a:t>BELAJAR </a:t>
            </a:r>
            <a:endParaRPr lang="en-US" sz="5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7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2624427" y="748560"/>
            <a:ext cx="3810000" cy="587375"/>
          </a:xfrm>
          <a:prstGeom prst="rect">
            <a:avLst/>
          </a:prstGeom>
          <a:solidFill>
            <a:srgbClr val="9BBB59"/>
          </a:solidFill>
          <a:ln w="25400" cap="flat" cmpd="sng">
            <a:solidFill>
              <a:srgbClr val="7189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ASSESSMENT</a:t>
            </a:r>
            <a:endParaRPr sz="1900" b="1" dirty="0">
              <a:latin typeface="Calibri" pitchFamily="34" charset="0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2636445" y="1687131"/>
            <a:ext cx="3810000" cy="6096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8C3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PLANT OF TREATMENT</a:t>
            </a:r>
            <a:endParaRPr sz="1900" b="1" dirty="0">
              <a:latin typeface="Calibri" pitchFamily="34" charset="0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2624427" y="4715377"/>
            <a:ext cx="3810000" cy="604837"/>
          </a:xfrm>
          <a:prstGeom prst="rect">
            <a:avLst/>
          </a:prstGeom>
          <a:solidFill>
            <a:srgbClr val="984807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TERMINATION</a:t>
            </a:r>
            <a:endParaRPr sz="1900" b="1" dirty="0">
              <a:latin typeface="Calibri" pitchFamily="34" charset="0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2690557" y="5709961"/>
            <a:ext cx="3810000" cy="574675"/>
          </a:xfrm>
          <a:prstGeom prst="rect">
            <a:avLst/>
          </a:prstGeom>
          <a:solidFill>
            <a:srgbClr val="948A54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AFTER CARE</a:t>
            </a:r>
            <a:endParaRPr sz="1900" b="1">
              <a:latin typeface="Calibri" pitchFamily="34" charset="0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2624427" y="2753931"/>
            <a:ext cx="3810000" cy="609600"/>
          </a:xfrm>
          <a:prstGeom prst="rect">
            <a:avLst/>
          </a:prstGeom>
          <a:solidFill>
            <a:srgbClr val="4BACC6"/>
          </a:solidFill>
          <a:ln w="25400" cap="flat" cmpd="sng">
            <a:solidFill>
              <a:srgbClr val="357D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TREATMENT OF ACTION</a:t>
            </a:r>
            <a:endParaRPr sz="1900" b="1">
              <a:latin typeface="Calibri" pitchFamily="34" charset="0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2636445" y="3733406"/>
            <a:ext cx="3810000" cy="609600"/>
          </a:xfrm>
          <a:prstGeom prst="rect">
            <a:avLst/>
          </a:prstGeom>
          <a:solidFill>
            <a:srgbClr val="604A7B"/>
          </a:solidFill>
          <a:ln w="9525" cap="flat" cmpd="sng">
            <a:solidFill>
              <a:srgbClr val="7D60A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MONITORING &amp; EVALUATION</a:t>
            </a:r>
            <a:endParaRPr sz="1900" b="1" dirty="0">
              <a:latin typeface="Calibri" pitchFamily="34" charset="0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4332552" y="1335935"/>
            <a:ext cx="259556" cy="384175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i="0" u="none">
              <a:solidFill>
                <a:schemeClr val="dk1"/>
              </a:solidFill>
              <a:latin typeface="Cambr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7;p14"/>
          <p:cNvSpPr/>
          <p:nvPr/>
        </p:nvSpPr>
        <p:spPr>
          <a:xfrm>
            <a:off x="4305934" y="2333243"/>
            <a:ext cx="259556" cy="384175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i="0" u="none">
              <a:solidFill>
                <a:schemeClr val="dk1"/>
              </a:solidFill>
              <a:latin typeface="Cambr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97;p14"/>
          <p:cNvSpPr/>
          <p:nvPr/>
        </p:nvSpPr>
        <p:spPr>
          <a:xfrm>
            <a:off x="4336001" y="3363531"/>
            <a:ext cx="259556" cy="384175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i="0" u="none">
              <a:solidFill>
                <a:schemeClr val="dk1"/>
              </a:solidFill>
              <a:latin typeface="Cambr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7;p14"/>
          <p:cNvSpPr/>
          <p:nvPr/>
        </p:nvSpPr>
        <p:spPr>
          <a:xfrm>
            <a:off x="4331600" y="4371077"/>
            <a:ext cx="259556" cy="384175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i="0" u="none">
              <a:solidFill>
                <a:schemeClr val="dk1"/>
              </a:solidFill>
              <a:latin typeface="Cambria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7;p14"/>
          <p:cNvSpPr/>
          <p:nvPr/>
        </p:nvSpPr>
        <p:spPr>
          <a:xfrm>
            <a:off x="4399649" y="5320214"/>
            <a:ext cx="259556" cy="384175"/>
          </a:xfrm>
          <a:prstGeom prst="downArrow">
            <a:avLst>
              <a:gd name="adj1" fmla="val 108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i="0" u="none">
              <a:solidFill>
                <a:schemeClr val="dk1"/>
              </a:solidFill>
              <a:latin typeface="Cambria" pitchFamily="18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idx="1"/>
          </p:nvPr>
        </p:nvSpPr>
        <p:spPr>
          <a:xfrm>
            <a:off x="511488" y="1023582"/>
            <a:ext cx="4778062" cy="382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Identifikasi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: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masalah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kebutuhan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(felt needs, expressed needs),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potensi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peluang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Masyarakat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dilibatkan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dlm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assessment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1800" dirty="0">
              <a:latin typeface="Calibri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Tahapan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:</a:t>
            </a:r>
            <a:endParaRPr sz="1800" b="1" dirty="0">
              <a:latin typeface="Calibri" pitchFamily="34" charset="0"/>
            </a:endParaRPr>
          </a:p>
          <a:p>
            <a:pPr marL="463550" marR="0" lvl="0" indent="-231775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Pendekatan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pribadi</a:t>
            </a:r>
            <a:endParaRPr sz="1800" dirty="0">
              <a:latin typeface="Calibri" pitchFamily="34" charset="0"/>
            </a:endParaRPr>
          </a:p>
          <a:p>
            <a:pPr marL="463550" marR="0" lvl="0" indent="-231775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Memupuk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semangat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tim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&amp;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kemampuan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analisis</a:t>
            </a:r>
            <a:endParaRPr sz="1800" dirty="0">
              <a:latin typeface="Calibri" pitchFamily="34" charset="0"/>
            </a:endParaRPr>
          </a:p>
          <a:p>
            <a:pPr marL="463550" marR="0" lvl="0" indent="-231775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Membangun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hubungan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percakapan</a:t>
            </a:r>
            <a:endParaRPr sz="1800" dirty="0">
              <a:latin typeface="Calibri" pitchFamily="34" charset="0"/>
            </a:endParaRPr>
          </a:p>
          <a:p>
            <a:pPr marL="463550" marR="0" lvl="0" indent="-231775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Berjalan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bekerja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bersama</a:t>
            </a:r>
            <a:endParaRPr sz="1800" dirty="0">
              <a:latin typeface="Calibri" pitchFamily="34" charset="0"/>
            </a:endParaRPr>
          </a:p>
          <a:p>
            <a:pPr marL="463550" marR="0" lvl="0" indent="-231775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Penggambaran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visual,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pemetaan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(mapping)</a:t>
            </a:r>
            <a:endParaRPr sz="1800" dirty="0">
              <a:latin typeface="Calibri" pitchFamily="34" charset="0"/>
            </a:endParaRPr>
          </a:p>
          <a:p>
            <a:pPr marL="463550" marR="0" lvl="0" indent="-231775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Matriks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prioritas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endParaRPr sz="1800" dirty="0">
              <a:latin typeface="Calibri" pitchFamily="34" charset="0"/>
            </a:endParaRPr>
          </a:p>
          <a:p>
            <a:pPr marL="463550" marR="0" lvl="0" indent="-231775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Kalender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musim</a:t>
            </a:r>
            <a:endParaRPr sz="1800" dirty="0">
              <a:latin typeface="Calibri" pitchFamily="34" charset="0"/>
            </a:endParaRPr>
          </a:p>
          <a:p>
            <a:pPr marL="463550" marR="0" lvl="0" indent="-231775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Visualisasi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dg diagram &amp; flow chart</a:t>
            </a:r>
            <a:endParaRPr sz="1800" dirty="0">
              <a:latin typeface="Calibri" pitchFamily="34" charset="0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9550" y="855372"/>
            <a:ext cx="3365053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9550" y="3550276"/>
            <a:ext cx="3404066" cy="27432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5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726546" y="55393"/>
            <a:ext cx="332275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1. ASSESSMENT</a:t>
            </a:r>
            <a:endParaRPr lang="en-US" sz="23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2986" y="-52329"/>
            <a:ext cx="34579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ASSESSMENT</a:t>
            </a:r>
            <a:br>
              <a:rPr lang="en-US" sz="19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lang="en-US" sz="1900" b="1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Analisis</a:t>
            </a:r>
            <a:r>
              <a:rPr lang="en-US" sz="19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Situasi</a:t>
            </a:r>
            <a:endParaRPr lang="en-US" sz="19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5459" y="1009666"/>
            <a:ext cx="7701566" cy="478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360363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TIPOLOGI </a:t>
            </a:r>
            <a:r>
              <a:rPr lang="en-US" sz="1800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WILAYAH</a:t>
            </a:r>
          </a:p>
          <a:p>
            <a:pPr marL="360363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biasanya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cakupan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desa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kelurahan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kecamatan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–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terdiri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dari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komponen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demografi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ekonomi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infrastrukturt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serta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fasilitas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sosial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menunjukkan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kebutuhan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potensi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masyarakat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AutoNum type="arabicPeriod"/>
            </a:pPr>
            <a:endParaRPr lang="en-US" sz="1800" b="1" dirty="0">
              <a:solidFill>
                <a:schemeClr val="dk1"/>
              </a:solidFill>
              <a:latin typeface="Calibri" pitchFamily="34" charset="0"/>
              <a:sym typeface="Calibri"/>
            </a:endParaRPr>
          </a:p>
          <a:p>
            <a:pPr marL="360363" indent="-360363">
              <a:lnSpc>
                <a:spcPct val="90000"/>
              </a:lnSpc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TIPOLOGI KOMUNITAS</a:t>
            </a:r>
            <a:endParaRPr lang="en-US" sz="1800" dirty="0">
              <a:latin typeface="Calibri" pitchFamily="34" charset="0"/>
            </a:endParaRPr>
          </a:p>
          <a:p>
            <a:pPr marL="360363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Deskripsi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secara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terpola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ttg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kultur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struktur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sebaran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etnik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atau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kelompok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sosial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serta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proses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dinamika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sosial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menunjukkan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karakter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potensi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sosial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budaya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masyarakat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.</a:t>
            </a:r>
            <a:endParaRPr lang="en-US" sz="1800" dirty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AutoNum type="arabicPeriod"/>
            </a:pPr>
            <a:endParaRPr lang="en-US" sz="1800" dirty="0" smtClean="0">
              <a:latin typeface="Calibri" pitchFamily="34" charset="0"/>
            </a:endParaRPr>
          </a:p>
          <a:p>
            <a:pPr marL="360363" indent="-360363">
              <a:lnSpc>
                <a:spcPct val="90000"/>
              </a:lnSpc>
              <a:buClr>
                <a:schemeClr val="dk1"/>
              </a:buClr>
              <a:buSzPct val="100000"/>
              <a:buFont typeface="+mj-lt"/>
              <a:buAutoNum type="arabicPeriod" startAt="3"/>
            </a:pP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PEMETAAN STAKEHOLDER STRATEGIS</a:t>
            </a:r>
            <a:endParaRPr lang="en-US" sz="1800" dirty="0">
              <a:latin typeface="Calibri" pitchFamily="34" charset="0"/>
            </a:endParaRPr>
          </a:p>
          <a:p>
            <a:pPr marL="360363" lv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000"/>
            </a:pP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Stakeholder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statis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maupun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dinamis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. </a:t>
            </a:r>
            <a:endParaRPr lang="en-US" sz="1800" dirty="0">
              <a:latin typeface="Calibri" pitchFamily="34" charset="0"/>
            </a:endParaRPr>
          </a:p>
          <a:p>
            <a:pPr marL="360363" lvl="0">
              <a:lnSpc>
                <a:spcPct val="90000"/>
              </a:lnSpc>
              <a:spcBef>
                <a:spcPts val="380"/>
              </a:spcBef>
              <a:buClr>
                <a:schemeClr val="dk1"/>
              </a:buClr>
              <a:buSzPts val="1900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Mengungkapkan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bgmn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relasi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antar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-stakeholder, stakeholder dg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perusahaan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shg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terlihat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potensi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tantangan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kelembagaan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utk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praktik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CSR.</a:t>
            </a:r>
            <a:endParaRPr lang="en-US" sz="1800" dirty="0">
              <a:latin typeface="Calibri" pitchFamily="34" charset="0"/>
              <a:ea typeface="Calibri"/>
            </a:endParaRPr>
          </a:p>
          <a:p>
            <a:pPr marL="514350" lvl="0" indent="-51435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AutoNum type="arabicPeriod"/>
            </a:pPr>
            <a:endParaRPr lang="en-US" sz="1800" dirty="0" smtClean="0">
              <a:latin typeface="Calibri" pitchFamily="34" charset="0"/>
            </a:endParaRPr>
          </a:p>
          <a:p>
            <a:pPr marL="360363" indent="-360363">
              <a:lnSpc>
                <a:spcPct val="90000"/>
              </a:lnSpc>
              <a:buClr>
                <a:schemeClr val="dk1"/>
              </a:buClr>
              <a:buSzPct val="100000"/>
              <a:buFont typeface="+mj-lt"/>
              <a:buAutoNum type="arabicPeriod" startAt="4"/>
            </a:pP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PEMETAAN ISU PENTING</a:t>
            </a:r>
            <a:endParaRPr lang="en-US" sz="1800" dirty="0">
              <a:latin typeface="Calibri" pitchFamily="34" charset="0"/>
            </a:endParaRPr>
          </a:p>
          <a:p>
            <a:pPr marL="360363" lv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000"/>
            </a:pPr>
            <a:r>
              <a:rPr lang="en-US" sz="1800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Potensi</a:t>
            </a:r>
            <a:r>
              <a:rPr lang="en-US" sz="18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konflik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serta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masalah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perlu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dapat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diselesaikan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melalui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</a:t>
            </a:r>
            <a:r>
              <a:rPr lang="en-US" sz="18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CSR.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idx="1"/>
          </p:nvPr>
        </p:nvSpPr>
        <p:spPr>
          <a:xfrm>
            <a:off x="708338" y="934862"/>
            <a:ext cx="7978462" cy="210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Rencana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tindakan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seharusnya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berbasis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hasil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assessment</a:t>
            </a:r>
            <a:endParaRPr sz="1700" dirty="0">
              <a:latin typeface="Calibri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Warga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dilibatkan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utk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berpikir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ttg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masalah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dihadapi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bgmn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solusinya</a:t>
            </a:r>
            <a:endParaRPr sz="1700" dirty="0">
              <a:latin typeface="Calibri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Fasilitator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membantu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masy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berdiskusi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&amp;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memikirkan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apa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saja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dpt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dilakukan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dg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mempertimbangkan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sumber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daya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ada</a:t>
            </a:r>
            <a:endParaRPr sz="1700" dirty="0">
              <a:latin typeface="Calibri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300" b="1" i="0" u="none" strike="noStrike" cap="none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Tabel</a:t>
            </a:r>
            <a:r>
              <a:rPr lang="en-US" sz="2300" b="1" i="0" u="none" strike="noStrike" cap="none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Prioritas</a:t>
            </a:r>
            <a:r>
              <a:rPr lang="en-US" sz="2300" b="1" i="0" u="none" strike="noStrike" cap="none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Masalah</a:t>
            </a:r>
            <a:endParaRPr lang="en-US" sz="2300" dirty="0">
              <a:latin typeface="Calibri" pitchFamily="34" charset="0"/>
            </a:endParaRPr>
          </a:p>
        </p:txBody>
      </p:sp>
      <p:graphicFrame>
        <p:nvGraphicFramePr>
          <p:cNvPr id="122" name="Google Shape;122;p17"/>
          <p:cNvGraphicFramePr/>
          <p:nvPr>
            <p:extLst>
              <p:ext uri="{D42A27DB-BD31-4B8C-83A1-F6EECF244321}">
                <p14:modId xmlns:p14="http://schemas.microsoft.com/office/powerpoint/2010/main" val="3088605605"/>
              </p:ext>
            </p:extLst>
          </p:nvPr>
        </p:nvGraphicFramePr>
        <p:xfrm>
          <a:off x="586853" y="3030207"/>
          <a:ext cx="7997590" cy="21304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9318"/>
                <a:gridCol w="1004848"/>
                <a:gridCol w="1295700"/>
                <a:gridCol w="743310"/>
                <a:gridCol w="915863"/>
                <a:gridCol w="849497"/>
                <a:gridCol w="796403"/>
                <a:gridCol w="716763"/>
                <a:gridCol w="785888"/>
              </a:tblGrid>
              <a:tr h="5591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100" b="1" u="none" strike="noStrike" cap="none" dirty="0" err="1">
                          <a:latin typeface="Calibri" pitchFamily="34" charset="0"/>
                          <a:sym typeface="Calibri"/>
                        </a:rPr>
                        <a:t>Indikasi</a:t>
                      </a:r>
                      <a:r>
                        <a:rPr lang="en-US" sz="1100" b="1" u="none" strike="noStrike" cap="none" dirty="0">
                          <a:latin typeface="Calibri" pitchFamily="34" charset="0"/>
                          <a:sym typeface="Calibri"/>
                        </a:rPr>
                        <a:t> </a:t>
                      </a:r>
                      <a:r>
                        <a:rPr lang="en-US" sz="1100" b="1" u="none" strike="noStrike" cap="none" dirty="0" err="1">
                          <a:latin typeface="Calibri" pitchFamily="34" charset="0"/>
                          <a:sym typeface="Calibri"/>
                        </a:rPr>
                        <a:t>masalah</a:t>
                      </a:r>
                      <a:endParaRPr sz="1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100" b="1" u="none" strike="noStrike" cap="none" dirty="0" err="1">
                          <a:latin typeface="Calibri" pitchFamily="34" charset="0"/>
                          <a:sym typeface="Calibri"/>
                        </a:rPr>
                        <a:t>Masalah</a:t>
                      </a:r>
                      <a:r>
                        <a:rPr lang="en-US" sz="1100" b="1" u="none" strike="noStrike" cap="none" dirty="0">
                          <a:latin typeface="Calibri" pitchFamily="34" charset="0"/>
                          <a:sym typeface="Calibri"/>
                        </a:rPr>
                        <a:t>/</a:t>
                      </a:r>
                      <a:r>
                        <a:rPr lang="en-US" sz="1100" b="1" u="none" strike="noStrike" cap="none" dirty="0" err="1">
                          <a:latin typeface="Calibri" pitchFamily="34" charset="0"/>
                          <a:sym typeface="Calibri"/>
                        </a:rPr>
                        <a:t>hambatan</a:t>
                      </a:r>
                      <a:endParaRPr sz="1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100" b="1" u="none" strike="noStrike" cap="none" dirty="0" err="1">
                          <a:latin typeface="Calibri" pitchFamily="34" charset="0"/>
                          <a:sym typeface="Calibri"/>
                        </a:rPr>
                        <a:t>Sasaran</a:t>
                      </a:r>
                      <a:r>
                        <a:rPr lang="en-US" sz="1100" b="1" u="none" strike="noStrike" cap="none" dirty="0">
                          <a:latin typeface="Calibri" pitchFamily="34" charset="0"/>
                          <a:sym typeface="Calibri"/>
                        </a:rPr>
                        <a:t> </a:t>
                      </a:r>
                      <a:r>
                        <a:rPr lang="en-US" sz="1100" b="1" u="none" strike="noStrike" cap="none" dirty="0" err="1">
                          <a:latin typeface="Calibri" pitchFamily="34" charset="0"/>
                          <a:sym typeface="Calibri"/>
                        </a:rPr>
                        <a:t>warga</a:t>
                      </a:r>
                      <a:r>
                        <a:rPr lang="en-US" sz="1100" b="1" u="none" strike="noStrike" cap="none" dirty="0">
                          <a:latin typeface="Calibri" pitchFamily="34" charset="0"/>
                          <a:sym typeface="Calibri"/>
                        </a:rPr>
                        <a:t> </a:t>
                      </a:r>
                      <a:r>
                        <a:rPr lang="en-US" sz="1100" b="1" u="none" strike="noStrike" cap="none" dirty="0" err="1">
                          <a:latin typeface="Calibri" pitchFamily="34" charset="0"/>
                          <a:sym typeface="Calibri"/>
                        </a:rPr>
                        <a:t>yg</a:t>
                      </a:r>
                      <a:r>
                        <a:rPr lang="en-US" sz="1100" b="1" u="none" strike="noStrike" cap="none" dirty="0">
                          <a:latin typeface="Calibri" pitchFamily="34" charset="0"/>
                          <a:sym typeface="Calibri"/>
                        </a:rPr>
                        <a:t> </a:t>
                      </a:r>
                      <a:r>
                        <a:rPr lang="en-US" sz="1100" b="1" u="none" strike="noStrike" cap="none" dirty="0" err="1">
                          <a:latin typeface="Calibri" pitchFamily="34" charset="0"/>
                          <a:sym typeface="Calibri"/>
                        </a:rPr>
                        <a:t>terkena</a:t>
                      </a:r>
                      <a:r>
                        <a:rPr lang="en-US" sz="1100" b="1" u="none" strike="noStrike" cap="none" dirty="0">
                          <a:latin typeface="Calibri" pitchFamily="34" charset="0"/>
                          <a:sym typeface="Calibri"/>
                        </a:rPr>
                        <a:t> </a:t>
                      </a:r>
                      <a:r>
                        <a:rPr lang="en-US" sz="1100" b="1" u="none" strike="noStrike" cap="none" dirty="0" err="1">
                          <a:latin typeface="Calibri" pitchFamily="34" charset="0"/>
                          <a:sym typeface="Calibri"/>
                        </a:rPr>
                        <a:t>masalah</a:t>
                      </a:r>
                      <a:endParaRPr sz="1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100" b="1" u="none" strike="noStrike" cap="none" dirty="0">
                        <a:latin typeface="Calibri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100" b="1" u="none" strike="noStrike" cap="none" dirty="0" err="1">
                          <a:latin typeface="Calibri" pitchFamily="34" charset="0"/>
                          <a:sym typeface="Calibri"/>
                        </a:rPr>
                        <a:t>Kajian</a:t>
                      </a:r>
                      <a:r>
                        <a:rPr lang="en-US" sz="1100" b="1" u="none" strike="noStrike" cap="none" dirty="0">
                          <a:latin typeface="Calibri" pitchFamily="34" charset="0"/>
                          <a:sym typeface="Calibri"/>
                        </a:rPr>
                        <a:t> </a:t>
                      </a:r>
                      <a:r>
                        <a:rPr lang="en-US" sz="1100" b="1" u="none" strike="noStrike" cap="none" dirty="0" err="1">
                          <a:latin typeface="Calibri" pitchFamily="34" charset="0"/>
                          <a:sym typeface="Calibri"/>
                        </a:rPr>
                        <a:t>Prioritas</a:t>
                      </a:r>
                      <a:endParaRPr sz="1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100" b="1" u="none" strike="noStrike" cap="none" dirty="0">
                          <a:latin typeface="Calibri" pitchFamily="34" charset="0"/>
                          <a:sym typeface="Calibri"/>
                        </a:rPr>
                        <a:t>Level </a:t>
                      </a:r>
                      <a:r>
                        <a:rPr lang="en-US" sz="1100" b="1" u="none" strike="noStrike" cap="none" dirty="0" err="1">
                          <a:latin typeface="Calibri" pitchFamily="34" charset="0"/>
                          <a:sym typeface="Calibri"/>
                        </a:rPr>
                        <a:t>prioritas</a:t>
                      </a:r>
                      <a:endParaRPr sz="1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</a:tr>
              <a:tr h="4640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100" b="1" u="none">
                          <a:latin typeface="Calibri" pitchFamily="34" charset="0"/>
                          <a:sym typeface="Calibri"/>
                        </a:rPr>
                        <a:t>RW</a:t>
                      </a:r>
                      <a:endParaRPr sz="11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100" b="1" u="none" dirty="0" err="1">
                          <a:latin typeface="Calibri" pitchFamily="34" charset="0"/>
                          <a:sym typeface="Calibri"/>
                        </a:rPr>
                        <a:t>jiwa</a:t>
                      </a:r>
                      <a:endParaRPr sz="1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100" b="1" u="none" dirty="0" err="1">
                          <a:latin typeface="Calibri" pitchFamily="34" charset="0"/>
                          <a:sym typeface="Calibri"/>
                        </a:rPr>
                        <a:t>Simpul</a:t>
                      </a:r>
                      <a:r>
                        <a:rPr lang="en-US" sz="1100" b="1" u="none" dirty="0">
                          <a:latin typeface="Calibri" pitchFamily="34" charset="0"/>
                          <a:sym typeface="Calibri"/>
                        </a:rPr>
                        <a:t> </a:t>
                      </a:r>
                      <a:r>
                        <a:rPr lang="en-US" sz="1100" b="1" u="none" dirty="0" err="1">
                          <a:latin typeface="Calibri" pitchFamily="34" charset="0"/>
                          <a:sym typeface="Calibri"/>
                        </a:rPr>
                        <a:t>masalah</a:t>
                      </a:r>
                      <a:endParaRPr sz="1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100" b="1" u="none" dirty="0" err="1">
                          <a:latin typeface="Calibri" pitchFamily="34" charset="0"/>
                          <a:sym typeface="Calibri"/>
                        </a:rPr>
                        <a:t>Akibat</a:t>
                      </a:r>
                      <a:r>
                        <a:rPr lang="en-US" sz="1100" b="1" u="none" dirty="0">
                          <a:latin typeface="Calibri" pitchFamily="34" charset="0"/>
                          <a:sym typeface="Calibri"/>
                        </a:rPr>
                        <a:t> </a:t>
                      </a:r>
                      <a:r>
                        <a:rPr lang="en-US" sz="1100" b="1" u="none" dirty="0" err="1">
                          <a:latin typeface="Calibri" pitchFamily="34" charset="0"/>
                          <a:sym typeface="Calibri"/>
                        </a:rPr>
                        <a:t>masalah</a:t>
                      </a:r>
                      <a:endParaRPr sz="1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100" b="1" u="none" dirty="0" err="1">
                          <a:latin typeface="Calibri" pitchFamily="34" charset="0"/>
                          <a:sym typeface="Calibri"/>
                        </a:rPr>
                        <a:t>Dampak</a:t>
                      </a:r>
                      <a:r>
                        <a:rPr lang="en-US" sz="1100" b="1" u="none" dirty="0">
                          <a:latin typeface="Calibri" pitchFamily="34" charset="0"/>
                          <a:sym typeface="Calibri"/>
                        </a:rPr>
                        <a:t> </a:t>
                      </a:r>
                      <a:r>
                        <a:rPr lang="en-US" sz="1100" b="1" u="none" dirty="0" err="1">
                          <a:latin typeface="Calibri" pitchFamily="34" charset="0"/>
                          <a:sym typeface="Calibri"/>
                        </a:rPr>
                        <a:t>masalah</a:t>
                      </a:r>
                      <a:endParaRPr sz="1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100" b="1" u="none" dirty="0" err="1">
                          <a:latin typeface="Calibri" pitchFamily="34" charset="0"/>
                          <a:sym typeface="Calibri"/>
                        </a:rPr>
                        <a:t>jumlah</a:t>
                      </a:r>
                      <a:endParaRPr sz="11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5536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5536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0" y="127976"/>
            <a:ext cx="37026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2. PLANT OF TREATMENT</a:t>
            </a:r>
            <a:endParaRPr lang="en-US" sz="23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idx="1"/>
          </p:nvPr>
        </p:nvSpPr>
        <p:spPr>
          <a:xfrm>
            <a:off x="1841679" y="954112"/>
            <a:ext cx="5228822" cy="552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300" b="1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Tabel</a:t>
            </a:r>
            <a:r>
              <a:rPr lang="en-US" sz="2300" b="1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Rencana</a:t>
            </a:r>
            <a:r>
              <a:rPr lang="en-US" sz="2300" b="1" i="0" u="none" strike="noStrike" cap="none" dirty="0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 err="1">
                <a:solidFill>
                  <a:schemeClr val="dk1"/>
                </a:solidFill>
                <a:latin typeface="Cambria" pitchFamily="18" charset="0"/>
                <a:ea typeface="Calibri"/>
                <a:cs typeface="Calibri"/>
                <a:sym typeface="Calibri"/>
              </a:rPr>
              <a:t>Kegiatan</a:t>
            </a:r>
            <a:endParaRPr sz="2300" b="1" dirty="0">
              <a:latin typeface="Cambria" pitchFamily="18" charset="0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300" b="1" i="0" u="none" dirty="0">
              <a:solidFill>
                <a:schemeClr val="dk1"/>
              </a:solidFill>
              <a:latin typeface="Cambria" pitchFamily="18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8" name="Google Shape;128;p18"/>
          <p:cNvGraphicFramePr/>
          <p:nvPr>
            <p:extLst>
              <p:ext uri="{D42A27DB-BD31-4B8C-83A1-F6EECF244321}">
                <p14:modId xmlns:p14="http://schemas.microsoft.com/office/powerpoint/2010/main" val="4066147085"/>
              </p:ext>
            </p:extLst>
          </p:nvPr>
        </p:nvGraphicFramePr>
        <p:xfrm>
          <a:off x="504968" y="1772671"/>
          <a:ext cx="8202304" cy="235280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2511"/>
                <a:gridCol w="730252"/>
                <a:gridCol w="655093"/>
                <a:gridCol w="682388"/>
                <a:gridCol w="614149"/>
                <a:gridCol w="627797"/>
                <a:gridCol w="464024"/>
                <a:gridCol w="472314"/>
                <a:gridCol w="537621"/>
                <a:gridCol w="873456"/>
                <a:gridCol w="859809"/>
                <a:gridCol w="668740"/>
                <a:gridCol w="614150"/>
              </a:tblGrid>
              <a:tr h="5610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000" b="1" u="none" dirty="0">
                          <a:latin typeface="Calibri" pitchFamily="34" charset="0"/>
                          <a:sym typeface="Calibri"/>
                        </a:rPr>
                        <a:t>No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000" b="1" u="none" dirty="0" err="1">
                          <a:latin typeface="Calibri" pitchFamily="34" charset="0"/>
                          <a:sym typeface="Calibri"/>
                        </a:rPr>
                        <a:t>Masalah</a:t>
                      </a:r>
                      <a:r>
                        <a:rPr lang="en-US" sz="1000" b="1" u="none" dirty="0">
                          <a:latin typeface="Calibri" pitchFamily="34" charset="0"/>
                          <a:sym typeface="Calibri"/>
                        </a:rPr>
                        <a:t> </a:t>
                      </a:r>
                      <a:r>
                        <a:rPr lang="en-US" sz="1000" b="1" u="none" dirty="0" err="1">
                          <a:latin typeface="Calibri" pitchFamily="34" charset="0"/>
                          <a:sym typeface="Calibri"/>
                        </a:rPr>
                        <a:t>Prioritas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000" b="1" u="none" dirty="0">
                          <a:latin typeface="Calibri" pitchFamily="34" charset="0"/>
                          <a:sym typeface="Calibri"/>
                        </a:rPr>
                        <a:t>Target </a:t>
                      </a:r>
                      <a:r>
                        <a:rPr lang="en-US" sz="1000" b="1" u="none" dirty="0" err="1">
                          <a:latin typeface="Calibri" pitchFamily="34" charset="0"/>
                          <a:sym typeface="Calibri"/>
                        </a:rPr>
                        <a:t>capaian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000" b="1" u="none" dirty="0">
                          <a:latin typeface="Calibri" pitchFamily="34" charset="0"/>
                          <a:sym typeface="Calibri"/>
                        </a:rPr>
                        <a:t>Program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000" b="1" u="none" dirty="0" err="1">
                          <a:latin typeface="Calibri" pitchFamily="34" charset="0"/>
                          <a:sym typeface="Calibri"/>
                        </a:rPr>
                        <a:t>Lokasi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000" b="1" u="none" dirty="0">
                          <a:latin typeface="Calibri" pitchFamily="34" charset="0"/>
                          <a:sym typeface="Calibri"/>
                        </a:rPr>
                        <a:t>Volume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000" b="1" u="none" dirty="0" err="1">
                          <a:latin typeface="Calibri" pitchFamily="34" charset="0"/>
                          <a:sym typeface="Calibri"/>
                        </a:rPr>
                        <a:t>Jml</a:t>
                      </a:r>
                      <a:r>
                        <a:rPr lang="en-US" sz="1000" b="1" u="none" dirty="0">
                          <a:latin typeface="Calibri" pitchFamily="34" charset="0"/>
                          <a:sym typeface="Calibri"/>
                        </a:rPr>
                        <a:t> </a:t>
                      </a:r>
                      <a:r>
                        <a:rPr lang="en-US" sz="1000" b="1" u="none" dirty="0" err="1">
                          <a:latin typeface="Calibri" pitchFamily="34" charset="0"/>
                          <a:sym typeface="Calibri"/>
                        </a:rPr>
                        <a:t>penerima</a:t>
                      </a:r>
                      <a:r>
                        <a:rPr lang="en-US" sz="1000" b="1" u="none" dirty="0">
                          <a:latin typeface="Calibri" pitchFamily="34" charset="0"/>
                          <a:sym typeface="Calibri"/>
                        </a:rPr>
                        <a:t> </a:t>
                      </a:r>
                      <a:r>
                        <a:rPr lang="en-US" sz="1000" b="1" u="none" dirty="0" err="1">
                          <a:latin typeface="Calibri" pitchFamily="34" charset="0"/>
                          <a:sym typeface="Calibri"/>
                        </a:rPr>
                        <a:t>manfaat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000" b="1" u="none" dirty="0" err="1">
                          <a:latin typeface="Calibri" pitchFamily="34" charset="0"/>
                          <a:sym typeface="Calibri"/>
                        </a:rPr>
                        <a:t>Biaya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000" b="1" u="none" dirty="0" err="1">
                          <a:latin typeface="Calibri" pitchFamily="34" charset="0"/>
                          <a:sym typeface="Calibri"/>
                        </a:rPr>
                        <a:t>Pelaksanaan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000" b="1" u="none" dirty="0" err="1">
                          <a:latin typeface="Calibri" pitchFamily="34" charset="0"/>
                          <a:sym typeface="Calibri"/>
                        </a:rPr>
                        <a:t>Penanggung</a:t>
                      </a:r>
                      <a:r>
                        <a:rPr lang="en-US" sz="1000" b="1" u="none" dirty="0">
                          <a:latin typeface="Calibri" pitchFamily="34" charset="0"/>
                          <a:sym typeface="Calibri"/>
                        </a:rPr>
                        <a:t> </a:t>
                      </a:r>
                      <a:r>
                        <a:rPr lang="en-US" sz="1000" b="1" u="none" dirty="0" err="1">
                          <a:latin typeface="Calibri" pitchFamily="34" charset="0"/>
                          <a:sym typeface="Calibri"/>
                        </a:rPr>
                        <a:t>jawab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000" b="1" u="none" dirty="0" err="1" smtClean="0">
                          <a:latin typeface="Calibri" pitchFamily="34" charset="0"/>
                          <a:sym typeface="Calibri"/>
                        </a:rPr>
                        <a:t>Sumber</a:t>
                      </a:r>
                      <a:endParaRPr lang="en-US" sz="1000" b="1" u="none" dirty="0" smtClean="0">
                        <a:latin typeface="Calibri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000" b="1" u="none" dirty="0" err="1" smtClean="0">
                          <a:latin typeface="Calibri" pitchFamily="34" charset="0"/>
                          <a:sym typeface="Calibri"/>
                        </a:rPr>
                        <a:t>daya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000" b="1" u="none" dirty="0" err="1">
                          <a:latin typeface="Calibri" pitchFamily="34" charset="0"/>
                          <a:sym typeface="Calibri"/>
                        </a:rPr>
                        <a:t>waktu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</a:tr>
              <a:tr h="4479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100" b="1" u="none">
                          <a:latin typeface="Calibri" pitchFamily="34" charset="0"/>
                          <a:sym typeface="Calibri"/>
                        </a:rPr>
                        <a:t>L</a:t>
                      </a:r>
                      <a:endParaRPr sz="11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100" b="1" u="none">
                          <a:latin typeface="Calibri" pitchFamily="34" charset="0"/>
                          <a:sym typeface="Calibri"/>
                        </a:rPr>
                        <a:t>P</a:t>
                      </a:r>
                      <a:endParaRPr sz="1100" b="1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4479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4479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  <a:tr h="4479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latin typeface="Calibri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idx="1"/>
          </p:nvPr>
        </p:nvSpPr>
        <p:spPr>
          <a:xfrm>
            <a:off x="3794079" y="955343"/>
            <a:ext cx="4653886" cy="398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Mrpk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tahap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paling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krusial</a:t>
            </a:r>
            <a:endParaRPr sz="1800" dirty="0">
              <a:latin typeface="Calibri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Perencanaan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sebaik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apapun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bisa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menyimpang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jika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tidak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ada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kerjasama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baik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antara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masyarakat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dg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fasilitator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antarwarga</a:t>
            </a:r>
            <a:endParaRPr sz="1800" dirty="0">
              <a:latin typeface="Calibri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Pelaksanaan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kegiatan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sebiknya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diorganisir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oleh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anggota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masy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sendiri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Staf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CSR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hanya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sbg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fasilitator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pendamping</a:t>
            </a:r>
            <a:endParaRPr sz="1800" dirty="0">
              <a:latin typeface="Calibri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Dibutuhkan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peran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aktif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kader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lokal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atau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relawan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lokal</a:t>
            </a:r>
            <a:endParaRPr sz="1800" dirty="0">
              <a:latin typeface="Calibri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OKI,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konsep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pengkaderan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&amp;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kerelawanan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sgt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penting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agar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masy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merasa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memiliki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&amp; dg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sukarela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mau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melaksanakan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tahapan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serta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mampu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menjaga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melestarikan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keberlangsungan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</a:t>
            </a:r>
            <a:endParaRPr sz="1800" dirty="0">
              <a:latin typeface="Calibri" pitchFamily="34" charset="0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737" y="630179"/>
            <a:ext cx="2862329" cy="259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737" y="3574559"/>
            <a:ext cx="2862329" cy="2403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72000" y="76461"/>
            <a:ext cx="36833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3. TREATMENT OF </a:t>
            </a:r>
            <a:r>
              <a:rPr lang="en-US" sz="22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ACTION</a:t>
            </a:r>
            <a:endParaRPr lang="en-US" sz="2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idx="1"/>
          </p:nvPr>
        </p:nvSpPr>
        <p:spPr>
          <a:xfrm>
            <a:off x="723331" y="1037229"/>
            <a:ext cx="7724633" cy="4049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Monitoring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dilakukan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terus-menerus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&amp;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berkala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selama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berlangsung</a:t>
            </a:r>
            <a:endParaRPr sz="1800" dirty="0">
              <a:latin typeface="Calibri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Evaluasi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menilai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secara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keseluruhan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apk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pelaksanaan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CSR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sdh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dilakukan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sesuai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rencana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.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Evaluasi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mengukur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berhasil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tidaknya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telah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dilaksanakan</a:t>
            </a:r>
            <a:endParaRPr sz="1800" dirty="0">
              <a:latin typeface="Calibri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Monev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mrpk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bagian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dari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pengelolaan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manajemen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</a:t>
            </a:r>
            <a:endParaRPr sz="1800" dirty="0">
              <a:latin typeface="Calibri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Sejak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perencanaan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sdh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dirumuskan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indikator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keberhasilan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program,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baik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kuantitas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maupun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kualitas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sbg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acuan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monev</a:t>
            </a:r>
            <a:endParaRPr sz="1800" dirty="0">
              <a:latin typeface="Calibri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1800" b="0" i="0" u="none" dirty="0" smtClean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 b="0" i="0" u="none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Ada 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3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jenis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evaluasi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partisipatif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:</a:t>
            </a:r>
            <a:endParaRPr sz="1800" dirty="0">
              <a:latin typeface="Calibri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arenR"/>
            </a:pPr>
            <a:r>
              <a:rPr lang="en-US" sz="1800" b="1" i="1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Goal oriented evaluation</a:t>
            </a:r>
            <a:r>
              <a:rPr lang="en-US" sz="1800" b="0" i="1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: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evaluasi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berorientasi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pd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tujuan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ingin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dicapai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dg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standar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sdh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ditetapkan</a:t>
            </a:r>
            <a:endParaRPr sz="1800" dirty="0">
              <a:latin typeface="Calibri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arenR"/>
            </a:pPr>
            <a:r>
              <a:rPr lang="en-US" sz="1800" b="1" i="1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Process Evaluation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: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evaluasi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pd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proses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yg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tjd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secara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dinamis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pd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 CSR (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perubahan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institusi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kelembagaan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proses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manajemen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implementasi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membangun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kerjasama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pengukuran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dampak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)</a:t>
            </a:r>
            <a:endParaRPr sz="1800" dirty="0">
              <a:latin typeface="Calibri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arenR"/>
            </a:pPr>
            <a:r>
              <a:rPr lang="en-US" sz="1800" b="1" i="1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Participatory evaluation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: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evalusi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pd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tingkat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partisipasi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masy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dlm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pelaksanaan</a:t>
            </a:r>
            <a:r>
              <a:rPr lang="en-US" sz="1800" b="0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program</a:t>
            </a:r>
            <a:endParaRPr sz="18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37149" y="-38637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4. MONITORING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&amp;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EVALUATION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1017431" y="669700"/>
            <a:ext cx="7037924" cy="73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700" b="1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Evaluasi</a:t>
            </a:r>
            <a:r>
              <a:rPr lang="en-US" sz="2700" b="1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700" b="1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Konvensional</a:t>
            </a:r>
            <a:r>
              <a:rPr lang="en-US" sz="2700" b="1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700" b="1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vs</a:t>
            </a:r>
            <a:r>
              <a:rPr lang="en-US" sz="2700" b="1" i="0" u="none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700" b="1" i="0" u="none" dirty="0" err="1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Partisipatoris</a:t>
            </a:r>
            <a:endParaRPr sz="2700" dirty="0">
              <a:latin typeface="Calibri" pitchFamily="34" charset="0"/>
            </a:endParaRPr>
          </a:p>
        </p:txBody>
      </p:sp>
      <p:graphicFrame>
        <p:nvGraphicFramePr>
          <p:cNvPr id="148" name="Google Shape;148;p21"/>
          <p:cNvGraphicFramePr/>
          <p:nvPr>
            <p:extLst>
              <p:ext uri="{D42A27DB-BD31-4B8C-83A1-F6EECF244321}">
                <p14:modId xmlns:p14="http://schemas.microsoft.com/office/powerpoint/2010/main" val="3847817024"/>
              </p:ext>
            </p:extLst>
          </p:nvPr>
        </p:nvGraphicFramePr>
        <p:xfrm>
          <a:off x="682582" y="1687132"/>
          <a:ext cx="7804596" cy="3267552"/>
        </p:xfrm>
        <a:graphic>
          <a:graphicData uri="http://schemas.openxmlformats.org/drawingml/2006/table">
            <a:tbl>
              <a:tblPr>
                <a:noFill/>
                <a:tableStyleId>{52AC74F6-02FE-40B2-872B-2371D005E838}</a:tableStyleId>
              </a:tblPr>
              <a:tblGrid>
                <a:gridCol w="899628"/>
                <a:gridCol w="3300621"/>
                <a:gridCol w="3604347"/>
              </a:tblGrid>
              <a:tr h="3674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i="0" u="none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KONVENSIONAL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i="0" u="none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PARTISIPATORIS</a:t>
                      </a:r>
                      <a:endParaRPr lang="en-US" sz="1600" dirty="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59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Who</a:t>
                      </a:r>
                      <a:endParaRPr sz="1600" dirty="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Tenaga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ahli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eksternal</a:t>
                      </a:r>
                      <a:endParaRPr sz="1600" dirty="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Masyarakat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, project staff,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fasilitator</a:t>
                      </a:r>
                      <a:endParaRPr sz="1600" dirty="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>
                        <a:alpha val="19607"/>
                      </a:schemeClr>
                    </a:solidFill>
                  </a:tcPr>
                </a:tc>
              </a:tr>
              <a:tr h="6332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What</a:t>
                      </a:r>
                      <a:endParaRPr sz="160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Indikator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keberhasilan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efisiensi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libri" pitchFamily="34" charset="0"/>
                          <a:ea typeface="Calibri"/>
                          <a:cs typeface="Calibri"/>
                          <a:sym typeface="Calibri"/>
                        </a:rPr>
                        <a:t>dana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&amp;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produk</a:t>
                      </a:r>
                      <a:endParaRPr sz="1600" dirty="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Identifikasi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indikator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keberhasilan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oleh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masyarakat</a:t>
                      </a:r>
                      <a:endParaRPr sz="1600" dirty="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44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How</a:t>
                      </a:r>
                      <a:endParaRPr sz="160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Fokus pd objek yg diteliti, tdp jarak antara evaluator dg yg dievaluasi</a:t>
                      </a:r>
                      <a:endParaRPr sz="160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Evaluasi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mandiri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dg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metode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sederhana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yg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diadaptasi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dari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kultur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lokal</a:t>
                      </a:r>
                      <a:endParaRPr sz="1600" dirty="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>
                        <a:alpha val="19607"/>
                      </a:schemeClr>
                    </a:solidFill>
                  </a:tcPr>
                </a:tc>
              </a:tr>
              <a:tr h="6332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When</a:t>
                      </a:r>
                      <a:endParaRPr sz="160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Setelah masa berakhir program atau periodik</a:t>
                      </a:r>
                      <a:endParaRPr sz="160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Dlm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skala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jangka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pendek</a:t>
                      </a:r>
                      <a:endParaRPr sz="1600" dirty="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32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1" i="0" u="none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Why</a:t>
                      </a:r>
                      <a:endParaRPr sz="160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Akuntabilitas, utk mendapatkan keberlanjutan fundrising</a:t>
                      </a:r>
                      <a:endParaRPr sz="160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Memberdayakan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masy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lokal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dlm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mengontrol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&amp;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melaksanakan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Calibri"/>
                          <a:sym typeface="Calibri"/>
                        </a:rPr>
                        <a:t>  program</a:t>
                      </a:r>
                      <a:endParaRPr sz="1600" dirty="0">
                        <a:latin typeface="Cambria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>
                        <a:alpha val="19607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291</TotalTime>
  <Words>1087</Words>
  <Application>Microsoft Office PowerPoint</Application>
  <PresentationFormat>On-screen Show (4:3)</PresentationFormat>
  <Paragraphs>154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Evaluasi Konvensional vs Partisipatoris</vt:lpstr>
      <vt:lpstr>Indikator evaluasi</vt:lpstr>
      <vt:lpstr>PowerPoint Presentation</vt:lpstr>
      <vt:lpstr>PowerPoint Presentation</vt:lpstr>
      <vt:lpstr>6. AFTER CARE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Acer1</dc:creator>
  <cp:lastModifiedBy>Acer1</cp:lastModifiedBy>
  <cp:revision>14</cp:revision>
  <dcterms:modified xsi:type="dcterms:W3CDTF">2021-11-09T14:07:40Z</dcterms:modified>
</cp:coreProperties>
</file>