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1" r:id="rId2"/>
    <p:sldId id="262" r:id="rId3"/>
    <p:sldId id="263" r:id="rId4"/>
    <p:sldId id="264" r:id="rId5"/>
    <p:sldId id="265" r:id="rId6"/>
    <p:sldId id="269" r:id="rId7"/>
    <p:sldId id="270" r:id="rId8"/>
    <p:sldId id="274" r:id="rId9"/>
    <p:sldId id="275" r:id="rId10"/>
    <p:sldId id="278" r:id="rId11"/>
    <p:sldId id="279" r:id="rId12"/>
    <p:sldId id="280" r:id="rId13"/>
    <p:sldId id="282" r:id="rId14"/>
    <p:sldId id="286" r:id="rId15"/>
    <p:sldId id="288" r:id="rId16"/>
  </p:sldIdLst>
  <p:sldSz cx="9144000" cy="6858000" type="screen4x3"/>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id-ID"/>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id-ID"/>
          </a:p>
        </p:txBody>
      </p:sp>
      <p:sp>
        <p:nvSpPr>
          <p:cNvPr id="4" name="Date Placeholder 3"/>
          <p:cNvSpPr>
            <a:spLocks noGrp="1"/>
          </p:cNvSpPr>
          <p:nvPr>
            <p:ph type="dt" sz="half" idx="10"/>
          </p:nvPr>
        </p:nvSpPr>
        <p:spPr/>
        <p:txBody>
          <a:bodyPr/>
          <a:lstStyle/>
          <a:p>
            <a:fld id="{5EF564AC-2C44-46B3-BC04-D41CAD99E1A8}" type="datetimeFigureOut">
              <a:rPr lang="id-ID" smtClean="0"/>
              <a:t>05/05/2021</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E56B832D-9BF0-4155-8356-BBAFCA0514F6}" type="slidenum">
              <a:rPr lang="id-ID" smtClean="0"/>
              <a:t>‹#›</a:t>
            </a:fld>
            <a:endParaRPr lang="id-ID"/>
          </a:p>
        </p:txBody>
      </p:sp>
    </p:spTree>
    <p:extLst>
      <p:ext uri="{BB962C8B-B14F-4D97-AF65-F5344CB8AC3E}">
        <p14:creationId xmlns:p14="http://schemas.microsoft.com/office/powerpoint/2010/main" val="10177774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5EF564AC-2C44-46B3-BC04-D41CAD99E1A8}" type="datetimeFigureOut">
              <a:rPr lang="id-ID" smtClean="0"/>
              <a:t>05/05/2021</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E56B832D-9BF0-4155-8356-BBAFCA0514F6}" type="slidenum">
              <a:rPr lang="id-ID" smtClean="0"/>
              <a:t>‹#›</a:t>
            </a:fld>
            <a:endParaRPr lang="id-ID"/>
          </a:p>
        </p:txBody>
      </p:sp>
    </p:spTree>
    <p:extLst>
      <p:ext uri="{BB962C8B-B14F-4D97-AF65-F5344CB8AC3E}">
        <p14:creationId xmlns:p14="http://schemas.microsoft.com/office/powerpoint/2010/main" val="3495037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id-ID"/>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5EF564AC-2C44-46B3-BC04-D41CAD99E1A8}" type="datetimeFigureOut">
              <a:rPr lang="id-ID" smtClean="0"/>
              <a:t>05/05/2021</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E56B832D-9BF0-4155-8356-BBAFCA0514F6}" type="slidenum">
              <a:rPr lang="id-ID" smtClean="0"/>
              <a:t>‹#›</a:t>
            </a:fld>
            <a:endParaRPr lang="id-ID"/>
          </a:p>
        </p:txBody>
      </p:sp>
    </p:spTree>
    <p:extLst>
      <p:ext uri="{BB962C8B-B14F-4D97-AF65-F5344CB8AC3E}">
        <p14:creationId xmlns:p14="http://schemas.microsoft.com/office/powerpoint/2010/main" val="33270007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5EF564AC-2C44-46B3-BC04-D41CAD99E1A8}" type="datetimeFigureOut">
              <a:rPr lang="id-ID" smtClean="0"/>
              <a:t>05/05/2021</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E56B832D-9BF0-4155-8356-BBAFCA0514F6}" type="slidenum">
              <a:rPr lang="id-ID" smtClean="0"/>
              <a:t>‹#›</a:t>
            </a:fld>
            <a:endParaRPr lang="id-ID"/>
          </a:p>
        </p:txBody>
      </p:sp>
    </p:spTree>
    <p:extLst>
      <p:ext uri="{BB962C8B-B14F-4D97-AF65-F5344CB8AC3E}">
        <p14:creationId xmlns:p14="http://schemas.microsoft.com/office/powerpoint/2010/main" val="30713936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id-ID"/>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EF564AC-2C44-46B3-BC04-D41CAD99E1A8}" type="datetimeFigureOut">
              <a:rPr lang="id-ID" smtClean="0"/>
              <a:t>05/05/2021</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E56B832D-9BF0-4155-8356-BBAFCA0514F6}" type="slidenum">
              <a:rPr lang="id-ID" smtClean="0"/>
              <a:t>‹#›</a:t>
            </a:fld>
            <a:endParaRPr lang="id-ID"/>
          </a:p>
        </p:txBody>
      </p:sp>
    </p:spTree>
    <p:extLst>
      <p:ext uri="{BB962C8B-B14F-4D97-AF65-F5344CB8AC3E}">
        <p14:creationId xmlns:p14="http://schemas.microsoft.com/office/powerpoint/2010/main" val="17183147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Date Placeholder 4"/>
          <p:cNvSpPr>
            <a:spLocks noGrp="1"/>
          </p:cNvSpPr>
          <p:nvPr>
            <p:ph type="dt" sz="half" idx="10"/>
          </p:nvPr>
        </p:nvSpPr>
        <p:spPr/>
        <p:txBody>
          <a:bodyPr/>
          <a:lstStyle/>
          <a:p>
            <a:fld id="{5EF564AC-2C44-46B3-BC04-D41CAD99E1A8}" type="datetimeFigureOut">
              <a:rPr lang="id-ID" smtClean="0"/>
              <a:t>05/05/2021</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E56B832D-9BF0-4155-8356-BBAFCA0514F6}" type="slidenum">
              <a:rPr lang="id-ID" smtClean="0"/>
              <a:t>‹#›</a:t>
            </a:fld>
            <a:endParaRPr lang="id-ID"/>
          </a:p>
        </p:txBody>
      </p:sp>
    </p:spTree>
    <p:extLst>
      <p:ext uri="{BB962C8B-B14F-4D97-AF65-F5344CB8AC3E}">
        <p14:creationId xmlns:p14="http://schemas.microsoft.com/office/powerpoint/2010/main" val="16739337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id-ID"/>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7" name="Date Placeholder 6"/>
          <p:cNvSpPr>
            <a:spLocks noGrp="1"/>
          </p:cNvSpPr>
          <p:nvPr>
            <p:ph type="dt" sz="half" idx="10"/>
          </p:nvPr>
        </p:nvSpPr>
        <p:spPr/>
        <p:txBody>
          <a:bodyPr/>
          <a:lstStyle/>
          <a:p>
            <a:fld id="{5EF564AC-2C44-46B3-BC04-D41CAD99E1A8}" type="datetimeFigureOut">
              <a:rPr lang="id-ID" smtClean="0"/>
              <a:t>05/05/2021</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E56B832D-9BF0-4155-8356-BBAFCA0514F6}" type="slidenum">
              <a:rPr lang="id-ID" smtClean="0"/>
              <a:t>‹#›</a:t>
            </a:fld>
            <a:endParaRPr lang="id-ID"/>
          </a:p>
        </p:txBody>
      </p:sp>
    </p:spTree>
    <p:extLst>
      <p:ext uri="{BB962C8B-B14F-4D97-AF65-F5344CB8AC3E}">
        <p14:creationId xmlns:p14="http://schemas.microsoft.com/office/powerpoint/2010/main" val="27385301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Date Placeholder 2"/>
          <p:cNvSpPr>
            <a:spLocks noGrp="1"/>
          </p:cNvSpPr>
          <p:nvPr>
            <p:ph type="dt" sz="half" idx="10"/>
          </p:nvPr>
        </p:nvSpPr>
        <p:spPr/>
        <p:txBody>
          <a:bodyPr/>
          <a:lstStyle/>
          <a:p>
            <a:fld id="{5EF564AC-2C44-46B3-BC04-D41CAD99E1A8}" type="datetimeFigureOut">
              <a:rPr lang="id-ID" smtClean="0"/>
              <a:t>05/05/2021</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E56B832D-9BF0-4155-8356-BBAFCA0514F6}" type="slidenum">
              <a:rPr lang="id-ID" smtClean="0"/>
              <a:t>‹#›</a:t>
            </a:fld>
            <a:endParaRPr lang="id-ID"/>
          </a:p>
        </p:txBody>
      </p:sp>
    </p:spTree>
    <p:extLst>
      <p:ext uri="{BB962C8B-B14F-4D97-AF65-F5344CB8AC3E}">
        <p14:creationId xmlns:p14="http://schemas.microsoft.com/office/powerpoint/2010/main" val="1144089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EF564AC-2C44-46B3-BC04-D41CAD99E1A8}" type="datetimeFigureOut">
              <a:rPr lang="id-ID" smtClean="0"/>
              <a:t>05/05/2021</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E56B832D-9BF0-4155-8356-BBAFCA0514F6}" type="slidenum">
              <a:rPr lang="id-ID" smtClean="0"/>
              <a:t>‹#›</a:t>
            </a:fld>
            <a:endParaRPr lang="id-ID"/>
          </a:p>
        </p:txBody>
      </p:sp>
    </p:spTree>
    <p:extLst>
      <p:ext uri="{BB962C8B-B14F-4D97-AF65-F5344CB8AC3E}">
        <p14:creationId xmlns:p14="http://schemas.microsoft.com/office/powerpoint/2010/main" val="1803544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id-ID"/>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EF564AC-2C44-46B3-BC04-D41CAD99E1A8}" type="datetimeFigureOut">
              <a:rPr lang="id-ID" smtClean="0"/>
              <a:t>05/05/2021</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E56B832D-9BF0-4155-8356-BBAFCA0514F6}" type="slidenum">
              <a:rPr lang="id-ID" smtClean="0"/>
              <a:t>‹#›</a:t>
            </a:fld>
            <a:endParaRPr lang="id-ID"/>
          </a:p>
        </p:txBody>
      </p:sp>
    </p:spTree>
    <p:extLst>
      <p:ext uri="{BB962C8B-B14F-4D97-AF65-F5344CB8AC3E}">
        <p14:creationId xmlns:p14="http://schemas.microsoft.com/office/powerpoint/2010/main" val="7509994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id-ID"/>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d-ID"/>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EF564AC-2C44-46B3-BC04-D41CAD99E1A8}" type="datetimeFigureOut">
              <a:rPr lang="id-ID" smtClean="0"/>
              <a:t>05/05/2021</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E56B832D-9BF0-4155-8356-BBAFCA0514F6}" type="slidenum">
              <a:rPr lang="id-ID" smtClean="0"/>
              <a:t>‹#›</a:t>
            </a:fld>
            <a:endParaRPr lang="id-ID"/>
          </a:p>
        </p:txBody>
      </p:sp>
    </p:spTree>
    <p:extLst>
      <p:ext uri="{BB962C8B-B14F-4D97-AF65-F5344CB8AC3E}">
        <p14:creationId xmlns:p14="http://schemas.microsoft.com/office/powerpoint/2010/main" val="25588813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id-ID"/>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EF564AC-2C44-46B3-BC04-D41CAD99E1A8}" type="datetimeFigureOut">
              <a:rPr lang="id-ID" smtClean="0"/>
              <a:t>05/05/2021</a:t>
            </a:fld>
            <a:endParaRPr lang="id-ID"/>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d-ID"/>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56B832D-9BF0-4155-8356-BBAFCA0514F6}" type="slidenum">
              <a:rPr lang="id-ID" smtClean="0"/>
              <a:t>‹#›</a:t>
            </a:fld>
            <a:endParaRPr lang="id-ID"/>
          </a:p>
        </p:txBody>
      </p:sp>
    </p:spTree>
    <p:extLst>
      <p:ext uri="{BB962C8B-B14F-4D97-AF65-F5344CB8AC3E}">
        <p14:creationId xmlns:p14="http://schemas.microsoft.com/office/powerpoint/2010/main" val="329234801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8077200" cy="944562"/>
          </a:xfrm>
        </p:spPr>
        <p:txBody>
          <a:bodyPr>
            <a:noAutofit/>
          </a:bodyPr>
          <a:lstStyle/>
          <a:p>
            <a:r>
              <a:rPr lang="en-US" sz="3600" b="1" dirty="0" err="1" smtClean="0">
                <a:latin typeface="+mn-lt"/>
                <a:cs typeface="Arial" pitchFamily="34" charset="0"/>
              </a:rPr>
              <a:t>Pembentukan</a:t>
            </a:r>
            <a:r>
              <a:rPr lang="en-US" sz="3600" b="1" dirty="0" smtClean="0">
                <a:latin typeface="+mn-lt"/>
                <a:cs typeface="Arial" pitchFamily="34" charset="0"/>
              </a:rPr>
              <a:t> </a:t>
            </a:r>
            <a:r>
              <a:rPr lang="en-US" sz="3600" b="1" dirty="0" err="1" smtClean="0">
                <a:latin typeface="+mn-lt"/>
                <a:cs typeface="Arial" pitchFamily="34" charset="0"/>
              </a:rPr>
              <a:t>Organisasi</a:t>
            </a:r>
            <a:r>
              <a:rPr lang="en-US" sz="3600" b="1" dirty="0" smtClean="0">
                <a:latin typeface="+mn-lt"/>
                <a:cs typeface="Arial" pitchFamily="34" charset="0"/>
              </a:rPr>
              <a:t> </a:t>
            </a:r>
            <a:r>
              <a:rPr lang="id-ID" sz="3600" b="1" dirty="0" smtClean="0">
                <a:latin typeface="+mn-lt"/>
                <a:cs typeface="Arial" pitchFamily="34" charset="0"/>
              </a:rPr>
              <a:t>Perangkat</a:t>
            </a:r>
            <a:r>
              <a:rPr lang="en-US" sz="3600" b="1" dirty="0" smtClean="0">
                <a:latin typeface="+mn-lt"/>
                <a:cs typeface="Arial" pitchFamily="34" charset="0"/>
              </a:rPr>
              <a:t>  </a:t>
            </a:r>
            <a:r>
              <a:rPr lang="en-US" sz="3600" b="1" dirty="0" smtClean="0">
                <a:latin typeface="+mn-lt"/>
                <a:cs typeface="Arial" pitchFamily="34" charset="0"/>
              </a:rPr>
              <a:t>Daerah</a:t>
            </a:r>
            <a:endParaRPr lang="en-US" sz="3600" b="1" dirty="0">
              <a:latin typeface="+mn-lt"/>
            </a:endParaRPr>
          </a:p>
        </p:txBody>
      </p:sp>
      <p:sp>
        <p:nvSpPr>
          <p:cNvPr id="3" name="Content Placeholder 2"/>
          <p:cNvSpPr>
            <a:spLocks noGrp="1"/>
          </p:cNvSpPr>
          <p:nvPr>
            <p:ph idx="1"/>
          </p:nvPr>
        </p:nvSpPr>
        <p:spPr>
          <a:xfrm>
            <a:off x="457200" y="1295400"/>
            <a:ext cx="8229600" cy="5105400"/>
          </a:xfrm>
        </p:spPr>
        <p:txBody>
          <a:bodyPr>
            <a:normAutofit fontScale="85000" lnSpcReduction="10000"/>
          </a:bodyPr>
          <a:lstStyle/>
          <a:p>
            <a:pPr marL="0" indent="0">
              <a:buNone/>
            </a:pPr>
            <a:r>
              <a:rPr lang="en-US" dirty="0">
                <a:latin typeface="Arial" pitchFamily="34" charset="0"/>
                <a:cs typeface="Arial" pitchFamily="34" charset="0"/>
              </a:rPr>
              <a:t>Pengembangan </a:t>
            </a:r>
            <a:r>
              <a:rPr lang="en-US" dirty="0" err="1">
                <a:latin typeface="Arial" pitchFamily="34" charset="0"/>
                <a:cs typeface="Arial" pitchFamily="34" charset="0"/>
              </a:rPr>
              <a:t>kelembagaan</a:t>
            </a:r>
            <a:r>
              <a:rPr lang="en-US" dirty="0">
                <a:latin typeface="Arial" pitchFamily="34" charset="0"/>
                <a:cs typeface="Arial" pitchFamily="34" charset="0"/>
              </a:rPr>
              <a:t> </a:t>
            </a:r>
            <a:r>
              <a:rPr lang="en-US" dirty="0" err="1">
                <a:latin typeface="Arial" pitchFamily="34" charset="0"/>
                <a:cs typeface="Arial" pitchFamily="34" charset="0"/>
              </a:rPr>
              <a:t>merupakan</a:t>
            </a:r>
            <a:r>
              <a:rPr lang="en-US" dirty="0">
                <a:latin typeface="Arial" pitchFamily="34" charset="0"/>
                <a:cs typeface="Arial" pitchFamily="34" charset="0"/>
              </a:rPr>
              <a:t> </a:t>
            </a:r>
            <a:r>
              <a:rPr lang="en-US" dirty="0" err="1">
                <a:latin typeface="Arial" pitchFamily="34" charset="0"/>
                <a:cs typeface="Arial" pitchFamily="34" charset="0"/>
              </a:rPr>
              <a:t>rencana</a:t>
            </a:r>
            <a:r>
              <a:rPr lang="en-US" dirty="0">
                <a:latin typeface="Arial" pitchFamily="34" charset="0"/>
                <a:cs typeface="Arial" pitchFamily="34" charset="0"/>
              </a:rPr>
              <a:t> </a:t>
            </a:r>
            <a:r>
              <a:rPr lang="en-US" dirty="0" err="1">
                <a:latin typeface="Arial" pitchFamily="34" charset="0"/>
                <a:cs typeface="Arial" pitchFamily="34" charset="0"/>
              </a:rPr>
              <a:t>strategis</a:t>
            </a:r>
            <a:r>
              <a:rPr lang="en-US" dirty="0">
                <a:latin typeface="Arial" pitchFamily="34" charset="0"/>
                <a:cs typeface="Arial" pitchFamily="34" charset="0"/>
              </a:rPr>
              <a:t> agar </a:t>
            </a:r>
            <a:r>
              <a:rPr lang="en-US" dirty="0" err="1">
                <a:latin typeface="Arial" pitchFamily="34" charset="0"/>
                <a:cs typeface="Arial" pitchFamily="34" charset="0"/>
              </a:rPr>
              <a:t>lembaga</a:t>
            </a:r>
            <a:r>
              <a:rPr lang="en-US" dirty="0">
                <a:latin typeface="Arial" pitchFamily="34" charset="0"/>
                <a:cs typeface="Arial" pitchFamily="34" charset="0"/>
              </a:rPr>
              <a:t> </a:t>
            </a:r>
            <a:r>
              <a:rPr lang="en-US" dirty="0" err="1">
                <a:latin typeface="Arial" pitchFamily="34" charset="0"/>
                <a:cs typeface="Arial" pitchFamily="34" charset="0"/>
              </a:rPr>
              <a:t>pemerintah</a:t>
            </a:r>
            <a:r>
              <a:rPr lang="en-US" dirty="0">
                <a:latin typeface="Arial" pitchFamily="34" charset="0"/>
                <a:cs typeface="Arial" pitchFamily="34" charset="0"/>
              </a:rPr>
              <a:t> </a:t>
            </a:r>
            <a:r>
              <a:rPr lang="en-US" dirty="0" err="1">
                <a:latin typeface="Arial" pitchFamily="34" charset="0"/>
                <a:cs typeface="Arial" pitchFamily="34" charset="0"/>
              </a:rPr>
              <a:t>mampu</a:t>
            </a:r>
            <a:r>
              <a:rPr lang="en-US" dirty="0">
                <a:latin typeface="Arial" pitchFamily="34" charset="0"/>
                <a:cs typeface="Arial" pitchFamily="34" charset="0"/>
              </a:rPr>
              <a:t>: </a:t>
            </a:r>
          </a:p>
          <a:p>
            <a:pPr marL="514350" indent="-514350" fontAlgn="base">
              <a:buFont typeface="+mj-lt"/>
              <a:buAutoNum type="alphaLcPeriod"/>
            </a:pPr>
            <a:r>
              <a:rPr lang="en-US" dirty="0" err="1">
                <a:latin typeface="Arial" pitchFamily="34" charset="0"/>
                <a:cs typeface="Arial" pitchFamily="34" charset="0"/>
              </a:rPr>
              <a:t>Menyusun</a:t>
            </a:r>
            <a:r>
              <a:rPr lang="en-US" dirty="0">
                <a:latin typeface="Arial" pitchFamily="34" charset="0"/>
                <a:cs typeface="Arial" pitchFamily="34" charset="0"/>
              </a:rPr>
              <a:t> </a:t>
            </a:r>
            <a:r>
              <a:rPr lang="en-US" dirty="0" err="1">
                <a:latin typeface="Arial" pitchFamily="34" charset="0"/>
                <a:cs typeface="Arial" pitchFamily="34" charset="0"/>
              </a:rPr>
              <a:t>rencana</a:t>
            </a:r>
            <a:r>
              <a:rPr lang="en-US" dirty="0">
                <a:latin typeface="Arial" pitchFamily="34" charset="0"/>
                <a:cs typeface="Arial" pitchFamily="34" charset="0"/>
              </a:rPr>
              <a:t> </a:t>
            </a:r>
            <a:r>
              <a:rPr lang="en-US" dirty="0" err="1">
                <a:latin typeface="Arial" pitchFamily="34" charset="0"/>
                <a:cs typeface="Arial" pitchFamily="34" charset="0"/>
              </a:rPr>
              <a:t>strategis</a:t>
            </a:r>
            <a:r>
              <a:rPr lang="en-US" dirty="0">
                <a:latin typeface="Arial" pitchFamily="34" charset="0"/>
                <a:cs typeface="Arial" pitchFamily="34" charset="0"/>
              </a:rPr>
              <a:t> agar </a:t>
            </a:r>
            <a:r>
              <a:rPr lang="en-US" dirty="0" err="1">
                <a:latin typeface="Arial" pitchFamily="34" charset="0"/>
                <a:cs typeface="Arial" pitchFamily="34" charset="0"/>
              </a:rPr>
              <a:t>organisasi</a:t>
            </a:r>
            <a:r>
              <a:rPr lang="en-US" dirty="0">
                <a:latin typeface="Arial" pitchFamily="34" charset="0"/>
                <a:cs typeface="Arial" pitchFamily="34" charset="0"/>
              </a:rPr>
              <a:t> </a:t>
            </a:r>
            <a:r>
              <a:rPr lang="en-US" dirty="0" err="1">
                <a:latin typeface="Arial" pitchFamily="34" charset="0"/>
                <a:cs typeface="Arial" pitchFamily="34" charset="0"/>
              </a:rPr>
              <a:t>memiliki</a:t>
            </a:r>
            <a:r>
              <a:rPr lang="en-US" dirty="0">
                <a:latin typeface="Arial" pitchFamily="34" charset="0"/>
                <a:cs typeface="Arial" pitchFamily="34" charset="0"/>
              </a:rPr>
              <a:t> </a:t>
            </a:r>
            <a:r>
              <a:rPr lang="en-US" b="1" dirty="0" err="1">
                <a:latin typeface="Arial" pitchFamily="34" charset="0"/>
                <a:cs typeface="Arial" pitchFamily="34" charset="0"/>
              </a:rPr>
              <a:t>visi</a:t>
            </a:r>
            <a:r>
              <a:rPr lang="en-US" b="1" dirty="0">
                <a:latin typeface="Arial" pitchFamily="34" charset="0"/>
                <a:cs typeface="Arial" pitchFamily="34" charset="0"/>
              </a:rPr>
              <a:t> </a:t>
            </a:r>
            <a:r>
              <a:rPr lang="en-US" dirty="0" err="1">
                <a:latin typeface="Arial" pitchFamily="34" charset="0"/>
                <a:cs typeface="Arial" pitchFamily="34" charset="0"/>
              </a:rPr>
              <a:t>yg</a:t>
            </a:r>
            <a:r>
              <a:rPr lang="en-US" dirty="0">
                <a:latin typeface="Arial" pitchFamily="34" charset="0"/>
                <a:cs typeface="Arial" pitchFamily="34" charset="0"/>
              </a:rPr>
              <a:t> </a:t>
            </a:r>
            <a:r>
              <a:rPr lang="en-US" dirty="0" err="1">
                <a:latin typeface="Arial" pitchFamily="34" charset="0"/>
                <a:cs typeface="Arial" pitchFamily="34" charset="0"/>
              </a:rPr>
              <a:t>jelas</a:t>
            </a:r>
            <a:r>
              <a:rPr lang="en-US" dirty="0">
                <a:latin typeface="Arial" pitchFamily="34" charset="0"/>
                <a:cs typeface="Arial" pitchFamily="34" charset="0"/>
              </a:rPr>
              <a:t>.</a:t>
            </a:r>
          </a:p>
          <a:p>
            <a:pPr marL="514350" indent="-514350" fontAlgn="base">
              <a:buFont typeface="+mj-lt"/>
              <a:buAutoNum type="alphaLcPeriod"/>
            </a:pPr>
            <a:r>
              <a:rPr lang="en-US" dirty="0" err="1">
                <a:latin typeface="Arial" pitchFamily="34" charset="0"/>
                <a:cs typeface="Arial" pitchFamily="34" charset="0"/>
              </a:rPr>
              <a:t>Memformulasikan</a:t>
            </a:r>
            <a:r>
              <a:rPr lang="en-US" dirty="0">
                <a:latin typeface="Arial" pitchFamily="34" charset="0"/>
                <a:cs typeface="Arial" pitchFamily="34" charset="0"/>
              </a:rPr>
              <a:t> </a:t>
            </a:r>
            <a:r>
              <a:rPr lang="en-US" b="1" dirty="0" err="1">
                <a:latin typeface="Arial" pitchFamily="34" charset="0"/>
                <a:cs typeface="Arial" pitchFamily="34" charset="0"/>
              </a:rPr>
              <a:t>kebijakan</a:t>
            </a:r>
            <a:r>
              <a:rPr lang="en-US" dirty="0">
                <a:latin typeface="Arial" pitchFamily="34" charset="0"/>
                <a:cs typeface="Arial" pitchFamily="34" charset="0"/>
              </a:rPr>
              <a:t> </a:t>
            </a:r>
            <a:r>
              <a:rPr lang="en-US" dirty="0" err="1">
                <a:latin typeface="Arial" pitchFamily="34" charset="0"/>
                <a:cs typeface="Arial" pitchFamily="34" charset="0"/>
              </a:rPr>
              <a:t>dengan</a:t>
            </a:r>
            <a:r>
              <a:rPr lang="en-US" dirty="0">
                <a:latin typeface="Arial" pitchFamily="34" charset="0"/>
                <a:cs typeface="Arial" pitchFamily="34" charset="0"/>
              </a:rPr>
              <a:t> </a:t>
            </a:r>
            <a:r>
              <a:rPr lang="en-US" dirty="0" err="1">
                <a:latin typeface="Arial" pitchFamily="34" charset="0"/>
                <a:cs typeface="Arial" pitchFamily="34" charset="0"/>
              </a:rPr>
              <a:t>menekankan</a:t>
            </a:r>
            <a:r>
              <a:rPr lang="en-US" dirty="0">
                <a:latin typeface="Arial" pitchFamily="34" charset="0"/>
                <a:cs typeface="Arial" pitchFamily="34" charset="0"/>
              </a:rPr>
              <a:t> </a:t>
            </a:r>
            <a:r>
              <a:rPr lang="en-US" dirty="0" err="1" smtClean="0">
                <a:latin typeface="Arial" pitchFamily="34" charset="0"/>
                <a:cs typeface="Arial" pitchFamily="34" charset="0"/>
              </a:rPr>
              <a:t>keefi</a:t>
            </a:r>
            <a:r>
              <a:rPr lang="id-ID" dirty="0" smtClean="0">
                <a:latin typeface="Arial" pitchFamily="34" charset="0"/>
                <a:cs typeface="Arial" pitchFamily="34" charset="0"/>
              </a:rPr>
              <a:t>siena</a:t>
            </a:r>
            <a:r>
              <a:rPr lang="en-US" dirty="0" smtClean="0">
                <a:latin typeface="Arial" pitchFamily="34" charset="0"/>
                <a:cs typeface="Arial" pitchFamily="34" charset="0"/>
              </a:rPr>
              <a:t>n </a:t>
            </a:r>
            <a:r>
              <a:rPr lang="en-US" dirty="0" err="1">
                <a:latin typeface="Arial" pitchFamily="34" charset="0"/>
                <a:cs typeface="Arial" pitchFamily="34" charset="0"/>
              </a:rPr>
              <a:t>dan</a:t>
            </a:r>
            <a:r>
              <a:rPr lang="en-US" dirty="0">
                <a:latin typeface="Arial" pitchFamily="34" charset="0"/>
                <a:cs typeface="Arial" pitchFamily="34" charset="0"/>
              </a:rPr>
              <a:t> </a:t>
            </a:r>
            <a:r>
              <a:rPr lang="en-US" dirty="0" err="1">
                <a:latin typeface="Arial" pitchFamily="34" charset="0"/>
                <a:cs typeface="Arial" pitchFamily="34" charset="0"/>
              </a:rPr>
              <a:t>keefektifan</a:t>
            </a:r>
            <a:r>
              <a:rPr lang="en-US" dirty="0">
                <a:latin typeface="Arial" pitchFamily="34" charset="0"/>
                <a:cs typeface="Arial" pitchFamily="34" charset="0"/>
              </a:rPr>
              <a:t>.</a:t>
            </a:r>
          </a:p>
          <a:p>
            <a:pPr marL="514350" indent="-514350" fontAlgn="base">
              <a:buFont typeface="+mj-lt"/>
              <a:buAutoNum type="alphaLcPeriod"/>
            </a:pPr>
            <a:r>
              <a:rPr lang="en-US" dirty="0" err="1">
                <a:latin typeface="Arial" pitchFamily="34" charset="0"/>
                <a:cs typeface="Arial" pitchFamily="34" charset="0"/>
              </a:rPr>
              <a:t>Menjamin</a:t>
            </a:r>
            <a:r>
              <a:rPr lang="en-US" dirty="0">
                <a:latin typeface="Arial" pitchFamily="34" charset="0"/>
                <a:cs typeface="Arial" pitchFamily="34" charset="0"/>
              </a:rPr>
              <a:t> </a:t>
            </a:r>
            <a:r>
              <a:rPr lang="en-US" dirty="0" err="1">
                <a:latin typeface="Arial" pitchFamily="34" charset="0"/>
                <a:cs typeface="Arial" pitchFamily="34" charset="0"/>
              </a:rPr>
              <a:t>organisasi</a:t>
            </a:r>
            <a:r>
              <a:rPr lang="en-US" dirty="0">
                <a:latin typeface="Arial" pitchFamily="34" charset="0"/>
                <a:cs typeface="Arial" pitchFamily="34" charset="0"/>
              </a:rPr>
              <a:t> </a:t>
            </a:r>
            <a:r>
              <a:rPr lang="en-US" dirty="0" err="1">
                <a:latin typeface="Arial" pitchFamily="34" charset="0"/>
                <a:cs typeface="Arial" pitchFamily="34" charset="0"/>
              </a:rPr>
              <a:t>untuk</a:t>
            </a:r>
            <a:r>
              <a:rPr lang="en-US" dirty="0">
                <a:latin typeface="Arial" pitchFamily="34" charset="0"/>
                <a:cs typeface="Arial" pitchFamily="34" charset="0"/>
              </a:rPr>
              <a:t> </a:t>
            </a:r>
            <a:r>
              <a:rPr lang="en-US" dirty="0" err="1">
                <a:latin typeface="Arial" pitchFamily="34" charset="0"/>
                <a:cs typeface="Arial" pitchFamily="34" charset="0"/>
              </a:rPr>
              <a:t>menjamin</a:t>
            </a:r>
            <a:r>
              <a:rPr lang="en-US" dirty="0">
                <a:latin typeface="Arial" pitchFamily="34" charset="0"/>
                <a:cs typeface="Arial" pitchFamily="34" charset="0"/>
              </a:rPr>
              <a:t> </a:t>
            </a:r>
            <a:r>
              <a:rPr lang="en-US" dirty="0" err="1">
                <a:latin typeface="Arial" pitchFamily="34" charset="0"/>
                <a:cs typeface="Arial" pitchFamily="34" charset="0"/>
              </a:rPr>
              <a:t>efektivitas</a:t>
            </a:r>
            <a:r>
              <a:rPr lang="en-US" dirty="0">
                <a:latin typeface="Arial" pitchFamily="34" charset="0"/>
                <a:cs typeface="Arial" pitchFamily="34" charset="0"/>
              </a:rPr>
              <a:t> </a:t>
            </a:r>
            <a:r>
              <a:rPr lang="en-US" dirty="0" err="1">
                <a:latin typeface="Arial" pitchFamily="34" charset="0"/>
                <a:cs typeface="Arial" pitchFamily="34" charset="0"/>
              </a:rPr>
              <a:t>dan</a:t>
            </a:r>
            <a:r>
              <a:rPr lang="en-US" dirty="0">
                <a:latin typeface="Arial" pitchFamily="34" charset="0"/>
                <a:cs typeface="Arial" pitchFamily="34" charset="0"/>
              </a:rPr>
              <a:t> </a:t>
            </a:r>
            <a:r>
              <a:rPr lang="en-US" dirty="0" err="1">
                <a:latin typeface="Arial" pitchFamily="34" charset="0"/>
                <a:cs typeface="Arial" pitchFamily="34" charset="0"/>
              </a:rPr>
              <a:t>efesiensi</a:t>
            </a:r>
            <a:r>
              <a:rPr lang="en-US" dirty="0">
                <a:latin typeface="Arial" pitchFamily="34" charset="0"/>
                <a:cs typeface="Arial" pitchFamily="34" charset="0"/>
              </a:rPr>
              <a:t>, </a:t>
            </a:r>
            <a:r>
              <a:rPr lang="en-US" dirty="0" err="1">
                <a:latin typeface="Arial" pitchFamily="34" charset="0"/>
                <a:cs typeface="Arial" pitchFamily="34" charset="0"/>
              </a:rPr>
              <a:t>tingkat</a:t>
            </a:r>
            <a:r>
              <a:rPr lang="en-US" dirty="0">
                <a:latin typeface="Arial" pitchFamily="34" charset="0"/>
                <a:cs typeface="Arial" pitchFamily="34" charset="0"/>
              </a:rPr>
              <a:t> </a:t>
            </a:r>
            <a:r>
              <a:rPr lang="en-US" dirty="0" err="1">
                <a:latin typeface="Arial" pitchFamily="34" charset="0"/>
                <a:cs typeface="Arial" pitchFamily="34" charset="0"/>
              </a:rPr>
              <a:t>desentralisasi</a:t>
            </a:r>
            <a:r>
              <a:rPr lang="en-US" dirty="0">
                <a:latin typeface="Arial" pitchFamily="34" charset="0"/>
                <a:cs typeface="Arial" pitchFamily="34" charset="0"/>
              </a:rPr>
              <a:t> </a:t>
            </a:r>
            <a:r>
              <a:rPr lang="en-US" dirty="0" err="1">
                <a:latin typeface="Arial" pitchFamily="34" charset="0"/>
                <a:cs typeface="Arial" pitchFamily="34" charset="0"/>
              </a:rPr>
              <a:t>serta</a:t>
            </a:r>
            <a:r>
              <a:rPr lang="en-US" dirty="0">
                <a:latin typeface="Arial" pitchFamily="34" charset="0"/>
                <a:cs typeface="Arial" pitchFamily="34" charset="0"/>
              </a:rPr>
              <a:t> </a:t>
            </a:r>
            <a:r>
              <a:rPr lang="en-US" dirty="0" err="1">
                <a:latin typeface="Arial" pitchFamily="34" charset="0"/>
                <a:cs typeface="Arial" pitchFamily="34" charset="0"/>
              </a:rPr>
              <a:t>otonomi</a:t>
            </a:r>
            <a:r>
              <a:rPr lang="en-US" dirty="0">
                <a:latin typeface="Arial" pitchFamily="34" charset="0"/>
                <a:cs typeface="Arial" pitchFamily="34" charset="0"/>
              </a:rPr>
              <a:t> yang </a:t>
            </a:r>
            <a:r>
              <a:rPr lang="en-US" dirty="0" err="1">
                <a:latin typeface="Arial" pitchFamily="34" charset="0"/>
                <a:cs typeface="Arial" pitchFamily="34" charset="0"/>
              </a:rPr>
              <a:t>lebih</a:t>
            </a:r>
            <a:r>
              <a:rPr lang="en-US" dirty="0">
                <a:latin typeface="Arial" pitchFamily="34" charset="0"/>
                <a:cs typeface="Arial" pitchFamily="34" charset="0"/>
              </a:rPr>
              <a:t> </a:t>
            </a:r>
            <a:r>
              <a:rPr lang="en-US" dirty="0" err="1">
                <a:latin typeface="Arial" pitchFamily="34" charset="0"/>
                <a:cs typeface="Arial" pitchFamily="34" charset="0"/>
              </a:rPr>
              <a:t>tepat</a:t>
            </a:r>
            <a:r>
              <a:rPr lang="en-US" dirty="0">
                <a:latin typeface="Arial" pitchFamily="34" charset="0"/>
                <a:cs typeface="Arial" pitchFamily="34" charset="0"/>
              </a:rPr>
              <a:t>.</a:t>
            </a:r>
          </a:p>
          <a:p>
            <a:pPr marL="514350" indent="-514350" fontAlgn="base">
              <a:buFont typeface="+mj-lt"/>
              <a:buAutoNum type="alphaLcPeriod"/>
            </a:pPr>
            <a:r>
              <a:rPr lang="en-US" dirty="0" err="1">
                <a:latin typeface="Arial" pitchFamily="34" charset="0"/>
                <a:cs typeface="Arial" pitchFamily="34" charset="0"/>
              </a:rPr>
              <a:t>Melaksanakan</a:t>
            </a:r>
            <a:r>
              <a:rPr lang="en-US" dirty="0">
                <a:latin typeface="Arial" pitchFamily="34" charset="0"/>
                <a:cs typeface="Arial" pitchFamily="34" charset="0"/>
              </a:rPr>
              <a:t> </a:t>
            </a:r>
            <a:r>
              <a:rPr lang="en-US" dirty="0" err="1">
                <a:latin typeface="Arial" pitchFamily="34" charset="0"/>
                <a:cs typeface="Arial" pitchFamily="34" charset="0"/>
              </a:rPr>
              <a:t>tugas</a:t>
            </a:r>
            <a:r>
              <a:rPr lang="en-US" dirty="0">
                <a:latin typeface="Arial" pitchFamily="34" charset="0"/>
                <a:cs typeface="Arial" pitchFamily="34" charset="0"/>
              </a:rPr>
              <a:t> </a:t>
            </a:r>
            <a:r>
              <a:rPr lang="en-US" dirty="0" err="1">
                <a:latin typeface="Arial" pitchFamily="34" charset="0"/>
                <a:cs typeface="Arial" pitchFamily="34" charset="0"/>
              </a:rPr>
              <a:t>manejerial</a:t>
            </a:r>
            <a:r>
              <a:rPr lang="en-US" dirty="0">
                <a:latin typeface="Arial" pitchFamily="34" charset="0"/>
                <a:cs typeface="Arial" pitchFamily="34" charset="0"/>
              </a:rPr>
              <a:t> agar </a:t>
            </a:r>
            <a:r>
              <a:rPr lang="en-US" dirty="0" err="1">
                <a:latin typeface="Arial" pitchFamily="34" charset="0"/>
                <a:cs typeface="Arial" pitchFamily="34" charset="0"/>
              </a:rPr>
              <a:t>lebih</a:t>
            </a:r>
            <a:r>
              <a:rPr lang="en-US" dirty="0">
                <a:latin typeface="Arial" pitchFamily="34" charset="0"/>
                <a:cs typeface="Arial" pitchFamily="34" charset="0"/>
              </a:rPr>
              <a:t> </a:t>
            </a:r>
            <a:r>
              <a:rPr lang="en-US" dirty="0" err="1">
                <a:latin typeface="Arial" pitchFamily="34" charset="0"/>
                <a:cs typeface="Arial" pitchFamily="34" charset="0"/>
              </a:rPr>
              <a:t>efektif</a:t>
            </a:r>
            <a:r>
              <a:rPr lang="en-US" dirty="0">
                <a:latin typeface="Arial" pitchFamily="34" charset="0"/>
                <a:cs typeface="Arial" pitchFamily="34" charset="0"/>
              </a:rPr>
              <a:t>, </a:t>
            </a:r>
            <a:r>
              <a:rPr lang="en-US" dirty="0" err="1">
                <a:latin typeface="Arial" pitchFamily="34" charset="0"/>
                <a:cs typeface="Arial" pitchFamily="34" charset="0"/>
              </a:rPr>
              <a:t>efisien</a:t>
            </a:r>
            <a:r>
              <a:rPr lang="en-US" dirty="0">
                <a:latin typeface="Arial" pitchFamily="34" charset="0"/>
                <a:cs typeface="Arial" pitchFamily="34" charset="0"/>
              </a:rPr>
              <a:t>, </a:t>
            </a:r>
            <a:r>
              <a:rPr lang="en-US" dirty="0" err="1">
                <a:latin typeface="Arial" pitchFamily="34" charset="0"/>
                <a:cs typeface="Arial" pitchFamily="34" charset="0"/>
              </a:rPr>
              <a:t>fleksibel</a:t>
            </a:r>
            <a:r>
              <a:rPr lang="en-US" dirty="0">
                <a:latin typeface="Arial" pitchFamily="34" charset="0"/>
                <a:cs typeface="Arial" pitchFamily="34" charset="0"/>
              </a:rPr>
              <a:t>, </a:t>
            </a:r>
            <a:r>
              <a:rPr lang="en-US" dirty="0" err="1">
                <a:latin typeface="Arial" pitchFamily="34" charset="0"/>
                <a:cs typeface="Arial" pitchFamily="34" charset="0"/>
              </a:rPr>
              <a:t>adaptif</a:t>
            </a:r>
            <a:r>
              <a:rPr lang="en-US" dirty="0">
                <a:latin typeface="Arial" pitchFamily="34" charset="0"/>
                <a:cs typeface="Arial" pitchFamily="34" charset="0"/>
              </a:rPr>
              <a:t> </a:t>
            </a:r>
            <a:r>
              <a:rPr lang="en-US" dirty="0" err="1">
                <a:latin typeface="Arial" pitchFamily="34" charset="0"/>
                <a:cs typeface="Arial" pitchFamily="34" charset="0"/>
              </a:rPr>
              <a:t>dan</a:t>
            </a:r>
            <a:r>
              <a:rPr lang="en-US" dirty="0">
                <a:latin typeface="Arial" pitchFamily="34" charset="0"/>
                <a:cs typeface="Arial" pitchFamily="34" charset="0"/>
              </a:rPr>
              <a:t> </a:t>
            </a:r>
            <a:r>
              <a:rPr lang="en-US" dirty="0" err="1">
                <a:latin typeface="Arial" pitchFamily="34" charset="0"/>
                <a:cs typeface="Arial" pitchFamily="34" charset="0"/>
              </a:rPr>
              <a:t>mampu</a:t>
            </a:r>
            <a:r>
              <a:rPr lang="en-US" dirty="0">
                <a:latin typeface="Arial" pitchFamily="34" charset="0"/>
                <a:cs typeface="Arial" pitchFamily="34" charset="0"/>
              </a:rPr>
              <a:t> </a:t>
            </a:r>
            <a:r>
              <a:rPr lang="en-US" dirty="0" err="1">
                <a:latin typeface="Arial" pitchFamily="34" charset="0"/>
                <a:cs typeface="Arial" pitchFamily="34" charset="0"/>
              </a:rPr>
              <a:t>berkembang</a:t>
            </a:r>
            <a:r>
              <a:rPr lang="en-US" dirty="0">
                <a:latin typeface="Arial" pitchFamily="34" charset="0"/>
                <a:cs typeface="Arial" pitchFamily="34" charset="0"/>
              </a:rPr>
              <a:t>.</a:t>
            </a:r>
          </a:p>
          <a:p>
            <a:pPr marL="0" indent="0" fontAlgn="base">
              <a:buNone/>
            </a:pPr>
            <a:endParaRPr lang="en-US" sz="2800" dirty="0">
              <a:latin typeface="Arial" pitchFamily="34" charset="0"/>
              <a:cs typeface="Arial" pitchFamily="34" charset="0"/>
            </a:endParaRPr>
          </a:p>
          <a:p>
            <a:endParaRPr lang="en-US" dirty="0"/>
          </a:p>
        </p:txBody>
      </p:sp>
    </p:spTree>
    <p:extLst>
      <p:ext uri="{BB962C8B-B14F-4D97-AF65-F5344CB8AC3E}">
        <p14:creationId xmlns:p14="http://schemas.microsoft.com/office/powerpoint/2010/main" val="381798637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74638"/>
            <a:ext cx="8305800" cy="563562"/>
          </a:xfrm>
        </p:spPr>
        <p:txBody>
          <a:bodyPr>
            <a:normAutofit fontScale="90000"/>
          </a:bodyPr>
          <a:lstStyle/>
          <a:p>
            <a:r>
              <a:rPr lang="en-US" sz="3200" b="1" dirty="0" smtClean="0">
                <a:latin typeface="Arial" pitchFamily="34" charset="0"/>
                <a:cs typeface="Arial" pitchFamily="34" charset="0"/>
              </a:rPr>
              <a:t>LEMBAGA PEMERINTAHAN DAERAH</a:t>
            </a:r>
            <a:endParaRPr lang="en-US" sz="3200" dirty="0">
              <a:latin typeface="Arial" pitchFamily="34" charset="0"/>
              <a:cs typeface="Arial" pitchFamily="34" charset="0"/>
            </a:endParaRPr>
          </a:p>
        </p:txBody>
      </p:sp>
      <p:sp>
        <p:nvSpPr>
          <p:cNvPr id="3" name="Content Placeholder 2"/>
          <p:cNvSpPr>
            <a:spLocks noGrp="1"/>
          </p:cNvSpPr>
          <p:nvPr>
            <p:ph idx="1"/>
          </p:nvPr>
        </p:nvSpPr>
        <p:spPr>
          <a:xfrm>
            <a:off x="457200" y="914400"/>
            <a:ext cx="8229600" cy="5486400"/>
          </a:xfrm>
        </p:spPr>
        <p:txBody>
          <a:bodyPr>
            <a:normAutofit/>
          </a:bodyPr>
          <a:lstStyle/>
          <a:p>
            <a:pPr>
              <a:buNone/>
            </a:pPr>
            <a:r>
              <a:rPr lang="en-US" sz="2400" dirty="0" smtClean="0">
                <a:latin typeface="Arial" pitchFamily="34" charset="0"/>
                <a:cs typeface="Arial" pitchFamily="34" charset="0"/>
              </a:rPr>
              <a:t>1. </a:t>
            </a:r>
            <a:r>
              <a:rPr lang="en-US" sz="2400" b="1" dirty="0" err="1" smtClean="0">
                <a:latin typeface="Arial" pitchFamily="34" charset="0"/>
                <a:cs typeface="Arial" pitchFamily="34" charset="0"/>
              </a:rPr>
              <a:t>Kepala</a:t>
            </a:r>
            <a:r>
              <a:rPr lang="en-US" sz="2400" b="1" dirty="0" smtClean="0">
                <a:latin typeface="Arial" pitchFamily="34" charset="0"/>
                <a:cs typeface="Arial" pitchFamily="34" charset="0"/>
              </a:rPr>
              <a:t> Daerah </a:t>
            </a:r>
            <a:r>
              <a:rPr lang="en-US" sz="2400" dirty="0" err="1" smtClean="0">
                <a:latin typeface="Arial" pitchFamily="34" charset="0"/>
                <a:cs typeface="Arial" pitchFamily="34" charset="0"/>
              </a:rPr>
              <a:t>adalah</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lembaga</a:t>
            </a:r>
            <a:r>
              <a:rPr lang="en-US" sz="2400" dirty="0" smtClean="0">
                <a:latin typeface="Arial" pitchFamily="34" charset="0"/>
                <a:cs typeface="Arial" pitchFamily="34" charset="0"/>
              </a:rPr>
              <a:t> yang </a:t>
            </a:r>
            <a:r>
              <a:rPr lang="en-US" sz="2400" dirty="0" err="1" smtClean="0">
                <a:latin typeface="Arial" pitchFamily="34" charset="0"/>
                <a:cs typeface="Arial" pitchFamily="34" charset="0"/>
              </a:rPr>
              <a:t>melaksanakan</a:t>
            </a:r>
            <a:endParaRPr lang="en-US" sz="2400" dirty="0" smtClean="0">
              <a:latin typeface="Arial" pitchFamily="34" charset="0"/>
              <a:cs typeface="Arial" pitchFamily="34" charset="0"/>
            </a:endParaRPr>
          </a:p>
          <a:p>
            <a:pPr>
              <a:buNone/>
            </a:pP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kebijakan</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daerah</a:t>
            </a:r>
            <a:r>
              <a:rPr lang="en-US" sz="2400" dirty="0" smtClean="0">
                <a:latin typeface="Arial" pitchFamily="34" charset="0"/>
                <a:cs typeface="Arial" pitchFamily="34" charset="0"/>
              </a:rPr>
              <a:t>.</a:t>
            </a:r>
          </a:p>
          <a:p>
            <a:pPr>
              <a:buNone/>
            </a:pPr>
            <a:r>
              <a:rPr lang="en-US" sz="2400" dirty="0" smtClean="0">
                <a:latin typeface="Arial" pitchFamily="34" charset="0"/>
                <a:cs typeface="Arial" pitchFamily="34" charset="0"/>
              </a:rPr>
              <a:t>2. </a:t>
            </a:r>
            <a:r>
              <a:rPr lang="en-US" sz="2400" b="1" dirty="0" smtClean="0">
                <a:latin typeface="Arial" pitchFamily="34" charset="0"/>
                <a:cs typeface="Arial" pitchFamily="34" charset="0"/>
              </a:rPr>
              <a:t>DPRD</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adalah</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lembaga</a:t>
            </a:r>
            <a:r>
              <a:rPr lang="en-US" sz="2400" dirty="0" smtClean="0">
                <a:latin typeface="Arial" pitchFamily="34" charset="0"/>
                <a:cs typeface="Arial" pitchFamily="34" charset="0"/>
              </a:rPr>
              <a:t> yang </a:t>
            </a:r>
            <a:r>
              <a:rPr lang="en-US" sz="2400" dirty="0" err="1" smtClean="0">
                <a:latin typeface="Arial" pitchFamily="34" charset="0"/>
                <a:cs typeface="Arial" pitchFamily="34" charset="0"/>
              </a:rPr>
              <a:t>berwenang</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membuat</a:t>
            </a:r>
            <a:r>
              <a:rPr lang="en-US" sz="2400" dirty="0" smtClean="0">
                <a:latin typeface="Arial" pitchFamily="34" charset="0"/>
                <a:cs typeface="Arial" pitchFamily="34" charset="0"/>
              </a:rPr>
              <a:t> </a:t>
            </a:r>
          </a:p>
          <a:p>
            <a:pPr>
              <a:buNone/>
            </a:pP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kebijakan</a:t>
            </a:r>
            <a:r>
              <a:rPr lang="en-US" sz="2400" dirty="0" smtClean="0">
                <a:latin typeface="Arial" pitchFamily="34" charset="0"/>
                <a:cs typeface="Arial" pitchFamily="34" charset="0"/>
              </a:rPr>
              <a:t> Daerah </a:t>
            </a:r>
            <a:r>
              <a:rPr lang="en-US" sz="2400" dirty="0" err="1" smtClean="0">
                <a:latin typeface="Arial" pitchFamily="34" charset="0"/>
                <a:cs typeface="Arial" pitchFamily="34" charset="0"/>
              </a:rPr>
              <a:t>dan</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melakukan</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pengawasandan</a:t>
            </a:r>
            <a:endParaRPr lang="en-US" sz="2400" dirty="0" smtClean="0">
              <a:latin typeface="Arial" pitchFamily="34" charset="0"/>
              <a:cs typeface="Arial" pitchFamily="34" charset="0"/>
            </a:endParaRPr>
          </a:p>
          <a:p>
            <a:pPr>
              <a:buNone/>
            </a:pP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membuat</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penganggaran</a:t>
            </a:r>
            <a:r>
              <a:rPr lang="en-US" sz="2400" dirty="0" smtClean="0">
                <a:latin typeface="Arial" pitchFamily="34" charset="0"/>
                <a:cs typeface="Arial" pitchFamily="34" charset="0"/>
              </a:rPr>
              <a:t>.</a:t>
            </a:r>
          </a:p>
          <a:p>
            <a:pPr>
              <a:buNone/>
            </a:pPr>
            <a:r>
              <a:rPr lang="en-US" sz="2400" dirty="0" smtClean="0">
                <a:latin typeface="Arial" pitchFamily="34" charset="0"/>
                <a:cs typeface="Arial" pitchFamily="34" charset="0"/>
              </a:rPr>
              <a:t>3. Di Daerah </a:t>
            </a:r>
            <a:r>
              <a:rPr lang="en-US" sz="2400" dirty="0" err="1" smtClean="0">
                <a:latin typeface="Arial" pitchFamily="34" charset="0"/>
                <a:cs typeface="Arial" pitchFamily="34" charset="0"/>
              </a:rPr>
              <a:t>Provinsi</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Gubernur</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dan</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perangkatnya</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adalah</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lembaga</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pelaksana</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kebijakan</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Daerah.Sedangkan</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di</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Kabupaten</a:t>
            </a:r>
            <a:r>
              <a:rPr lang="en-US" sz="2400" dirty="0" smtClean="0">
                <a:latin typeface="Arial" pitchFamily="34" charset="0"/>
                <a:cs typeface="Arial" pitchFamily="34" charset="0"/>
              </a:rPr>
              <a:t>/Kota </a:t>
            </a:r>
            <a:r>
              <a:rPr lang="en-US" sz="2400" dirty="0" err="1" smtClean="0">
                <a:latin typeface="Arial" pitchFamily="34" charset="0"/>
                <a:cs typeface="Arial" pitchFamily="34" charset="0"/>
              </a:rPr>
              <a:t>adalah</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Bupati</a:t>
            </a:r>
            <a:r>
              <a:rPr lang="en-US" sz="2400" dirty="0" smtClean="0">
                <a:latin typeface="Arial" pitchFamily="34" charset="0"/>
                <a:cs typeface="Arial" pitchFamily="34" charset="0"/>
              </a:rPr>
              <a:t>/</a:t>
            </a:r>
            <a:r>
              <a:rPr lang="en-US" sz="2400" dirty="0" err="1" smtClean="0">
                <a:latin typeface="Arial" pitchFamily="34" charset="0"/>
                <a:cs typeface="Arial" pitchFamily="34" charset="0"/>
              </a:rPr>
              <a:t>Walikota</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dan</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perangkatnya</a:t>
            </a:r>
            <a:r>
              <a:rPr lang="en-US" sz="2400" dirty="0" smtClean="0">
                <a:latin typeface="Arial" pitchFamily="34" charset="0"/>
                <a:cs typeface="Arial" pitchFamily="34" charset="0"/>
              </a:rPr>
              <a:t>.</a:t>
            </a:r>
          </a:p>
          <a:p>
            <a:pPr>
              <a:buNone/>
            </a:pPr>
            <a:r>
              <a:rPr lang="en-US" sz="2400" dirty="0" smtClean="0">
                <a:latin typeface="Arial" pitchFamily="34" charset="0"/>
                <a:cs typeface="Arial" pitchFamily="34" charset="0"/>
              </a:rPr>
              <a:t>4. Di </a:t>
            </a:r>
            <a:r>
              <a:rPr lang="en-US" sz="2400" dirty="0" err="1" smtClean="0">
                <a:latin typeface="Arial" pitchFamily="34" charset="0"/>
                <a:cs typeface="Arial" pitchFamily="34" charset="0"/>
              </a:rPr>
              <a:t>Provinsi</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terdapat</a:t>
            </a:r>
            <a:r>
              <a:rPr lang="en-US" sz="2400" dirty="0" smtClean="0">
                <a:latin typeface="Arial" pitchFamily="34" charset="0"/>
                <a:cs typeface="Arial" pitchFamily="34" charset="0"/>
              </a:rPr>
              <a:t> DPRD </a:t>
            </a:r>
            <a:r>
              <a:rPr lang="en-US" sz="2400" dirty="0" err="1" smtClean="0">
                <a:latin typeface="Arial" pitchFamily="34" charset="0"/>
                <a:cs typeface="Arial" pitchFamily="34" charset="0"/>
              </a:rPr>
              <a:t>Provinsi</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sedangkan</a:t>
            </a:r>
            <a:r>
              <a:rPr lang="en-US" sz="2400" dirty="0" smtClean="0">
                <a:latin typeface="Arial" pitchFamily="34" charset="0"/>
                <a:cs typeface="Arial" pitchFamily="34" charset="0"/>
              </a:rPr>
              <a:t> di Kabupaten/Kota </a:t>
            </a:r>
            <a:r>
              <a:rPr lang="en-US" sz="2400" dirty="0" err="1" smtClean="0">
                <a:latin typeface="Arial" pitchFamily="34" charset="0"/>
                <a:cs typeface="Arial" pitchFamily="34" charset="0"/>
              </a:rPr>
              <a:t>terdapat</a:t>
            </a:r>
            <a:r>
              <a:rPr lang="en-US" sz="2400" dirty="0" smtClean="0">
                <a:latin typeface="Arial" pitchFamily="34" charset="0"/>
                <a:cs typeface="Arial" pitchFamily="34" charset="0"/>
              </a:rPr>
              <a:t> DPRD Kabupaten /Kota </a:t>
            </a:r>
          </a:p>
        </p:txBody>
      </p:sp>
    </p:spTree>
    <p:extLst>
      <p:ext uri="{BB962C8B-B14F-4D97-AF65-F5344CB8AC3E}">
        <p14:creationId xmlns:p14="http://schemas.microsoft.com/office/powerpoint/2010/main" val="403353064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304800"/>
            <a:ext cx="8229600" cy="838200"/>
          </a:xfrm>
        </p:spPr>
        <p:txBody>
          <a:bodyPr>
            <a:noAutofit/>
          </a:bodyPr>
          <a:lstStyle/>
          <a:p>
            <a:r>
              <a:rPr lang="en-US" sz="2800" b="1" dirty="0" err="1" smtClean="0">
                <a:latin typeface="+mn-lt"/>
                <a:cs typeface="Arial" pitchFamily="34" charset="0"/>
              </a:rPr>
              <a:t>Sekretariat</a:t>
            </a:r>
            <a:r>
              <a:rPr lang="en-US" sz="2800" b="1" dirty="0" smtClean="0">
                <a:latin typeface="+mn-lt"/>
                <a:cs typeface="Arial" pitchFamily="34" charset="0"/>
              </a:rPr>
              <a:t> Daerah, </a:t>
            </a:r>
            <a:r>
              <a:rPr lang="en-US" sz="2800" b="1" dirty="0" err="1" smtClean="0">
                <a:latin typeface="+mn-lt"/>
                <a:cs typeface="Arial" pitchFamily="34" charset="0"/>
              </a:rPr>
              <a:t>Dinas</a:t>
            </a:r>
            <a:r>
              <a:rPr lang="en-US" sz="2800" b="1" dirty="0" smtClean="0">
                <a:latin typeface="+mn-lt"/>
                <a:cs typeface="Arial" pitchFamily="34" charset="0"/>
              </a:rPr>
              <a:t> Daerah, </a:t>
            </a:r>
            <a:r>
              <a:rPr lang="en-US" sz="2800" b="1" dirty="0" err="1" smtClean="0">
                <a:latin typeface="+mn-lt"/>
                <a:cs typeface="Arial" pitchFamily="34" charset="0"/>
              </a:rPr>
              <a:t>Lembaga</a:t>
            </a:r>
            <a:r>
              <a:rPr lang="en-US" sz="2800" b="1" dirty="0" smtClean="0">
                <a:latin typeface="+mn-lt"/>
                <a:cs typeface="Arial" pitchFamily="34" charset="0"/>
              </a:rPr>
              <a:t> </a:t>
            </a:r>
            <a:r>
              <a:rPr lang="en-US" sz="2800" b="1" dirty="0" err="1" smtClean="0">
                <a:latin typeface="+mn-lt"/>
                <a:cs typeface="Arial" pitchFamily="34" charset="0"/>
              </a:rPr>
              <a:t>Teknis</a:t>
            </a:r>
            <a:r>
              <a:rPr lang="en-US" sz="2800" b="1" dirty="0" smtClean="0">
                <a:latin typeface="+mn-lt"/>
                <a:cs typeface="Arial" pitchFamily="34" charset="0"/>
              </a:rPr>
              <a:t> Daerah, </a:t>
            </a:r>
            <a:r>
              <a:rPr lang="en-US" sz="2800" b="1" dirty="0" err="1" smtClean="0">
                <a:latin typeface="+mn-lt"/>
                <a:cs typeface="Arial" pitchFamily="34" charset="0"/>
              </a:rPr>
              <a:t>Camat</a:t>
            </a:r>
            <a:r>
              <a:rPr lang="en-US" sz="2800" b="1" dirty="0" smtClean="0">
                <a:latin typeface="+mn-lt"/>
                <a:cs typeface="Arial" pitchFamily="34" charset="0"/>
              </a:rPr>
              <a:t>, </a:t>
            </a:r>
            <a:r>
              <a:rPr lang="en-US" sz="2800" b="1" dirty="0" err="1" smtClean="0">
                <a:latin typeface="+mn-lt"/>
                <a:cs typeface="Arial" pitchFamily="34" charset="0"/>
              </a:rPr>
              <a:t>Lurah</a:t>
            </a:r>
            <a:r>
              <a:rPr lang="en-US" sz="2800" b="1" dirty="0" smtClean="0">
                <a:latin typeface="+mn-lt"/>
                <a:cs typeface="Arial" pitchFamily="34" charset="0"/>
              </a:rPr>
              <a:t>, </a:t>
            </a:r>
            <a:r>
              <a:rPr lang="en-US" sz="2800" b="1" dirty="0" err="1" smtClean="0">
                <a:latin typeface="+mn-lt"/>
                <a:cs typeface="Arial" pitchFamily="34" charset="0"/>
              </a:rPr>
              <a:t>dan</a:t>
            </a:r>
            <a:r>
              <a:rPr lang="en-US" sz="2800" b="1" dirty="0" smtClean="0">
                <a:latin typeface="+mn-lt"/>
                <a:cs typeface="Arial" pitchFamily="34" charset="0"/>
              </a:rPr>
              <a:t> </a:t>
            </a:r>
            <a:r>
              <a:rPr lang="en-US" sz="2800" b="1" dirty="0" err="1" smtClean="0">
                <a:latin typeface="+mn-lt"/>
                <a:cs typeface="Arial" pitchFamily="34" charset="0"/>
              </a:rPr>
              <a:t>Desa</a:t>
            </a:r>
            <a:r>
              <a:rPr lang="en-US" sz="2800" b="1" dirty="0" smtClean="0">
                <a:latin typeface="+mn-lt"/>
                <a:cs typeface="Arial" pitchFamily="34" charset="0"/>
              </a:rPr>
              <a:t> </a:t>
            </a:r>
            <a:endParaRPr lang="en-US" sz="2800" dirty="0">
              <a:latin typeface="+mn-lt"/>
              <a:cs typeface="Arial" pitchFamily="34" charset="0"/>
            </a:endParaRPr>
          </a:p>
        </p:txBody>
      </p:sp>
      <p:sp>
        <p:nvSpPr>
          <p:cNvPr id="3" name="Content Placeholder 2"/>
          <p:cNvSpPr>
            <a:spLocks noGrp="1"/>
          </p:cNvSpPr>
          <p:nvPr>
            <p:ph idx="1"/>
          </p:nvPr>
        </p:nvSpPr>
        <p:spPr>
          <a:xfrm>
            <a:off x="381000" y="1447800"/>
            <a:ext cx="8305800" cy="5029200"/>
          </a:xfrm>
        </p:spPr>
        <p:txBody>
          <a:bodyPr>
            <a:normAutofit fontScale="77500" lnSpcReduction="20000"/>
          </a:bodyPr>
          <a:lstStyle/>
          <a:p>
            <a:pPr>
              <a:buNone/>
            </a:pPr>
            <a:r>
              <a:rPr lang="en-US" b="1" dirty="0" smtClean="0"/>
              <a:t>1</a:t>
            </a:r>
            <a:r>
              <a:rPr lang="en-US" sz="3400" b="1" dirty="0" smtClean="0">
                <a:cs typeface="Arial" pitchFamily="34" charset="0"/>
              </a:rPr>
              <a:t>. </a:t>
            </a:r>
            <a:r>
              <a:rPr lang="en-US" sz="3400" b="1" dirty="0" err="1" smtClean="0">
                <a:cs typeface="Arial" pitchFamily="34" charset="0"/>
              </a:rPr>
              <a:t>Sekretariat</a:t>
            </a:r>
            <a:r>
              <a:rPr lang="en-US" sz="3400" b="1" dirty="0" smtClean="0">
                <a:cs typeface="Arial" pitchFamily="34" charset="0"/>
              </a:rPr>
              <a:t> Daerah:  </a:t>
            </a:r>
            <a:r>
              <a:rPr lang="en-US" sz="3400" dirty="0" err="1" smtClean="0">
                <a:cs typeface="Arial" pitchFamily="34" charset="0"/>
              </a:rPr>
              <a:t>Merupakan</a:t>
            </a:r>
            <a:r>
              <a:rPr lang="en-US" sz="3400" dirty="0" smtClean="0">
                <a:cs typeface="Arial" pitchFamily="34" charset="0"/>
              </a:rPr>
              <a:t> </a:t>
            </a:r>
            <a:r>
              <a:rPr lang="en-US" sz="3400" dirty="0" err="1" smtClean="0">
                <a:cs typeface="Arial" pitchFamily="34" charset="0"/>
              </a:rPr>
              <a:t>staf</a:t>
            </a:r>
            <a:r>
              <a:rPr lang="en-US" sz="3400" dirty="0" smtClean="0">
                <a:cs typeface="Arial" pitchFamily="34" charset="0"/>
              </a:rPr>
              <a:t> </a:t>
            </a:r>
            <a:r>
              <a:rPr lang="en-US" sz="3400" dirty="0" err="1" smtClean="0">
                <a:cs typeface="Arial" pitchFamily="34" charset="0"/>
              </a:rPr>
              <a:t>Pemerintah</a:t>
            </a:r>
            <a:r>
              <a:rPr lang="en-US" sz="3400" dirty="0" smtClean="0">
                <a:cs typeface="Arial" pitchFamily="34" charset="0"/>
              </a:rPr>
              <a:t> Daerah, yang </a:t>
            </a:r>
            <a:r>
              <a:rPr lang="en-US" sz="3400" dirty="0" err="1" smtClean="0">
                <a:cs typeface="Arial" pitchFamily="34" charset="0"/>
              </a:rPr>
              <a:t>dipimpin</a:t>
            </a:r>
            <a:r>
              <a:rPr lang="en-US" sz="3400" dirty="0" smtClean="0">
                <a:cs typeface="Arial" pitchFamily="34" charset="0"/>
              </a:rPr>
              <a:t> </a:t>
            </a:r>
            <a:r>
              <a:rPr lang="en-US" sz="3400" dirty="0" err="1" smtClean="0">
                <a:cs typeface="Arial" pitchFamily="34" charset="0"/>
              </a:rPr>
              <a:t>oleh</a:t>
            </a:r>
            <a:r>
              <a:rPr lang="en-US" sz="3400" dirty="0" smtClean="0">
                <a:cs typeface="Arial" pitchFamily="34" charset="0"/>
              </a:rPr>
              <a:t> </a:t>
            </a:r>
            <a:r>
              <a:rPr lang="en-US" sz="3400" dirty="0" err="1" smtClean="0">
                <a:cs typeface="Arial" pitchFamily="34" charset="0"/>
              </a:rPr>
              <a:t>seorang</a:t>
            </a:r>
            <a:r>
              <a:rPr lang="en-US" sz="3400" dirty="0" smtClean="0">
                <a:cs typeface="Arial" pitchFamily="34" charset="0"/>
              </a:rPr>
              <a:t> </a:t>
            </a:r>
            <a:r>
              <a:rPr lang="en-US" sz="3400" dirty="0" err="1" smtClean="0">
                <a:cs typeface="Arial" pitchFamily="34" charset="0"/>
              </a:rPr>
              <a:t>Sekretaris</a:t>
            </a:r>
            <a:r>
              <a:rPr lang="en-US" sz="3400" dirty="0" smtClean="0">
                <a:cs typeface="Arial" pitchFamily="34" charset="0"/>
              </a:rPr>
              <a:t> Daerah yang </a:t>
            </a:r>
            <a:r>
              <a:rPr lang="en-US" sz="3400" dirty="0" err="1" smtClean="0">
                <a:cs typeface="Arial" pitchFamily="34" charset="0"/>
              </a:rPr>
              <a:t>berada</a:t>
            </a:r>
            <a:r>
              <a:rPr lang="en-US" sz="3400" dirty="0" smtClean="0">
                <a:cs typeface="Arial" pitchFamily="34" charset="0"/>
              </a:rPr>
              <a:t> </a:t>
            </a:r>
            <a:r>
              <a:rPr lang="en-US" sz="3400" dirty="0" err="1" smtClean="0">
                <a:cs typeface="Arial" pitchFamily="34" charset="0"/>
              </a:rPr>
              <a:t>di</a:t>
            </a:r>
            <a:r>
              <a:rPr lang="en-US" sz="3400" dirty="0" smtClean="0">
                <a:cs typeface="Arial" pitchFamily="34" charset="0"/>
              </a:rPr>
              <a:t> </a:t>
            </a:r>
            <a:r>
              <a:rPr lang="en-US" sz="3400" dirty="0" err="1" smtClean="0">
                <a:cs typeface="Arial" pitchFamily="34" charset="0"/>
              </a:rPr>
              <a:t>bawah</a:t>
            </a:r>
            <a:r>
              <a:rPr lang="en-US" sz="3400" dirty="0" smtClean="0">
                <a:cs typeface="Arial" pitchFamily="34" charset="0"/>
              </a:rPr>
              <a:t> </a:t>
            </a:r>
            <a:r>
              <a:rPr lang="en-US" sz="3400" dirty="0" err="1" smtClean="0">
                <a:cs typeface="Arial" pitchFamily="34" charset="0"/>
              </a:rPr>
              <a:t>dan</a:t>
            </a:r>
            <a:r>
              <a:rPr lang="en-US" sz="3400" dirty="0" smtClean="0">
                <a:cs typeface="Arial" pitchFamily="34" charset="0"/>
              </a:rPr>
              <a:t> </a:t>
            </a:r>
            <a:r>
              <a:rPr lang="en-US" sz="3400" dirty="0" err="1" smtClean="0">
                <a:cs typeface="Arial" pitchFamily="34" charset="0"/>
              </a:rPr>
              <a:t>bertanggungjawab</a:t>
            </a:r>
            <a:r>
              <a:rPr lang="en-US" sz="3400" dirty="0" smtClean="0">
                <a:cs typeface="Arial" pitchFamily="34" charset="0"/>
              </a:rPr>
              <a:t> </a:t>
            </a:r>
            <a:r>
              <a:rPr lang="en-US" sz="3400" dirty="0" err="1" smtClean="0">
                <a:cs typeface="Arial" pitchFamily="34" charset="0"/>
              </a:rPr>
              <a:t>kepada</a:t>
            </a:r>
            <a:r>
              <a:rPr lang="en-US" sz="3400" dirty="0" smtClean="0">
                <a:cs typeface="Arial" pitchFamily="34" charset="0"/>
              </a:rPr>
              <a:t> </a:t>
            </a:r>
            <a:r>
              <a:rPr lang="en-US" sz="3400" dirty="0" err="1" smtClean="0">
                <a:cs typeface="Arial" pitchFamily="34" charset="0"/>
              </a:rPr>
              <a:t>Kepala</a:t>
            </a:r>
            <a:r>
              <a:rPr lang="en-US" sz="3400" dirty="0" smtClean="0">
                <a:cs typeface="Arial" pitchFamily="34" charset="0"/>
              </a:rPr>
              <a:t> Daerah.</a:t>
            </a:r>
          </a:p>
          <a:p>
            <a:r>
              <a:rPr lang="en-US" sz="3400" dirty="0" err="1" smtClean="0">
                <a:cs typeface="Arial" pitchFamily="34" charset="0"/>
              </a:rPr>
              <a:t>Sekretariat</a:t>
            </a:r>
            <a:r>
              <a:rPr lang="en-US" sz="3400" dirty="0" smtClean="0">
                <a:cs typeface="Arial" pitchFamily="34" charset="0"/>
              </a:rPr>
              <a:t> Daerah </a:t>
            </a:r>
            <a:r>
              <a:rPr lang="en-US" sz="3400" dirty="0" err="1" smtClean="0">
                <a:cs typeface="Arial" pitchFamily="34" charset="0"/>
              </a:rPr>
              <a:t>mempunyai</a:t>
            </a:r>
            <a:r>
              <a:rPr lang="en-US" sz="3400" dirty="0" smtClean="0">
                <a:cs typeface="Arial" pitchFamily="34" charset="0"/>
              </a:rPr>
              <a:t> </a:t>
            </a:r>
            <a:r>
              <a:rPr lang="en-US" sz="3400" dirty="0" err="1" smtClean="0">
                <a:cs typeface="Arial" pitchFamily="34" charset="0"/>
              </a:rPr>
              <a:t>tugas</a:t>
            </a:r>
            <a:r>
              <a:rPr lang="en-US" sz="3400" dirty="0" smtClean="0">
                <a:cs typeface="Arial" pitchFamily="34" charset="0"/>
              </a:rPr>
              <a:t> </a:t>
            </a:r>
            <a:r>
              <a:rPr lang="en-US" sz="3400" dirty="0" err="1" smtClean="0">
                <a:cs typeface="Arial" pitchFamily="34" charset="0"/>
              </a:rPr>
              <a:t>membantu</a:t>
            </a:r>
            <a:r>
              <a:rPr lang="en-US" sz="3400" dirty="0" smtClean="0">
                <a:cs typeface="Arial" pitchFamily="34" charset="0"/>
              </a:rPr>
              <a:t> </a:t>
            </a:r>
            <a:r>
              <a:rPr lang="en-US" sz="3400" dirty="0" err="1" smtClean="0">
                <a:cs typeface="Arial" pitchFamily="34" charset="0"/>
              </a:rPr>
              <a:t>Kepala</a:t>
            </a:r>
            <a:r>
              <a:rPr lang="en-US" sz="3400" dirty="0" smtClean="0">
                <a:cs typeface="Arial" pitchFamily="34" charset="0"/>
              </a:rPr>
              <a:t> Daerah </a:t>
            </a:r>
            <a:r>
              <a:rPr lang="en-US" sz="3400" dirty="0" err="1" smtClean="0">
                <a:cs typeface="Arial" pitchFamily="34" charset="0"/>
              </a:rPr>
              <a:t>dalam</a:t>
            </a:r>
            <a:r>
              <a:rPr lang="en-US" sz="3400" dirty="0" smtClean="0">
                <a:cs typeface="Arial" pitchFamily="34" charset="0"/>
              </a:rPr>
              <a:t> </a:t>
            </a:r>
            <a:r>
              <a:rPr lang="en-US" sz="3400" dirty="0" err="1" smtClean="0">
                <a:cs typeface="Arial" pitchFamily="34" charset="0"/>
              </a:rPr>
              <a:t>melaksanakan</a:t>
            </a:r>
            <a:r>
              <a:rPr lang="en-US" sz="3400" dirty="0" smtClean="0">
                <a:cs typeface="Arial" pitchFamily="34" charset="0"/>
              </a:rPr>
              <a:t> </a:t>
            </a:r>
            <a:r>
              <a:rPr lang="en-US" sz="3400" dirty="0" err="1" smtClean="0">
                <a:cs typeface="Arial" pitchFamily="34" charset="0"/>
              </a:rPr>
              <a:t>tugas</a:t>
            </a:r>
            <a:r>
              <a:rPr lang="en-US" sz="3400" dirty="0" smtClean="0">
                <a:cs typeface="Arial" pitchFamily="34" charset="0"/>
              </a:rPr>
              <a:t> </a:t>
            </a:r>
            <a:r>
              <a:rPr lang="en-US" sz="3400" dirty="0" err="1" smtClean="0">
                <a:cs typeface="Arial" pitchFamily="34" charset="0"/>
              </a:rPr>
              <a:t>penyelenggaraan</a:t>
            </a:r>
            <a:r>
              <a:rPr lang="en-US" sz="3400" dirty="0" smtClean="0">
                <a:cs typeface="Arial" pitchFamily="34" charset="0"/>
              </a:rPr>
              <a:t> </a:t>
            </a:r>
            <a:r>
              <a:rPr lang="en-US" sz="3400" dirty="0" err="1" smtClean="0">
                <a:cs typeface="Arial" pitchFamily="34" charset="0"/>
              </a:rPr>
              <a:t>pemerintahan</a:t>
            </a:r>
            <a:r>
              <a:rPr lang="en-US" sz="3400" dirty="0" smtClean="0">
                <a:cs typeface="Arial" pitchFamily="34" charset="0"/>
              </a:rPr>
              <a:t>, </a:t>
            </a:r>
            <a:r>
              <a:rPr lang="en-US" sz="3400" dirty="0" err="1" smtClean="0">
                <a:cs typeface="Arial" pitchFamily="34" charset="0"/>
              </a:rPr>
              <a:t>administrasi</a:t>
            </a:r>
            <a:r>
              <a:rPr lang="en-US" sz="3400" dirty="0" smtClean="0">
                <a:cs typeface="Arial" pitchFamily="34" charset="0"/>
              </a:rPr>
              <a:t>, </a:t>
            </a:r>
            <a:r>
              <a:rPr lang="en-US" sz="3400" dirty="0" err="1" smtClean="0">
                <a:cs typeface="Arial" pitchFamily="34" charset="0"/>
              </a:rPr>
              <a:t>organisasi</a:t>
            </a:r>
            <a:r>
              <a:rPr lang="en-US" sz="3400" dirty="0" smtClean="0">
                <a:cs typeface="Arial" pitchFamily="34" charset="0"/>
              </a:rPr>
              <a:t> </a:t>
            </a:r>
            <a:r>
              <a:rPr lang="en-US" sz="3400" dirty="0" err="1" smtClean="0">
                <a:cs typeface="Arial" pitchFamily="34" charset="0"/>
              </a:rPr>
              <a:t>dan</a:t>
            </a:r>
            <a:r>
              <a:rPr lang="en-US" sz="3400" dirty="0" smtClean="0">
                <a:cs typeface="Arial" pitchFamily="34" charset="0"/>
              </a:rPr>
              <a:t> </a:t>
            </a:r>
            <a:r>
              <a:rPr lang="en-US" sz="3400" dirty="0" err="1" smtClean="0">
                <a:cs typeface="Arial" pitchFamily="34" charset="0"/>
              </a:rPr>
              <a:t>tata</a:t>
            </a:r>
            <a:r>
              <a:rPr lang="en-US" sz="3400" dirty="0" smtClean="0">
                <a:cs typeface="Arial" pitchFamily="34" charset="0"/>
              </a:rPr>
              <a:t> </a:t>
            </a:r>
            <a:r>
              <a:rPr lang="en-US" sz="3400" dirty="0" err="1" smtClean="0">
                <a:cs typeface="Arial" pitchFamily="34" charset="0"/>
              </a:rPr>
              <a:t>laksana</a:t>
            </a:r>
            <a:r>
              <a:rPr lang="en-US" sz="3400" dirty="0" smtClean="0">
                <a:cs typeface="Arial" pitchFamily="34" charset="0"/>
              </a:rPr>
              <a:t>, </a:t>
            </a:r>
            <a:r>
              <a:rPr lang="en-US" sz="3400" dirty="0" err="1" smtClean="0">
                <a:cs typeface="Arial" pitchFamily="34" charset="0"/>
              </a:rPr>
              <a:t>serta</a:t>
            </a:r>
            <a:r>
              <a:rPr lang="en-US" sz="3400" dirty="0" smtClean="0">
                <a:cs typeface="Arial" pitchFamily="34" charset="0"/>
              </a:rPr>
              <a:t> </a:t>
            </a:r>
            <a:r>
              <a:rPr lang="en-US" sz="3400" dirty="0" err="1" smtClean="0">
                <a:cs typeface="Arial" pitchFamily="34" charset="0"/>
              </a:rPr>
              <a:t>memberikan</a:t>
            </a:r>
            <a:r>
              <a:rPr lang="en-US" sz="3400" dirty="0" smtClean="0">
                <a:cs typeface="Arial" pitchFamily="34" charset="0"/>
              </a:rPr>
              <a:t> </a:t>
            </a:r>
            <a:r>
              <a:rPr lang="en-US" sz="3400" dirty="0" err="1" smtClean="0">
                <a:cs typeface="Arial" pitchFamily="34" charset="0"/>
              </a:rPr>
              <a:t>pelayanan</a:t>
            </a:r>
            <a:r>
              <a:rPr lang="en-US" sz="3400" dirty="0" smtClean="0">
                <a:cs typeface="Arial" pitchFamily="34" charset="0"/>
              </a:rPr>
              <a:t> </a:t>
            </a:r>
            <a:r>
              <a:rPr lang="en-US" sz="3400" dirty="0" err="1" smtClean="0">
                <a:cs typeface="Arial" pitchFamily="34" charset="0"/>
              </a:rPr>
              <a:t>administratatif</a:t>
            </a:r>
            <a:r>
              <a:rPr lang="en-US" sz="3400" dirty="0" smtClean="0">
                <a:cs typeface="Arial" pitchFamily="34" charset="0"/>
              </a:rPr>
              <a:t>  </a:t>
            </a:r>
            <a:r>
              <a:rPr lang="en-US" sz="3400" dirty="0" err="1" smtClean="0">
                <a:cs typeface="Arial" pitchFamily="34" charset="0"/>
              </a:rPr>
              <a:t>kepada</a:t>
            </a:r>
            <a:r>
              <a:rPr lang="en-US" sz="3400" dirty="0" smtClean="0">
                <a:cs typeface="Arial" pitchFamily="34" charset="0"/>
              </a:rPr>
              <a:t> </a:t>
            </a:r>
            <a:r>
              <a:rPr lang="en-US" sz="3400" dirty="0" err="1" smtClean="0">
                <a:cs typeface="Arial" pitchFamily="34" charset="0"/>
              </a:rPr>
              <a:t>seluruh</a:t>
            </a:r>
            <a:r>
              <a:rPr lang="en-US" sz="3400" dirty="0" smtClean="0">
                <a:cs typeface="Arial" pitchFamily="34" charset="0"/>
              </a:rPr>
              <a:t> </a:t>
            </a:r>
            <a:r>
              <a:rPr lang="en-US" sz="3400" dirty="0" err="1" smtClean="0">
                <a:cs typeface="Arial" pitchFamily="34" charset="0"/>
              </a:rPr>
              <a:t>perangkat</a:t>
            </a:r>
            <a:r>
              <a:rPr lang="en-US" sz="3400" dirty="0" smtClean="0">
                <a:cs typeface="Arial" pitchFamily="34" charset="0"/>
              </a:rPr>
              <a:t> Daerah. </a:t>
            </a:r>
          </a:p>
          <a:p>
            <a:r>
              <a:rPr lang="en-US" sz="3400" dirty="0" err="1" smtClean="0">
                <a:cs typeface="Arial" pitchFamily="34" charset="0"/>
              </a:rPr>
              <a:t>Sekretariat</a:t>
            </a:r>
            <a:r>
              <a:rPr lang="en-US" sz="3400" dirty="0" smtClean="0">
                <a:cs typeface="Arial" pitchFamily="34" charset="0"/>
              </a:rPr>
              <a:t> </a:t>
            </a:r>
            <a:r>
              <a:rPr lang="en-US" sz="3400" dirty="0" err="1" smtClean="0">
                <a:cs typeface="Arial" pitchFamily="34" charset="0"/>
              </a:rPr>
              <a:t>daerah</a:t>
            </a:r>
            <a:r>
              <a:rPr lang="en-US" sz="3400" dirty="0" smtClean="0">
                <a:cs typeface="Arial" pitchFamily="34" charset="0"/>
              </a:rPr>
              <a:t> </a:t>
            </a:r>
            <a:r>
              <a:rPr lang="en-US" sz="3400" dirty="0" err="1" smtClean="0">
                <a:cs typeface="Arial" pitchFamily="34" charset="0"/>
              </a:rPr>
              <a:t>dipimpin</a:t>
            </a:r>
            <a:r>
              <a:rPr lang="en-US" sz="3400" dirty="0" smtClean="0">
                <a:cs typeface="Arial" pitchFamily="34" charset="0"/>
              </a:rPr>
              <a:t> </a:t>
            </a:r>
            <a:r>
              <a:rPr lang="en-US" sz="3400" dirty="0" err="1" smtClean="0">
                <a:cs typeface="Arial" pitchFamily="34" charset="0"/>
              </a:rPr>
              <a:t>oleh</a:t>
            </a:r>
            <a:r>
              <a:rPr lang="en-US" sz="3400" dirty="0" smtClean="0">
                <a:cs typeface="Arial" pitchFamily="34" charset="0"/>
              </a:rPr>
              <a:t> </a:t>
            </a:r>
            <a:r>
              <a:rPr lang="en-US" sz="3400" dirty="0" err="1" smtClean="0">
                <a:cs typeface="Arial" pitchFamily="34" charset="0"/>
              </a:rPr>
              <a:t>SekretarisDaerah</a:t>
            </a:r>
            <a:r>
              <a:rPr lang="en-US" sz="3400" dirty="0" smtClean="0">
                <a:cs typeface="Arial" pitchFamily="34" charset="0"/>
              </a:rPr>
              <a:t>. </a:t>
            </a:r>
            <a:r>
              <a:rPr lang="en-US" sz="3400" dirty="0" err="1" smtClean="0">
                <a:cs typeface="Arial" pitchFamily="34" charset="0"/>
              </a:rPr>
              <a:t>Sekretaris</a:t>
            </a:r>
            <a:r>
              <a:rPr lang="en-US" sz="3400" dirty="0" smtClean="0">
                <a:cs typeface="Arial" pitchFamily="34" charset="0"/>
              </a:rPr>
              <a:t> </a:t>
            </a:r>
            <a:r>
              <a:rPr lang="en-US" sz="3400" dirty="0" err="1" smtClean="0">
                <a:cs typeface="Arial" pitchFamily="34" charset="0"/>
              </a:rPr>
              <a:t>daerah</a:t>
            </a:r>
            <a:r>
              <a:rPr lang="en-US" sz="3400" dirty="0" smtClean="0">
                <a:cs typeface="Arial" pitchFamily="34" charset="0"/>
              </a:rPr>
              <a:t> </a:t>
            </a:r>
            <a:r>
              <a:rPr lang="en-US" sz="3400" dirty="0" err="1" smtClean="0">
                <a:cs typeface="Arial" pitchFamily="34" charset="0"/>
              </a:rPr>
              <a:t>mempunyai</a:t>
            </a:r>
            <a:r>
              <a:rPr lang="en-US" sz="3400" dirty="0" smtClean="0">
                <a:cs typeface="Arial" pitchFamily="34" charset="0"/>
              </a:rPr>
              <a:t> </a:t>
            </a:r>
            <a:r>
              <a:rPr lang="en-US" sz="3400" dirty="0" err="1" smtClean="0">
                <a:cs typeface="Arial" pitchFamily="34" charset="0"/>
              </a:rPr>
              <a:t>tugas</a:t>
            </a:r>
            <a:r>
              <a:rPr lang="en-US" sz="3400" dirty="0" smtClean="0">
                <a:cs typeface="Arial" pitchFamily="34" charset="0"/>
              </a:rPr>
              <a:t> </a:t>
            </a:r>
            <a:r>
              <a:rPr lang="en-US" sz="3400" dirty="0" err="1" smtClean="0">
                <a:cs typeface="Arial" pitchFamily="34" charset="0"/>
              </a:rPr>
              <a:t>dan</a:t>
            </a:r>
            <a:r>
              <a:rPr lang="en-US" sz="3400" dirty="0" smtClean="0">
                <a:cs typeface="Arial" pitchFamily="34" charset="0"/>
              </a:rPr>
              <a:t> </a:t>
            </a:r>
            <a:r>
              <a:rPr lang="en-US" sz="3400" dirty="0" err="1" smtClean="0">
                <a:cs typeface="Arial" pitchFamily="34" charset="0"/>
              </a:rPr>
              <a:t>kewajiban</a:t>
            </a:r>
            <a:r>
              <a:rPr lang="en-US" sz="3400" dirty="0" smtClean="0">
                <a:cs typeface="Arial" pitchFamily="34" charset="0"/>
              </a:rPr>
              <a:t> </a:t>
            </a:r>
            <a:r>
              <a:rPr lang="en-US" sz="3400" dirty="0" err="1" smtClean="0">
                <a:cs typeface="Arial" pitchFamily="34" charset="0"/>
              </a:rPr>
              <a:t>membantu</a:t>
            </a:r>
            <a:r>
              <a:rPr lang="en-US" sz="3400" dirty="0" smtClean="0">
                <a:cs typeface="Arial" pitchFamily="34" charset="0"/>
              </a:rPr>
              <a:t> </a:t>
            </a:r>
            <a:r>
              <a:rPr lang="en-US" sz="3400" dirty="0" err="1" smtClean="0">
                <a:cs typeface="Arial" pitchFamily="34" charset="0"/>
              </a:rPr>
              <a:t>kepala</a:t>
            </a:r>
            <a:r>
              <a:rPr lang="en-US" sz="3400" dirty="0" smtClean="0">
                <a:cs typeface="Arial" pitchFamily="34" charset="0"/>
              </a:rPr>
              <a:t> </a:t>
            </a:r>
            <a:r>
              <a:rPr lang="en-US" sz="3400" dirty="0" err="1" smtClean="0">
                <a:cs typeface="Arial" pitchFamily="34" charset="0"/>
              </a:rPr>
              <a:t>daerah</a:t>
            </a:r>
            <a:r>
              <a:rPr lang="en-US" sz="3400" dirty="0" smtClean="0">
                <a:cs typeface="Arial" pitchFamily="34" charset="0"/>
              </a:rPr>
              <a:t> </a:t>
            </a:r>
            <a:r>
              <a:rPr lang="en-US" sz="3400" dirty="0" err="1" smtClean="0">
                <a:cs typeface="Arial" pitchFamily="34" charset="0"/>
              </a:rPr>
              <a:t>dalammenyusun</a:t>
            </a:r>
            <a:r>
              <a:rPr lang="en-US" sz="3400" dirty="0" smtClean="0">
                <a:cs typeface="Arial" pitchFamily="34" charset="0"/>
              </a:rPr>
              <a:t> </a:t>
            </a:r>
            <a:r>
              <a:rPr lang="en-US" sz="3400" dirty="0" err="1" smtClean="0">
                <a:cs typeface="Arial" pitchFamily="34" charset="0"/>
              </a:rPr>
              <a:t>kebijakan</a:t>
            </a:r>
            <a:r>
              <a:rPr lang="en-US" sz="3400" dirty="0" smtClean="0">
                <a:cs typeface="Arial" pitchFamily="34" charset="0"/>
              </a:rPr>
              <a:t> </a:t>
            </a:r>
            <a:r>
              <a:rPr lang="en-US" sz="3400" dirty="0" err="1" smtClean="0">
                <a:cs typeface="Arial" pitchFamily="34" charset="0"/>
              </a:rPr>
              <a:t>dan</a:t>
            </a:r>
            <a:r>
              <a:rPr lang="en-US" sz="3400" dirty="0" smtClean="0">
                <a:cs typeface="Arial" pitchFamily="34" charset="0"/>
              </a:rPr>
              <a:t> </a:t>
            </a:r>
            <a:r>
              <a:rPr lang="en-US" sz="3400" dirty="0" err="1" smtClean="0">
                <a:cs typeface="Arial" pitchFamily="34" charset="0"/>
              </a:rPr>
              <a:t>mengkoordinasikan</a:t>
            </a:r>
            <a:r>
              <a:rPr lang="en-US" sz="3400" dirty="0" smtClean="0">
                <a:cs typeface="Arial" pitchFamily="34" charset="0"/>
              </a:rPr>
              <a:t> </a:t>
            </a:r>
            <a:r>
              <a:rPr lang="en-US" sz="3400" dirty="0" err="1" smtClean="0">
                <a:cs typeface="Arial" pitchFamily="34" charset="0"/>
              </a:rPr>
              <a:t>dinas</a:t>
            </a:r>
            <a:r>
              <a:rPr lang="en-US" sz="3400" dirty="0" smtClean="0">
                <a:cs typeface="Arial" pitchFamily="34" charset="0"/>
              </a:rPr>
              <a:t> </a:t>
            </a:r>
            <a:r>
              <a:rPr lang="en-US" sz="3400" dirty="0" err="1" smtClean="0">
                <a:cs typeface="Arial" pitchFamily="34" charset="0"/>
              </a:rPr>
              <a:t>daerah</a:t>
            </a:r>
            <a:r>
              <a:rPr lang="en-US" sz="3400" dirty="0" smtClean="0">
                <a:cs typeface="Arial" pitchFamily="34" charset="0"/>
              </a:rPr>
              <a:t> </a:t>
            </a:r>
            <a:r>
              <a:rPr lang="en-US" sz="3400" dirty="0" err="1" smtClean="0">
                <a:cs typeface="Arial" pitchFamily="34" charset="0"/>
              </a:rPr>
              <a:t>dan</a:t>
            </a:r>
            <a:r>
              <a:rPr lang="en-US" sz="3400" dirty="0" smtClean="0">
                <a:cs typeface="Arial" pitchFamily="34" charset="0"/>
              </a:rPr>
              <a:t> </a:t>
            </a:r>
            <a:r>
              <a:rPr lang="en-US" sz="3400" dirty="0" err="1" smtClean="0">
                <a:cs typeface="Arial" pitchFamily="34" charset="0"/>
              </a:rPr>
              <a:t>lembaga</a:t>
            </a:r>
            <a:r>
              <a:rPr lang="en-US" sz="3400" dirty="0" smtClean="0">
                <a:cs typeface="Arial" pitchFamily="34" charset="0"/>
              </a:rPr>
              <a:t> </a:t>
            </a:r>
            <a:r>
              <a:rPr lang="en-US" sz="3400" dirty="0" err="1" smtClean="0">
                <a:cs typeface="Arial" pitchFamily="34" charset="0"/>
              </a:rPr>
              <a:t>teknis</a:t>
            </a:r>
            <a:r>
              <a:rPr lang="en-US" sz="3400" dirty="0" smtClean="0">
                <a:cs typeface="Arial" pitchFamily="34" charset="0"/>
              </a:rPr>
              <a:t> </a:t>
            </a:r>
            <a:r>
              <a:rPr lang="en-US" sz="3400" dirty="0" err="1" smtClean="0">
                <a:cs typeface="Arial" pitchFamily="34" charset="0"/>
              </a:rPr>
              <a:t>daerah</a:t>
            </a:r>
            <a:r>
              <a:rPr lang="en-US" sz="3400" dirty="0" smtClean="0">
                <a:cs typeface="Arial" pitchFamily="34" charset="0"/>
              </a:rPr>
              <a:t>.</a:t>
            </a:r>
          </a:p>
          <a:p>
            <a:pPr marL="0" indent="0">
              <a:buNone/>
            </a:pPr>
            <a:endParaRPr lang="en-US" sz="3400" dirty="0">
              <a:cs typeface="Arial" pitchFamily="34" charset="0"/>
            </a:endParaRPr>
          </a:p>
        </p:txBody>
      </p:sp>
    </p:spTree>
    <p:extLst>
      <p:ext uri="{BB962C8B-B14F-4D97-AF65-F5344CB8AC3E}">
        <p14:creationId xmlns:p14="http://schemas.microsoft.com/office/powerpoint/2010/main" val="230025984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1162"/>
          </a:xfrm>
        </p:spPr>
        <p:txBody>
          <a:bodyPr>
            <a:normAutofit fontScale="90000"/>
          </a:bodyPr>
          <a:lstStyle/>
          <a:p>
            <a:endParaRPr lang="en-US" dirty="0"/>
          </a:p>
        </p:txBody>
      </p:sp>
      <p:sp>
        <p:nvSpPr>
          <p:cNvPr id="3" name="Content Placeholder 2"/>
          <p:cNvSpPr>
            <a:spLocks noGrp="1"/>
          </p:cNvSpPr>
          <p:nvPr>
            <p:ph idx="1"/>
          </p:nvPr>
        </p:nvSpPr>
        <p:spPr>
          <a:xfrm>
            <a:off x="304800" y="838200"/>
            <a:ext cx="8382000" cy="5715000"/>
          </a:xfrm>
        </p:spPr>
        <p:txBody>
          <a:bodyPr>
            <a:noAutofit/>
          </a:bodyPr>
          <a:lstStyle/>
          <a:p>
            <a:pPr marL="514350" indent="-514350">
              <a:buFont typeface="+mj-lt"/>
              <a:buAutoNum type="arabicPeriod" startAt="2"/>
            </a:pPr>
            <a:r>
              <a:rPr lang="id-ID" sz="2400" b="1" dirty="0">
                <a:cs typeface="Arial" pitchFamily="34" charset="0"/>
              </a:rPr>
              <a:t>Dinas daerah </a:t>
            </a:r>
            <a:r>
              <a:rPr lang="id-ID" sz="2400" dirty="0">
                <a:cs typeface="Arial" pitchFamily="34" charset="0"/>
              </a:rPr>
              <a:t>merupakan unsur pelaksana otonomi daerah. Kepala dinas daerah bertanggung jawab kepada kepala daerah melalui Sekretaris Daerah</a:t>
            </a:r>
            <a:endParaRPr lang="en-US" sz="2400" dirty="0">
              <a:cs typeface="Arial" pitchFamily="34" charset="0"/>
            </a:endParaRPr>
          </a:p>
          <a:p>
            <a:pPr marL="514350" indent="-514350">
              <a:buFont typeface="+mj-lt"/>
              <a:buAutoNum type="arabicPeriod" startAt="2"/>
            </a:pPr>
            <a:r>
              <a:rPr lang="en-US" sz="2400" dirty="0" smtClean="0"/>
              <a:t> </a:t>
            </a:r>
            <a:r>
              <a:rPr lang="en-US" sz="2400" b="1" dirty="0" err="1" smtClean="0"/>
              <a:t>Lembaga</a:t>
            </a:r>
            <a:r>
              <a:rPr lang="en-US" sz="2400" b="1" dirty="0" smtClean="0"/>
              <a:t> </a:t>
            </a:r>
            <a:r>
              <a:rPr lang="en-US" sz="2400" b="1" dirty="0" err="1" smtClean="0"/>
              <a:t>Teknis</a:t>
            </a:r>
            <a:r>
              <a:rPr lang="en-US" sz="2400" b="1" dirty="0" smtClean="0"/>
              <a:t> Daerah</a:t>
            </a:r>
            <a:r>
              <a:rPr lang="en-US" sz="2400" dirty="0" smtClean="0"/>
              <a:t>: </a:t>
            </a:r>
            <a:r>
              <a:rPr lang="en-US" sz="2400" dirty="0" err="1" smtClean="0"/>
              <a:t>merupakan</a:t>
            </a:r>
            <a:r>
              <a:rPr lang="en-US" sz="2400" dirty="0" smtClean="0"/>
              <a:t>  </a:t>
            </a:r>
            <a:r>
              <a:rPr lang="en-US" sz="2400" dirty="0" err="1" smtClean="0"/>
              <a:t>unsur</a:t>
            </a:r>
            <a:r>
              <a:rPr lang="en-US" sz="2400" dirty="0" smtClean="0"/>
              <a:t> </a:t>
            </a:r>
            <a:r>
              <a:rPr lang="en-US" sz="2400" dirty="0" err="1" smtClean="0"/>
              <a:t>penunjang</a:t>
            </a:r>
            <a:r>
              <a:rPr lang="en-US" sz="2400" dirty="0" smtClean="0"/>
              <a:t> Pemerintah Daerah  yang </a:t>
            </a:r>
            <a:r>
              <a:rPr lang="en-US" sz="2400" dirty="0" err="1" smtClean="0"/>
              <a:t>dipimpin</a:t>
            </a:r>
            <a:r>
              <a:rPr lang="en-US" sz="2400" dirty="0" smtClean="0"/>
              <a:t> </a:t>
            </a:r>
            <a:r>
              <a:rPr lang="en-US" sz="2400" dirty="0" err="1" smtClean="0"/>
              <a:t>oleh</a:t>
            </a:r>
            <a:r>
              <a:rPr lang="en-US" sz="2400" dirty="0" smtClean="0"/>
              <a:t> </a:t>
            </a:r>
            <a:r>
              <a:rPr lang="en-US" sz="2400" dirty="0" err="1" smtClean="0"/>
              <a:t>seorang</a:t>
            </a:r>
            <a:r>
              <a:rPr lang="en-US" sz="2400" dirty="0" smtClean="0"/>
              <a:t> </a:t>
            </a:r>
            <a:r>
              <a:rPr lang="en-US" sz="2400" dirty="0" err="1" smtClean="0"/>
              <a:t>kepala</a:t>
            </a:r>
            <a:r>
              <a:rPr lang="en-US" sz="2400" dirty="0" smtClean="0"/>
              <a:t> yang </a:t>
            </a:r>
            <a:r>
              <a:rPr lang="en-US" sz="2400" dirty="0" err="1" smtClean="0"/>
              <a:t>berada</a:t>
            </a:r>
            <a:r>
              <a:rPr lang="en-US" sz="2400" dirty="0" smtClean="0"/>
              <a:t> di </a:t>
            </a:r>
            <a:r>
              <a:rPr lang="en-US" sz="2400" dirty="0" err="1" smtClean="0"/>
              <a:t>bawah</a:t>
            </a:r>
            <a:r>
              <a:rPr lang="en-US" sz="2400" dirty="0" smtClean="0"/>
              <a:t> </a:t>
            </a:r>
            <a:r>
              <a:rPr lang="en-US" sz="2400" dirty="0" err="1" smtClean="0"/>
              <a:t>dan</a:t>
            </a:r>
            <a:r>
              <a:rPr lang="en-US" sz="2400" dirty="0" smtClean="0"/>
              <a:t> </a:t>
            </a:r>
            <a:r>
              <a:rPr lang="en-US" sz="2400" dirty="0" err="1" smtClean="0"/>
              <a:t>bertanggungjawab</a:t>
            </a:r>
            <a:r>
              <a:rPr lang="en-US" sz="2400" dirty="0" smtClean="0"/>
              <a:t> </a:t>
            </a:r>
            <a:r>
              <a:rPr lang="en-US" sz="2400" dirty="0" err="1" smtClean="0"/>
              <a:t>kepada</a:t>
            </a:r>
            <a:r>
              <a:rPr lang="en-US" sz="2400" dirty="0" smtClean="0"/>
              <a:t> Kepala Daerah </a:t>
            </a:r>
            <a:r>
              <a:rPr lang="en-US" sz="2400" dirty="0" err="1" smtClean="0"/>
              <a:t>melalui</a:t>
            </a:r>
            <a:r>
              <a:rPr lang="en-US" sz="2400" dirty="0" smtClean="0"/>
              <a:t> </a:t>
            </a:r>
            <a:r>
              <a:rPr lang="en-US" sz="2400" dirty="0" err="1" smtClean="0"/>
              <a:t>Sekretaris</a:t>
            </a:r>
            <a:r>
              <a:rPr lang="en-US" sz="2400" dirty="0" smtClean="0"/>
              <a:t> Daerah.</a:t>
            </a:r>
          </a:p>
          <a:p>
            <a:r>
              <a:rPr lang="en-US" sz="2400" dirty="0" smtClean="0"/>
              <a:t> </a:t>
            </a:r>
            <a:r>
              <a:rPr lang="en-US" sz="2400" dirty="0" err="1" smtClean="0"/>
              <a:t>Lembaga</a:t>
            </a:r>
            <a:r>
              <a:rPr lang="en-US" sz="2400" dirty="0" smtClean="0"/>
              <a:t> </a:t>
            </a:r>
            <a:r>
              <a:rPr lang="en-US" sz="2400" dirty="0" err="1" smtClean="0"/>
              <a:t>teknis</a:t>
            </a:r>
            <a:r>
              <a:rPr lang="en-US" sz="2400" dirty="0" smtClean="0"/>
              <a:t> </a:t>
            </a:r>
            <a:r>
              <a:rPr lang="en-US" sz="2400" dirty="0" err="1" smtClean="0"/>
              <a:t>daerah</a:t>
            </a:r>
            <a:r>
              <a:rPr lang="en-US" sz="2400" dirty="0" smtClean="0"/>
              <a:t> </a:t>
            </a:r>
            <a:r>
              <a:rPr lang="en-US" sz="2400" dirty="0" err="1" smtClean="0"/>
              <a:t>merupakan</a:t>
            </a:r>
            <a:r>
              <a:rPr lang="en-US" sz="2400" dirty="0" smtClean="0"/>
              <a:t> </a:t>
            </a:r>
            <a:r>
              <a:rPr lang="en-US" sz="2400" dirty="0" err="1" smtClean="0"/>
              <a:t>unsur</a:t>
            </a:r>
            <a:r>
              <a:rPr lang="en-US" sz="2400" dirty="0" smtClean="0"/>
              <a:t> </a:t>
            </a:r>
            <a:r>
              <a:rPr lang="en-US" sz="2400" dirty="0" err="1" smtClean="0"/>
              <a:t>pendukung</a:t>
            </a:r>
            <a:r>
              <a:rPr lang="en-US" sz="2400" dirty="0" smtClean="0"/>
              <a:t> </a:t>
            </a:r>
            <a:r>
              <a:rPr lang="en-US" sz="2400" dirty="0" err="1" smtClean="0"/>
              <a:t>tugas</a:t>
            </a:r>
            <a:r>
              <a:rPr lang="en-US" sz="2400" dirty="0" smtClean="0"/>
              <a:t> </a:t>
            </a:r>
            <a:r>
              <a:rPr lang="en-US" sz="2400" dirty="0" err="1" smtClean="0"/>
              <a:t>kepala</a:t>
            </a:r>
            <a:r>
              <a:rPr lang="en-US" sz="2400" dirty="0" smtClean="0"/>
              <a:t> </a:t>
            </a:r>
            <a:r>
              <a:rPr lang="en-US" sz="2400" dirty="0" err="1" smtClean="0"/>
              <a:t>daerah</a:t>
            </a:r>
            <a:r>
              <a:rPr lang="en-US" sz="2400" dirty="0" smtClean="0"/>
              <a:t> </a:t>
            </a:r>
            <a:r>
              <a:rPr lang="en-US" sz="2400" dirty="0" err="1" smtClean="0"/>
              <a:t>dalam</a:t>
            </a:r>
            <a:r>
              <a:rPr lang="en-US" sz="2400" dirty="0" smtClean="0"/>
              <a:t> </a:t>
            </a:r>
            <a:r>
              <a:rPr lang="en-US" sz="2400" dirty="0" err="1" smtClean="0"/>
              <a:t>penyusunan</a:t>
            </a:r>
            <a:r>
              <a:rPr lang="en-US" sz="2400" dirty="0" smtClean="0"/>
              <a:t> </a:t>
            </a:r>
            <a:r>
              <a:rPr lang="en-US" sz="2400" dirty="0" err="1" smtClean="0"/>
              <a:t>dan</a:t>
            </a:r>
            <a:r>
              <a:rPr lang="en-US" sz="2400" dirty="0" smtClean="0"/>
              <a:t> </a:t>
            </a:r>
            <a:r>
              <a:rPr lang="en-US" sz="2400" dirty="0" err="1" smtClean="0"/>
              <a:t>pelaksanaan</a:t>
            </a:r>
            <a:r>
              <a:rPr lang="en-US" sz="2400" dirty="0" smtClean="0"/>
              <a:t> </a:t>
            </a:r>
            <a:r>
              <a:rPr lang="en-US" sz="2400" dirty="0" err="1" smtClean="0"/>
              <a:t>kebijakan</a:t>
            </a:r>
            <a:r>
              <a:rPr lang="en-US" sz="2400" dirty="0" smtClean="0"/>
              <a:t> </a:t>
            </a:r>
            <a:r>
              <a:rPr lang="en-US" sz="2400" dirty="0" err="1" smtClean="0"/>
              <a:t>daerah</a:t>
            </a:r>
            <a:r>
              <a:rPr lang="en-US" sz="2400" dirty="0" smtClean="0"/>
              <a:t> yang </a:t>
            </a:r>
            <a:r>
              <a:rPr lang="en-US" sz="2400" dirty="0" err="1" smtClean="0"/>
              <a:t>bersifat</a:t>
            </a:r>
            <a:r>
              <a:rPr lang="en-US" sz="2400" dirty="0" smtClean="0"/>
              <a:t> </a:t>
            </a:r>
            <a:r>
              <a:rPr lang="en-US" sz="2400" dirty="0" err="1" smtClean="0"/>
              <a:t>spesifik</a:t>
            </a:r>
            <a:r>
              <a:rPr lang="en-US" sz="2400" dirty="0" smtClean="0"/>
              <a:t> </a:t>
            </a:r>
            <a:r>
              <a:rPr lang="en-US" sz="2400" dirty="0" err="1" smtClean="0"/>
              <a:t>berbentuk</a:t>
            </a:r>
            <a:r>
              <a:rPr lang="en-US" sz="2400" dirty="0" smtClean="0"/>
              <a:t> </a:t>
            </a:r>
            <a:r>
              <a:rPr lang="en-US" sz="2400" dirty="0" err="1" smtClean="0"/>
              <a:t>badan</a:t>
            </a:r>
            <a:r>
              <a:rPr lang="en-US" sz="2400" dirty="0" smtClean="0"/>
              <a:t>, </a:t>
            </a:r>
            <a:r>
              <a:rPr lang="en-US" sz="2400" dirty="0" err="1" smtClean="0"/>
              <a:t>kantor</a:t>
            </a:r>
            <a:r>
              <a:rPr lang="en-US" sz="2400" dirty="0" smtClean="0"/>
              <a:t>, </a:t>
            </a:r>
            <a:r>
              <a:rPr lang="en-US" sz="2400" dirty="0" err="1" smtClean="0"/>
              <a:t>atau</a:t>
            </a:r>
            <a:r>
              <a:rPr lang="en-US" sz="2400" dirty="0" smtClean="0"/>
              <a:t> </a:t>
            </a:r>
            <a:r>
              <a:rPr lang="en-US" sz="2400" dirty="0" err="1" smtClean="0"/>
              <a:t>rumah</a:t>
            </a:r>
            <a:r>
              <a:rPr lang="en-US" sz="2400" dirty="0" smtClean="0"/>
              <a:t> </a:t>
            </a:r>
            <a:r>
              <a:rPr lang="en-US" sz="2400" dirty="0" err="1" smtClean="0"/>
              <a:t>sakit</a:t>
            </a:r>
            <a:r>
              <a:rPr lang="en-US" sz="2400" dirty="0" smtClean="0"/>
              <a:t> </a:t>
            </a:r>
            <a:r>
              <a:rPr lang="en-US" sz="2400" dirty="0" err="1" smtClean="0"/>
              <a:t>umum</a:t>
            </a:r>
            <a:r>
              <a:rPr lang="en-US" sz="2400" dirty="0" smtClean="0"/>
              <a:t> </a:t>
            </a:r>
            <a:r>
              <a:rPr lang="en-US" sz="2400" dirty="0" err="1" smtClean="0"/>
              <a:t>daerah</a:t>
            </a:r>
            <a:r>
              <a:rPr lang="en-US" sz="2400" dirty="0" smtClean="0"/>
              <a:t>. Kepala </a:t>
            </a:r>
            <a:r>
              <a:rPr lang="en-US" sz="2400" dirty="0" err="1" smtClean="0"/>
              <a:t>badan</a:t>
            </a:r>
            <a:r>
              <a:rPr lang="en-US" sz="2400" dirty="0" smtClean="0"/>
              <a:t>, </a:t>
            </a:r>
            <a:r>
              <a:rPr lang="en-US" sz="2400" dirty="0" err="1" smtClean="0"/>
              <a:t>kantor</a:t>
            </a:r>
            <a:r>
              <a:rPr lang="en-US" sz="2400" dirty="0" smtClean="0"/>
              <a:t>, </a:t>
            </a:r>
            <a:r>
              <a:rPr lang="en-US" sz="2400" dirty="0" err="1" smtClean="0"/>
              <a:t>atau</a:t>
            </a:r>
            <a:r>
              <a:rPr lang="en-US" sz="2400" dirty="0" smtClean="0"/>
              <a:t> </a:t>
            </a:r>
            <a:r>
              <a:rPr lang="en-US" sz="2400" dirty="0" err="1" smtClean="0"/>
              <a:t>rumah</a:t>
            </a:r>
            <a:r>
              <a:rPr lang="en-US" sz="2400" dirty="0" smtClean="0"/>
              <a:t> </a:t>
            </a:r>
            <a:r>
              <a:rPr lang="en-US" sz="2400" dirty="0" err="1" smtClean="0"/>
              <a:t>sakit</a:t>
            </a:r>
            <a:r>
              <a:rPr lang="en-US" sz="2400" dirty="0" smtClean="0"/>
              <a:t> </a:t>
            </a:r>
            <a:r>
              <a:rPr lang="en-US" sz="2400" dirty="0" err="1" smtClean="0"/>
              <a:t>umum</a:t>
            </a:r>
            <a:r>
              <a:rPr lang="en-US" sz="2400" dirty="0" smtClean="0"/>
              <a:t> </a:t>
            </a:r>
            <a:r>
              <a:rPr lang="en-US" sz="2400" dirty="0" err="1" smtClean="0"/>
              <a:t>daerah</a:t>
            </a:r>
            <a:r>
              <a:rPr lang="en-US" sz="2400" dirty="0" smtClean="0"/>
              <a:t> </a:t>
            </a:r>
            <a:r>
              <a:rPr lang="en-US" sz="2400" dirty="0" err="1" smtClean="0"/>
              <a:t>tersebut</a:t>
            </a:r>
            <a:r>
              <a:rPr lang="en-US" sz="2400" dirty="0" smtClean="0"/>
              <a:t> bertanggung </a:t>
            </a:r>
            <a:r>
              <a:rPr lang="en-US" sz="2400" dirty="0" err="1" smtClean="0"/>
              <a:t>jawab</a:t>
            </a:r>
            <a:r>
              <a:rPr lang="en-US" sz="2400" dirty="0" smtClean="0"/>
              <a:t> </a:t>
            </a:r>
            <a:r>
              <a:rPr lang="en-US" sz="2400" dirty="0" err="1" smtClean="0"/>
              <a:t>kepada</a:t>
            </a:r>
            <a:r>
              <a:rPr lang="en-US" sz="2400" dirty="0" smtClean="0"/>
              <a:t> </a:t>
            </a:r>
            <a:r>
              <a:rPr lang="en-US" sz="2400" dirty="0" err="1" smtClean="0"/>
              <a:t>kepala</a:t>
            </a:r>
            <a:r>
              <a:rPr lang="en-US" sz="2400" dirty="0" smtClean="0"/>
              <a:t> </a:t>
            </a:r>
            <a:r>
              <a:rPr lang="en-US" sz="2400" dirty="0" err="1" smtClean="0"/>
              <a:t>daerah</a:t>
            </a:r>
            <a:r>
              <a:rPr lang="en-US" sz="2400" dirty="0" smtClean="0"/>
              <a:t> </a:t>
            </a:r>
            <a:r>
              <a:rPr lang="en-US" sz="2400" dirty="0" err="1" smtClean="0"/>
              <a:t>melalui</a:t>
            </a:r>
            <a:r>
              <a:rPr lang="en-US" sz="2400" dirty="0" smtClean="0"/>
              <a:t> </a:t>
            </a:r>
            <a:r>
              <a:rPr lang="en-US" sz="2400" dirty="0" err="1" smtClean="0"/>
              <a:t>Sekretaris</a:t>
            </a:r>
            <a:r>
              <a:rPr lang="en-US" sz="2400" dirty="0" smtClean="0"/>
              <a:t> Daerah.</a:t>
            </a:r>
          </a:p>
        </p:txBody>
      </p:sp>
    </p:spTree>
    <p:extLst>
      <p:ext uri="{BB962C8B-B14F-4D97-AF65-F5344CB8AC3E}">
        <p14:creationId xmlns:p14="http://schemas.microsoft.com/office/powerpoint/2010/main" val="372594191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334962"/>
          </a:xfrm>
        </p:spPr>
        <p:txBody>
          <a:bodyPr>
            <a:normAutofit fontScale="90000"/>
          </a:bodyPr>
          <a:lstStyle/>
          <a:p>
            <a:endParaRPr lang="en-US"/>
          </a:p>
        </p:txBody>
      </p:sp>
      <p:sp>
        <p:nvSpPr>
          <p:cNvPr id="3" name="Content Placeholder 2"/>
          <p:cNvSpPr>
            <a:spLocks noGrp="1"/>
          </p:cNvSpPr>
          <p:nvPr>
            <p:ph idx="1"/>
          </p:nvPr>
        </p:nvSpPr>
        <p:spPr>
          <a:xfrm>
            <a:off x="457200" y="838200"/>
            <a:ext cx="8229600" cy="5562600"/>
          </a:xfrm>
        </p:spPr>
        <p:txBody>
          <a:bodyPr>
            <a:normAutofit fontScale="85000" lnSpcReduction="20000"/>
          </a:bodyPr>
          <a:lstStyle/>
          <a:p>
            <a:pPr>
              <a:buNone/>
            </a:pPr>
            <a:r>
              <a:rPr lang="en-US" dirty="0" smtClean="0"/>
              <a:t>4</a:t>
            </a:r>
            <a:r>
              <a:rPr lang="en-US" sz="3100" dirty="0" smtClean="0">
                <a:latin typeface="+mj-lt"/>
                <a:cs typeface="Arial" pitchFamily="34" charset="0"/>
              </a:rPr>
              <a:t>. </a:t>
            </a:r>
            <a:r>
              <a:rPr lang="en-US" sz="3100" b="1" dirty="0" err="1" smtClean="0">
                <a:latin typeface="+mj-lt"/>
                <a:cs typeface="Arial" pitchFamily="34" charset="0"/>
              </a:rPr>
              <a:t>Sekretariat</a:t>
            </a:r>
            <a:r>
              <a:rPr lang="en-US" sz="3100" b="1" dirty="0" smtClean="0">
                <a:latin typeface="+mj-lt"/>
                <a:cs typeface="Arial" pitchFamily="34" charset="0"/>
              </a:rPr>
              <a:t> DPRD</a:t>
            </a:r>
            <a:r>
              <a:rPr lang="en-US" sz="3100" dirty="0" smtClean="0">
                <a:latin typeface="+mj-lt"/>
                <a:cs typeface="Arial" pitchFamily="34" charset="0"/>
              </a:rPr>
              <a:t> </a:t>
            </a:r>
            <a:r>
              <a:rPr lang="en-US" sz="3100" dirty="0" err="1" smtClean="0">
                <a:latin typeface="+mj-lt"/>
                <a:cs typeface="Arial" pitchFamily="34" charset="0"/>
              </a:rPr>
              <a:t>merupakan</a:t>
            </a:r>
            <a:r>
              <a:rPr lang="en-US" sz="3100" dirty="0" smtClean="0">
                <a:latin typeface="+mj-lt"/>
                <a:cs typeface="Arial" pitchFamily="34" charset="0"/>
              </a:rPr>
              <a:t> </a:t>
            </a:r>
            <a:r>
              <a:rPr lang="en-US" sz="3100" dirty="0" err="1" smtClean="0">
                <a:latin typeface="+mj-lt"/>
                <a:cs typeface="Arial" pitchFamily="34" charset="0"/>
              </a:rPr>
              <a:t>unsur</a:t>
            </a:r>
            <a:r>
              <a:rPr lang="en-US" sz="3100" dirty="0" smtClean="0">
                <a:latin typeface="+mj-lt"/>
                <a:cs typeface="Arial" pitchFamily="34" charset="0"/>
              </a:rPr>
              <a:t> </a:t>
            </a:r>
            <a:r>
              <a:rPr lang="en-US" sz="3100" dirty="0" err="1" smtClean="0">
                <a:latin typeface="+mj-lt"/>
                <a:cs typeface="Arial" pitchFamily="34" charset="0"/>
              </a:rPr>
              <a:t>pelayanan</a:t>
            </a:r>
            <a:r>
              <a:rPr lang="en-US" sz="3100" dirty="0" smtClean="0">
                <a:latin typeface="+mj-lt"/>
                <a:cs typeface="Arial" pitchFamily="34" charset="0"/>
              </a:rPr>
              <a:t> </a:t>
            </a:r>
            <a:r>
              <a:rPr lang="en-US" sz="3100" dirty="0" err="1" smtClean="0">
                <a:latin typeface="+mj-lt"/>
                <a:cs typeface="Arial" pitchFamily="34" charset="0"/>
              </a:rPr>
              <a:t>terhadap</a:t>
            </a:r>
            <a:r>
              <a:rPr lang="en-US" sz="3100" dirty="0" smtClean="0">
                <a:latin typeface="+mj-lt"/>
                <a:cs typeface="Arial" pitchFamily="34" charset="0"/>
              </a:rPr>
              <a:t> DPRD, </a:t>
            </a:r>
            <a:r>
              <a:rPr lang="en-US" sz="3100" dirty="0" err="1" smtClean="0">
                <a:latin typeface="+mj-lt"/>
                <a:cs typeface="Arial" pitchFamily="34" charset="0"/>
              </a:rPr>
              <a:t>dipimpin</a:t>
            </a:r>
            <a:r>
              <a:rPr lang="en-US" sz="3100" dirty="0" smtClean="0">
                <a:latin typeface="+mj-lt"/>
                <a:cs typeface="Arial" pitchFamily="34" charset="0"/>
              </a:rPr>
              <a:t> </a:t>
            </a:r>
            <a:r>
              <a:rPr lang="en-US" sz="3100" dirty="0" err="1" smtClean="0">
                <a:latin typeface="+mj-lt"/>
                <a:cs typeface="Arial" pitchFamily="34" charset="0"/>
              </a:rPr>
              <a:t>oleh</a:t>
            </a:r>
            <a:r>
              <a:rPr lang="en-US" sz="3100" dirty="0" smtClean="0">
                <a:latin typeface="+mj-lt"/>
                <a:cs typeface="Arial" pitchFamily="34" charset="0"/>
              </a:rPr>
              <a:t> </a:t>
            </a:r>
            <a:r>
              <a:rPr lang="en-US" sz="3100" dirty="0" err="1" smtClean="0">
                <a:latin typeface="+mj-lt"/>
                <a:cs typeface="Arial" pitchFamily="34" charset="0"/>
              </a:rPr>
              <a:t>seorang</a:t>
            </a:r>
            <a:r>
              <a:rPr lang="en-US" sz="3100" dirty="0" smtClean="0">
                <a:latin typeface="+mj-lt"/>
                <a:cs typeface="Arial" pitchFamily="34" charset="0"/>
              </a:rPr>
              <a:t> </a:t>
            </a:r>
            <a:r>
              <a:rPr lang="en-US" sz="3100" dirty="0" err="1" smtClean="0">
                <a:latin typeface="+mj-lt"/>
                <a:cs typeface="Arial" pitchFamily="34" charset="0"/>
              </a:rPr>
              <a:t>Sekretaris</a:t>
            </a:r>
            <a:r>
              <a:rPr lang="en-US" sz="3100" dirty="0" smtClean="0">
                <a:latin typeface="+mj-lt"/>
                <a:cs typeface="Arial" pitchFamily="34" charset="0"/>
              </a:rPr>
              <a:t> yang </a:t>
            </a:r>
            <a:r>
              <a:rPr lang="en-US" sz="3100" dirty="0" err="1" smtClean="0">
                <a:latin typeface="+mj-lt"/>
                <a:cs typeface="Arial" pitchFamily="34" charset="0"/>
              </a:rPr>
              <a:t>bertanggungjawab</a:t>
            </a:r>
            <a:r>
              <a:rPr lang="en-US" sz="3100" dirty="0" smtClean="0">
                <a:latin typeface="+mj-lt"/>
                <a:cs typeface="Arial" pitchFamily="34" charset="0"/>
              </a:rPr>
              <a:t> </a:t>
            </a:r>
            <a:r>
              <a:rPr lang="en-US" sz="3100" dirty="0" err="1" smtClean="0">
                <a:latin typeface="+mj-lt"/>
                <a:cs typeface="Arial" pitchFamily="34" charset="0"/>
              </a:rPr>
              <a:t>kepada</a:t>
            </a:r>
            <a:r>
              <a:rPr lang="en-US" sz="3100" dirty="0" smtClean="0">
                <a:latin typeface="+mj-lt"/>
                <a:cs typeface="Arial" pitchFamily="34" charset="0"/>
              </a:rPr>
              <a:t> </a:t>
            </a:r>
            <a:r>
              <a:rPr lang="en-US" sz="3100" dirty="0" err="1" smtClean="0">
                <a:latin typeface="+mj-lt"/>
                <a:cs typeface="Arial" pitchFamily="34" charset="0"/>
              </a:rPr>
              <a:t>Pimpinan</a:t>
            </a:r>
            <a:r>
              <a:rPr lang="en-US" sz="3100" dirty="0" smtClean="0">
                <a:latin typeface="+mj-lt"/>
                <a:cs typeface="Arial" pitchFamily="34" charset="0"/>
              </a:rPr>
              <a:t> DPRD, </a:t>
            </a:r>
            <a:r>
              <a:rPr lang="en-US" sz="3100" dirty="0" err="1" smtClean="0">
                <a:latin typeface="+mj-lt"/>
                <a:cs typeface="Arial" pitchFamily="34" charset="0"/>
              </a:rPr>
              <a:t>dan</a:t>
            </a:r>
            <a:r>
              <a:rPr lang="en-US" sz="3100" dirty="0" smtClean="0">
                <a:latin typeface="+mj-lt"/>
                <a:cs typeface="Arial" pitchFamily="34" charset="0"/>
              </a:rPr>
              <a:t> </a:t>
            </a:r>
            <a:r>
              <a:rPr lang="en-US" sz="3100" dirty="0" err="1" smtClean="0">
                <a:latin typeface="+mj-lt"/>
                <a:cs typeface="Arial" pitchFamily="34" charset="0"/>
              </a:rPr>
              <a:t>secara</a:t>
            </a:r>
            <a:r>
              <a:rPr lang="en-US" sz="3100" dirty="0" smtClean="0">
                <a:latin typeface="+mj-lt"/>
                <a:cs typeface="Arial" pitchFamily="34" charset="0"/>
              </a:rPr>
              <a:t> </a:t>
            </a:r>
            <a:r>
              <a:rPr lang="en-US" sz="3100" dirty="0" err="1" smtClean="0">
                <a:latin typeface="+mj-lt"/>
                <a:cs typeface="Arial" pitchFamily="34" charset="0"/>
              </a:rPr>
              <a:t>administrasi</a:t>
            </a:r>
            <a:r>
              <a:rPr lang="en-US" sz="3100" dirty="0" smtClean="0">
                <a:latin typeface="+mj-lt"/>
                <a:cs typeface="Arial" pitchFamily="34" charset="0"/>
              </a:rPr>
              <a:t> </a:t>
            </a:r>
            <a:r>
              <a:rPr lang="en-US" sz="3100" dirty="0" err="1" smtClean="0">
                <a:latin typeface="+mj-lt"/>
                <a:cs typeface="Arial" pitchFamily="34" charset="0"/>
              </a:rPr>
              <a:t>dibina</a:t>
            </a:r>
            <a:r>
              <a:rPr lang="en-US" sz="3100" dirty="0" smtClean="0">
                <a:latin typeface="+mj-lt"/>
                <a:cs typeface="Arial" pitchFamily="34" charset="0"/>
              </a:rPr>
              <a:t> </a:t>
            </a:r>
            <a:r>
              <a:rPr lang="en-US" sz="3100" dirty="0" err="1" smtClean="0">
                <a:latin typeface="+mj-lt"/>
                <a:cs typeface="Arial" pitchFamily="34" charset="0"/>
              </a:rPr>
              <a:t>oleh</a:t>
            </a:r>
            <a:r>
              <a:rPr lang="en-US" sz="3100" dirty="0" smtClean="0">
                <a:latin typeface="+mj-lt"/>
                <a:cs typeface="Arial" pitchFamily="34" charset="0"/>
              </a:rPr>
              <a:t> </a:t>
            </a:r>
            <a:r>
              <a:rPr lang="en-US" sz="3100" dirty="0" err="1" smtClean="0">
                <a:latin typeface="+mj-lt"/>
                <a:cs typeface="Arial" pitchFamily="34" charset="0"/>
              </a:rPr>
              <a:t>Sekretaris</a:t>
            </a:r>
            <a:r>
              <a:rPr lang="en-US" sz="3100" dirty="0" smtClean="0">
                <a:latin typeface="+mj-lt"/>
                <a:cs typeface="Arial" pitchFamily="34" charset="0"/>
              </a:rPr>
              <a:t> Daerah. </a:t>
            </a:r>
            <a:r>
              <a:rPr lang="en-US" sz="3100" dirty="0" err="1" smtClean="0">
                <a:latin typeface="+mj-lt"/>
                <a:cs typeface="Arial" pitchFamily="34" charset="0"/>
              </a:rPr>
              <a:t>Sekretariat</a:t>
            </a:r>
            <a:r>
              <a:rPr lang="en-US" sz="3100" dirty="0" smtClean="0">
                <a:latin typeface="+mj-lt"/>
                <a:cs typeface="Arial" pitchFamily="34" charset="0"/>
              </a:rPr>
              <a:t> DPRD </a:t>
            </a:r>
            <a:r>
              <a:rPr lang="en-US" sz="3100" dirty="0" err="1" smtClean="0">
                <a:latin typeface="+mj-lt"/>
                <a:cs typeface="Arial" pitchFamily="34" charset="0"/>
              </a:rPr>
              <a:t>dipimpin</a:t>
            </a:r>
            <a:r>
              <a:rPr lang="en-US" sz="3100" dirty="0" smtClean="0">
                <a:latin typeface="+mj-lt"/>
                <a:cs typeface="Arial" pitchFamily="34" charset="0"/>
              </a:rPr>
              <a:t> </a:t>
            </a:r>
            <a:r>
              <a:rPr lang="en-US" sz="3100" dirty="0" err="1" smtClean="0">
                <a:latin typeface="+mj-lt"/>
                <a:cs typeface="Arial" pitchFamily="34" charset="0"/>
              </a:rPr>
              <a:t>oleh</a:t>
            </a:r>
            <a:r>
              <a:rPr lang="en-US" sz="3100" dirty="0" smtClean="0">
                <a:latin typeface="+mj-lt"/>
                <a:cs typeface="Arial" pitchFamily="34" charset="0"/>
              </a:rPr>
              <a:t> </a:t>
            </a:r>
            <a:r>
              <a:rPr lang="en-US" sz="3100" dirty="0" err="1" smtClean="0">
                <a:latin typeface="+mj-lt"/>
                <a:cs typeface="Arial" pitchFamily="34" charset="0"/>
              </a:rPr>
              <a:t>Sekretaris</a:t>
            </a:r>
            <a:r>
              <a:rPr lang="en-US" sz="3100" dirty="0" smtClean="0">
                <a:latin typeface="+mj-lt"/>
                <a:cs typeface="Arial" pitchFamily="34" charset="0"/>
              </a:rPr>
              <a:t> DPRD.</a:t>
            </a:r>
          </a:p>
          <a:p>
            <a:r>
              <a:rPr lang="en-US" sz="3100" dirty="0" smtClean="0">
                <a:latin typeface="+mj-lt"/>
                <a:cs typeface="Arial" pitchFamily="34" charset="0"/>
              </a:rPr>
              <a:t> </a:t>
            </a:r>
            <a:r>
              <a:rPr lang="en-US" sz="3100" b="1" dirty="0" err="1" smtClean="0">
                <a:latin typeface="+mj-lt"/>
                <a:cs typeface="Arial" pitchFamily="34" charset="0"/>
              </a:rPr>
              <a:t>Sekretaris</a:t>
            </a:r>
            <a:r>
              <a:rPr lang="en-US" sz="3100" b="1" dirty="0" smtClean="0">
                <a:latin typeface="+mj-lt"/>
                <a:cs typeface="Arial" pitchFamily="34" charset="0"/>
              </a:rPr>
              <a:t> DPRD </a:t>
            </a:r>
            <a:r>
              <a:rPr lang="en-US" sz="3100" dirty="0" err="1" smtClean="0">
                <a:latin typeface="+mj-lt"/>
                <a:cs typeface="Arial" pitchFamily="34" charset="0"/>
              </a:rPr>
              <a:t>mempunyai</a:t>
            </a:r>
            <a:r>
              <a:rPr lang="en-US" sz="3100" dirty="0" smtClean="0">
                <a:latin typeface="+mj-lt"/>
                <a:cs typeface="Arial" pitchFamily="34" charset="0"/>
              </a:rPr>
              <a:t> </a:t>
            </a:r>
            <a:r>
              <a:rPr lang="en-US" sz="3100" dirty="0" err="1" smtClean="0">
                <a:latin typeface="+mj-lt"/>
                <a:cs typeface="Arial" pitchFamily="34" charset="0"/>
              </a:rPr>
              <a:t>tugas</a:t>
            </a:r>
            <a:r>
              <a:rPr lang="en-US" sz="3100" dirty="0" smtClean="0">
                <a:latin typeface="+mj-lt"/>
                <a:cs typeface="Arial" pitchFamily="34" charset="0"/>
              </a:rPr>
              <a:t>:</a:t>
            </a:r>
          </a:p>
          <a:p>
            <a:pPr>
              <a:buNone/>
            </a:pPr>
            <a:r>
              <a:rPr lang="en-US" sz="3100" dirty="0" smtClean="0">
                <a:latin typeface="+mj-lt"/>
                <a:cs typeface="Arial" pitchFamily="34" charset="0"/>
              </a:rPr>
              <a:t>     a. </a:t>
            </a:r>
            <a:r>
              <a:rPr lang="en-US" sz="3100" dirty="0" err="1" smtClean="0">
                <a:latin typeface="+mj-lt"/>
                <a:cs typeface="Arial" pitchFamily="34" charset="0"/>
              </a:rPr>
              <a:t>menyelenggarakan</a:t>
            </a:r>
            <a:r>
              <a:rPr lang="en-US" sz="3100" dirty="0" smtClean="0">
                <a:latin typeface="+mj-lt"/>
                <a:cs typeface="Arial" pitchFamily="34" charset="0"/>
              </a:rPr>
              <a:t> </a:t>
            </a:r>
            <a:r>
              <a:rPr lang="en-US" sz="3100" dirty="0" err="1" smtClean="0">
                <a:latin typeface="+mj-lt"/>
                <a:cs typeface="Arial" pitchFamily="34" charset="0"/>
              </a:rPr>
              <a:t>administrasi</a:t>
            </a:r>
            <a:r>
              <a:rPr lang="en-US" sz="3100" dirty="0" smtClean="0">
                <a:latin typeface="+mj-lt"/>
                <a:cs typeface="Arial" pitchFamily="34" charset="0"/>
              </a:rPr>
              <a:t> </a:t>
            </a:r>
            <a:r>
              <a:rPr lang="en-US" sz="3100" dirty="0" err="1" smtClean="0">
                <a:latin typeface="+mj-lt"/>
                <a:cs typeface="Arial" pitchFamily="34" charset="0"/>
              </a:rPr>
              <a:t>kesekretariatan</a:t>
            </a:r>
            <a:r>
              <a:rPr lang="en-US" sz="3100" dirty="0" smtClean="0">
                <a:latin typeface="+mj-lt"/>
                <a:cs typeface="Arial" pitchFamily="34" charset="0"/>
              </a:rPr>
              <a:t> </a:t>
            </a:r>
          </a:p>
          <a:p>
            <a:pPr>
              <a:buNone/>
            </a:pPr>
            <a:r>
              <a:rPr lang="en-US" sz="3100" dirty="0" smtClean="0">
                <a:latin typeface="+mj-lt"/>
                <a:cs typeface="Arial" pitchFamily="34" charset="0"/>
              </a:rPr>
              <a:t>         DPRD</a:t>
            </a:r>
          </a:p>
          <a:p>
            <a:pPr>
              <a:buNone/>
            </a:pPr>
            <a:r>
              <a:rPr lang="en-US" sz="3100" dirty="0" smtClean="0">
                <a:latin typeface="+mj-lt"/>
                <a:cs typeface="Arial" pitchFamily="34" charset="0"/>
              </a:rPr>
              <a:t>     b.  </a:t>
            </a:r>
            <a:r>
              <a:rPr lang="en-US" sz="3100" dirty="0" err="1" smtClean="0">
                <a:latin typeface="+mj-lt"/>
                <a:cs typeface="Arial" pitchFamily="34" charset="0"/>
              </a:rPr>
              <a:t>menyelenggarakan</a:t>
            </a:r>
            <a:r>
              <a:rPr lang="en-US" sz="3100" dirty="0" smtClean="0">
                <a:latin typeface="+mj-lt"/>
                <a:cs typeface="Arial" pitchFamily="34" charset="0"/>
              </a:rPr>
              <a:t> </a:t>
            </a:r>
            <a:r>
              <a:rPr lang="en-US" sz="3100" dirty="0" err="1" smtClean="0">
                <a:latin typeface="+mj-lt"/>
                <a:cs typeface="Arial" pitchFamily="34" charset="0"/>
              </a:rPr>
              <a:t>administrasi</a:t>
            </a:r>
            <a:r>
              <a:rPr lang="en-US" sz="3100" dirty="0" smtClean="0">
                <a:latin typeface="+mj-lt"/>
                <a:cs typeface="Arial" pitchFamily="34" charset="0"/>
              </a:rPr>
              <a:t> </a:t>
            </a:r>
            <a:r>
              <a:rPr lang="en-US" sz="3100" dirty="0" err="1" smtClean="0">
                <a:latin typeface="+mj-lt"/>
                <a:cs typeface="Arial" pitchFamily="34" charset="0"/>
              </a:rPr>
              <a:t>keuangan</a:t>
            </a:r>
            <a:r>
              <a:rPr lang="en-US" sz="3100" dirty="0" smtClean="0">
                <a:latin typeface="+mj-lt"/>
                <a:cs typeface="Arial" pitchFamily="34" charset="0"/>
              </a:rPr>
              <a:t> DPRD; </a:t>
            </a:r>
          </a:p>
          <a:p>
            <a:pPr>
              <a:buNone/>
            </a:pPr>
            <a:r>
              <a:rPr lang="en-US" sz="3100" dirty="0" smtClean="0">
                <a:latin typeface="+mj-lt"/>
                <a:cs typeface="Arial" pitchFamily="34" charset="0"/>
              </a:rPr>
              <a:t>     c.   </a:t>
            </a:r>
            <a:r>
              <a:rPr lang="en-US" sz="3100" dirty="0" err="1" smtClean="0">
                <a:latin typeface="+mj-lt"/>
                <a:cs typeface="Arial" pitchFamily="34" charset="0"/>
              </a:rPr>
              <a:t>mendukung</a:t>
            </a:r>
            <a:r>
              <a:rPr lang="en-US" sz="3100" dirty="0" smtClean="0">
                <a:latin typeface="+mj-lt"/>
                <a:cs typeface="Arial" pitchFamily="34" charset="0"/>
              </a:rPr>
              <a:t> </a:t>
            </a:r>
            <a:r>
              <a:rPr lang="en-US" sz="3100" dirty="0" err="1" smtClean="0">
                <a:latin typeface="+mj-lt"/>
                <a:cs typeface="Arial" pitchFamily="34" charset="0"/>
              </a:rPr>
              <a:t>pelaksanaan</a:t>
            </a:r>
            <a:r>
              <a:rPr lang="en-US" sz="3100" dirty="0" smtClean="0">
                <a:latin typeface="+mj-lt"/>
                <a:cs typeface="Arial" pitchFamily="34" charset="0"/>
              </a:rPr>
              <a:t> </a:t>
            </a:r>
            <a:r>
              <a:rPr lang="en-US" sz="3100" dirty="0" err="1" smtClean="0">
                <a:latin typeface="+mj-lt"/>
                <a:cs typeface="Arial" pitchFamily="34" charset="0"/>
              </a:rPr>
              <a:t>tugas</a:t>
            </a:r>
            <a:r>
              <a:rPr lang="en-US" sz="3100" dirty="0" smtClean="0">
                <a:latin typeface="+mj-lt"/>
                <a:cs typeface="Arial" pitchFamily="34" charset="0"/>
              </a:rPr>
              <a:t> </a:t>
            </a:r>
            <a:r>
              <a:rPr lang="en-US" sz="3100" dirty="0" err="1" smtClean="0">
                <a:latin typeface="+mj-lt"/>
                <a:cs typeface="Arial" pitchFamily="34" charset="0"/>
              </a:rPr>
              <a:t>dan</a:t>
            </a:r>
            <a:r>
              <a:rPr lang="en-US" sz="3100" dirty="0" smtClean="0">
                <a:latin typeface="+mj-lt"/>
                <a:cs typeface="Arial" pitchFamily="34" charset="0"/>
              </a:rPr>
              <a:t> </a:t>
            </a:r>
            <a:r>
              <a:rPr lang="en-US" sz="3100" dirty="0" err="1" smtClean="0">
                <a:latin typeface="+mj-lt"/>
                <a:cs typeface="Arial" pitchFamily="34" charset="0"/>
              </a:rPr>
              <a:t>fungsi</a:t>
            </a:r>
            <a:r>
              <a:rPr lang="en-US" sz="3100" dirty="0" smtClean="0">
                <a:latin typeface="+mj-lt"/>
                <a:cs typeface="Arial" pitchFamily="34" charset="0"/>
              </a:rPr>
              <a:t> DPRD</a:t>
            </a:r>
          </a:p>
          <a:p>
            <a:pPr>
              <a:buNone/>
            </a:pPr>
            <a:r>
              <a:rPr lang="en-US" sz="3100" dirty="0" smtClean="0">
                <a:latin typeface="+mj-lt"/>
                <a:cs typeface="Arial" pitchFamily="34" charset="0"/>
              </a:rPr>
              <a:t>     d.  </a:t>
            </a:r>
            <a:r>
              <a:rPr lang="en-US" sz="3100" dirty="0" err="1" smtClean="0">
                <a:latin typeface="+mj-lt"/>
                <a:cs typeface="Arial" pitchFamily="34" charset="0"/>
              </a:rPr>
              <a:t>menyediakan</a:t>
            </a:r>
            <a:r>
              <a:rPr lang="en-US" sz="3100" dirty="0" smtClean="0">
                <a:latin typeface="+mj-lt"/>
                <a:cs typeface="Arial" pitchFamily="34" charset="0"/>
              </a:rPr>
              <a:t> </a:t>
            </a:r>
            <a:r>
              <a:rPr lang="en-US" sz="3100" dirty="0" err="1" smtClean="0">
                <a:latin typeface="+mj-lt"/>
                <a:cs typeface="Arial" pitchFamily="34" charset="0"/>
              </a:rPr>
              <a:t>dan</a:t>
            </a:r>
            <a:r>
              <a:rPr lang="en-US" sz="3100" dirty="0" smtClean="0">
                <a:latin typeface="+mj-lt"/>
                <a:cs typeface="Arial" pitchFamily="34" charset="0"/>
              </a:rPr>
              <a:t> </a:t>
            </a:r>
            <a:r>
              <a:rPr lang="en-US" sz="3100" dirty="0" err="1" smtClean="0">
                <a:latin typeface="+mj-lt"/>
                <a:cs typeface="Arial" pitchFamily="34" charset="0"/>
              </a:rPr>
              <a:t>mengkoordinasi</a:t>
            </a:r>
            <a:r>
              <a:rPr lang="en-US" sz="3100" dirty="0" smtClean="0">
                <a:latin typeface="+mj-lt"/>
                <a:cs typeface="Arial" pitchFamily="34" charset="0"/>
              </a:rPr>
              <a:t> </a:t>
            </a:r>
            <a:r>
              <a:rPr lang="en-US" sz="3100" dirty="0" err="1" smtClean="0">
                <a:latin typeface="+mj-lt"/>
                <a:cs typeface="Arial" pitchFamily="34" charset="0"/>
              </a:rPr>
              <a:t>tenaga</a:t>
            </a:r>
            <a:r>
              <a:rPr lang="en-US" sz="3100" dirty="0" smtClean="0">
                <a:latin typeface="+mj-lt"/>
                <a:cs typeface="Arial" pitchFamily="34" charset="0"/>
              </a:rPr>
              <a:t> </a:t>
            </a:r>
            <a:r>
              <a:rPr lang="en-US" sz="3100" dirty="0" err="1" smtClean="0">
                <a:latin typeface="+mj-lt"/>
                <a:cs typeface="Arial" pitchFamily="34" charset="0"/>
              </a:rPr>
              <a:t>ahli</a:t>
            </a:r>
            <a:r>
              <a:rPr lang="en-US" sz="3100" dirty="0" smtClean="0">
                <a:latin typeface="+mj-lt"/>
                <a:cs typeface="Arial" pitchFamily="34" charset="0"/>
              </a:rPr>
              <a:t> yang</a:t>
            </a:r>
          </a:p>
          <a:p>
            <a:pPr>
              <a:buNone/>
            </a:pPr>
            <a:r>
              <a:rPr lang="en-US" sz="3100" dirty="0" smtClean="0">
                <a:latin typeface="+mj-lt"/>
                <a:cs typeface="Arial" pitchFamily="34" charset="0"/>
              </a:rPr>
              <a:t>          </a:t>
            </a:r>
            <a:r>
              <a:rPr lang="en-US" sz="3100" dirty="0" err="1" smtClean="0">
                <a:latin typeface="+mj-lt"/>
                <a:cs typeface="Arial" pitchFamily="34" charset="0"/>
              </a:rPr>
              <a:t>diperlukan</a:t>
            </a:r>
            <a:r>
              <a:rPr lang="en-US" sz="3100" dirty="0" smtClean="0">
                <a:latin typeface="+mj-lt"/>
                <a:cs typeface="Arial" pitchFamily="34" charset="0"/>
              </a:rPr>
              <a:t> </a:t>
            </a:r>
            <a:r>
              <a:rPr lang="en-US" sz="3100" dirty="0" err="1" smtClean="0">
                <a:latin typeface="+mj-lt"/>
                <a:cs typeface="Arial" pitchFamily="34" charset="0"/>
              </a:rPr>
              <a:t>oleh</a:t>
            </a:r>
            <a:r>
              <a:rPr lang="en-US" sz="3100" dirty="0" smtClean="0">
                <a:latin typeface="+mj-lt"/>
                <a:cs typeface="Arial" pitchFamily="34" charset="0"/>
              </a:rPr>
              <a:t> DPRD </a:t>
            </a:r>
            <a:r>
              <a:rPr lang="en-US" sz="3100" dirty="0" err="1" smtClean="0">
                <a:latin typeface="+mj-lt"/>
                <a:cs typeface="Arial" pitchFamily="34" charset="0"/>
              </a:rPr>
              <a:t>dalam</a:t>
            </a:r>
            <a:r>
              <a:rPr lang="en-US" sz="3100" dirty="0" smtClean="0">
                <a:latin typeface="+mj-lt"/>
                <a:cs typeface="Arial" pitchFamily="34" charset="0"/>
              </a:rPr>
              <a:t> </a:t>
            </a:r>
            <a:r>
              <a:rPr lang="en-US" sz="3100" dirty="0" err="1" smtClean="0">
                <a:latin typeface="+mj-lt"/>
                <a:cs typeface="Arial" pitchFamily="34" charset="0"/>
              </a:rPr>
              <a:t>melaksanakan</a:t>
            </a:r>
            <a:r>
              <a:rPr lang="en-US" sz="3100" dirty="0" smtClean="0">
                <a:latin typeface="+mj-lt"/>
                <a:cs typeface="Arial" pitchFamily="34" charset="0"/>
              </a:rPr>
              <a:t> </a:t>
            </a:r>
          </a:p>
          <a:p>
            <a:pPr>
              <a:buNone/>
            </a:pPr>
            <a:r>
              <a:rPr lang="en-US" sz="3100" dirty="0" smtClean="0">
                <a:latin typeface="+mj-lt"/>
                <a:cs typeface="Arial" pitchFamily="34" charset="0"/>
              </a:rPr>
              <a:t>          </a:t>
            </a:r>
            <a:r>
              <a:rPr lang="en-US" sz="3100" dirty="0" err="1" smtClean="0">
                <a:latin typeface="+mj-lt"/>
                <a:cs typeface="Arial" pitchFamily="34" charset="0"/>
              </a:rPr>
              <a:t>fungsinya</a:t>
            </a:r>
            <a:r>
              <a:rPr lang="en-US" sz="3100" dirty="0" smtClean="0">
                <a:latin typeface="+mj-lt"/>
                <a:cs typeface="Arial" pitchFamily="34" charset="0"/>
              </a:rPr>
              <a:t> </a:t>
            </a:r>
            <a:r>
              <a:rPr lang="en-US" sz="3100" dirty="0" err="1" smtClean="0">
                <a:latin typeface="+mj-lt"/>
                <a:cs typeface="Arial" pitchFamily="34" charset="0"/>
              </a:rPr>
              <a:t>sesuai</a:t>
            </a:r>
            <a:r>
              <a:rPr lang="en-US" sz="3100" dirty="0" smtClean="0">
                <a:latin typeface="+mj-lt"/>
                <a:cs typeface="Arial" pitchFamily="34" charset="0"/>
              </a:rPr>
              <a:t> </a:t>
            </a:r>
            <a:r>
              <a:rPr lang="en-US" sz="3100" dirty="0" err="1" smtClean="0">
                <a:latin typeface="+mj-lt"/>
                <a:cs typeface="Arial" pitchFamily="34" charset="0"/>
              </a:rPr>
              <a:t>dengan</a:t>
            </a:r>
            <a:r>
              <a:rPr lang="en-US" sz="3100" dirty="0" smtClean="0">
                <a:latin typeface="+mj-lt"/>
                <a:cs typeface="Arial" pitchFamily="34" charset="0"/>
              </a:rPr>
              <a:t> </a:t>
            </a:r>
            <a:r>
              <a:rPr lang="en-US" sz="3100" dirty="0" err="1" smtClean="0">
                <a:latin typeface="+mj-lt"/>
                <a:cs typeface="Arial" pitchFamily="34" charset="0"/>
              </a:rPr>
              <a:t>kemampuan</a:t>
            </a:r>
            <a:r>
              <a:rPr lang="en-US" sz="3100" dirty="0" smtClean="0">
                <a:latin typeface="+mj-lt"/>
                <a:cs typeface="Arial" pitchFamily="34" charset="0"/>
              </a:rPr>
              <a:t> </a:t>
            </a:r>
            <a:r>
              <a:rPr lang="en-US" sz="3100" dirty="0" err="1" smtClean="0">
                <a:latin typeface="+mj-lt"/>
                <a:cs typeface="Arial" pitchFamily="34" charset="0"/>
              </a:rPr>
              <a:t>keuangan</a:t>
            </a:r>
            <a:r>
              <a:rPr lang="en-US" sz="3100" dirty="0">
                <a:latin typeface="+mj-lt"/>
                <a:cs typeface="Arial" pitchFamily="34" charset="0"/>
              </a:rPr>
              <a:t>  </a:t>
            </a:r>
            <a:endParaRPr lang="en-US" sz="3100" dirty="0" smtClean="0">
              <a:latin typeface="+mj-lt"/>
              <a:cs typeface="Arial" pitchFamily="34" charset="0"/>
            </a:endParaRPr>
          </a:p>
          <a:p>
            <a:pPr>
              <a:buNone/>
            </a:pPr>
            <a:r>
              <a:rPr lang="en-US" sz="3100" dirty="0">
                <a:latin typeface="+mj-lt"/>
                <a:cs typeface="Arial" pitchFamily="34" charset="0"/>
              </a:rPr>
              <a:t> </a:t>
            </a:r>
            <a:r>
              <a:rPr lang="en-US" sz="3100" dirty="0" smtClean="0">
                <a:latin typeface="+mj-lt"/>
                <a:cs typeface="Arial" pitchFamily="34" charset="0"/>
              </a:rPr>
              <a:t>        </a:t>
            </a:r>
            <a:r>
              <a:rPr lang="en-US" sz="3100" dirty="0" err="1" smtClean="0">
                <a:latin typeface="+mj-lt"/>
                <a:cs typeface="Arial" pitchFamily="34" charset="0"/>
              </a:rPr>
              <a:t>daerah</a:t>
            </a:r>
            <a:r>
              <a:rPr lang="en-US" sz="3100" dirty="0" smtClean="0">
                <a:latin typeface="+mj-lt"/>
                <a:cs typeface="Arial" pitchFamily="34" charset="0"/>
              </a:rPr>
              <a:t>.</a:t>
            </a:r>
          </a:p>
          <a:p>
            <a:endParaRPr lang="en-US" sz="3100" dirty="0" smtClean="0">
              <a:cs typeface="Arial" pitchFamily="34" charset="0"/>
            </a:endParaRPr>
          </a:p>
          <a:p>
            <a:endParaRPr lang="en-US" dirty="0"/>
          </a:p>
        </p:txBody>
      </p:sp>
    </p:spTree>
    <p:extLst>
      <p:ext uri="{BB962C8B-B14F-4D97-AF65-F5344CB8AC3E}">
        <p14:creationId xmlns:p14="http://schemas.microsoft.com/office/powerpoint/2010/main" val="428874956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1162"/>
          </a:xfrm>
        </p:spPr>
        <p:txBody>
          <a:bodyPr>
            <a:normAutofit fontScale="90000"/>
          </a:bodyPr>
          <a:lstStyle/>
          <a:p>
            <a:endParaRPr lang="en-US" dirty="0"/>
          </a:p>
        </p:txBody>
      </p:sp>
      <p:sp>
        <p:nvSpPr>
          <p:cNvPr id="3" name="Content Placeholder 2"/>
          <p:cNvSpPr>
            <a:spLocks noGrp="1"/>
          </p:cNvSpPr>
          <p:nvPr>
            <p:ph idx="1"/>
          </p:nvPr>
        </p:nvSpPr>
        <p:spPr>
          <a:xfrm>
            <a:off x="533400" y="762000"/>
            <a:ext cx="8153400" cy="5364163"/>
          </a:xfrm>
        </p:spPr>
        <p:txBody>
          <a:bodyPr>
            <a:normAutofit fontScale="92500" lnSpcReduction="20000"/>
          </a:bodyPr>
          <a:lstStyle/>
          <a:p>
            <a:pPr>
              <a:buNone/>
            </a:pPr>
            <a:r>
              <a:rPr lang="en-US" b="1" dirty="0" smtClean="0"/>
              <a:t>5. </a:t>
            </a:r>
            <a:r>
              <a:rPr lang="en-US" sz="2800" b="1" dirty="0" err="1" smtClean="0">
                <a:latin typeface="+mj-lt"/>
              </a:rPr>
              <a:t>Kecamatan</a:t>
            </a:r>
            <a:r>
              <a:rPr lang="en-US" sz="2800" dirty="0" smtClean="0">
                <a:latin typeface="+mj-lt"/>
              </a:rPr>
              <a:t> </a:t>
            </a:r>
            <a:r>
              <a:rPr lang="en-US" sz="2800" dirty="0" err="1" smtClean="0">
                <a:latin typeface="+mj-lt"/>
              </a:rPr>
              <a:t>adalah</a:t>
            </a:r>
            <a:r>
              <a:rPr lang="en-US" sz="2800" dirty="0" smtClean="0">
                <a:latin typeface="+mj-lt"/>
              </a:rPr>
              <a:t> </a:t>
            </a:r>
            <a:r>
              <a:rPr lang="en-US" sz="2800" dirty="0" err="1" smtClean="0">
                <a:latin typeface="+mj-lt"/>
              </a:rPr>
              <a:t>wilayah</a:t>
            </a:r>
            <a:r>
              <a:rPr lang="en-US" sz="2800" dirty="0" smtClean="0">
                <a:latin typeface="+mj-lt"/>
              </a:rPr>
              <a:t> </a:t>
            </a:r>
            <a:r>
              <a:rPr lang="en-US" sz="2800" dirty="0" err="1" smtClean="0">
                <a:latin typeface="+mj-lt"/>
              </a:rPr>
              <a:t>kerja</a:t>
            </a:r>
            <a:r>
              <a:rPr lang="en-US" sz="2800" dirty="0" smtClean="0">
                <a:latin typeface="+mj-lt"/>
              </a:rPr>
              <a:t> </a:t>
            </a:r>
            <a:r>
              <a:rPr lang="en-US" sz="2800" dirty="0" err="1" smtClean="0">
                <a:latin typeface="+mj-lt"/>
              </a:rPr>
              <a:t>Camat</a:t>
            </a:r>
            <a:r>
              <a:rPr lang="en-US" sz="2800" dirty="0" smtClean="0">
                <a:latin typeface="+mj-lt"/>
              </a:rPr>
              <a:t> </a:t>
            </a:r>
            <a:r>
              <a:rPr lang="en-US" sz="2800" dirty="0" err="1" smtClean="0">
                <a:latin typeface="+mj-lt"/>
              </a:rPr>
              <a:t>sebagai</a:t>
            </a:r>
            <a:r>
              <a:rPr lang="en-US" sz="2800" dirty="0" smtClean="0">
                <a:latin typeface="+mj-lt"/>
              </a:rPr>
              <a:t> </a:t>
            </a:r>
            <a:r>
              <a:rPr lang="en-US" sz="2800" dirty="0" err="1" smtClean="0">
                <a:latin typeface="+mj-lt"/>
              </a:rPr>
              <a:t>Perangkat</a:t>
            </a:r>
            <a:r>
              <a:rPr lang="en-US" sz="2800" dirty="0" smtClean="0">
                <a:latin typeface="+mj-lt"/>
              </a:rPr>
              <a:t> Daerah </a:t>
            </a:r>
            <a:r>
              <a:rPr lang="en-US" sz="2800" dirty="0" err="1" smtClean="0">
                <a:latin typeface="+mj-lt"/>
              </a:rPr>
              <a:t>Kabupaten</a:t>
            </a:r>
            <a:r>
              <a:rPr lang="en-US" sz="2800" dirty="0" smtClean="0">
                <a:latin typeface="+mj-lt"/>
              </a:rPr>
              <a:t> </a:t>
            </a:r>
            <a:r>
              <a:rPr lang="en-US" sz="2800" dirty="0" err="1" smtClean="0">
                <a:latin typeface="+mj-lt"/>
              </a:rPr>
              <a:t>dan</a:t>
            </a:r>
            <a:r>
              <a:rPr lang="en-US" sz="2800" dirty="0" smtClean="0">
                <a:latin typeface="+mj-lt"/>
              </a:rPr>
              <a:t>/</a:t>
            </a:r>
            <a:r>
              <a:rPr lang="en-US" sz="2800" dirty="0" err="1" smtClean="0">
                <a:latin typeface="+mj-lt"/>
              </a:rPr>
              <a:t>atau</a:t>
            </a:r>
            <a:r>
              <a:rPr lang="en-US" sz="2800" dirty="0" smtClean="0">
                <a:latin typeface="+mj-lt"/>
              </a:rPr>
              <a:t> Kota. </a:t>
            </a:r>
            <a:r>
              <a:rPr lang="en-US" sz="2800" dirty="0" err="1" smtClean="0">
                <a:latin typeface="+mj-lt"/>
              </a:rPr>
              <a:t>Kecamatan</a:t>
            </a:r>
            <a:r>
              <a:rPr lang="en-US" sz="2800" dirty="0" smtClean="0">
                <a:latin typeface="+mj-lt"/>
              </a:rPr>
              <a:t> </a:t>
            </a:r>
            <a:r>
              <a:rPr lang="en-US" sz="2800" dirty="0" err="1" smtClean="0">
                <a:latin typeface="+mj-lt"/>
              </a:rPr>
              <a:t>dibentuk</a:t>
            </a:r>
            <a:r>
              <a:rPr lang="en-US" sz="2800" dirty="0" smtClean="0">
                <a:latin typeface="+mj-lt"/>
              </a:rPr>
              <a:t> </a:t>
            </a:r>
            <a:r>
              <a:rPr lang="en-US" sz="2800" dirty="0" err="1" smtClean="0">
                <a:latin typeface="+mj-lt"/>
              </a:rPr>
              <a:t>di</a:t>
            </a:r>
            <a:r>
              <a:rPr lang="en-US" sz="2800" dirty="0" smtClean="0">
                <a:latin typeface="+mj-lt"/>
              </a:rPr>
              <a:t> </a:t>
            </a:r>
            <a:r>
              <a:rPr lang="en-US" sz="2800" dirty="0" err="1" smtClean="0">
                <a:latin typeface="+mj-lt"/>
              </a:rPr>
              <a:t>wilayah</a:t>
            </a:r>
            <a:r>
              <a:rPr lang="en-US" sz="2800" dirty="0" smtClean="0">
                <a:latin typeface="+mj-lt"/>
              </a:rPr>
              <a:t> </a:t>
            </a:r>
            <a:r>
              <a:rPr lang="en-US" sz="2800" dirty="0" err="1" smtClean="0">
                <a:latin typeface="+mj-lt"/>
              </a:rPr>
              <a:t>kabupaten</a:t>
            </a:r>
            <a:r>
              <a:rPr lang="en-US" sz="2800" dirty="0" smtClean="0">
                <a:latin typeface="+mj-lt"/>
              </a:rPr>
              <a:t>/</a:t>
            </a:r>
            <a:r>
              <a:rPr lang="en-US" sz="2800" dirty="0" err="1" smtClean="0">
                <a:latin typeface="+mj-lt"/>
              </a:rPr>
              <a:t>kota</a:t>
            </a:r>
            <a:r>
              <a:rPr lang="en-US" sz="2800" dirty="0" smtClean="0">
                <a:latin typeface="+mj-lt"/>
              </a:rPr>
              <a:t> </a:t>
            </a:r>
            <a:r>
              <a:rPr lang="en-US" sz="2800" dirty="0" err="1" smtClean="0">
                <a:latin typeface="+mj-lt"/>
              </a:rPr>
              <a:t>dengan</a:t>
            </a:r>
            <a:r>
              <a:rPr lang="en-US" sz="2800" dirty="0" smtClean="0">
                <a:latin typeface="+mj-lt"/>
              </a:rPr>
              <a:t> </a:t>
            </a:r>
            <a:r>
              <a:rPr lang="en-US" sz="2800" dirty="0" err="1" smtClean="0">
                <a:latin typeface="+mj-lt"/>
              </a:rPr>
              <a:t>Perda</a:t>
            </a:r>
            <a:r>
              <a:rPr lang="en-US" sz="2800" dirty="0" smtClean="0">
                <a:latin typeface="+mj-lt"/>
              </a:rPr>
              <a:t> </a:t>
            </a:r>
            <a:r>
              <a:rPr lang="en-US" sz="2800" dirty="0" err="1" smtClean="0">
                <a:latin typeface="+mj-lt"/>
              </a:rPr>
              <a:t>berpedoman</a:t>
            </a:r>
            <a:r>
              <a:rPr lang="en-US" sz="2800" dirty="0" smtClean="0">
                <a:latin typeface="+mj-lt"/>
              </a:rPr>
              <a:t> </a:t>
            </a:r>
            <a:r>
              <a:rPr lang="en-US" sz="2800" dirty="0" err="1" smtClean="0">
                <a:latin typeface="+mj-lt"/>
              </a:rPr>
              <a:t>pada</a:t>
            </a:r>
            <a:r>
              <a:rPr lang="en-US" sz="2800" dirty="0" smtClean="0">
                <a:latin typeface="+mj-lt"/>
              </a:rPr>
              <a:t> </a:t>
            </a:r>
            <a:r>
              <a:rPr lang="en-US" sz="2800" dirty="0" err="1" smtClean="0">
                <a:latin typeface="+mj-lt"/>
              </a:rPr>
              <a:t>Peraturan</a:t>
            </a:r>
            <a:r>
              <a:rPr lang="en-US" sz="2800" dirty="0" smtClean="0">
                <a:latin typeface="+mj-lt"/>
              </a:rPr>
              <a:t> </a:t>
            </a:r>
            <a:r>
              <a:rPr lang="en-US" sz="2800" dirty="0" err="1" smtClean="0">
                <a:latin typeface="+mj-lt"/>
              </a:rPr>
              <a:t>Pemerintah</a:t>
            </a:r>
            <a:r>
              <a:rPr lang="en-US" sz="2800" dirty="0" smtClean="0">
                <a:latin typeface="+mj-lt"/>
              </a:rPr>
              <a:t>. </a:t>
            </a:r>
            <a:r>
              <a:rPr lang="en-US" sz="2800" dirty="0" err="1" smtClean="0">
                <a:latin typeface="+mj-lt"/>
              </a:rPr>
              <a:t>Kecamatan</a:t>
            </a:r>
            <a:r>
              <a:rPr lang="en-US" sz="2800" dirty="0" smtClean="0">
                <a:latin typeface="+mj-lt"/>
              </a:rPr>
              <a:t> </a:t>
            </a:r>
            <a:r>
              <a:rPr lang="en-US" sz="2800" dirty="0" err="1" smtClean="0">
                <a:latin typeface="+mj-lt"/>
              </a:rPr>
              <a:t>dipimpin</a:t>
            </a:r>
            <a:r>
              <a:rPr lang="en-US" sz="2800" dirty="0" smtClean="0">
                <a:latin typeface="+mj-lt"/>
              </a:rPr>
              <a:t> </a:t>
            </a:r>
            <a:r>
              <a:rPr lang="en-US" sz="2800" dirty="0" err="1" smtClean="0">
                <a:latin typeface="+mj-lt"/>
              </a:rPr>
              <a:t>oleh</a:t>
            </a:r>
            <a:r>
              <a:rPr lang="en-US" sz="2800" dirty="0" smtClean="0">
                <a:latin typeface="+mj-lt"/>
              </a:rPr>
              <a:t> </a:t>
            </a:r>
            <a:r>
              <a:rPr lang="en-US" sz="2800" dirty="0" err="1" smtClean="0">
                <a:latin typeface="+mj-lt"/>
              </a:rPr>
              <a:t>camat</a:t>
            </a:r>
            <a:r>
              <a:rPr lang="en-US" sz="2800" dirty="0" smtClean="0">
                <a:latin typeface="+mj-lt"/>
              </a:rPr>
              <a:t> yang </a:t>
            </a:r>
            <a:r>
              <a:rPr lang="en-US" sz="2800" dirty="0" err="1" smtClean="0">
                <a:latin typeface="+mj-lt"/>
              </a:rPr>
              <a:t>dalam</a:t>
            </a:r>
            <a:r>
              <a:rPr lang="en-US" sz="2800" dirty="0" smtClean="0">
                <a:latin typeface="+mj-lt"/>
              </a:rPr>
              <a:t> </a:t>
            </a:r>
            <a:r>
              <a:rPr lang="en-US" sz="2800" dirty="0" err="1" smtClean="0">
                <a:latin typeface="+mj-lt"/>
              </a:rPr>
              <a:t>pelaksanaan</a:t>
            </a:r>
            <a:r>
              <a:rPr lang="en-US" sz="2800" dirty="0" smtClean="0">
                <a:latin typeface="+mj-lt"/>
              </a:rPr>
              <a:t> </a:t>
            </a:r>
            <a:r>
              <a:rPr lang="en-US" sz="2800" dirty="0" err="1" smtClean="0">
                <a:latin typeface="+mj-lt"/>
              </a:rPr>
              <a:t>tugasnya</a:t>
            </a:r>
            <a:r>
              <a:rPr lang="en-US" sz="2800" dirty="0" smtClean="0">
                <a:latin typeface="+mj-lt"/>
              </a:rPr>
              <a:t> </a:t>
            </a:r>
            <a:r>
              <a:rPr lang="en-US" sz="2800" dirty="0" err="1" smtClean="0">
                <a:latin typeface="+mj-lt"/>
              </a:rPr>
              <a:t>memperoleh</a:t>
            </a:r>
            <a:r>
              <a:rPr lang="en-US" sz="2800" dirty="0" smtClean="0">
                <a:latin typeface="+mj-lt"/>
              </a:rPr>
              <a:t> </a:t>
            </a:r>
            <a:r>
              <a:rPr lang="en-US" sz="2800" dirty="0" err="1" smtClean="0">
                <a:latin typeface="+mj-lt"/>
              </a:rPr>
              <a:t>pelimpahan</a:t>
            </a:r>
            <a:r>
              <a:rPr lang="en-US" sz="2800" dirty="0" smtClean="0">
                <a:latin typeface="+mj-lt"/>
              </a:rPr>
              <a:t> </a:t>
            </a:r>
            <a:r>
              <a:rPr lang="en-US" sz="2800" dirty="0" err="1" smtClean="0">
                <a:latin typeface="+mj-lt"/>
              </a:rPr>
              <a:t>sebagian</a:t>
            </a:r>
            <a:r>
              <a:rPr lang="en-US" sz="2800" dirty="0" smtClean="0">
                <a:latin typeface="+mj-lt"/>
              </a:rPr>
              <a:t> </a:t>
            </a:r>
            <a:r>
              <a:rPr lang="en-US" sz="2800" dirty="0" err="1" smtClean="0">
                <a:latin typeface="+mj-lt"/>
              </a:rPr>
              <a:t>wewenang</a:t>
            </a:r>
            <a:r>
              <a:rPr lang="en-US" sz="2800" dirty="0" smtClean="0">
                <a:latin typeface="+mj-lt"/>
              </a:rPr>
              <a:t> </a:t>
            </a:r>
            <a:r>
              <a:rPr lang="en-US" sz="2800" dirty="0" err="1" smtClean="0">
                <a:latin typeface="+mj-lt"/>
              </a:rPr>
              <a:t>bupati</a:t>
            </a:r>
            <a:r>
              <a:rPr lang="en-US" sz="2800" dirty="0" smtClean="0">
                <a:latin typeface="+mj-lt"/>
              </a:rPr>
              <a:t> </a:t>
            </a:r>
            <a:r>
              <a:rPr lang="en-US" sz="2800" dirty="0" err="1" smtClean="0">
                <a:latin typeface="+mj-lt"/>
              </a:rPr>
              <a:t>atau</a:t>
            </a:r>
            <a:r>
              <a:rPr lang="en-US" sz="2800" dirty="0" smtClean="0">
                <a:latin typeface="+mj-lt"/>
              </a:rPr>
              <a:t> </a:t>
            </a:r>
            <a:r>
              <a:rPr lang="en-US" sz="2800" dirty="0" err="1" smtClean="0">
                <a:latin typeface="+mj-lt"/>
              </a:rPr>
              <a:t>walikota</a:t>
            </a:r>
            <a:r>
              <a:rPr lang="en-US" sz="2800" dirty="0" smtClean="0">
                <a:latin typeface="+mj-lt"/>
              </a:rPr>
              <a:t> </a:t>
            </a:r>
            <a:r>
              <a:rPr lang="en-US" sz="2800" dirty="0" err="1" smtClean="0">
                <a:latin typeface="+mj-lt"/>
              </a:rPr>
              <a:t>untuk</a:t>
            </a:r>
            <a:r>
              <a:rPr lang="en-US" sz="2800" dirty="0" smtClean="0">
                <a:latin typeface="+mj-lt"/>
              </a:rPr>
              <a:t> </a:t>
            </a:r>
            <a:r>
              <a:rPr lang="en-US" sz="2800" dirty="0" err="1" smtClean="0">
                <a:latin typeface="+mj-lt"/>
              </a:rPr>
              <a:t>menangani</a:t>
            </a:r>
            <a:r>
              <a:rPr lang="en-US" sz="2800" dirty="0" smtClean="0">
                <a:latin typeface="+mj-lt"/>
              </a:rPr>
              <a:t> </a:t>
            </a:r>
            <a:r>
              <a:rPr lang="en-US" sz="2800" dirty="0" err="1" smtClean="0">
                <a:latin typeface="+mj-lt"/>
              </a:rPr>
              <a:t>sebagian</a:t>
            </a:r>
            <a:r>
              <a:rPr lang="en-US" sz="2800" dirty="0" smtClean="0">
                <a:latin typeface="+mj-lt"/>
              </a:rPr>
              <a:t> urusan </a:t>
            </a:r>
            <a:r>
              <a:rPr lang="en-US" sz="2800" dirty="0" err="1" smtClean="0">
                <a:latin typeface="+mj-lt"/>
              </a:rPr>
              <a:t>otonomi</a:t>
            </a:r>
            <a:r>
              <a:rPr lang="en-US" sz="2800" dirty="0" smtClean="0">
                <a:latin typeface="+mj-lt"/>
              </a:rPr>
              <a:t> </a:t>
            </a:r>
            <a:r>
              <a:rPr lang="en-US" sz="2800" dirty="0" err="1" smtClean="0">
                <a:latin typeface="+mj-lt"/>
              </a:rPr>
              <a:t>daerah</a:t>
            </a:r>
            <a:endParaRPr lang="id-ID" sz="2800" dirty="0" smtClean="0">
              <a:latin typeface="+mj-lt"/>
            </a:endParaRPr>
          </a:p>
          <a:p>
            <a:pPr marL="514350" indent="-514350">
              <a:buFont typeface="+mj-lt"/>
              <a:buAutoNum type="arabicPeriod" startAt="6"/>
            </a:pPr>
            <a:r>
              <a:rPr lang="en-US" sz="2800" b="1" dirty="0" err="1">
                <a:latin typeface="+mj-lt"/>
              </a:rPr>
              <a:t>Kelurahan</a:t>
            </a:r>
            <a:r>
              <a:rPr lang="en-US" sz="2800" dirty="0">
                <a:latin typeface="+mj-lt"/>
              </a:rPr>
              <a:t> </a:t>
            </a:r>
            <a:r>
              <a:rPr lang="en-US" sz="2800" dirty="0" err="1">
                <a:latin typeface="+mj-lt"/>
              </a:rPr>
              <a:t>adalah</a:t>
            </a:r>
            <a:r>
              <a:rPr lang="en-US" sz="2800" dirty="0">
                <a:latin typeface="+mj-lt"/>
              </a:rPr>
              <a:t> </a:t>
            </a:r>
            <a:r>
              <a:rPr lang="en-US" sz="2800" dirty="0" err="1">
                <a:latin typeface="+mj-lt"/>
              </a:rPr>
              <a:t>wilayah</a:t>
            </a:r>
            <a:r>
              <a:rPr lang="en-US" sz="2800" dirty="0">
                <a:latin typeface="+mj-lt"/>
              </a:rPr>
              <a:t> </a:t>
            </a:r>
            <a:r>
              <a:rPr lang="en-US" sz="2800" dirty="0" err="1">
                <a:latin typeface="+mj-lt"/>
              </a:rPr>
              <a:t>kerja</a:t>
            </a:r>
            <a:r>
              <a:rPr lang="en-US" sz="2800" dirty="0">
                <a:latin typeface="+mj-lt"/>
              </a:rPr>
              <a:t> </a:t>
            </a:r>
            <a:r>
              <a:rPr lang="en-US" sz="2800" dirty="0" err="1">
                <a:latin typeface="+mj-lt"/>
              </a:rPr>
              <a:t>Lurah</a:t>
            </a:r>
            <a:r>
              <a:rPr lang="en-US" sz="2800" dirty="0">
                <a:latin typeface="+mj-lt"/>
              </a:rPr>
              <a:t> </a:t>
            </a:r>
            <a:r>
              <a:rPr lang="en-US" sz="2800" dirty="0" err="1">
                <a:latin typeface="+mj-lt"/>
              </a:rPr>
              <a:t>sebagai</a:t>
            </a:r>
            <a:r>
              <a:rPr lang="en-US" sz="2800" dirty="0">
                <a:latin typeface="+mj-lt"/>
              </a:rPr>
              <a:t> </a:t>
            </a:r>
            <a:r>
              <a:rPr lang="en-US" sz="2800" dirty="0" err="1">
                <a:latin typeface="+mj-lt"/>
              </a:rPr>
              <a:t>Perangkat</a:t>
            </a:r>
            <a:r>
              <a:rPr lang="en-US" sz="2800" dirty="0">
                <a:latin typeface="+mj-lt"/>
              </a:rPr>
              <a:t> Daerah </a:t>
            </a:r>
            <a:r>
              <a:rPr lang="en-US" sz="2800" dirty="0" err="1">
                <a:latin typeface="+mj-lt"/>
              </a:rPr>
              <a:t>Kabupaten</a:t>
            </a:r>
            <a:r>
              <a:rPr lang="en-US" sz="2800" dirty="0">
                <a:latin typeface="+mj-lt"/>
              </a:rPr>
              <a:t> </a:t>
            </a:r>
            <a:r>
              <a:rPr lang="en-US" sz="2800" dirty="0" err="1">
                <a:latin typeface="+mj-lt"/>
              </a:rPr>
              <a:t>dan</a:t>
            </a:r>
            <a:r>
              <a:rPr lang="en-US" sz="2800" dirty="0">
                <a:latin typeface="+mj-lt"/>
              </a:rPr>
              <a:t>/</a:t>
            </a:r>
            <a:r>
              <a:rPr lang="en-US" sz="2800" dirty="0" err="1">
                <a:latin typeface="+mj-lt"/>
              </a:rPr>
              <a:t>atau</a:t>
            </a:r>
            <a:r>
              <a:rPr lang="en-US" sz="2800" dirty="0">
                <a:latin typeface="+mj-lt"/>
              </a:rPr>
              <a:t> Daerah Kota di </a:t>
            </a:r>
            <a:r>
              <a:rPr lang="en-US" sz="2800" dirty="0" err="1">
                <a:latin typeface="+mj-lt"/>
              </a:rPr>
              <a:t>bawah</a:t>
            </a:r>
            <a:r>
              <a:rPr lang="en-US" sz="2800" dirty="0">
                <a:latin typeface="+mj-lt"/>
              </a:rPr>
              <a:t> </a:t>
            </a:r>
            <a:r>
              <a:rPr lang="en-US" sz="2800" dirty="0" err="1">
                <a:latin typeface="+mj-lt"/>
              </a:rPr>
              <a:t>Kecamatan</a:t>
            </a:r>
            <a:r>
              <a:rPr lang="en-US" sz="2800" dirty="0">
                <a:latin typeface="+mj-lt"/>
              </a:rPr>
              <a:t>. </a:t>
            </a:r>
            <a:r>
              <a:rPr lang="en-US" sz="2800" dirty="0" err="1">
                <a:latin typeface="+mj-lt"/>
              </a:rPr>
              <a:t>Kelurahan</a:t>
            </a:r>
            <a:r>
              <a:rPr lang="en-US" sz="2800" dirty="0">
                <a:latin typeface="+mj-lt"/>
              </a:rPr>
              <a:t> </a:t>
            </a:r>
            <a:r>
              <a:rPr lang="en-US" sz="2800" dirty="0" err="1">
                <a:latin typeface="+mj-lt"/>
              </a:rPr>
              <a:t>dibentuk</a:t>
            </a:r>
            <a:r>
              <a:rPr lang="en-US" sz="2800" dirty="0">
                <a:latin typeface="+mj-lt"/>
              </a:rPr>
              <a:t> di </a:t>
            </a:r>
            <a:r>
              <a:rPr lang="en-US" sz="2800" dirty="0" err="1">
                <a:latin typeface="+mj-lt"/>
              </a:rPr>
              <a:t>wilayah</a:t>
            </a:r>
            <a:r>
              <a:rPr lang="en-US" sz="2800" dirty="0">
                <a:latin typeface="+mj-lt"/>
              </a:rPr>
              <a:t> </a:t>
            </a:r>
            <a:r>
              <a:rPr lang="en-US" sz="2800" dirty="0" err="1">
                <a:latin typeface="+mj-lt"/>
              </a:rPr>
              <a:t>kecamatan</a:t>
            </a:r>
            <a:r>
              <a:rPr lang="en-US" sz="2800" dirty="0">
                <a:latin typeface="+mj-lt"/>
              </a:rPr>
              <a:t> </a:t>
            </a:r>
            <a:r>
              <a:rPr lang="en-US" sz="2800" dirty="0" err="1">
                <a:latin typeface="+mj-lt"/>
              </a:rPr>
              <a:t>dengan</a:t>
            </a:r>
            <a:r>
              <a:rPr lang="en-US" sz="2800" dirty="0">
                <a:latin typeface="+mj-lt"/>
              </a:rPr>
              <a:t>   </a:t>
            </a:r>
            <a:r>
              <a:rPr lang="en-US" sz="2800" dirty="0" err="1">
                <a:latin typeface="+mj-lt"/>
              </a:rPr>
              <a:t>Perda</a:t>
            </a:r>
            <a:r>
              <a:rPr lang="en-US" sz="2800" dirty="0">
                <a:latin typeface="+mj-lt"/>
              </a:rPr>
              <a:t> </a:t>
            </a:r>
            <a:r>
              <a:rPr lang="en-US" sz="2800" dirty="0" err="1">
                <a:latin typeface="+mj-lt"/>
              </a:rPr>
              <a:t>berpedoman</a:t>
            </a:r>
            <a:r>
              <a:rPr lang="en-US" sz="2800" dirty="0">
                <a:latin typeface="+mj-lt"/>
              </a:rPr>
              <a:t> </a:t>
            </a:r>
            <a:r>
              <a:rPr lang="en-US" sz="2800" dirty="0" err="1">
                <a:latin typeface="+mj-lt"/>
              </a:rPr>
              <a:t>pada</a:t>
            </a:r>
            <a:r>
              <a:rPr lang="en-US" sz="2800" dirty="0">
                <a:latin typeface="+mj-lt"/>
              </a:rPr>
              <a:t> </a:t>
            </a:r>
            <a:r>
              <a:rPr lang="en-US" sz="2800" dirty="0" err="1">
                <a:latin typeface="+mj-lt"/>
              </a:rPr>
              <a:t>PeraturanPemerintahKelurahan</a:t>
            </a:r>
            <a:r>
              <a:rPr lang="en-US" sz="2800" dirty="0">
                <a:latin typeface="+mj-lt"/>
              </a:rPr>
              <a:t> </a:t>
            </a:r>
            <a:r>
              <a:rPr lang="en-US" sz="2800" dirty="0" err="1">
                <a:latin typeface="+mj-lt"/>
              </a:rPr>
              <a:t>dipimpin</a:t>
            </a:r>
            <a:r>
              <a:rPr lang="en-US" sz="2800" dirty="0">
                <a:latin typeface="+mj-lt"/>
              </a:rPr>
              <a:t> </a:t>
            </a:r>
            <a:r>
              <a:rPr lang="en-US" sz="2800" dirty="0" err="1">
                <a:latin typeface="+mj-lt"/>
              </a:rPr>
              <a:t>oleh</a:t>
            </a:r>
            <a:r>
              <a:rPr lang="en-US" sz="2800" dirty="0">
                <a:latin typeface="+mj-lt"/>
              </a:rPr>
              <a:t> </a:t>
            </a:r>
            <a:r>
              <a:rPr lang="en-US" sz="2800" dirty="0" err="1">
                <a:latin typeface="+mj-lt"/>
              </a:rPr>
              <a:t>lurah</a:t>
            </a:r>
            <a:r>
              <a:rPr lang="en-US" sz="2800" dirty="0">
                <a:latin typeface="+mj-lt"/>
              </a:rPr>
              <a:t> yang </a:t>
            </a:r>
            <a:r>
              <a:rPr lang="en-US" sz="2800" dirty="0" err="1">
                <a:latin typeface="+mj-lt"/>
              </a:rPr>
              <a:t>dalam</a:t>
            </a:r>
            <a:r>
              <a:rPr lang="en-US" sz="2800" dirty="0">
                <a:latin typeface="+mj-lt"/>
              </a:rPr>
              <a:t>   </a:t>
            </a:r>
            <a:r>
              <a:rPr lang="en-US" sz="2800" dirty="0" err="1">
                <a:latin typeface="+mj-lt"/>
              </a:rPr>
              <a:t>pelaksanaan</a:t>
            </a:r>
            <a:r>
              <a:rPr lang="en-US" sz="2800" dirty="0">
                <a:latin typeface="+mj-lt"/>
              </a:rPr>
              <a:t> </a:t>
            </a:r>
            <a:r>
              <a:rPr lang="en-US" sz="2800" dirty="0" err="1">
                <a:latin typeface="+mj-lt"/>
              </a:rPr>
              <a:t>tugasnya</a:t>
            </a:r>
            <a:r>
              <a:rPr lang="en-US" sz="2800" dirty="0">
                <a:latin typeface="+mj-lt"/>
              </a:rPr>
              <a:t> </a:t>
            </a:r>
            <a:r>
              <a:rPr lang="en-US" sz="2800" dirty="0" err="1">
                <a:latin typeface="+mj-lt"/>
              </a:rPr>
              <a:t>memperoleh</a:t>
            </a:r>
            <a:r>
              <a:rPr lang="en-US" sz="2800" dirty="0">
                <a:latin typeface="+mj-lt"/>
              </a:rPr>
              <a:t> </a:t>
            </a:r>
            <a:r>
              <a:rPr lang="en-US" sz="2800" dirty="0" err="1">
                <a:latin typeface="+mj-lt"/>
              </a:rPr>
              <a:t>pelimpahan</a:t>
            </a:r>
            <a:r>
              <a:rPr lang="en-US" sz="2800" dirty="0">
                <a:latin typeface="+mj-lt"/>
              </a:rPr>
              <a:t> </a:t>
            </a:r>
            <a:r>
              <a:rPr lang="en-US" sz="2800" dirty="0" err="1">
                <a:latin typeface="+mj-lt"/>
              </a:rPr>
              <a:t>dari</a:t>
            </a:r>
            <a:r>
              <a:rPr lang="en-US" sz="2800" dirty="0">
                <a:latin typeface="+mj-lt"/>
              </a:rPr>
              <a:t> </a:t>
            </a:r>
            <a:r>
              <a:rPr lang="en-US" sz="2800" dirty="0" err="1">
                <a:latin typeface="+mj-lt"/>
              </a:rPr>
              <a:t>Bupati</a:t>
            </a:r>
            <a:r>
              <a:rPr lang="en-US" sz="2800" dirty="0">
                <a:latin typeface="+mj-lt"/>
              </a:rPr>
              <a:t>/</a:t>
            </a:r>
            <a:r>
              <a:rPr lang="en-US" sz="2800" dirty="0" err="1">
                <a:latin typeface="+mj-lt"/>
              </a:rPr>
              <a:t>Walikota</a:t>
            </a:r>
            <a:r>
              <a:rPr lang="en-US" sz="2800" dirty="0">
                <a:latin typeface="+mj-lt"/>
              </a:rPr>
              <a:t>.</a:t>
            </a:r>
          </a:p>
          <a:p>
            <a:pPr marL="0" indent="0">
              <a:buNone/>
            </a:pPr>
            <a:endParaRPr lang="en-US" sz="2800" dirty="0"/>
          </a:p>
          <a:p>
            <a:pPr marL="514350" indent="-514350">
              <a:buFont typeface="+mj-lt"/>
              <a:buAutoNum type="arabicPeriod" startAt="6"/>
            </a:pPr>
            <a:endParaRPr lang="en-US" sz="2800" dirty="0"/>
          </a:p>
          <a:p>
            <a:pPr>
              <a:buNone/>
            </a:pPr>
            <a:endParaRPr lang="en-US" sz="2800" dirty="0"/>
          </a:p>
          <a:p>
            <a:pPr>
              <a:buNone/>
            </a:pPr>
            <a:endParaRPr lang="en-US" sz="2800" dirty="0" smtClean="0"/>
          </a:p>
          <a:p>
            <a:pPr>
              <a:buNone/>
            </a:pPr>
            <a:endParaRPr lang="en-US" sz="2800" dirty="0"/>
          </a:p>
        </p:txBody>
      </p:sp>
    </p:spTree>
    <p:extLst>
      <p:ext uri="{BB962C8B-B14F-4D97-AF65-F5344CB8AC3E}">
        <p14:creationId xmlns:p14="http://schemas.microsoft.com/office/powerpoint/2010/main" val="90646929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274638"/>
            <a:ext cx="8219256" cy="418058"/>
          </a:xfrm>
        </p:spPr>
        <p:txBody>
          <a:bodyPr>
            <a:normAutofit fontScale="90000"/>
          </a:bodyPr>
          <a:lstStyle/>
          <a:p>
            <a:endParaRPr lang="id-ID" dirty="0"/>
          </a:p>
        </p:txBody>
      </p:sp>
      <p:sp>
        <p:nvSpPr>
          <p:cNvPr id="3" name="Content Placeholder 2"/>
          <p:cNvSpPr>
            <a:spLocks noGrp="1"/>
          </p:cNvSpPr>
          <p:nvPr>
            <p:ph idx="1"/>
          </p:nvPr>
        </p:nvSpPr>
        <p:spPr>
          <a:xfrm>
            <a:off x="539552" y="764704"/>
            <a:ext cx="8147248" cy="5904656"/>
          </a:xfrm>
        </p:spPr>
        <p:txBody>
          <a:bodyPr>
            <a:normAutofit fontScale="70000" lnSpcReduction="20000"/>
          </a:bodyPr>
          <a:lstStyle/>
          <a:p>
            <a:pPr marL="0" indent="0">
              <a:buNone/>
            </a:pPr>
            <a:r>
              <a:rPr lang="en-US" sz="3400" b="1" dirty="0" err="1" smtClean="0">
                <a:latin typeface="+mj-lt"/>
              </a:rPr>
              <a:t>Desa</a:t>
            </a:r>
            <a:r>
              <a:rPr lang="id-ID" sz="3400" b="1" dirty="0" smtClean="0">
                <a:latin typeface="+mj-lt"/>
              </a:rPr>
              <a:t> menurut </a:t>
            </a:r>
            <a:r>
              <a:rPr lang="id-ID" sz="3400" b="1" dirty="0">
                <a:latin typeface="+mj-lt"/>
              </a:rPr>
              <a:t>UNDANG-UNDANG NOMOR 6 TAHUN 2014 </a:t>
            </a:r>
            <a:endParaRPr lang="id-ID" sz="3400" b="1" dirty="0" smtClean="0">
              <a:latin typeface="+mj-lt"/>
            </a:endParaRPr>
          </a:p>
          <a:p>
            <a:r>
              <a:rPr lang="id-ID" sz="3400" b="1" dirty="0" smtClean="0">
                <a:latin typeface="+mj-lt"/>
              </a:rPr>
              <a:t>Desa</a:t>
            </a:r>
            <a:r>
              <a:rPr lang="id-ID" sz="3400" dirty="0" smtClean="0">
                <a:latin typeface="+mj-lt"/>
              </a:rPr>
              <a:t> </a:t>
            </a:r>
            <a:r>
              <a:rPr lang="id-ID" sz="3400" dirty="0">
                <a:latin typeface="+mj-lt"/>
              </a:rPr>
              <a:t>adalah desa dan desa adat atau yang disebut dengan nama lain, selanjutnya disebut Desa, adalah kesatuan masyarakat hukum yang memiliki batas wilayah yang berwenang untuk mengatur dan mengurus urusan pemerintahan, kepentingan masyarakat setempat berdasarkan prakarsa masyarakat, hak asal usul, dan/atau hak tradisional yang diakui dan dihormati dalam sistem pemerintahan Negara Kesatuan Republik Indonesia.</a:t>
            </a:r>
            <a:endParaRPr lang="id-ID" sz="3400" b="1" dirty="0" smtClean="0">
              <a:latin typeface="+mj-lt"/>
            </a:endParaRPr>
          </a:p>
          <a:p>
            <a:pPr marL="0" indent="0" fontAlgn="base">
              <a:buNone/>
            </a:pPr>
            <a:r>
              <a:rPr lang="id-ID" sz="3400" b="1" dirty="0" smtClean="0">
                <a:latin typeface="+mj-lt"/>
              </a:rPr>
              <a:t>Jenis-Jenis </a:t>
            </a:r>
            <a:r>
              <a:rPr lang="id-ID" sz="3400" b="1" dirty="0">
                <a:latin typeface="+mj-lt"/>
              </a:rPr>
              <a:t>Lembaga di </a:t>
            </a:r>
            <a:r>
              <a:rPr lang="id-ID" sz="3400" b="1" dirty="0" smtClean="0">
                <a:latin typeface="+mj-lt"/>
              </a:rPr>
              <a:t>Desa </a:t>
            </a:r>
            <a:r>
              <a:rPr lang="id-ID" sz="3400" dirty="0">
                <a:latin typeface="+mj-lt"/>
              </a:rPr>
              <a:t>m</a:t>
            </a:r>
            <a:r>
              <a:rPr lang="id-ID" sz="3400" dirty="0" smtClean="0">
                <a:latin typeface="+mj-lt"/>
              </a:rPr>
              <a:t>enurut U U </a:t>
            </a:r>
            <a:r>
              <a:rPr lang="id-ID" sz="3400" dirty="0">
                <a:latin typeface="+mj-lt"/>
              </a:rPr>
              <a:t>Nomor 6 Tahun 2014 </a:t>
            </a:r>
            <a:r>
              <a:rPr lang="id-ID" sz="3400" dirty="0">
                <a:latin typeface="+mj-lt"/>
              </a:rPr>
              <a:t> </a:t>
            </a:r>
            <a:r>
              <a:rPr lang="id-ID" sz="3400" dirty="0" smtClean="0">
                <a:latin typeface="+mj-lt"/>
              </a:rPr>
              <a:t>terdapat </a:t>
            </a:r>
            <a:r>
              <a:rPr lang="id-ID" sz="3400" dirty="0">
                <a:latin typeface="+mj-lt"/>
              </a:rPr>
              <a:t>enam lembaga Desa yakni :</a:t>
            </a:r>
          </a:p>
          <a:p>
            <a:pPr fontAlgn="base"/>
            <a:r>
              <a:rPr lang="id-ID" sz="3400" dirty="0">
                <a:latin typeface="+mj-lt"/>
              </a:rPr>
              <a:t>Pemerintah Desa (Kepala Desa dan Perangkat Desa);</a:t>
            </a:r>
          </a:p>
          <a:p>
            <a:pPr fontAlgn="base"/>
            <a:r>
              <a:rPr lang="id-ID" sz="3400" dirty="0">
                <a:latin typeface="+mj-lt"/>
              </a:rPr>
              <a:t>Badan Permusyawaratan Desa (BPD);</a:t>
            </a:r>
          </a:p>
          <a:p>
            <a:pPr fontAlgn="base"/>
            <a:r>
              <a:rPr lang="id-ID" sz="3400" dirty="0">
                <a:latin typeface="+mj-lt"/>
              </a:rPr>
              <a:t>Lembaga kemasyarakatan;</a:t>
            </a:r>
          </a:p>
          <a:p>
            <a:pPr fontAlgn="base"/>
            <a:r>
              <a:rPr lang="id-ID" sz="3400" dirty="0">
                <a:latin typeface="+mj-lt"/>
              </a:rPr>
              <a:t>Lembaga Adat;</a:t>
            </a:r>
          </a:p>
          <a:p>
            <a:pPr fontAlgn="base"/>
            <a:r>
              <a:rPr lang="id-ID" sz="3400" dirty="0">
                <a:latin typeface="+mj-lt"/>
              </a:rPr>
              <a:t>Kerjasama Antar Desa; dan</a:t>
            </a:r>
          </a:p>
          <a:p>
            <a:pPr fontAlgn="base"/>
            <a:r>
              <a:rPr lang="id-ID" sz="3400" dirty="0">
                <a:latin typeface="+mj-lt"/>
              </a:rPr>
              <a:t>Badan Usaha Milik Desa(BUMDes);</a:t>
            </a:r>
          </a:p>
          <a:p>
            <a:endParaRPr lang="id-ID" b="1" dirty="0"/>
          </a:p>
        </p:txBody>
      </p:sp>
    </p:spTree>
    <p:extLst>
      <p:ext uri="{BB962C8B-B14F-4D97-AF65-F5344CB8AC3E}">
        <p14:creationId xmlns:p14="http://schemas.microsoft.com/office/powerpoint/2010/main" val="29420517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74638"/>
            <a:ext cx="8153400" cy="487362"/>
          </a:xfrm>
        </p:spPr>
        <p:txBody>
          <a:bodyPr>
            <a:normAutofit fontScale="90000"/>
          </a:bodyPr>
          <a:lstStyle/>
          <a:p>
            <a:endParaRPr lang="en-US" dirty="0"/>
          </a:p>
        </p:txBody>
      </p:sp>
      <p:sp>
        <p:nvSpPr>
          <p:cNvPr id="3" name="Content Placeholder 2"/>
          <p:cNvSpPr>
            <a:spLocks noGrp="1"/>
          </p:cNvSpPr>
          <p:nvPr>
            <p:ph idx="1"/>
          </p:nvPr>
        </p:nvSpPr>
        <p:spPr>
          <a:xfrm>
            <a:off x="533400" y="914400"/>
            <a:ext cx="8153400" cy="5211763"/>
          </a:xfrm>
        </p:spPr>
        <p:txBody>
          <a:bodyPr>
            <a:normAutofit/>
          </a:bodyPr>
          <a:lstStyle/>
          <a:p>
            <a:r>
              <a:rPr lang="en-US" b="1" dirty="0" err="1">
                <a:cs typeface="Arial" pitchFamily="34" charset="0"/>
              </a:rPr>
              <a:t>Susunan</a:t>
            </a:r>
            <a:r>
              <a:rPr lang="en-US" dirty="0">
                <a:cs typeface="Arial" pitchFamily="34" charset="0"/>
              </a:rPr>
              <a:t> Organisasi </a:t>
            </a:r>
            <a:r>
              <a:rPr lang="en-US" dirty="0" err="1">
                <a:cs typeface="Arial" pitchFamily="34" charset="0"/>
              </a:rPr>
              <a:t>Perangkat</a:t>
            </a:r>
            <a:r>
              <a:rPr lang="en-US" dirty="0">
                <a:cs typeface="Arial" pitchFamily="34" charset="0"/>
              </a:rPr>
              <a:t> Daerah</a:t>
            </a:r>
            <a:r>
              <a:rPr lang="en-US" b="1" dirty="0">
                <a:cs typeface="Arial" pitchFamily="34" charset="0"/>
              </a:rPr>
              <a:t> (OPD) </a:t>
            </a:r>
            <a:r>
              <a:rPr lang="en-US" dirty="0" err="1">
                <a:cs typeface="Arial" pitchFamily="34" charset="0"/>
              </a:rPr>
              <a:t>ditetapkan</a:t>
            </a:r>
            <a:r>
              <a:rPr lang="en-US" dirty="0">
                <a:cs typeface="Arial" pitchFamily="34" charset="0"/>
              </a:rPr>
              <a:t> </a:t>
            </a:r>
            <a:r>
              <a:rPr lang="en-US" dirty="0" err="1" smtClean="0">
                <a:cs typeface="Arial" pitchFamily="34" charset="0"/>
              </a:rPr>
              <a:t>dalam</a:t>
            </a:r>
            <a:r>
              <a:rPr lang="en-US" dirty="0" smtClean="0">
                <a:cs typeface="Arial" pitchFamily="34" charset="0"/>
              </a:rPr>
              <a:t> </a:t>
            </a:r>
            <a:r>
              <a:rPr lang="en-US" dirty="0" err="1">
                <a:cs typeface="Arial" pitchFamily="34" charset="0"/>
              </a:rPr>
              <a:t>Peraturan</a:t>
            </a:r>
            <a:r>
              <a:rPr lang="en-US" dirty="0">
                <a:cs typeface="Arial" pitchFamily="34" charset="0"/>
              </a:rPr>
              <a:t> Daerah  </a:t>
            </a:r>
            <a:r>
              <a:rPr lang="en-US" dirty="0" err="1" smtClean="0">
                <a:cs typeface="Arial" pitchFamily="34" charset="0"/>
              </a:rPr>
              <a:t>dengan</a:t>
            </a:r>
            <a:r>
              <a:rPr lang="en-US" dirty="0" smtClean="0">
                <a:cs typeface="Arial" pitchFamily="34" charset="0"/>
              </a:rPr>
              <a:t> </a:t>
            </a:r>
            <a:r>
              <a:rPr lang="en-US" dirty="0" err="1">
                <a:cs typeface="Arial" pitchFamily="34" charset="0"/>
              </a:rPr>
              <a:t>memperhatikan</a:t>
            </a:r>
            <a:r>
              <a:rPr lang="en-US" dirty="0">
                <a:cs typeface="Arial" pitchFamily="34" charset="0"/>
              </a:rPr>
              <a:t> faktor-faktor </a:t>
            </a:r>
            <a:r>
              <a:rPr lang="en-US" dirty="0" err="1" smtClean="0">
                <a:cs typeface="Arial" pitchFamily="34" charset="0"/>
              </a:rPr>
              <a:t>tertentu</a:t>
            </a:r>
            <a:r>
              <a:rPr lang="en-US" dirty="0" smtClean="0">
                <a:cs typeface="Arial" pitchFamily="34" charset="0"/>
              </a:rPr>
              <a:t> </a:t>
            </a:r>
            <a:r>
              <a:rPr lang="en-US" dirty="0">
                <a:cs typeface="Arial" pitchFamily="34" charset="0"/>
              </a:rPr>
              <a:t>&amp; </a:t>
            </a:r>
            <a:r>
              <a:rPr lang="en-US" dirty="0" err="1">
                <a:cs typeface="Arial" pitchFamily="34" charset="0"/>
              </a:rPr>
              <a:t>berpedoman</a:t>
            </a:r>
            <a:r>
              <a:rPr lang="en-US" dirty="0">
                <a:cs typeface="Arial" pitchFamily="34" charset="0"/>
              </a:rPr>
              <a:t> </a:t>
            </a:r>
            <a:r>
              <a:rPr lang="en-US" dirty="0" err="1" smtClean="0">
                <a:cs typeface="Arial" pitchFamily="34" charset="0"/>
              </a:rPr>
              <a:t>pada</a:t>
            </a:r>
            <a:r>
              <a:rPr lang="en-US" dirty="0" smtClean="0">
                <a:cs typeface="Arial" pitchFamily="34" charset="0"/>
              </a:rPr>
              <a:t> </a:t>
            </a:r>
            <a:r>
              <a:rPr lang="en-US" dirty="0" err="1">
                <a:cs typeface="Arial" pitchFamily="34" charset="0"/>
              </a:rPr>
              <a:t>Peraturan</a:t>
            </a:r>
            <a:r>
              <a:rPr lang="en-US" dirty="0">
                <a:cs typeface="Arial" pitchFamily="34" charset="0"/>
              </a:rPr>
              <a:t> Pemerintah</a:t>
            </a:r>
          </a:p>
          <a:p>
            <a:r>
              <a:rPr lang="en-US" dirty="0" err="1">
                <a:cs typeface="Arial" pitchFamily="34" charset="0"/>
              </a:rPr>
              <a:t>Peraturan</a:t>
            </a:r>
            <a:r>
              <a:rPr lang="en-US" dirty="0">
                <a:cs typeface="Arial" pitchFamily="34" charset="0"/>
              </a:rPr>
              <a:t> Pemerintah </a:t>
            </a:r>
            <a:r>
              <a:rPr lang="en-US" dirty="0" err="1">
                <a:cs typeface="Arial" pitchFamily="34" charset="0"/>
              </a:rPr>
              <a:t>Nomor</a:t>
            </a:r>
            <a:r>
              <a:rPr lang="en-US" dirty="0">
                <a:cs typeface="Arial" pitchFamily="34" charset="0"/>
              </a:rPr>
              <a:t> 18 </a:t>
            </a:r>
            <a:r>
              <a:rPr lang="en-US" dirty="0" err="1">
                <a:cs typeface="Arial" pitchFamily="34" charset="0"/>
              </a:rPr>
              <a:t>Tahun</a:t>
            </a:r>
            <a:r>
              <a:rPr lang="en-US" dirty="0">
                <a:cs typeface="Arial" pitchFamily="34" charset="0"/>
              </a:rPr>
              <a:t> 2016 </a:t>
            </a:r>
            <a:r>
              <a:rPr lang="en-US" dirty="0" err="1">
                <a:cs typeface="Arial" pitchFamily="34" charset="0"/>
              </a:rPr>
              <a:t>Tentang</a:t>
            </a:r>
            <a:r>
              <a:rPr lang="en-US" dirty="0">
                <a:cs typeface="Arial" pitchFamily="34" charset="0"/>
              </a:rPr>
              <a:t> </a:t>
            </a:r>
            <a:r>
              <a:rPr lang="en-US" dirty="0" err="1">
                <a:cs typeface="Arial" pitchFamily="34" charset="0"/>
              </a:rPr>
              <a:t>Perangkat</a:t>
            </a:r>
            <a:r>
              <a:rPr lang="en-US" dirty="0">
                <a:cs typeface="Arial" pitchFamily="34" charset="0"/>
              </a:rPr>
              <a:t> Daerah </a:t>
            </a:r>
            <a:r>
              <a:rPr lang="en-US" dirty="0" err="1">
                <a:cs typeface="Arial" pitchFamily="34" charset="0"/>
              </a:rPr>
              <a:t>pada</a:t>
            </a:r>
            <a:r>
              <a:rPr lang="en-US" dirty="0">
                <a:cs typeface="Arial" pitchFamily="34" charset="0"/>
              </a:rPr>
              <a:t> </a:t>
            </a:r>
            <a:r>
              <a:rPr lang="en-US" dirty="0" err="1">
                <a:cs typeface="Arial" pitchFamily="34" charset="0"/>
              </a:rPr>
              <a:t>tanggal</a:t>
            </a:r>
            <a:r>
              <a:rPr lang="en-US" dirty="0">
                <a:cs typeface="Arial" pitchFamily="34" charset="0"/>
              </a:rPr>
              <a:t> 19 </a:t>
            </a:r>
            <a:r>
              <a:rPr lang="en-US" dirty="0" err="1">
                <a:cs typeface="Arial" pitchFamily="34" charset="0"/>
              </a:rPr>
              <a:t>Juni</a:t>
            </a:r>
            <a:r>
              <a:rPr lang="en-US" dirty="0">
                <a:cs typeface="Arial" pitchFamily="34" charset="0"/>
              </a:rPr>
              <a:t> 2016 yang </a:t>
            </a:r>
            <a:r>
              <a:rPr lang="en-US" dirty="0" err="1">
                <a:cs typeface="Arial" pitchFamily="34" charset="0"/>
              </a:rPr>
              <a:t>mencabut</a:t>
            </a:r>
            <a:r>
              <a:rPr lang="en-US" dirty="0">
                <a:cs typeface="Arial" pitchFamily="34" charset="0"/>
              </a:rPr>
              <a:t> </a:t>
            </a:r>
            <a:r>
              <a:rPr lang="en-US" dirty="0" err="1">
                <a:cs typeface="Arial" pitchFamily="34" charset="0"/>
              </a:rPr>
              <a:t>dan</a:t>
            </a:r>
            <a:r>
              <a:rPr lang="en-US" dirty="0">
                <a:cs typeface="Arial" pitchFamily="34" charset="0"/>
              </a:rPr>
              <a:t> </a:t>
            </a:r>
            <a:r>
              <a:rPr lang="en-US" dirty="0" err="1">
                <a:cs typeface="Arial" pitchFamily="34" charset="0"/>
              </a:rPr>
              <a:t>menyatakan</a:t>
            </a:r>
            <a:r>
              <a:rPr lang="en-US" dirty="0">
                <a:cs typeface="Arial" pitchFamily="34" charset="0"/>
              </a:rPr>
              <a:t> </a:t>
            </a:r>
            <a:r>
              <a:rPr lang="en-US" dirty="0" err="1">
                <a:cs typeface="Arial" pitchFamily="34" charset="0"/>
              </a:rPr>
              <a:t>tidak</a:t>
            </a:r>
            <a:r>
              <a:rPr lang="en-US" dirty="0">
                <a:cs typeface="Arial" pitchFamily="34" charset="0"/>
              </a:rPr>
              <a:t> </a:t>
            </a:r>
            <a:r>
              <a:rPr lang="en-US" dirty="0" err="1">
                <a:cs typeface="Arial" pitchFamily="34" charset="0"/>
              </a:rPr>
              <a:t>berlaku</a:t>
            </a:r>
            <a:r>
              <a:rPr lang="en-US" dirty="0">
                <a:cs typeface="Arial" pitchFamily="34" charset="0"/>
              </a:rPr>
              <a:t> PP No 41 </a:t>
            </a:r>
            <a:r>
              <a:rPr lang="en-US" dirty="0" err="1">
                <a:cs typeface="Arial" pitchFamily="34" charset="0"/>
              </a:rPr>
              <a:t>Tahun</a:t>
            </a:r>
            <a:r>
              <a:rPr lang="en-US" dirty="0">
                <a:cs typeface="Arial" pitchFamily="34" charset="0"/>
              </a:rPr>
              <a:t> 2007 </a:t>
            </a:r>
            <a:r>
              <a:rPr lang="en-US" dirty="0" err="1" smtClean="0">
                <a:cs typeface="Arial" pitchFamily="34" charset="0"/>
              </a:rPr>
              <a:t>tentang</a:t>
            </a:r>
            <a:r>
              <a:rPr lang="en-US" dirty="0" smtClean="0">
                <a:cs typeface="Arial" pitchFamily="34" charset="0"/>
              </a:rPr>
              <a:t> </a:t>
            </a:r>
            <a:r>
              <a:rPr lang="en-US" dirty="0">
                <a:cs typeface="Arial" pitchFamily="34" charset="0"/>
              </a:rPr>
              <a:t>Organisasi </a:t>
            </a:r>
            <a:r>
              <a:rPr lang="en-US" dirty="0" err="1">
                <a:cs typeface="Arial" pitchFamily="34" charset="0"/>
              </a:rPr>
              <a:t>Perangkat</a:t>
            </a:r>
            <a:r>
              <a:rPr lang="en-US" dirty="0">
                <a:cs typeface="Arial" pitchFamily="34" charset="0"/>
              </a:rPr>
              <a:t> Daerah</a:t>
            </a:r>
            <a:endParaRPr lang="en-US" dirty="0"/>
          </a:p>
        </p:txBody>
      </p:sp>
    </p:spTree>
    <p:extLst>
      <p:ext uri="{BB962C8B-B14F-4D97-AF65-F5344CB8AC3E}">
        <p14:creationId xmlns:p14="http://schemas.microsoft.com/office/powerpoint/2010/main" val="12731645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8077200" cy="411162"/>
          </a:xfrm>
        </p:spPr>
        <p:txBody>
          <a:bodyPr>
            <a:normAutofit fontScale="90000"/>
          </a:bodyPr>
          <a:lstStyle/>
          <a:p>
            <a:endParaRPr lang="en-US" dirty="0"/>
          </a:p>
        </p:txBody>
      </p:sp>
      <p:sp>
        <p:nvSpPr>
          <p:cNvPr id="3" name="Content Placeholder 2"/>
          <p:cNvSpPr>
            <a:spLocks noGrp="1"/>
          </p:cNvSpPr>
          <p:nvPr>
            <p:ph idx="1"/>
          </p:nvPr>
        </p:nvSpPr>
        <p:spPr>
          <a:xfrm>
            <a:off x="381000" y="838200"/>
            <a:ext cx="8305800" cy="5287963"/>
          </a:xfrm>
        </p:spPr>
        <p:txBody>
          <a:bodyPr>
            <a:noAutofit/>
          </a:bodyPr>
          <a:lstStyle/>
          <a:p>
            <a:pPr marL="0" indent="0">
              <a:buNone/>
            </a:pPr>
            <a:r>
              <a:rPr lang="en-US" sz="2800" b="1" dirty="0" err="1">
                <a:cs typeface="Arial" pitchFamily="34" charset="0"/>
              </a:rPr>
              <a:t>Pembentukan</a:t>
            </a:r>
            <a:r>
              <a:rPr lang="en-US" sz="2800" b="1" dirty="0">
                <a:cs typeface="Arial" pitchFamily="34" charset="0"/>
              </a:rPr>
              <a:t> </a:t>
            </a:r>
            <a:r>
              <a:rPr lang="en-US" sz="2800" b="1" dirty="0" err="1">
                <a:cs typeface="Arial" pitchFamily="34" charset="0"/>
              </a:rPr>
              <a:t>Perangkat</a:t>
            </a:r>
            <a:r>
              <a:rPr lang="en-US" sz="2800" b="1" dirty="0">
                <a:cs typeface="Arial" pitchFamily="34" charset="0"/>
              </a:rPr>
              <a:t> Daerah </a:t>
            </a:r>
            <a:r>
              <a:rPr lang="en-US" sz="2800" b="1" dirty="0" err="1" smtClean="0">
                <a:cs typeface="Arial" pitchFamily="34" charset="0"/>
              </a:rPr>
              <a:t>mempertimbangkan</a:t>
            </a:r>
            <a:r>
              <a:rPr lang="en-US" sz="2800" dirty="0" smtClean="0">
                <a:cs typeface="Arial" pitchFamily="34" charset="0"/>
              </a:rPr>
              <a:t>:</a:t>
            </a:r>
          </a:p>
          <a:p>
            <a:pPr marL="514350" indent="-514350">
              <a:buFont typeface="+mj-lt"/>
              <a:buAutoNum type="arabicPeriod"/>
            </a:pPr>
            <a:r>
              <a:rPr lang="en-US" dirty="0" smtClean="0">
                <a:cs typeface="Arial" pitchFamily="34" charset="0"/>
              </a:rPr>
              <a:t>Faktor </a:t>
            </a:r>
            <a:r>
              <a:rPr lang="en-US" dirty="0" err="1">
                <a:cs typeface="Arial" pitchFamily="34" charset="0"/>
              </a:rPr>
              <a:t>luas</a:t>
            </a:r>
            <a:r>
              <a:rPr lang="en-US" dirty="0">
                <a:cs typeface="Arial" pitchFamily="34" charset="0"/>
              </a:rPr>
              <a:t> </a:t>
            </a:r>
            <a:r>
              <a:rPr lang="en-US" dirty="0" err="1">
                <a:cs typeface="Arial" pitchFamily="34" charset="0"/>
              </a:rPr>
              <a:t>wilayah</a:t>
            </a:r>
            <a:r>
              <a:rPr lang="en-US" dirty="0">
                <a:cs typeface="Arial" pitchFamily="34" charset="0"/>
              </a:rPr>
              <a:t>, </a:t>
            </a:r>
            <a:endParaRPr lang="en-US" dirty="0" smtClean="0">
              <a:cs typeface="Arial" pitchFamily="34" charset="0"/>
            </a:endParaRPr>
          </a:p>
          <a:p>
            <a:pPr marL="514350" indent="-514350">
              <a:buFont typeface="+mj-lt"/>
              <a:buAutoNum type="arabicPeriod"/>
            </a:pPr>
            <a:r>
              <a:rPr lang="en-US" dirty="0" err="1">
                <a:cs typeface="Arial" pitchFamily="34" charset="0"/>
              </a:rPr>
              <a:t>J</a:t>
            </a:r>
            <a:r>
              <a:rPr lang="en-US" dirty="0" err="1" smtClean="0">
                <a:cs typeface="Arial" pitchFamily="34" charset="0"/>
              </a:rPr>
              <a:t>umlah</a:t>
            </a:r>
            <a:r>
              <a:rPr lang="en-US" dirty="0" smtClean="0">
                <a:cs typeface="Arial" pitchFamily="34" charset="0"/>
              </a:rPr>
              <a:t> </a:t>
            </a:r>
            <a:r>
              <a:rPr lang="en-US" dirty="0" err="1">
                <a:cs typeface="Arial" pitchFamily="34" charset="0"/>
              </a:rPr>
              <a:t>penduduk</a:t>
            </a:r>
            <a:r>
              <a:rPr lang="en-US" dirty="0">
                <a:cs typeface="Arial" pitchFamily="34" charset="0"/>
              </a:rPr>
              <a:t>, </a:t>
            </a:r>
            <a:endParaRPr lang="en-US" dirty="0" smtClean="0">
              <a:cs typeface="Arial" pitchFamily="34" charset="0"/>
            </a:endParaRPr>
          </a:p>
          <a:p>
            <a:pPr marL="514350" indent="-514350">
              <a:buFont typeface="+mj-lt"/>
              <a:buAutoNum type="arabicPeriod"/>
            </a:pPr>
            <a:r>
              <a:rPr lang="en-US" dirty="0" err="1">
                <a:cs typeface="Arial" pitchFamily="34" charset="0"/>
              </a:rPr>
              <a:t>K</a:t>
            </a:r>
            <a:r>
              <a:rPr lang="en-US" dirty="0" err="1" smtClean="0">
                <a:cs typeface="Arial" pitchFamily="34" charset="0"/>
              </a:rPr>
              <a:t>emampuan</a:t>
            </a:r>
            <a:r>
              <a:rPr lang="en-US" dirty="0" smtClean="0">
                <a:cs typeface="Arial" pitchFamily="34" charset="0"/>
              </a:rPr>
              <a:t> </a:t>
            </a:r>
            <a:r>
              <a:rPr lang="en-US" dirty="0" err="1">
                <a:cs typeface="Arial" pitchFamily="34" charset="0"/>
              </a:rPr>
              <a:t>keuangan</a:t>
            </a:r>
            <a:r>
              <a:rPr lang="en-US" dirty="0">
                <a:cs typeface="Arial" pitchFamily="34" charset="0"/>
              </a:rPr>
              <a:t> </a:t>
            </a:r>
            <a:r>
              <a:rPr lang="en-US" dirty="0" smtClean="0">
                <a:cs typeface="Arial" pitchFamily="34" charset="0"/>
              </a:rPr>
              <a:t>Daerah</a:t>
            </a:r>
          </a:p>
          <a:p>
            <a:pPr marL="514350" indent="-514350">
              <a:buFont typeface="+mj-lt"/>
              <a:buAutoNum type="arabicPeriod"/>
            </a:pPr>
            <a:r>
              <a:rPr lang="id-ID" dirty="0">
                <a:cs typeface="Arial" pitchFamily="34" charset="0"/>
              </a:rPr>
              <a:t>B</a:t>
            </a:r>
            <a:r>
              <a:rPr lang="en-US" dirty="0" err="1" smtClean="0">
                <a:cs typeface="Arial" pitchFamily="34" charset="0"/>
              </a:rPr>
              <a:t>esaran</a:t>
            </a:r>
            <a:r>
              <a:rPr lang="en-US" dirty="0" smtClean="0">
                <a:cs typeface="Arial" pitchFamily="34" charset="0"/>
              </a:rPr>
              <a:t> </a:t>
            </a:r>
            <a:r>
              <a:rPr lang="en-US" dirty="0" err="1">
                <a:cs typeface="Arial" pitchFamily="34" charset="0"/>
              </a:rPr>
              <a:t>beban</a:t>
            </a:r>
            <a:r>
              <a:rPr lang="en-US" dirty="0">
                <a:cs typeface="Arial" pitchFamily="34" charset="0"/>
              </a:rPr>
              <a:t> </a:t>
            </a:r>
            <a:r>
              <a:rPr lang="en-US" dirty="0" err="1">
                <a:cs typeface="Arial" pitchFamily="34" charset="0"/>
              </a:rPr>
              <a:t>tugas</a:t>
            </a:r>
            <a:r>
              <a:rPr lang="en-US" dirty="0">
                <a:cs typeface="Arial" pitchFamily="34" charset="0"/>
              </a:rPr>
              <a:t> </a:t>
            </a:r>
            <a:r>
              <a:rPr lang="en-US" dirty="0" err="1">
                <a:cs typeface="Arial" pitchFamily="34" charset="0"/>
              </a:rPr>
              <a:t>sesuai</a:t>
            </a:r>
            <a:r>
              <a:rPr lang="en-US" dirty="0">
                <a:cs typeface="Arial" pitchFamily="34" charset="0"/>
              </a:rPr>
              <a:t> </a:t>
            </a:r>
            <a:r>
              <a:rPr lang="en-US" dirty="0" err="1">
                <a:cs typeface="Arial" pitchFamily="34" charset="0"/>
              </a:rPr>
              <a:t>dengan</a:t>
            </a:r>
            <a:r>
              <a:rPr lang="en-US" dirty="0">
                <a:cs typeface="Arial" pitchFamily="34" charset="0"/>
              </a:rPr>
              <a:t> Urusan Pemerintahan yang </a:t>
            </a:r>
            <a:r>
              <a:rPr lang="en-US" dirty="0" err="1">
                <a:cs typeface="Arial" pitchFamily="34" charset="0"/>
              </a:rPr>
              <a:t>diserahkan</a:t>
            </a:r>
            <a:r>
              <a:rPr lang="en-US" dirty="0">
                <a:cs typeface="Arial" pitchFamily="34" charset="0"/>
              </a:rPr>
              <a:t> </a:t>
            </a:r>
            <a:r>
              <a:rPr lang="en-US" dirty="0" err="1">
                <a:cs typeface="Arial" pitchFamily="34" charset="0"/>
              </a:rPr>
              <a:t>kepada</a:t>
            </a:r>
            <a:r>
              <a:rPr lang="en-US" dirty="0">
                <a:cs typeface="Arial" pitchFamily="34" charset="0"/>
              </a:rPr>
              <a:t> Daerah </a:t>
            </a:r>
            <a:r>
              <a:rPr lang="en-US" dirty="0" err="1">
                <a:cs typeface="Arial" pitchFamily="34" charset="0"/>
              </a:rPr>
              <a:t>sebagai</a:t>
            </a:r>
            <a:r>
              <a:rPr lang="en-US" dirty="0">
                <a:cs typeface="Arial" pitchFamily="34" charset="0"/>
              </a:rPr>
              <a:t> </a:t>
            </a:r>
            <a:r>
              <a:rPr lang="en-US" dirty="0" err="1">
                <a:cs typeface="Arial" pitchFamily="34" charset="0"/>
              </a:rPr>
              <a:t>mandat</a:t>
            </a:r>
            <a:r>
              <a:rPr lang="en-US" dirty="0">
                <a:cs typeface="Arial" pitchFamily="34" charset="0"/>
              </a:rPr>
              <a:t> yang </a:t>
            </a:r>
            <a:r>
              <a:rPr lang="en-US" dirty="0" err="1">
                <a:cs typeface="Arial" pitchFamily="34" charset="0"/>
              </a:rPr>
              <a:t>wajib</a:t>
            </a:r>
            <a:r>
              <a:rPr lang="en-US" dirty="0">
                <a:cs typeface="Arial" pitchFamily="34" charset="0"/>
              </a:rPr>
              <a:t> </a:t>
            </a:r>
            <a:r>
              <a:rPr lang="en-US" dirty="0" err="1">
                <a:cs typeface="Arial" pitchFamily="34" charset="0"/>
              </a:rPr>
              <a:t>dilaksanakan</a:t>
            </a:r>
            <a:r>
              <a:rPr lang="en-US" dirty="0">
                <a:cs typeface="Arial" pitchFamily="34" charset="0"/>
              </a:rPr>
              <a:t> </a:t>
            </a:r>
            <a:r>
              <a:rPr lang="en-US" dirty="0" err="1">
                <a:cs typeface="Arial" pitchFamily="34" charset="0"/>
              </a:rPr>
              <a:t>oleh</a:t>
            </a:r>
            <a:r>
              <a:rPr lang="en-US" dirty="0">
                <a:cs typeface="Arial" pitchFamily="34" charset="0"/>
              </a:rPr>
              <a:t> </a:t>
            </a:r>
            <a:r>
              <a:rPr lang="en-US" dirty="0" err="1">
                <a:cs typeface="Arial" pitchFamily="34" charset="0"/>
              </a:rPr>
              <a:t>setiap</a:t>
            </a:r>
            <a:r>
              <a:rPr lang="en-US" dirty="0">
                <a:cs typeface="Arial" pitchFamily="34" charset="0"/>
              </a:rPr>
              <a:t> Daerah </a:t>
            </a:r>
            <a:r>
              <a:rPr lang="en-US" dirty="0" err="1">
                <a:cs typeface="Arial" pitchFamily="34" charset="0"/>
              </a:rPr>
              <a:t>melalui</a:t>
            </a:r>
            <a:r>
              <a:rPr lang="en-US" dirty="0">
                <a:cs typeface="Arial" pitchFamily="34" charset="0"/>
              </a:rPr>
              <a:t> </a:t>
            </a:r>
            <a:r>
              <a:rPr lang="en-US" dirty="0" err="1">
                <a:cs typeface="Arial" pitchFamily="34" charset="0"/>
              </a:rPr>
              <a:t>Perangkat</a:t>
            </a:r>
            <a:r>
              <a:rPr lang="en-US" dirty="0">
                <a:cs typeface="Arial" pitchFamily="34" charset="0"/>
              </a:rPr>
              <a:t> Daerah.</a:t>
            </a:r>
          </a:p>
          <a:p>
            <a:pPr marL="0" indent="0">
              <a:buNone/>
            </a:pPr>
            <a:endParaRPr lang="en-US" dirty="0"/>
          </a:p>
        </p:txBody>
      </p:sp>
    </p:spTree>
    <p:extLst>
      <p:ext uri="{BB962C8B-B14F-4D97-AF65-F5344CB8AC3E}">
        <p14:creationId xmlns:p14="http://schemas.microsoft.com/office/powerpoint/2010/main" val="247784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1162"/>
          </a:xfrm>
        </p:spPr>
        <p:txBody>
          <a:bodyPr>
            <a:normAutofit fontScale="90000"/>
          </a:bodyPr>
          <a:lstStyle/>
          <a:p>
            <a:endParaRPr lang="en-US"/>
          </a:p>
        </p:txBody>
      </p:sp>
      <p:sp>
        <p:nvSpPr>
          <p:cNvPr id="3" name="Content Placeholder 2"/>
          <p:cNvSpPr>
            <a:spLocks noGrp="1"/>
          </p:cNvSpPr>
          <p:nvPr>
            <p:ph idx="1"/>
          </p:nvPr>
        </p:nvSpPr>
        <p:spPr>
          <a:xfrm>
            <a:off x="609600" y="990600"/>
            <a:ext cx="8077200" cy="5562600"/>
          </a:xfrm>
        </p:spPr>
        <p:txBody>
          <a:bodyPr>
            <a:normAutofit fontScale="92500" lnSpcReduction="10000"/>
          </a:bodyPr>
          <a:lstStyle/>
          <a:p>
            <a:pPr marL="0" indent="0">
              <a:buNone/>
            </a:pPr>
            <a:r>
              <a:rPr lang="en-US" sz="3000" b="1" dirty="0" err="1"/>
              <a:t>Pembentukan</a:t>
            </a:r>
            <a:r>
              <a:rPr lang="en-US" sz="3000" b="1" dirty="0"/>
              <a:t> </a:t>
            </a:r>
            <a:r>
              <a:rPr lang="en-US" sz="3000" b="1" dirty="0" err="1"/>
              <a:t>Perangkat</a:t>
            </a:r>
            <a:r>
              <a:rPr lang="en-US" sz="3000" b="1" dirty="0"/>
              <a:t> Daerah </a:t>
            </a:r>
            <a:r>
              <a:rPr lang="en-US" sz="3000" b="1" dirty="0" err="1" smtClean="0"/>
              <a:t>berdasarkan</a:t>
            </a:r>
            <a:r>
              <a:rPr lang="en-US" sz="3000" b="1" dirty="0" smtClean="0"/>
              <a:t> </a:t>
            </a:r>
            <a:r>
              <a:rPr lang="en-US" sz="3000" b="1" dirty="0" err="1"/>
              <a:t>asas</a:t>
            </a:r>
            <a:r>
              <a:rPr lang="en-US" sz="3000" b="1" dirty="0"/>
              <a:t>: </a:t>
            </a:r>
            <a:endParaRPr lang="en-US" sz="3000" b="1" dirty="0" smtClean="0"/>
          </a:p>
          <a:p>
            <a:pPr marL="514350" indent="-514350">
              <a:buFont typeface="+mj-lt"/>
              <a:buAutoNum type="alphaLcPeriod"/>
            </a:pPr>
            <a:r>
              <a:rPr lang="en-US" dirty="0" smtClean="0"/>
              <a:t>Urusan </a:t>
            </a:r>
            <a:r>
              <a:rPr lang="en-US" dirty="0"/>
              <a:t>Pemerintahan yang </a:t>
            </a:r>
            <a:r>
              <a:rPr lang="en-US" dirty="0" err="1"/>
              <a:t>menjadi</a:t>
            </a:r>
            <a:r>
              <a:rPr lang="en-US" dirty="0"/>
              <a:t> </a:t>
            </a:r>
            <a:r>
              <a:rPr lang="en-US" dirty="0" err="1" smtClean="0"/>
              <a:t>kewenangan</a:t>
            </a:r>
            <a:r>
              <a:rPr lang="en-US" dirty="0" smtClean="0"/>
              <a:t> Daerah</a:t>
            </a:r>
            <a:endParaRPr lang="en-US" dirty="0"/>
          </a:p>
          <a:p>
            <a:pPr marL="514350" indent="-514350">
              <a:buFont typeface="+mj-lt"/>
              <a:buAutoNum type="alphaLcPeriod"/>
            </a:pPr>
            <a:r>
              <a:rPr lang="en-US" dirty="0" smtClean="0"/>
              <a:t> </a:t>
            </a:r>
            <a:r>
              <a:rPr lang="en-US" dirty="0" err="1" smtClean="0"/>
              <a:t>Intensitas</a:t>
            </a:r>
            <a:r>
              <a:rPr lang="en-US" dirty="0" smtClean="0"/>
              <a:t> </a:t>
            </a:r>
            <a:r>
              <a:rPr lang="en-US" dirty="0"/>
              <a:t>Urusan Pemerintahan </a:t>
            </a:r>
            <a:r>
              <a:rPr lang="en-US" dirty="0" err="1"/>
              <a:t>dan</a:t>
            </a:r>
            <a:r>
              <a:rPr lang="en-US" dirty="0"/>
              <a:t> </a:t>
            </a:r>
            <a:r>
              <a:rPr lang="en-US" dirty="0" err="1"/>
              <a:t>potensi</a:t>
            </a:r>
            <a:r>
              <a:rPr lang="en-US" dirty="0"/>
              <a:t> </a:t>
            </a:r>
            <a:endParaRPr lang="en-US" dirty="0" smtClean="0"/>
          </a:p>
          <a:p>
            <a:pPr marL="0" indent="0">
              <a:buNone/>
            </a:pPr>
            <a:r>
              <a:rPr lang="en-US" dirty="0"/>
              <a:t> </a:t>
            </a:r>
            <a:r>
              <a:rPr lang="en-US" dirty="0" smtClean="0"/>
              <a:t>     Daerah</a:t>
            </a:r>
          </a:p>
          <a:p>
            <a:pPr marL="514350" indent="-514350">
              <a:buFont typeface="+mj-lt"/>
              <a:buAutoNum type="alphaLcPeriod" startAt="3"/>
            </a:pPr>
            <a:r>
              <a:rPr lang="en-US" dirty="0" err="1" smtClean="0"/>
              <a:t>efisiensi</a:t>
            </a:r>
            <a:r>
              <a:rPr lang="en-US" dirty="0"/>
              <a:t>; </a:t>
            </a:r>
          </a:p>
          <a:p>
            <a:pPr marL="514350" indent="-514350">
              <a:buFont typeface="+mj-lt"/>
              <a:buAutoNum type="alphaLcPeriod" startAt="3"/>
            </a:pPr>
            <a:r>
              <a:rPr lang="en-US" dirty="0" smtClean="0"/>
              <a:t> </a:t>
            </a:r>
            <a:r>
              <a:rPr lang="en-US" dirty="0" err="1" smtClean="0"/>
              <a:t>efektivitas</a:t>
            </a:r>
            <a:r>
              <a:rPr lang="en-US" dirty="0" smtClean="0"/>
              <a:t>;</a:t>
            </a:r>
          </a:p>
          <a:p>
            <a:pPr marL="514350" indent="-514350">
              <a:buFont typeface="+mj-lt"/>
              <a:buAutoNum type="alphaLcPeriod" startAt="3"/>
            </a:pPr>
            <a:r>
              <a:rPr lang="en-US" dirty="0" err="1" smtClean="0"/>
              <a:t>pembagian</a:t>
            </a:r>
            <a:r>
              <a:rPr lang="en-US" dirty="0" smtClean="0"/>
              <a:t> </a:t>
            </a:r>
            <a:r>
              <a:rPr lang="en-US" dirty="0" err="1"/>
              <a:t>habis</a:t>
            </a:r>
            <a:r>
              <a:rPr lang="en-US" dirty="0"/>
              <a:t> </a:t>
            </a:r>
            <a:r>
              <a:rPr lang="en-US" dirty="0" err="1"/>
              <a:t>tugas</a:t>
            </a:r>
            <a:r>
              <a:rPr lang="en-US" dirty="0"/>
              <a:t>; </a:t>
            </a:r>
          </a:p>
          <a:p>
            <a:pPr marL="514350" indent="-514350">
              <a:buFont typeface="+mj-lt"/>
              <a:buAutoNum type="alphaLcPeriod" startAt="3"/>
            </a:pPr>
            <a:r>
              <a:rPr lang="en-US" dirty="0" err="1" smtClean="0"/>
              <a:t>rentang</a:t>
            </a:r>
            <a:r>
              <a:rPr lang="en-US" dirty="0" smtClean="0"/>
              <a:t> </a:t>
            </a:r>
            <a:r>
              <a:rPr lang="en-US" dirty="0" err="1"/>
              <a:t>kendali</a:t>
            </a:r>
            <a:r>
              <a:rPr lang="en-US" dirty="0"/>
              <a:t>; </a:t>
            </a:r>
          </a:p>
          <a:p>
            <a:pPr marL="514350" indent="-514350">
              <a:buFont typeface="+mj-lt"/>
              <a:buAutoNum type="alphaLcPeriod" startAt="3"/>
            </a:pPr>
            <a:r>
              <a:rPr lang="en-US" dirty="0" err="1" smtClean="0"/>
              <a:t>tata</a:t>
            </a:r>
            <a:r>
              <a:rPr lang="en-US" dirty="0" smtClean="0"/>
              <a:t> </a:t>
            </a:r>
            <a:r>
              <a:rPr lang="en-US" dirty="0" err="1"/>
              <a:t>kerja</a:t>
            </a:r>
            <a:r>
              <a:rPr lang="en-US" dirty="0"/>
              <a:t> yang </a:t>
            </a:r>
            <a:r>
              <a:rPr lang="en-US" dirty="0" err="1" smtClean="0"/>
              <a:t>jelas</a:t>
            </a:r>
            <a:r>
              <a:rPr lang="en-US" dirty="0" smtClean="0"/>
              <a:t> </a:t>
            </a:r>
            <a:r>
              <a:rPr lang="en-US" dirty="0" err="1" smtClean="0"/>
              <a:t>dan</a:t>
            </a:r>
            <a:r>
              <a:rPr lang="en-US" dirty="0" smtClean="0"/>
              <a:t> </a:t>
            </a:r>
          </a:p>
          <a:p>
            <a:pPr marL="514350" indent="-514350">
              <a:buFont typeface="+mj-lt"/>
              <a:buAutoNum type="alphaLcPeriod" startAt="3"/>
            </a:pPr>
            <a:r>
              <a:rPr lang="en-US" dirty="0" err="1" smtClean="0"/>
              <a:t>fleksibilitas</a:t>
            </a:r>
            <a:r>
              <a:rPr lang="en-US" dirty="0"/>
              <a:t>.</a:t>
            </a:r>
          </a:p>
          <a:p>
            <a:endParaRPr lang="en-US" dirty="0"/>
          </a:p>
        </p:txBody>
      </p:sp>
    </p:spTree>
    <p:extLst>
      <p:ext uri="{BB962C8B-B14F-4D97-AF65-F5344CB8AC3E}">
        <p14:creationId xmlns:p14="http://schemas.microsoft.com/office/powerpoint/2010/main" val="18798753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274638"/>
            <a:ext cx="8291264" cy="490066"/>
          </a:xfrm>
        </p:spPr>
        <p:txBody>
          <a:bodyPr>
            <a:normAutofit fontScale="90000"/>
          </a:bodyPr>
          <a:lstStyle/>
          <a:p>
            <a:endParaRPr lang="id-ID"/>
          </a:p>
        </p:txBody>
      </p:sp>
      <p:sp>
        <p:nvSpPr>
          <p:cNvPr id="3" name="Content Placeholder 2"/>
          <p:cNvSpPr>
            <a:spLocks noGrp="1"/>
          </p:cNvSpPr>
          <p:nvPr>
            <p:ph idx="1"/>
          </p:nvPr>
        </p:nvSpPr>
        <p:spPr>
          <a:xfrm>
            <a:off x="395536" y="764704"/>
            <a:ext cx="8291264" cy="5361459"/>
          </a:xfrm>
        </p:spPr>
        <p:txBody>
          <a:bodyPr>
            <a:normAutofit fontScale="85000" lnSpcReduction="20000"/>
          </a:bodyPr>
          <a:lstStyle/>
          <a:p>
            <a:r>
              <a:rPr lang="en-US" dirty="0" err="1" smtClean="0">
                <a:latin typeface="+mj-lt"/>
                <a:cs typeface="Arial" pitchFamily="34" charset="0"/>
              </a:rPr>
              <a:t>Dalam</a:t>
            </a:r>
            <a:r>
              <a:rPr lang="en-US" dirty="0" smtClean="0">
                <a:latin typeface="+mj-lt"/>
                <a:cs typeface="Arial" pitchFamily="34" charset="0"/>
              </a:rPr>
              <a:t> </a:t>
            </a:r>
            <a:r>
              <a:rPr lang="en-US" dirty="0" err="1" smtClean="0">
                <a:latin typeface="+mj-lt"/>
                <a:cs typeface="Arial" pitchFamily="34" charset="0"/>
              </a:rPr>
              <a:t>pembentukan</a:t>
            </a:r>
            <a:r>
              <a:rPr lang="en-US" dirty="0" smtClean="0">
                <a:latin typeface="+mj-lt"/>
                <a:cs typeface="Arial" pitchFamily="34" charset="0"/>
              </a:rPr>
              <a:t> </a:t>
            </a:r>
            <a:r>
              <a:rPr lang="en-US" dirty="0" err="1" smtClean="0">
                <a:latin typeface="+mj-lt"/>
                <a:cs typeface="Arial" pitchFamily="34" charset="0"/>
              </a:rPr>
              <a:t>orgaisasi</a:t>
            </a:r>
            <a:r>
              <a:rPr lang="id-ID" dirty="0">
                <a:latin typeface="+mj-lt"/>
                <a:cs typeface="Arial" pitchFamily="34" charset="0"/>
              </a:rPr>
              <a:t> </a:t>
            </a:r>
            <a:r>
              <a:rPr lang="id-ID" dirty="0" smtClean="0">
                <a:latin typeface="+mj-lt"/>
                <a:cs typeface="Arial" pitchFamily="34" charset="0"/>
              </a:rPr>
              <a:t>atau </a:t>
            </a:r>
            <a:r>
              <a:rPr lang="en-US" dirty="0" err="1" smtClean="0">
                <a:latin typeface="+mj-lt"/>
                <a:cs typeface="Arial" pitchFamily="34" charset="0"/>
              </a:rPr>
              <a:t>kelembagaan</a:t>
            </a:r>
            <a:r>
              <a:rPr lang="en-US" dirty="0" smtClean="0">
                <a:latin typeface="+mj-lt"/>
                <a:cs typeface="Arial" pitchFamily="34" charset="0"/>
              </a:rPr>
              <a:t> </a:t>
            </a:r>
            <a:r>
              <a:rPr lang="en-US" dirty="0" err="1" smtClean="0">
                <a:latin typeface="+mj-lt"/>
                <a:cs typeface="Arial" pitchFamily="34" charset="0"/>
              </a:rPr>
              <a:t>seyogyanya</a:t>
            </a:r>
            <a:r>
              <a:rPr lang="en-US" dirty="0" smtClean="0">
                <a:latin typeface="+mj-lt"/>
                <a:cs typeface="Arial" pitchFamily="34" charset="0"/>
              </a:rPr>
              <a:t> </a:t>
            </a:r>
            <a:r>
              <a:rPr lang="en-US" dirty="0" err="1" smtClean="0">
                <a:latin typeface="+mj-lt"/>
                <a:cs typeface="Arial" pitchFamily="34" charset="0"/>
              </a:rPr>
              <a:t>Pemerintah</a:t>
            </a:r>
            <a:r>
              <a:rPr lang="en-US" dirty="0" smtClean="0">
                <a:latin typeface="+mj-lt"/>
                <a:cs typeface="Arial" pitchFamily="34" charset="0"/>
              </a:rPr>
              <a:t> </a:t>
            </a:r>
            <a:r>
              <a:rPr lang="en-US" dirty="0" err="1" smtClean="0">
                <a:latin typeface="+mj-lt"/>
                <a:cs typeface="Arial" pitchFamily="34" charset="0"/>
              </a:rPr>
              <a:t>daerah</a:t>
            </a:r>
            <a:r>
              <a:rPr lang="en-US" dirty="0" smtClean="0">
                <a:latin typeface="+mj-lt"/>
                <a:cs typeface="Arial" pitchFamily="34" charset="0"/>
              </a:rPr>
              <a:t> </a:t>
            </a:r>
            <a:r>
              <a:rPr lang="en-US" dirty="0" err="1" smtClean="0">
                <a:latin typeface="+mj-lt"/>
                <a:cs typeface="Arial" pitchFamily="34" charset="0"/>
              </a:rPr>
              <a:t>membatasi</a:t>
            </a:r>
            <a:r>
              <a:rPr lang="en-US" dirty="0" smtClean="0">
                <a:latin typeface="+mj-lt"/>
                <a:cs typeface="Arial" pitchFamily="34" charset="0"/>
              </a:rPr>
              <a:t> </a:t>
            </a:r>
            <a:r>
              <a:rPr lang="en-US" dirty="0" err="1" smtClean="0">
                <a:latin typeface="+mj-lt"/>
                <a:cs typeface="Arial" pitchFamily="34" charset="0"/>
              </a:rPr>
              <a:t>orga</a:t>
            </a:r>
            <a:r>
              <a:rPr lang="id-ID" dirty="0" smtClean="0">
                <a:latin typeface="+mj-lt"/>
                <a:cs typeface="Arial" pitchFamily="34" charset="0"/>
              </a:rPr>
              <a:t>n</a:t>
            </a:r>
            <a:r>
              <a:rPr lang="en-US" dirty="0" err="1" smtClean="0">
                <a:latin typeface="+mj-lt"/>
                <a:cs typeface="Arial" pitchFamily="34" charset="0"/>
              </a:rPr>
              <a:t>isasi</a:t>
            </a:r>
            <a:r>
              <a:rPr lang="en-US" dirty="0" smtClean="0">
                <a:latin typeface="+mj-lt"/>
                <a:cs typeface="Arial" pitchFamily="34" charset="0"/>
              </a:rPr>
              <a:t> </a:t>
            </a:r>
            <a:r>
              <a:rPr lang="en-US" dirty="0" err="1" smtClean="0">
                <a:latin typeface="+mj-lt"/>
                <a:cs typeface="Arial" pitchFamily="34" charset="0"/>
              </a:rPr>
              <a:t>terkait</a:t>
            </a:r>
            <a:r>
              <a:rPr lang="en-US" dirty="0" smtClean="0">
                <a:latin typeface="+mj-lt"/>
                <a:cs typeface="Arial" pitchFamily="34" charset="0"/>
              </a:rPr>
              <a:t> </a:t>
            </a:r>
            <a:r>
              <a:rPr lang="en-US" dirty="0" err="1" smtClean="0">
                <a:latin typeface="+mj-lt"/>
                <a:cs typeface="Arial" pitchFamily="34" charset="0"/>
              </a:rPr>
              <a:t>dengan</a:t>
            </a:r>
            <a:r>
              <a:rPr lang="en-US" dirty="0" smtClean="0">
                <a:latin typeface="+mj-lt"/>
                <a:cs typeface="Arial" pitchFamily="34" charset="0"/>
              </a:rPr>
              <a:t> </a:t>
            </a:r>
            <a:r>
              <a:rPr lang="en-US" dirty="0" err="1" smtClean="0">
                <a:latin typeface="+mj-lt"/>
                <a:cs typeface="Arial" pitchFamily="34" charset="0"/>
              </a:rPr>
              <a:t>konsekuensi</a:t>
            </a:r>
            <a:r>
              <a:rPr lang="en-US" dirty="0" smtClean="0">
                <a:latin typeface="+mj-lt"/>
                <a:cs typeface="Arial" pitchFamily="34" charset="0"/>
              </a:rPr>
              <a:t> </a:t>
            </a:r>
            <a:r>
              <a:rPr lang="en-US" dirty="0" err="1" smtClean="0">
                <a:latin typeface="+mj-lt"/>
                <a:cs typeface="Arial" pitchFamily="34" charset="0"/>
              </a:rPr>
              <a:t>finansial</a:t>
            </a:r>
            <a:r>
              <a:rPr lang="en-US" dirty="0" smtClean="0">
                <a:latin typeface="+mj-lt"/>
                <a:cs typeface="Arial" pitchFamily="34" charset="0"/>
              </a:rPr>
              <a:t> (</a:t>
            </a:r>
            <a:r>
              <a:rPr lang="en-US" dirty="0" err="1" smtClean="0">
                <a:latin typeface="+mj-lt"/>
                <a:cs typeface="Arial" pitchFamily="34" charset="0"/>
              </a:rPr>
              <a:t>jumlah</a:t>
            </a:r>
            <a:r>
              <a:rPr lang="en-US" dirty="0" smtClean="0">
                <a:latin typeface="+mj-lt"/>
                <a:cs typeface="Arial" pitchFamily="34" charset="0"/>
              </a:rPr>
              <a:t> OPD </a:t>
            </a:r>
            <a:r>
              <a:rPr lang="id-ID" dirty="0" smtClean="0">
                <a:latin typeface="+mj-lt"/>
                <a:cs typeface="Arial" pitchFamily="34" charset="0"/>
              </a:rPr>
              <a:t>atau </a:t>
            </a:r>
            <a:r>
              <a:rPr lang="en-US" dirty="0" err="1" smtClean="0">
                <a:latin typeface="+mj-lt"/>
                <a:cs typeface="Arial" pitchFamily="34" charset="0"/>
              </a:rPr>
              <a:t>dinas</a:t>
            </a:r>
            <a:r>
              <a:rPr lang="en-US" dirty="0" smtClean="0">
                <a:latin typeface="+mj-lt"/>
                <a:cs typeface="Arial" pitchFamily="34" charset="0"/>
              </a:rPr>
              <a:t> </a:t>
            </a:r>
            <a:r>
              <a:rPr lang="id-ID" dirty="0" smtClean="0">
                <a:latin typeface="+mj-lt"/>
                <a:cs typeface="Arial" pitchFamily="34" charset="0"/>
              </a:rPr>
              <a:t>)</a:t>
            </a:r>
            <a:r>
              <a:rPr lang="en-US" dirty="0" smtClean="0">
                <a:latin typeface="+mj-lt"/>
                <a:cs typeface="Arial" pitchFamily="34" charset="0"/>
              </a:rPr>
              <a:t>. </a:t>
            </a:r>
            <a:r>
              <a:rPr lang="en-US" dirty="0" smtClean="0">
                <a:latin typeface="+mj-lt"/>
                <a:cs typeface="Arial" pitchFamily="34" charset="0"/>
              </a:rPr>
              <a:t>Ada  </a:t>
            </a:r>
            <a:r>
              <a:rPr lang="en-US" dirty="0" err="1" smtClean="0">
                <a:latin typeface="+mj-lt"/>
                <a:cs typeface="Arial" pitchFamily="34" charset="0"/>
              </a:rPr>
              <a:t>kecenderungan</a:t>
            </a:r>
            <a:r>
              <a:rPr lang="en-US" dirty="0" smtClean="0">
                <a:latin typeface="+mj-lt"/>
                <a:cs typeface="Arial" pitchFamily="34" charset="0"/>
              </a:rPr>
              <a:t> pula </a:t>
            </a:r>
            <a:r>
              <a:rPr lang="en-US" dirty="0" err="1" smtClean="0">
                <a:latin typeface="+mj-lt"/>
                <a:cs typeface="Arial" pitchFamily="34" charset="0"/>
              </a:rPr>
              <a:t>proliferasi</a:t>
            </a:r>
            <a:r>
              <a:rPr lang="en-US" dirty="0" smtClean="0">
                <a:latin typeface="+mj-lt"/>
                <a:cs typeface="Arial" pitchFamily="34" charset="0"/>
              </a:rPr>
              <a:t> (</a:t>
            </a:r>
            <a:r>
              <a:rPr lang="en-US" dirty="0" err="1" smtClean="0">
                <a:latin typeface="+mj-lt"/>
                <a:cs typeface="Arial" pitchFamily="34" charset="0"/>
              </a:rPr>
              <a:t>pemekaran</a:t>
            </a:r>
            <a:r>
              <a:rPr lang="en-US" dirty="0" smtClean="0">
                <a:latin typeface="+mj-lt"/>
                <a:cs typeface="Arial" pitchFamily="34" charset="0"/>
              </a:rPr>
              <a:t>) </a:t>
            </a:r>
            <a:r>
              <a:rPr lang="en-US" dirty="0" err="1" smtClean="0">
                <a:latin typeface="+mj-lt"/>
                <a:cs typeface="Arial" pitchFamily="34" charset="0"/>
              </a:rPr>
              <a:t>organisasi</a:t>
            </a:r>
            <a:r>
              <a:rPr lang="en-US" dirty="0" smtClean="0">
                <a:latin typeface="+mj-lt"/>
                <a:cs typeface="Arial" pitchFamily="34" charset="0"/>
              </a:rPr>
              <a:t>.</a:t>
            </a:r>
          </a:p>
          <a:p>
            <a:pPr marL="0" indent="0">
              <a:buNone/>
            </a:pPr>
            <a:r>
              <a:rPr lang="id-ID" b="1" dirty="0" smtClean="0">
                <a:latin typeface="+mj-lt"/>
                <a:cs typeface="Arial" pitchFamily="34" charset="0"/>
              </a:rPr>
              <a:t>Rekomendasi:</a:t>
            </a:r>
          </a:p>
          <a:p>
            <a:r>
              <a:rPr lang="en-US" dirty="0" err="1" smtClean="0">
                <a:latin typeface="+mj-lt"/>
                <a:cs typeface="Arial" pitchFamily="34" charset="0"/>
              </a:rPr>
              <a:t>Perlu</a:t>
            </a:r>
            <a:r>
              <a:rPr lang="en-US" dirty="0" smtClean="0">
                <a:latin typeface="+mj-lt"/>
                <a:cs typeface="Arial" pitchFamily="34" charset="0"/>
              </a:rPr>
              <a:t> </a:t>
            </a:r>
            <a:r>
              <a:rPr lang="en-US" dirty="0" err="1" smtClean="0">
                <a:latin typeface="+mj-lt"/>
                <a:cs typeface="Arial" pitchFamily="34" charset="0"/>
              </a:rPr>
              <a:t>pengendalian</a:t>
            </a:r>
            <a:r>
              <a:rPr lang="en-US" dirty="0" smtClean="0">
                <a:latin typeface="+mj-lt"/>
                <a:cs typeface="Arial" pitchFamily="34" charset="0"/>
              </a:rPr>
              <a:t> </a:t>
            </a:r>
            <a:r>
              <a:rPr lang="en-US" dirty="0" err="1" smtClean="0">
                <a:latin typeface="+mj-lt"/>
                <a:cs typeface="Arial" pitchFamily="34" charset="0"/>
              </a:rPr>
              <a:t>dalam</a:t>
            </a:r>
            <a:r>
              <a:rPr lang="en-US" dirty="0" smtClean="0">
                <a:latin typeface="+mj-lt"/>
                <a:cs typeface="Arial" pitchFamily="34" charset="0"/>
              </a:rPr>
              <a:t> </a:t>
            </a:r>
            <a:r>
              <a:rPr lang="en-US" dirty="0" err="1" smtClean="0">
                <a:latin typeface="+mj-lt"/>
                <a:cs typeface="Arial" pitchFamily="34" charset="0"/>
              </a:rPr>
              <a:t>pengadaan</a:t>
            </a:r>
            <a:r>
              <a:rPr lang="en-US" dirty="0" smtClean="0">
                <a:latin typeface="+mj-lt"/>
                <a:cs typeface="Arial" pitchFamily="34" charset="0"/>
              </a:rPr>
              <a:t>  </a:t>
            </a:r>
            <a:r>
              <a:rPr lang="en-US" dirty="0" err="1" smtClean="0">
                <a:latin typeface="+mj-lt"/>
                <a:cs typeface="Arial" pitchFamily="34" charset="0"/>
              </a:rPr>
              <a:t>orgaisasi</a:t>
            </a:r>
            <a:r>
              <a:rPr lang="en-US" dirty="0" smtClean="0">
                <a:latin typeface="+mj-lt"/>
                <a:cs typeface="Arial" pitchFamily="34" charset="0"/>
              </a:rPr>
              <a:t> </a:t>
            </a:r>
            <a:r>
              <a:rPr lang="id-ID" dirty="0" smtClean="0">
                <a:latin typeface="+mj-lt"/>
                <a:cs typeface="Arial" pitchFamily="34" charset="0"/>
              </a:rPr>
              <a:t>atau </a:t>
            </a:r>
            <a:r>
              <a:rPr lang="en-US" dirty="0" err="1" smtClean="0">
                <a:latin typeface="+mj-lt"/>
                <a:cs typeface="Arial" pitchFamily="34" charset="0"/>
              </a:rPr>
              <a:t>kelembagaan</a:t>
            </a:r>
            <a:r>
              <a:rPr lang="en-US" dirty="0" smtClean="0">
                <a:latin typeface="+mj-lt"/>
                <a:cs typeface="Arial" pitchFamily="34" charset="0"/>
              </a:rPr>
              <a:t> </a:t>
            </a:r>
            <a:r>
              <a:rPr lang="en-US" dirty="0" err="1" smtClean="0">
                <a:latin typeface="+mj-lt"/>
                <a:cs typeface="Arial" pitchFamily="34" charset="0"/>
              </a:rPr>
              <a:t>daerah</a:t>
            </a:r>
            <a:r>
              <a:rPr lang="en-US" dirty="0" smtClean="0">
                <a:latin typeface="+mj-lt"/>
                <a:cs typeface="Arial" pitchFamily="34" charset="0"/>
              </a:rPr>
              <a:t> </a:t>
            </a:r>
            <a:r>
              <a:rPr lang="en-US" dirty="0" err="1" smtClean="0">
                <a:latin typeface="+mj-lt"/>
                <a:cs typeface="Arial" pitchFamily="34" charset="0"/>
              </a:rPr>
              <a:t>salah</a:t>
            </a:r>
            <a:r>
              <a:rPr lang="en-US" dirty="0" smtClean="0">
                <a:latin typeface="+mj-lt"/>
                <a:cs typeface="Arial" pitchFamily="34" charset="0"/>
              </a:rPr>
              <a:t> </a:t>
            </a:r>
            <a:r>
              <a:rPr lang="en-US" dirty="0" err="1" smtClean="0">
                <a:latin typeface="+mj-lt"/>
                <a:cs typeface="Arial" pitchFamily="34" charset="0"/>
              </a:rPr>
              <a:t>satunya</a:t>
            </a:r>
            <a:r>
              <a:rPr lang="en-US" dirty="0" smtClean="0">
                <a:latin typeface="+mj-lt"/>
                <a:cs typeface="Arial" pitchFamily="34" charset="0"/>
              </a:rPr>
              <a:t> </a:t>
            </a:r>
            <a:r>
              <a:rPr lang="en-US" dirty="0" err="1" smtClean="0">
                <a:latin typeface="+mj-lt"/>
                <a:cs typeface="Arial" pitchFamily="34" charset="0"/>
              </a:rPr>
              <a:t>perlu</a:t>
            </a:r>
            <a:r>
              <a:rPr lang="en-US" dirty="0" smtClean="0">
                <a:latin typeface="+mj-lt"/>
                <a:cs typeface="Arial" pitchFamily="34" charset="0"/>
              </a:rPr>
              <a:t> </a:t>
            </a:r>
            <a:r>
              <a:rPr lang="en-US" dirty="0" err="1" smtClean="0">
                <a:latin typeface="+mj-lt"/>
                <a:cs typeface="Arial" pitchFamily="34" charset="0"/>
              </a:rPr>
              <a:t>dipikirkan</a:t>
            </a:r>
            <a:r>
              <a:rPr lang="en-US" dirty="0" smtClean="0">
                <a:latin typeface="+mj-lt"/>
                <a:cs typeface="Arial" pitchFamily="34" charset="0"/>
              </a:rPr>
              <a:t> </a:t>
            </a:r>
            <a:r>
              <a:rPr lang="en-US" dirty="0" err="1" smtClean="0">
                <a:latin typeface="+mj-lt"/>
                <a:cs typeface="Arial" pitchFamily="34" charset="0"/>
              </a:rPr>
              <a:t>alternatif</a:t>
            </a:r>
            <a:r>
              <a:rPr lang="en-US" dirty="0" smtClean="0">
                <a:latin typeface="+mj-lt"/>
                <a:cs typeface="Arial" pitchFamily="34" charset="0"/>
              </a:rPr>
              <a:t> </a:t>
            </a:r>
            <a:r>
              <a:rPr lang="en-US" dirty="0" err="1" smtClean="0">
                <a:latin typeface="+mj-lt"/>
                <a:cs typeface="Arial" pitchFamily="34" charset="0"/>
              </a:rPr>
              <a:t>pembentukan</a:t>
            </a:r>
            <a:r>
              <a:rPr lang="en-US" dirty="0" smtClean="0">
                <a:latin typeface="+mj-lt"/>
                <a:cs typeface="Arial" pitchFamily="34" charset="0"/>
              </a:rPr>
              <a:t>  unit-unit </a:t>
            </a:r>
            <a:r>
              <a:rPr lang="en-US" dirty="0" err="1" smtClean="0">
                <a:latin typeface="+mj-lt"/>
                <a:cs typeface="Arial" pitchFamily="34" charset="0"/>
              </a:rPr>
              <a:t>organisasi</a:t>
            </a:r>
            <a:r>
              <a:rPr lang="en-US" dirty="0" smtClean="0">
                <a:latin typeface="+mj-lt"/>
                <a:cs typeface="Arial" pitchFamily="34" charset="0"/>
              </a:rPr>
              <a:t> </a:t>
            </a:r>
            <a:r>
              <a:rPr lang="en-US" dirty="0" err="1" smtClean="0">
                <a:latin typeface="+mj-lt"/>
                <a:cs typeface="Arial" pitchFamily="34" charset="0"/>
              </a:rPr>
              <a:t>otonom</a:t>
            </a:r>
            <a:r>
              <a:rPr lang="en-US" dirty="0" smtClean="0">
                <a:latin typeface="+mj-lt"/>
                <a:cs typeface="Arial" pitchFamily="34" charset="0"/>
              </a:rPr>
              <a:t>.</a:t>
            </a:r>
          </a:p>
          <a:p>
            <a:r>
              <a:rPr lang="en-US" dirty="0" err="1" smtClean="0">
                <a:latin typeface="+mj-lt"/>
                <a:cs typeface="Arial" pitchFamily="34" charset="0"/>
              </a:rPr>
              <a:t>Menyerahkan</a:t>
            </a:r>
            <a:r>
              <a:rPr lang="en-US" dirty="0" smtClean="0">
                <a:latin typeface="+mj-lt"/>
                <a:cs typeface="Arial" pitchFamily="34" charset="0"/>
              </a:rPr>
              <a:t> </a:t>
            </a:r>
            <a:r>
              <a:rPr lang="en-US" dirty="0" err="1" smtClean="0">
                <a:latin typeface="+mj-lt"/>
                <a:cs typeface="Arial" pitchFamily="34" charset="0"/>
              </a:rPr>
              <a:t>urusan</a:t>
            </a:r>
            <a:r>
              <a:rPr lang="en-US" dirty="0" smtClean="0">
                <a:latin typeface="+mj-lt"/>
                <a:cs typeface="Arial" pitchFamily="34" charset="0"/>
              </a:rPr>
              <a:t> </a:t>
            </a:r>
            <a:r>
              <a:rPr lang="en-US" dirty="0" err="1" smtClean="0">
                <a:latin typeface="+mj-lt"/>
                <a:cs typeface="Arial" pitchFamily="34" charset="0"/>
              </a:rPr>
              <a:t>kepada</a:t>
            </a:r>
            <a:r>
              <a:rPr lang="en-US" dirty="0" smtClean="0">
                <a:latin typeface="+mj-lt"/>
                <a:cs typeface="Arial" pitchFamily="34" charset="0"/>
              </a:rPr>
              <a:t> </a:t>
            </a:r>
            <a:r>
              <a:rPr lang="en-US" dirty="0" err="1" smtClean="0">
                <a:latin typeface="+mj-lt"/>
                <a:cs typeface="Arial" pitchFamily="34" charset="0"/>
              </a:rPr>
              <a:t>pihak</a:t>
            </a:r>
            <a:r>
              <a:rPr lang="en-US" dirty="0" smtClean="0">
                <a:latin typeface="+mj-lt"/>
                <a:cs typeface="Arial" pitchFamily="34" charset="0"/>
              </a:rPr>
              <a:t> </a:t>
            </a:r>
            <a:r>
              <a:rPr lang="en-US" dirty="0" err="1" smtClean="0">
                <a:latin typeface="+mj-lt"/>
                <a:cs typeface="Arial" pitchFamily="34" charset="0"/>
              </a:rPr>
              <a:t>swasta</a:t>
            </a:r>
            <a:r>
              <a:rPr lang="en-US" dirty="0" smtClean="0">
                <a:latin typeface="+mj-lt"/>
                <a:cs typeface="Arial" pitchFamily="34" charset="0"/>
              </a:rPr>
              <a:t> (</a:t>
            </a:r>
            <a:r>
              <a:rPr lang="en-US" dirty="0" err="1" smtClean="0">
                <a:latin typeface="+mj-lt"/>
                <a:cs typeface="Arial" pitchFamily="34" charset="0"/>
              </a:rPr>
              <a:t>privatisasi</a:t>
            </a:r>
            <a:r>
              <a:rPr lang="en-US" dirty="0" smtClean="0">
                <a:latin typeface="+mj-lt"/>
                <a:cs typeface="Arial" pitchFamily="34" charset="0"/>
              </a:rPr>
              <a:t>) </a:t>
            </a:r>
            <a:r>
              <a:rPr lang="en-US" dirty="0" err="1" smtClean="0">
                <a:latin typeface="+mj-lt"/>
                <a:cs typeface="Arial" pitchFamily="34" charset="0"/>
              </a:rPr>
              <a:t>ataupun</a:t>
            </a:r>
            <a:r>
              <a:rPr lang="en-US" dirty="0" smtClean="0">
                <a:latin typeface="+mj-lt"/>
                <a:cs typeface="Arial" pitchFamily="34" charset="0"/>
              </a:rPr>
              <a:t> </a:t>
            </a:r>
            <a:r>
              <a:rPr lang="en-US" dirty="0" err="1" smtClean="0">
                <a:latin typeface="+mj-lt"/>
                <a:cs typeface="Arial" pitchFamily="34" charset="0"/>
              </a:rPr>
              <a:t>kemitraan</a:t>
            </a:r>
            <a:r>
              <a:rPr lang="en-US" dirty="0" smtClean="0">
                <a:latin typeface="+mj-lt"/>
                <a:cs typeface="Arial" pitchFamily="34" charset="0"/>
              </a:rPr>
              <a:t> </a:t>
            </a:r>
            <a:r>
              <a:rPr lang="en-US" dirty="0" err="1" smtClean="0">
                <a:latin typeface="+mj-lt"/>
                <a:cs typeface="Arial" pitchFamily="34" charset="0"/>
              </a:rPr>
              <a:t>antara</a:t>
            </a:r>
            <a:r>
              <a:rPr lang="en-US" dirty="0" smtClean="0">
                <a:latin typeface="+mj-lt"/>
                <a:cs typeface="Arial" pitchFamily="34" charset="0"/>
              </a:rPr>
              <a:t> </a:t>
            </a:r>
            <a:r>
              <a:rPr lang="en-US" dirty="0" err="1" smtClean="0">
                <a:latin typeface="+mj-lt"/>
                <a:cs typeface="Arial" pitchFamily="34" charset="0"/>
              </a:rPr>
              <a:t>pihak</a:t>
            </a:r>
            <a:r>
              <a:rPr lang="en-US" dirty="0" smtClean="0">
                <a:latin typeface="+mj-lt"/>
                <a:cs typeface="Arial" pitchFamily="34" charset="0"/>
              </a:rPr>
              <a:t> </a:t>
            </a:r>
            <a:r>
              <a:rPr lang="en-US" dirty="0" err="1" smtClean="0">
                <a:latin typeface="+mj-lt"/>
                <a:cs typeface="Arial" pitchFamily="34" charset="0"/>
              </a:rPr>
              <a:t>Pemda</a:t>
            </a:r>
            <a:r>
              <a:rPr lang="en-US" dirty="0" smtClean="0">
                <a:latin typeface="+mj-lt"/>
                <a:cs typeface="Arial" pitchFamily="34" charset="0"/>
              </a:rPr>
              <a:t> </a:t>
            </a:r>
            <a:r>
              <a:rPr lang="en-US" dirty="0" err="1" smtClean="0">
                <a:latin typeface="+mj-lt"/>
                <a:cs typeface="Arial" pitchFamily="34" charset="0"/>
              </a:rPr>
              <a:t>dengan</a:t>
            </a:r>
            <a:r>
              <a:rPr lang="en-US" dirty="0" smtClean="0">
                <a:latin typeface="+mj-lt"/>
                <a:cs typeface="Arial" pitchFamily="34" charset="0"/>
              </a:rPr>
              <a:t> </a:t>
            </a:r>
            <a:r>
              <a:rPr lang="en-US" dirty="0" err="1" smtClean="0">
                <a:latin typeface="+mj-lt"/>
                <a:cs typeface="Arial" pitchFamily="34" charset="0"/>
              </a:rPr>
              <a:t>swasta</a:t>
            </a:r>
            <a:r>
              <a:rPr lang="en-US" dirty="0" smtClean="0">
                <a:latin typeface="+mj-lt"/>
                <a:cs typeface="Arial" pitchFamily="34" charset="0"/>
              </a:rPr>
              <a:t> (public private partnership)</a:t>
            </a:r>
          </a:p>
          <a:p>
            <a:r>
              <a:rPr lang="en-US" dirty="0" err="1" smtClean="0">
                <a:latin typeface="+mj-lt"/>
                <a:cs typeface="Arial" pitchFamily="34" charset="0"/>
              </a:rPr>
              <a:t>Perlu</a:t>
            </a:r>
            <a:r>
              <a:rPr lang="en-US" dirty="0" smtClean="0">
                <a:latin typeface="+mj-lt"/>
                <a:cs typeface="Arial" pitchFamily="34" charset="0"/>
              </a:rPr>
              <a:t> </a:t>
            </a:r>
            <a:r>
              <a:rPr lang="en-US" dirty="0" err="1" smtClean="0">
                <a:latin typeface="+mj-lt"/>
                <a:cs typeface="Arial" pitchFamily="34" charset="0"/>
              </a:rPr>
              <a:t>adanya</a:t>
            </a:r>
            <a:r>
              <a:rPr lang="en-US" dirty="0" smtClean="0">
                <a:latin typeface="+mj-lt"/>
                <a:cs typeface="Arial" pitchFamily="34" charset="0"/>
              </a:rPr>
              <a:t> </a:t>
            </a:r>
            <a:r>
              <a:rPr lang="en-US" dirty="0" err="1" smtClean="0">
                <a:latin typeface="+mj-lt"/>
                <a:cs typeface="Arial" pitchFamily="34" charset="0"/>
              </a:rPr>
              <a:t>standar</a:t>
            </a:r>
            <a:r>
              <a:rPr lang="en-US" dirty="0" smtClean="0">
                <a:latin typeface="+mj-lt"/>
                <a:cs typeface="Arial" pitchFamily="34" charset="0"/>
              </a:rPr>
              <a:t> </a:t>
            </a:r>
            <a:r>
              <a:rPr lang="en-US" dirty="0" err="1" smtClean="0">
                <a:latin typeface="+mj-lt"/>
                <a:cs typeface="Arial" pitchFamily="34" charset="0"/>
              </a:rPr>
              <a:t>orgaisasi</a:t>
            </a:r>
            <a:r>
              <a:rPr lang="en-US" dirty="0" smtClean="0">
                <a:latin typeface="+mj-lt"/>
                <a:cs typeface="Arial" pitchFamily="34" charset="0"/>
              </a:rPr>
              <a:t>/ </a:t>
            </a:r>
            <a:r>
              <a:rPr lang="en-US" dirty="0" err="1" smtClean="0">
                <a:latin typeface="+mj-lt"/>
                <a:cs typeface="Arial" pitchFamily="34" charset="0"/>
              </a:rPr>
              <a:t>kelembagaan</a:t>
            </a:r>
            <a:r>
              <a:rPr lang="en-US" dirty="0" smtClean="0">
                <a:latin typeface="+mj-lt"/>
                <a:cs typeface="Arial" pitchFamily="34" charset="0"/>
              </a:rPr>
              <a:t> </a:t>
            </a:r>
            <a:r>
              <a:rPr lang="en-US" dirty="0" err="1" smtClean="0">
                <a:latin typeface="+mj-lt"/>
                <a:cs typeface="Arial" pitchFamily="34" charset="0"/>
              </a:rPr>
              <a:t>dengan</a:t>
            </a:r>
            <a:r>
              <a:rPr lang="en-US" dirty="0" smtClean="0">
                <a:latin typeface="+mj-lt"/>
                <a:cs typeface="Arial" pitchFamily="34" charset="0"/>
              </a:rPr>
              <a:t> </a:t>
            </a:r>
            <a:r>
              <a:rPr lang="en-US" dirty="0" err="1" smtClean="0">
                <a:latin typeface="+mj-lt"/>
                <a:cs typeface="Arial" pitchFamily="34" charset="0"/>
              </a:rPr>
              <a:t>mempertimbangkan</a:t>
            </a:r>
            <a:r>
              <a:rPr lang="en-US" dirty="0" smtClean="0">
                <a:latin typeface="+mj-lt"/>
                <a:cs typeface="Arial" pitchFamily="34" charset="0"/>
              </a:rPr>
              <a:t> </a:t>
            </a:r>
            <a:r>
              <a:rPr lang="en-US" dirty="0" err="1" smtClean="0">
                <a:latin typeface="+mj-lt"/>
                <a:cs typeface="Arial" pitchFamily="34" charset="0"/>
              </a:rPr>
              <a:t>kebutuhan</a:t>
            </a:r>
            <a:r>
              <a:rPr lang="en-US" dirty="0" smtClean="0">
                <a:latin typeface="+mj-lt"/>
                <a:cs typeface="Arial" pitchFamily="34" charset="0"/>
              </a:rPr>
              <a:t> </a:t>
            </a:r>
            <a:r>
              <a:rPr lang="en-US" dirty="0" err="1" smtClean="0">
                <a:latin typeface="+mj-lt"/>
                <a:cs typeface="Arial" pitchFamily="34" charset="0"/>
              </a:rPr>
              <a:t>Pemda</a:t>
            </a:r>
            <a:r>
              <a:rPr lang="en-US" dirty="0" smtClean="0">
                <a:latin typeface="+mj-lt"/>
                <a:cs typeface="Arial" pitchFamily="34" charset="0"/>
              </a:rPr>
              <a:t> </a:t>
            </a:r>
            <a:r>
              <a:rPr lang="en-US" dirty="0" err="1" smtClean="0">
                <a:latin typeface="+mj-lt"/>
                <a:cs typeface="Arial" pitchFamily="34" charset="0"/>
              </a:rPr>
              <a:t>untuk</a:t>
            </a:r>
            <a:r>
              <a:rPr lang="en-US" dirty="0" smtClean="0">
                <a:latin typeface="+mj-lt"/>
                <a:cs typeface="Arial" pitchFamily="34" charset="0"/>
              </a:rPr>
              <a:t> </a:t>
            </a:r>
            <a:r>
              <a:rPr lang="en-US" dirty="0" err="1" smtClean="0">
                <a:latin typeface="+mj-lt"/>
                <a:cs typeface="Arial" pitchFamily="34" charset="0"/>
              </a:rPr>
              <a:t>memudahkan</a:t>
            </a:r>
            <a:r>
              <a:rPr lang="en-US" dirty="0" smtClean="0">
                <a:latin typeface="+mj-lt"/>
                <a:cs typeface="Arial" pitchFamily="34" charset="0"/>
              </a:rPr>
              <a:t> </a:t>
            </a:r>
            <a:r>
              <a:rPr lang="en-US" dirty="0" err="1" smtClean="0">
                <a:latin typeface="+mj-lt"/>
                <a:cs typeface="Arial" pitchFamily="34" charset="0"/>
              </a:rPr>
              <a:t>pembinaan</a:t>
            </a:r>
            <a:r>
              <a:rPr lang="en-US" dirty="0" smtClean="0">
                <a:latin typeface="+mj-lt"/>
                <a:cs typeface="Arial" pitchFamily="34" charset="0"/>
              </a:rPr>
              <a:t> </a:t>
            </a:r>
            <a:r>
              <a:rPr lang="en-US" dirty="0" err="1" smtClean="0">
                <a:latin typeface="+mj-lt"/>
                <a:cs typeface="Arial" pitchFamily="34" charset="0"/>
              </a:rPr>
              <a:t>dan</a:t>
            </a:r>
            <a:r>
              <a:rPr lang="en-US" dirty="0" smtClean="0">
                <a:latin typeface="+mj-lt"/>
                <a:cs typeface="Arial" pitchFamily="34" charset="0"/>
              </a:rPr>
              <a:t> </a:t>
            </a:r>
            <a:r>
              <a:rPr lang="en-US" dirty="0" err="1" smtClean="0">
                <a:latin typeface="+mj-lt"/>
                <a:cs typeface="Arial" pitchFamily="34" charset="0"/>
              </a:rPr>
              <a:t>pengawasan</a:t>
            </a:r>
            <a:r>
              <a:rPr lang="en-US" dirty="0" smtClean="0">
                <a:latin typeface="+mj-lt"/>
                <a:cs typeface="Arial" pitchFamily="34" charset="0"/>
              </a:rPr>
              <a:t>. </a:t>
            </a:r>
          </a:p>
          <a:p>
            <a:endParaRPr lang="id-ID" dirty="0"/>
          </a:p>
        </p:txBody>
      </p:sp>
    </p:spTree>
    <p:extLst>
      <p:ext uri="{BB962C8B-B14F-4D97-AF65-F5344CB8AC3E}">
        <p14:creationId xmlns:p14="http://schemas.microsoft.com/office/powerpoint/2010/main" val="39210781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28600"/>
            <a:ext cx="8077200" cy="457200"/>
          </a:xfrm>
        </p:spPr>
        <p:txBody>
          <a:bodyPr>
            <a:noAutofit/>
          </a:bodyPr>
          <a:lstStyle/>
          <a:p>
            <a:r>
              <a:rPr lang="en-US" sz="3600" b="1" dirty="0" err="1">
                <a:latin typeface="+mn-lt"/>
              </a:rPr>
              <a:t>Jenis</a:t>
            </a:r>
            <a:r>
              <a:rPr lang="en-US" sz="3600" b="1" dirty="0">
                <a:latin typeface="+mn-lt"/>
              </a:rPr>
              <a:t> </a:t>
            </a:r>
            <a:r>
              <a:rPr lang="en-US" sz="3600" b="1" dirty="0" err="1">
                <a:latin typeface="+mn-lt"/>
              </a:rPr>
              <a:t>Perangkat</a:t>
            </a:r>
            <a:r>
              <a:rPr lang="en-US" sz="3600" b="1" dirty="0">
                <a:latin typeface="+mn-lt"/>
              </a:rPr>
              <a:t> </a:t>
            </a:r>
            <a:r>
              <a:rPr lang="en-US" sz="3600" b="1" dirty="0" smtClean="0">
                <a:latin typeface="+mn-lt"/>
              </a:rPr>
              <a:t>Daerah</a:t>
            </a:r>
            <a:endParaRPr lang="en-US" sz="3600" dirty="0">
              <a:latin typeface="+mn-lt"/>
            </a:endParaRPr>
          </a:p>
        </p:txBody>
      </p:sp>
      <p:sp>
        <p:nvSpPr>
          <p:cNvPr id="3" name="Content Placeholder 2"/>
          <p:cNvSpPr>
            <a:spLocks noGrp="1"/>
          </p:cNvSpPr>
          <p:nvPr>
            <p:ph idx="1"/>
          </p:nvPr>
        </p:nvSpPr>
        <p:spPr>
          <a:xfrm>
            <a:off x="609600" y="990600"/>
            <a:ext cx="8153400" cy="5638800"/>
          </a:xfrm>
        </p:spPr>
        <p:txBody>
          <a:bodyPr>
            <a:noAutofit/>
          </a:bodyPr>
          <a:lstStyle/>
          <a:p>
            <a:pPr marL="0" indent="0">
              <a:buNone/>
            </a:pPr>
            <a:r>
              <a:rPr lang="en-US" sz="2400" b="1" dirty="0" smtClean="0">
                <a:latin typeface="Arial" pitchFamily="34" charset="0"/>
                <a:cs typeface="Arial" pitchFamily="34" charset="0"/>
              </a:rPr>
              <a:t>1. </a:t>
            </a:r>
            <a:r>
              <a:rPr lang="en-US" sz="2800" b="1" dirty="0" err="1" smtClean="0">
                <a:cs typeface="Arial" pitchFamily="34" charset="0"/>
              </a:rPr>
              <a:t>Pemerintah</a:t>
            </a:r>
            <a:r>
              <a:rPr lang="en-US" sz="2800" b="1" dirty="0" smtClean="0">
                <a:cs typeface="Arial" pitchFamily="34" charset="0"/>
              </a:rPr>
              <a:t> </a:t>
            </a:r>
            <a:r>
              <a:rPr lang="en-US" sz="2800" b="1" dirty="0">
                <a:cs typeface="Arial" pitchFamily="34" charset="0"/>
              </a:rPr>
              <a:t>Daerah </a:t>
            </a:r>
            <a:r>
              <a:rPr lang="en-US" sz="2800" b="1" dirty="0" err="1" smtClean="0">
                <a:cs typeface="Arial" pitchFamily="34" charset="0"/>
              </a:rPr>
              <a:t>Provinsi</a:t>
            </a:r>
            <a:endParaRPr lang="en-US" sz="2800" b="1" dirty="0" smtClean="0">
              <a:cs typeface="Arial" pitchFamily="34" charset="0"/>
            </a:endParaRPr>
          </a:p>
          <a:p>
            <a:r>
              <a:rPr lang="en-US" sz="2400" dirty="0">
                <a:cs typeface="Arial" pitchFamily="34" charset="0"/>
              </a:rPr>
              <a:t>Menurut UUD 1945 </a:t>
            </a:r>
            <a:r>
              <a:rPr lang="en-US" sz="2400" dirty="0" smtClean="0">
                <a:cs typeface="Arial" pitchFamily="34" charset="0"/>
              </a:rPr>
              <a:t>Pasal </a:t>
            </a:r>
            <a:r>
              <a:rPr lang="en-US" sz="2400" dirty="0">
                <a:cs typeface="Arial" pitchFamily="34" charset="0"/>
              </a:rPr>
              <a:t>18 </a:t>
            </a:r>
            <a:r>
              <a:rPr lang="en-US" sz="2400" dirty="0" err="1">
                <a:cs typeface="Arial" pitchFamily="34" charset="0"/>
              </a:rPr>
              <a:t>ayat</a:t>
            </a:r>
            <a:r>
              <a:rPr lang="en-US" sz="2400" dirty="0">
                <a:cs typeface="Arial" pitchFamily="34" charset="0"/>
              </a:rPr>
              <a:t> (4) </a:t>
            </a:r>
            <a:r>
              <a:rPr lang="en-US" sz="2400" b="1" dirty="0" err="1">
                <a:cs typeface="Arial" pitchFamily="34" charset="0"/>
              </a:rPr>
              <a:t>Gubernur</a:t>
            </a:r>
            <a:r>
              <a:rPr lang="en-US" sz="2400" b="1" dirty="0">
                <a:cs typeface="Arial" pitchFamily="34" charset="0"/>
              </a:rPr>
              <a:t> Kepala </a:t>
            </a:r>
            <a:r>
              <a:rPr lang="en-US" sz="2400" b="1" dirty="0" smtClean="0">
                <a:cs typeface="Arial" pitchFamily="34" charset="0"/>
              </a:rPr>
              <a:t>Daerah </a:t>
            </a:r>
            <a:r>
              <a:rPr lang="en-US" sz="2400" dirty="0" smtClean="0">
                <a:cs typeface="Arial" pitchFamily="34" charset="0"/>
              </a:rPr>
              <a:t>adalah </a:t>
            </a:r>
            <a:r>
              <a:rPr lang="en-US" sz="2400" dirty="0" err="1">
                <a:cs typeface="Arial" pitchFamily="34" charset="0"/>
              </a:rPr>
              <a:t>kepala</a:t>
            </a:r>
            <a:r>
              <a:rPr lang="en-US" sz="2400" dirty="0">
                <a:cs typeface="Arial" pitchFamily="34" charset="0"/>
              </a:rPr>
              <a:t> </a:t>
            </a:r>
            <a:r>
              <a:rPr lang="en-US" sz="2400" dirty="0" smtClean="0">
                <a:cs typeface="Arial" pitchFamily="34" charset="0"/>
              </a:rPr>
              <a:t> </a:t>
            </a:r>
            <a:r>
              <a:rPr lang="en-US" sz="2400" dirty="0" err="1" smtClean="0">
                <a:cs typeface="Arial" pitchFamily="34" charset="0"/>
              </a:rPr>
              <a:t>pemerintahan</a:t>
            </a:r>
            <a:r>
              <a:rPr lang="en-US" sz="2400" dirty="0" smtClean="0">
                <a:cs typeface="Arial" pitchFamily="34" charset="0"/>
              </a:rPr>
              <a:t> </a:t>
            </a:r>
            <a:r>
              <a:rPr lang="en-US" sz="2400" dirty="0" err="1">
                <a:cs typeface="Arial" pitchFamily="34" charset="0"/>
              </a:rPr>
              <a:t>daerah</a:t>
            </a:r>
            <a:r>
              <a:rPr lang="en-US" sz="2400" dirty="0">
                <a:cs typeface="Arial" pitchFamily="34" charset="0"/>
              </a:rPr>
              <a:t> </a:t>
            </a:r>
            <a:r>
              <a:rPr lang="en-US" sz="2400" dirty="0" err="1">
                <a:cs typeface="Arial" pitchFamily="34" charset="0"/>
              </a:rPr>
              <a:t>provinsi</a:t>
            </a:r>
            <a:r>
              <a:rPr lang="en-US" sz="2400" dirty="0">
                <a:cs typeface="Arial" pitchFamily="34" charset="0"/>
              </a:rPr>
              <a:t> </a:t>
            </a:r>
            <a:r>
              <a:rPr lang="en-US" sz="2400" dirty="0" err="1">
                <a:cs typeface="Arial" pitchFamily="34" charset="0"/>
              </a:rPr>
              <a:t>dan</a:t>
            </a:r>
            <a:r>
              <a:rPr lang="en-US" sz="2400" dirty="0">
                <a:cs typeface="Arial" pitchFamily="34" charset="0"/>
              </a:rPr>
              <a:t> </a:t>
            </a:r>
            <a:r>
              <a:rPr lang="en-US" sz="2400" dirty="0" err="1">
                <a:cs typeface="Arial" pitchFamily="34" charset="0"/>
              </a:rPr>
              <a:t>gubernur</a:t>
            </a:r>
            <a:r>
              <a:rPr lang="en-US" sz="2400" dirty="0">
                <a:cs typeface="Arial" pitchFamily="34" charset="0"/>
              </a:rPr>
              <a:t> </a:t>
            </a:r>
            <a:r>
              <a:rPr lang="en-US" sz="2400" dirty="0" err="1">
                <a:cs typeface="Arial" pitchFamily="34" charset="0"/>
              </a:rPr>
              <a:t>hanya</a:t>
            </a:r>
            <a:r>
              <a:rPr lang="en-US" sz="2400" dirty="0">
                <a:cs typeface="Arial" pitchFamily="34" charset="0"/>
              </a:rPr>
              <a:t> </a:t>
            </a:r>
            <a:r>
              <a:rPr lang="en-US" sz="2400" dirty="0" err="1">
                <a:cs typeface="Arial" pitchFamily="34" charset="0"/>
              </a:rPr>
              <a:t>kepala</a:t>
            </a:r>
            <a:r>
              <a:rPr lang="en-US" sz="2400" dirty="0">
                <a:cs typeface="Arial" pitchFamily="34" charset="0"/>
              </a:rPr>
              <a:t> </a:t>
            </a:r>
            <a:r>
              <a:rPr lang="en-US" sz="2400" dirty="0" err="1">
                <a:cs typeface="Arial" pitchFamily="34" charset="0"/>
              </a:rPr>
              <a:t>pemerintahan</a:t>
            </a:r>
            <a:r>
              <a:rPr lang="en-US" sz="2400" dirty="0">
                <a:cs typeface="Arial" pitchFamily="34" charset="0"/>
              </a:rPr>
              <a:t> </a:t>
            </a:r>
            <a:r>
              <a:rPr lang="en-US" sz="2400" dirty="0" err="1">
                <a:cs typeface="Arial" pitchFamily="34" charset="0"/>
              </a:rPr>
              <a:t>eksekutif</a:t>
            </a:r>
            <a:r>
              <a:rPr lang="en-US" sz="2400" dirty="0">
                <a:cs typeface="Arial" pitchFamily="34" charset="0"/>
              </a:rPr>
              <a:t> </a:t>
            </a:r>
            <a:r>
              <a:rPr lang="en-US" sz="2400" dirty="0" err="1">
                <a:cs typeface="Arial" pitchFamily="34" charset="0"/>
              </a:rPr>
              <a:t>saja</a:t>
            </a:r>
            <a:r>
              <a:rPr lang="en-US" sz="2400" dirty="0">
                <a:cs typeface="Arial" pitchFamily="34" charset="0"/>
              </a:rPr>
              <a:t>. Tugas </a:t>
            </a:r>
            <a:r>
              <a:rPr lang="en-US" sz="2400" dirty="0" err="1">
                <a:cs typeface="Arial" pitchFamily="34" charset="0"/>
              </a:rPr>
              <a:t>gubernur</a:t>
            </a:r>
            <a:r>
              <a:rPr lang="en-US" sz="2400" dirty="0">
                <a:cs typeface="Arial" pitchFamily="34" charset="0"/>
              </a:rPr>
              <a:t> </a:t>
            </a:r>
            <a:r>
              <a:rPr lang="en-US" sz="2400" dirty="0" err="1">
                <a:cs typeface="Arial" pitchFamily="34" charset="0"/>
              </a:rPr>
              <a:t>selaku</a:t>
            </a:r>
            <a:r>
              <a:rPr lang="en-US" sz="2400" dirty="0">
                <a:cs typeface="Arial" pitchFamily="34" charset="0"/>
              </a:rPr>
              <a:t> wakil </a:t>
            </a:r>
            <a:r>
              <a:rPr lang="en-US" sz="2400" dirty="0" err="1">
                <a:cs typeface="Arial" pitchFamily="34" charset="0"/>
              </a:rPr>
              <a:t>pemerintah</a:t>
            </a:r>
            <a:r>
              <a:rPr lang="en-US" sz="2400" dirty="0">
                <a:cs typeface="Arial" pitchFamily="34" charset="0"/>
              </a:rPr>
              <a:t> </a:t>
            </a:r>
            <a:r>
              <a:rPr lang="en-US" sz="2400" dirty="0" err="1">
                <a:cs typeface="Arial" pitchFamily="34" charset="0"/>
              </a:rPr>
              <a:t>pusat</a:t>
            </a:r>
            <a:r>
              <a:rPr lang="en-US" sz="2400" dirty="0">
                <a:cs typeface="Arial" pitchFamily="34" charset="0"/>
              </a:rPr>
              <a:t> </a:t>
            </a:r>
            <a:r>
              <a:rPr lang="en-US" sz="2400" dirty="0" err="1" smtClean="0">
                <a:cs typeface="Arial" pitchFamily="34" charset="0"/>
              </a:rPr>
              <a:t>ditentukan</a:t>
            </a:r>
            <a:r>
              <a:rPr lang="en-US" sz="2400" dirty="0" smtClean="0">
                <a:cs typeface="Arial" pitchFamily="34" charset="0"/>
              </a:rPr>
              <a:t> dlm ps37 </a:t>
            </a:r>
          </a:p>
          <a:p>
            <a:r>
              <a:rPr lang="en-US" sz="2400" dirty="0" smtClean="0">
                <a:cs typeface="Arial" pitchFamily="34" charset="0"/>
              </a:rPr>
              <a:t>DPRD </a:t>
            </a:r>
            <a:r>
              <a:rPr lang="en-US" sz="2400" dirty="0" err="1" smtClean="0">
                <a:cs typeface="Arial" pitchFamily="34" charset="0"/>
              </a:rPr>
              <a:t>Provinsi</a:t>
            </a:r>
            <a:r>
              <a:rPr lang="en-US" sz="2400" dirty="0" smtClean="0">
                <a:cs typeface="Arial" pitchFamily="34" charset="0"/>
              </a:rPr>
              <a:t> </a:t>
            </a:r>
            <a:r>
              <a:rPr lang="en-US" sz="2400" b="1" dirty="0" smtClean="0">
                <a:cs typeface="Arial" pitchFamily="34" charset="0"/>
              </a:rPr>
              <a:t>:</a:t>
            </a:r>
            <a:r>
              <a:rPr lang="en-US" sz="2400" dirty="0" err="1" smtClean="0">
                <a:cs typeface="Arial" pitchFamily="34" charset="0"/>
              </a:rPr>
              <a:t>Mempunyai</a:t>
            </a:r>
            <a:r>
              <a:rPr lang="en-US" sz="2400" dirty="0" smtClean="0">
                <a:cs typeface="Arial" pitchFamily="34" charset="0"/>
              </a:rPr>
              <a:t> </a:t>
            </a:r>
            <a:r>
              <a:rPr lang="en-US" sz="2400" dirty="0" err="1">
                <a:cs typeface="Arial" pitchFamily="34" charset="0"/>
              </a:rPr>
              <a:t>kedudukan</a:t>
            </a:r>
            <a:r>
              <a:rPr lang="en-US" sz="2400" dirty="0">
                <a:cs typeface="Arial" pitchFamily="34" charset="0"/>
              </a:rPr>
              <a:t> </a:t>
            </a:r>
            <a:r>
              <a:rPr lang="en-US" sz="2400" dirty="0" err="1">
                <a:cs typeface="Arial" pitchFamily="34" charset="0"/>
              </a:rPr>
              <a:t>sebagai</a:t>
            </a:r>
            <a:r>
              <a:rPr lang="en-US" sz="2400" dirty="0">
                <a:cs typeface="Arial" pitchFamily="34" charset="0"/>
              </a:rPr>
              <a:t> </a:t>
            </a:r>
            <a:r>
              <a:rPr lang="en-US" sz="2400" dirty="0" err="1">
                <a:cs typeface="Arial" pitchFamily="34" charset="0"/>
              </a:rPr>
              <a:t>penyelenggara</a:t>
            </a:r>
            <a:r>
              <a:rPr lang="en-US" sz="2400" dirty="0">
                <a:cs typeface="Arial" pitchFamily="34" charset="0"/>
              </a:rPr>
              <a:t> </a:t>
            </a:r>
            <a:r>
              <a:rPr lang="en-US" sz="2400" dirty="0" smtClean="0">
                <a:cs typeface="Arial" pitchFamily="34" charset="0"/>
              </a:rPr>
              <a:t>Pemerintahan-Daerah, </a:t>
            </a:r>
            <a:r>
              <a:rPr lang="en-US" sz="2400" dirty="0">
                <a:cs typeface="Arial" pitchFamily="34" charset="0"/>
              </a:rPr>
              <a:t>DPR </a:t>
            </a:r>
            <a:r>
              <a:rPr lang="en-US" sz="2400" dirty="0" err="1">
                <a:cs typeface="Arial" pitchFamily="34" charset="0"/>
              </a:rPr>
              <a:t>mempunyai</a:t>
            </a:r>
            <a:r>
              <a:rPr lang="en-US" sz="2400" dirty="0">
                <a:cs typeface="Arial" pitchFamily="34" charset="0"/>
              </a:rPr>
              <a:t> </a:t>
            </a:r>
            <a:r>
              <a:rPr lang="en-US" sz="2400" dirty="0" err="1">
                <a:cs typeface="Arial" pitchFamily="34" charset="0"/>
              </a:rPr>
              <a:t>fungsi</a:t>
            </a:r>
            <a:r>
              <a:rPr lang="en-US" sz="2400" dirty="0">
                <a:cs typeface="Arial" pitchFamily="34" charset="0"/>
              </a:rPr>
              <a:t> </a:t>
            </a:r>
            <a:r>
              <a:rPr lang="en-US" sz="2400" dirty="0" err="1">
                <a:cs typeface="Arial" pitchFamily="34" charset="0"/>
              </a:rPr>
              <a:t>legislasi</a:t>
            </a:r>
            <a:r>
              <a:rPr lang="en-US" sz="2400" dirty="0">
                <a:cs typeface="Arial" pitchFamily="34" charset="0"/>
              </a:rPr>
              <a:t>, </a:t>
            </a:r>
            <a:r>
              <a:rPr lang="en-US" sz="2400" dirty="0" err="1">
                <a:cs typeface="Arial" pitchFamily="34" charset="0"/>
              </a:rPr>
              <a:t>anggaran</a:t>
            </a:r>
            <a:r>
              <a:rPr lang="en-US" sz="2400" dirty="0">
                <a:cs typeface="Arial" pitchFamily="34" charset="0"/>
              </a:rPr>
              <a:t> </a:t>
            </a:r>
            <a:r>
              <a:rPr lang="en-US" sz="2400" dirty="0" err="1">
                <a:cs typeface="Arial" pitchFamily="34" charset="0"/>
              </a:rPr>
              <a:t>dan</a:t>
            </a:r>
            <a:r>
              <a:rPr lang="en-US" sz="2400" dirty="0">
                <a:cs typeface="Arial" pitchFamily="34" charset="0"/>
              </a:rPr>
              <a:t> </a:t>
            </a:r>
            <a:r>
              <a:rPr lang="en-US" sz="2400" dirty="0" err="1" smtClean="0">
                <a:cs typeface="Arial" pitchFamily="34" charset="0"/>
              </a:rPr>
              <a:t>pengawasan</a:t>
            </a:r>
            <a:endParaRPr lang="en-US" sz="2400" dirty="0" smtClean="0">
              <a:cs typeface="Arial" pitchFamily="34" charset="0"/>
            </a:endParaRPr>
          </a:p>
          <a:p>
            <a:pPr marL="0" indent="0">
              <a:buNone/>
            </a:pPr>
            <a:r>
              <a:rPr lang="en-US" sz="2400" b="1" dirty="0" err="1" smtClean="0">
                <a:cs typeface="Arial" pitchFamily="34" charset="0"/>
              </a:rPr>
              <a:t>Perangkat</a:t>
            </a:r>
            <a:r>
              <a:rPr lang="en-US" sz="2400" b="1" dirty="0" smtClean="0">
                <a:cs typeface="Arial" pitchFamily="34" charset="0"/>
              </a:rPr>
              <a:t> </a:t>
            </a:r>
            <a:r>
              <a:rPr lang="en-US" sz="2400" b="1" dirty="0">
                <a:cs typeface="Arial" pitchFamily="34" charset="0"/>
              </a:rPr>
              <a:t>Daerah </a:t>
            </a:r>
            <a:r>
              <a:rPr lang="en-US" sz="2400" b="1" dirty="0" err="1">
                <a:cs typeface="Arial" pitchFamily="34" charset="0"/>
              </a:rPr>
              <a:t>provinsi</a:t>
            </a:r>
            <a:r>
              <a:rPr lang="en-US" sz="2400" b="1" dirty="0">
                <a:cs typeface="Arial" pitchFamily="34" charset="0"/>
              </a:rPr>
              <a:t> </a:t>
            </a:r>
            <a:r>
              <a:rPr lang="en-US" sz="2400" b="1" dirty="0" err="1">
                <a:cs typeface="Arial" pitchFamily="34" charset="0"/>
              </a:rPr>
              <a:t>terdiri</a:t>
            </a:r>
            <a:r>
              <a:rPr lang="en-US" sz="2400" b="1" dirty="0">
                <a:cs typeface="Arial" pitchFamily="34" charset="0"/>
              </a:rPr>
              <a:t> </a:t>
            </a:r>
            <a:r>
              <a:rPr lang="en-US" sz="2400" b="1" dirty="0" err="1">
                <a:cs typeface="Arial" pitchFamily="34" charset="0"/>
              </a:rPr>
              <a:t>atas</a:t>
            </a:r>
            <a:r>
              <a:rPr lang="en-US" sz="2400" b="1" dirty="0">
                <a:cs typeface="Arial" pitchFamily="34" charset="0"/>
              </a:rPr>
              <a:t>:</a:t>
            </a:r>
          </a:p>
          <a:p>
            <a:pPr lvl="0"/>
            <a:r>
              <a:rPr lang="en-US" sz="2400" dirty="0" err="1">
                <a:cs typeface="Arial" pitchFamily="34" charset="0"/>
              </a:rPr>
              <a:t>S</a:t>
            </a:r>
            <a:r>
              <a:rPr lang="en-US" sz="2400" dirty="0" err="1" smtClean="0">
                <a:cs typeface="Arial" pitchFamily="34" charset="0"/>
              </a:rPr>
              <a:t>ekretariat</a:t>
            </a:r>
            <a:r>
              <a:rPr lang="en-US" sz="2400" dirty="0" smtClean="0">
                <a:cs typeface="Arial" pitchFamily="34" charset="0"/>
              </a:rPr>
              <a:t> </a:t>
            </a:r>
            <a:r>
              <a:rPr lang="en-US" sz="2400" dirty="0">
                <a:cs typeface="Arial" pitchFamily="34" charset="0"/>
              </a:rPr>
              <a:t>Daerah;</a:t>
            </a:r>
          </a:p>
          <a:p>
            <a:pPr lvl="0"/>
            <a:r>
              <a:rPr lang="en-US" sz="2400" dirty="0" err="1">
                <a:cs typeface="Arial" pitchFamily="34" charset="0"/>
              </a:rPr>
              <a:t>S</a:t>
            </a:r>
            <a:r>
              <a:rPr lang="en-US" sz="2400" dirty="0" err="1" smtClean="0">
                <a:cs typeface="Arial" pitchFamily="34" charset="0"/>
              </a:rPr>
              <a:t>ekretariat</a:t>
            </a:r>
            <a:r>
              <a:rPr lang="en-US" sz="2400" dirty="0" smtClean="0">
                <a:cs typeface="Arial" pitchFamily="34" charset="0"/>
              </a:rPr>
              <a:t> </a:t>
            </a:r>
            <a:r>
              <a:rPr lang="en-US" sz="2400" dirty="0">
                <a:cs typeface="Arial" pitchFamily="34" charset="0"/>
              </a:rPr>
              <a:t>DPRD;</a:t>
            </a:r>
          </a:p>
          <a:p>
            <a:r>
              <a:rPr lang="en-US" sz="2400" dirty="0" err="1" smtClean="0">
                <a:cs typeface="Arial" pitchFamily="34" charset="0"/>
              </a:rPr>
              <a:t>Inspektorat</a:t>
            </a:r>
            <a:r>
              <a:rPr lang="en-US" sz="2400" dirty="0" smtClean="0">
                <a:cs typeface="Arial" pitchFamily="34" charset="0"/>
              </a:rPr>
              <a:t>;</a:t>
            </a:r>
          </a:p>
          <a:p>
            <a:r>
              <a:rPr lang="en-US" sz="2400" dirty="0" err="1"/>
              <a:t>D</a:t>
            </a:r>
            <a:r>
              <a:rPr lang="en-US" sz="2400" dirty="0" err="1" smtClean="0"/>
              <a:t>inas</a:t>
            </a:r>
            <a:r>
              <a:rPr lang="en-US" sz="2400" dirty="0" smtClean="0"/>
              <a:t> Daerah </a:t>
            </a:r>
            <a:r>
              <a:rPr lang="en-US" sz="2400" dirty="0" err="1" smtClean="0"/>
              <a:t>dan</a:t>
            </a:r>
            <a:r>
              <a:rPr lang="en-US" sz="2400" dirty="0" smtClean="0"/>
              <a:t> </a:t>
            </a:r>
            <a:r>
              <a:rPr lang="en-US" sz="2400" dirty="0" err="1" smtClean="0"/>
              <a:t>badan</a:t>
            </a:r>
            <a:r>
              <a:rPr lang="en-US" sz="2400" dirty="0" smtClean="0"/>
              <a:t> </a:t>
            </a:r>
            <a:r>
              <a:rPr lang="en-US" sz="2400" dirty="0" err="1" smtClean="0"/>
              <a:t>atau</a:t>
            </a:r>
            <a:r>
              <a:rPr lang="en-US" sz="2400" dirty="0" smtClean="0"/>
              <a:t> </a:t>
            </a:r>
            <a:r>
              <a:rPr lang="en-US" sz="2400" dirty="0" err="1" smtClean="0"/>
              <a:t>lembaga</a:t>
            </a:r>
            <a:r>
              <a:rPr lang="en-US" sz="2400" dirty="0" smtClean="0"/>
              <a:t> </a:t>
            </a:r>
            <a:r>
              <a:rPr lang="en-US" sz="2400" dirty="0" err="1"/>
              <a:t>teknis</a:t>
            </a:r>
            <a:r>
              <a:rPr lang="en-US" sz="2400" dirty="0"/>
              <a:t> </a:t>
            </a:r>
            <a:r>
              <a:rPr lang="en-US" sz="2400" dirty="0" err="1"/>
              <a:t>daerah</a:t>
            </a:r>
            <a:r>
              <a:rPr lang="en-US" sz="2400" dirty="0"/>
              <a:t>.</a:t>
            </a:r>
          </a:p>
          <a:p>
            <a:pPr lvl="0"/>
            <a:endParaRPr lang="en-US" sz="2400" dirty="0">
              <a:cs typeface="Arial" pitchFamily="34" charset="0"/>
            </a:endParaRPr>
          </a:p>
          <a:p>
            <a:endParaRPr lang="en-US" sz="2400" dirty="0">
              <a:latin typeface="Arial" pitchFamily="34" charset="0"/>
              <a:cs typeface="Arial" pitchFamily="34" charset="0"/>
            </a:endParaRPr>
          </a:p>
        </p:txBody>
      </p:sp>
    </p:spTree>
    <p:extLst>
      <p:ext uri="{BB962C8B-B14F-4D97-AF65-F5344CB8AC3E}">
        <p14:creationId xmlns:p14="http://schemas.microsoft.com/office/powerpoint/2010/main" val="40879961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304800"/>
            <a:ext cx="8229600" cy="533400"/>
          </a:xfrm>
        </p:spPr>
        <p:txBody>
          <a:bodyPr>
            <a:normAutofit fontScale="90000"/>
          </a:bodyPr>
          <a:lstStyle/>
          <a:p>
            <a:r>
              <a:rPr lang="en-US" sz="3200" b="1" dirty="0" smtClean="0">
                <a:latin typeface="+mn-lt"/>
                <a:cs typeface="Arial" pitchFamily="34" charset="0"/>
              </a:rPr>
              <a:t>2. </a:t>
            </a:r>
            <a:r>
              <a:rPr lang="en-US" sz="3200" b="1" dirty="0">
                <a:latin typeface="+mn-lt"/>
                <a:cs typeface="Arial" pitchFamily="34" charset="0"/>
              </a:rPr>
              <a:t>Pemerintahan Daerah </a:t>
            </a:r>
            <a:r>
              <a:rPr lang="en-US" sz="3200" b="1" dirty="0" smtClean="0">
                <a:latin typeface="+mn-lt"/>
                <a:cs typeface="Arial" pitchFamily="34" charset="0"/>
              </a:rPr>
              <a:t>Kabupaten/</a:t>
            </a:r>
            <a:r>
              <a:rPr lang="en-US" sz="3200" b="1" dirty="0">
                <a:latin typeface="+mn-lt"/>
                <a:cs typeface="Arial" pitchFamily="34" charset="0"/>
              </a:rPr>
              <a:t>K</a:t>
            </a:r>
            <a:r>
              <a:rPr lang="en-US" sz="3200" b="1" dirty="0" smtClean="0">
                <a:latin typeface="+mn-lt"/>
                <a:cs typeface="Arial" pitchFamily="34" charset="0"/>
              </a:rPr>
              <a:t>ota</a:t>
            </a:r>
            <a:endParaRPr lang="en-US" sz="3200" dirty="0">
              <a:latin typeface="+mn-lt"/>
            </a:endParaRPr>
          </a:p>
        </p:txBody>
      </p:sp>
      <p:sp>
        <p:nvSpPr>
          <p:cNvPr id="3" name="Content Placeholder 2"/>
          <p:cNvSpPr>
            <a:spLocks noGrp="1"/>
          </p:cNvSpPr>
          <p:nvPr>
            <p:ph idx="1"/>
          </p:nvPr>
        </p:nvSpPr>
        <p:spPr>
          <a:xfrm>
            <a:off x="457200" y="838200"/>
            <a:ext cx="8229600" cy="5943600"/>
          </a:xfrm>
        </p:spPr>
        <p:txBody>
          <a:bodyPr>
            <a:noAutofit/>
          </a:bodyPr>
          <a:lstStyle/>
          <a:p>
            <a:r>
              <a:rPr lang="en-US" sz="2800" dirty="0" smtClean="0">
                <a:cs typeface="Arial" pitchFamily="34" charset="0"/>
              </a:rPr>
              <a:t>Pemerintahan Daerah Kabupaten </a:t>
            </a:r>
            <a:r>
              <a:rPr lang="en-US" sz="2800" dirty="0">
                <a:cs typeface="Arial" pitchFamily="34" charset="0"/>
              </a:rPr>
              <a:t>&amp;</a:t>
            </a:r>
            <a:r>
              <a:rPr lang="en-US" sz="2800" dirty="0" smtClean="0">
                <a:cs typeface="Arial" pitchFamily="34" charset="0"/>
              </a:rPr>
              <a:t> </a:t>
            </a:r>
            <a:r>
              <a:rPr lang="en-US" sz="2800" dirty="0">
                <a:cs typeface="Arial" pitchFamily="34" charset="0"/>
              </a:rPr>
              <a:t>K</a:t>
            </a:r>
            <a:r>
              <a:rPr lang="en-US" sz="2800" dirty="0" smtClean="0">
                <a:cs typeface="Arial" pitchFamily="34" charset="0"/>
              </a:rPr>
              <a:t>ota </a:t>
            </a:r>
            <a:r>
              <a:rPr lang="en-US" sz="2800" dirty="0" err="1">
                <a:cs typeface="Arial" pitchFamily="34" charset="0"/>
              </a:rPr>
              <a:t>merupakan</a:t>
            </a:r>
            <a:r>
              <a:rPr lang="en-US" sz="2800" dirty="0">
                <a:cs typeface="Arial" pitchFamily="34" charset="0"/>
              </a:rPr>
              <a:t> </a:t>
            </a:r>
            <a:r>
              <a:rPr lang="en-US" sz="2800" dirty="0" err="1">
                <a:cs typeface="Arial" pitchFamily="34" charset="0"/>
              </a:rPr>
              <a:t>satuan</a:t>
            </a:r>
            <a:r>
              <a:rPr lang="en-US" sz="2800" dirty="0">
                <a:cs typeface="Arial" pitchFamily="34" charset="0"/>
              </a:rPr>
              <a:t> </a:t>
            </a:r>
            <a:r>
              <a:rPr lang="en-US" sz="2800" dirty="0" err="1">
                <a:cs typeface="Arial" pitchFamily="34" charset="0"/>
              </a:rPr>
              <a:t>pemerintahan</a:t>
            </a:r>
            <a:r>
              <a:rPr lang="en-US" sz="2800" dirty="0">
                <a:cs typeface="Arial" pitchFamily="34" charset="0"/>
              </a:rPr>
              <a:t> </a:t>
            </a:r>
            <a:r>
              <a:rPr lang="en-US" sz="2800" dirty="0" err="1">
                <a:cs typeface="Arial" pitchFamily="34" charset="0"/>
              </a:rPr>
              <a:t>negara</a:t>
            </a:r>
            <a:r>
              <a:rPr lang="en-US" sz="2800" dirty="0">
                <a:cs typeface="Arial" pitchFamily="34" charset="0"/>
              </a:rPr>
              <a:t> yang </a:t>
            </a:r>
            <a:r>
              <a:rPr lang="en-US" sz="2800" dirty="0" err="1">
                <a:cs typeface="Arial" pitchFamily="34" charset="0"/>
              </a:rPr>
              <a:t>langsung</a:t>
            </a:r>
            <a:r>
              <a:rPr lang="en-US" sz="2800" dirty="0">
                <a:cs typeface="Arial" pitchFamily="34" charset="0"/>
              </a:rPr>
              <a:t> </a:t>
            </a:r>
            <a:r>
              <a:rPr lang="en-US" sz="2800" dirty="0" err="1">
                <a:cs typeface="Arial" pitchFamily="34" charset="0"/>
              </a:rPr>
              <a:t>berhubungan</a:t>
            </a:r>
            <a:r>
              <a:rPr lang="en-US" sz="2800" dirty="0">
                <a:cs typeface="Arial" pitchFamily="34" charset="0"/>
              </a:rPr>
              <a:t> </a:t>
            </a:r>
            <a:r>
              <a:rPr lang="en-US" sz="2800" dirty="0" err="1" smtClean="0">
                <a:cs typeface="Arial" pitchFamily="34" charset="0"/>
              </a:rPr>
              <a:t>dengan</a:t>
            </a:r>
            <a:r>
              <a:rPr lang="en-US" sz="2800" dirty="0" smtClean="0">
                <a:cs typeface="Arial" pitchFamily="34" charset="0"/>
              </a:rPr>
              <a:t> </a:t>
            </a:r>
            <a:r>
              <a:rPr lang="en-US" sz="2800" dirty="0" err="1">
                <a:cs typeface="Arial" pitchFamily="34" charset="0"/>
              </a:rPr>
              <a:t>fungsi</a:t>
            </a:r>
            <a:r>
              <a:rPr lang="en-US" sz="2800" dirty="0">
                <a:cs typeface="Arial" pitchFamily="34" charset="0"/>
              </a:rPr>
              <a:t> </a:t>
            </a:r>
            <a:r>
              <a:rPr lang="en-US" sz="2800" dirty="0" err="1">
                <a:cs typeface="Arial" pitchFamily="34" charset="0"/>
              </a:rPr>
              <a:t>pengayoman</a:t>
            </a:r>
            <a:r>
              <a:rPr lang="en-US" sz="2800" dirty="0">
                <a:cs typeface="Arial" pitchFamily="34" charset="0"/>
              </a:rPr>
              <a:t> </a:t>
            </a:r>
            <a:r>
              <a:rPr lang="en-US" sz="2800" dirty="0" err="1">
                <a:cs typeface="Arial" pitchFamily="34" charset="0"/>
              </a:rPr>
              <a:t>dan</a:t>
            </a:r>
            <a:r>
              <a:rPr lang="en-US" sz="2800" dirty="0">
                <a:cs typeface="Arial" pitchFamily="34" charset="0"/>
              </a:rPr>
              <a:t> </a:t>
            </a:r>
            <a:r>
              <a:rPr lang="en-US" sz="2800" dirty="0" err="1">
                <a:cs typeface="Arial" pitchFamily="34" charset="0"/>
              </a:rPr>
              <a:t>pelayanan</a:t>
            </a:r>
            <a:r>
              <a:rPr lang="en-US" sz="2800" dirty="0">
                <a:cs typeface="Arial" pitchFamily="34" charset="0"/>
              </a:rPr>
              <a:t> </a:t>
            </a:r>
            <a:r>
              <a:rPr lang="en-US" sz="2800" dirty="0" err="1">
                <a:cs typeface="Arial" pitchFamily="34" charset="0"/>
              </a:rPr>
              <a:t>pemerintahan</a:t>
            </a:r>
            <a:r>
              <a:rPr lang="en-US" sz="2800" dirty="0">
                <a:cs typeface="Arial" pitchFamily="34" charset="0"/>
              </a:rPr>
              <a:t> </a:t>
            </a:r>
            <a:r>
              <a:rPr lang="en-US" sz="2800" dirty="0" err="1">
                <a:cs typeface="Arial" pitchFamily="34" charset="0"/>
              </a:rPr>
              <a:t>negara</a:t>
            </a:r>
            <a:r>
              <a:rPr lang="en-US" sz="2800" dirty="0">
                <a:cs typeface="Arial" pitchFamily="34" charset="0"/>
              </a:rPr>
              <a:t> </a:t>
            </a:r>
            <a:r>
              <a:rPr lang="en-US" sz="2800" dirty="0" err="1">
                <a:cs typeface="Arial" pitchFamily="34" charset="0"/>
              </a:rPr>
              <a:t>terhdadap</a:t>
            </a:r>
            <a:r>
              <a:rPr lang="en-US" sz="2800" dirty="0">
                <a:cs typeface="Arial" pitchFamily="34" charset="0"/>
              </a:rPr>
              <a:t> </a:t>
            </a:r>
            <a:r>
              <a:rPr lang="en-US" sz="2800" dirty="0" err="1">
                <a:cs typeface="Arial" pitchFamily="34" charset="0"/>
              </a:rPr>
              <a:t>rakyat</a:t>
            </a:r>
            <a:r>
              <a:rPr lang="en-US" sz="2800" dirty="0">
                <a:cs typeface="Arial" pitchFamily="34" charset="0"/>
              </a:rPr>
              <a:t>, </a:t>
            </a:r>
            <a:r>
              <a:rPr lang="en-US" sz="2800" dirty="0" err="1">
                <a:cs typeface="Arial" pitchFamily="34" charset="0"/>
              </a:rPr>
              <a:t>untuk</a:t>
            </a:r>
            <a:r>
              <a:rPr lang="en-US" sz="2800" dirty="0">
                <a:cs typeface="Arial" pitchFamily="34" charset="0"/>
              </a:rPr>
              <a:t> </a:t>
            </a:r>
            <a:r>
              <a:rPr lang="en-US" sz="2800" dirty="0" err="1">
                <a:cs typeface="Arial" pitchFamily="34" charset="0"/>
              </a:rPr>
              <a:t>itu</a:t>
            </a:r>
            <a:r>
              <a:rPr lang="en-US" sz="2800" dirty="0">
                <a:cs typeface="Arial" pitchFamily="34" charset="0"/>
              </a:rPr>
              <a:t> </a:t>
            </a:r>
            <a:r>
              <a:rPr lang="en-US" sz="2800" dirty="0" err="1">
                <a:cs typeface="Arial" pitchFamily="34" charset="0"/>
              </a:rPr>
              <a:t>setiap</a:t>
            </a:r>
            <a:r>
              <a:rPr lang="en-US" sz="2800" dirty="0">
                <a:cs typeface="Arial" pitchFamily="34" charset="0"/>
              </a:rPr>
              <a:t> </a:t>
            </a:r>
            <a:r>
              <a:rPr lang="en-US" sz="2800" dirty="0" err="1">
                <a:cs typeface="Arial" pitchFamily="34" charset="0"/>
              </a:rPr>
              <a:t>satuan</a:t>
            </a:r>
            <a:r>
              <a:rPr lang="en-US" sz="2800" dirty="0">
                <a:cs typeface="Arial" pitchFamily="34" charset="0"/>
              </a:rPr>
              <a:t> </a:t>
            </a:r>
            <a:r>
              <a:rPr lang="en-US" sz="2800" dirty="0" err="1">
                <a:cs typeface="Arial" pitchFamily="34" charset="0"/>
              </a:rPr>
              <a:t>pemerintahan</a:t>
            </a:r>
            <a:r>
              <a:rPr lang="en-US" sz="2800" dirty="0">
                <a:cs typeface="Arial" pitchFamily="34" charset="0"/>
              </a:rPr>
              <a:t> </a:t>
            </a:r>
            <a:r>
              <a:rPr lang="en-US" sz="2800" dirty="0" err="1">
                <a:cs typeface="Arial" pitchFamily="34" charset="0"/>
              </a:rPr>
              <a:t>dilengkapi</a:t>
            </a:r>
            <a:r>
              <a:rPr lang="en-US" sz="2800" dirty="0">
                <a:cs typeface="Arial" pitchFamily="34" charset="0"/>
              </a:rPr>
              <a:t> </a:t>
            </a:r>
            <a:r>
              <a:rPr lang="en-US" sz="2800" dirty="0" err="1" smtClean="0">
                <a:cs typeface="Arial" pitchFamily="34" charset="0"/>
              </a:rPr>
              <a:t>dengan</a:t>
            </a:r>
            <a:r>
              <a:rPr lang="en-US" sz="2800" dirty="0" smtClean="0">
                <a:cs typeface="Arial" pitchFamily="34" charset="0"/>
              </a:rPr>
              <a:t> </a:t>
            </a:r>
            <a:r>
              <a:rPr lang="en-US" sz="2800" dirty="0" err="1">
                <a:cs typeface="Arial" pitchFamily="34" charset="0"/>
              </a:rPr>
              <a:t>perangkat</a:t>
            </a:r>
            <a:r>
              <a:rPr lang="en-US" sz="2800" dirty="0">
                <a:cs typeface="Arial" pitchFamily="34" charset="0"/>
              </a:rPr>
              <a:t> </a:t>
            </a:r>
            <a:r>
              <a:rPr lang="en-US" sz="2800" dirty="0" err="1">
                <a:cs typeface="Arial" pitchFamily="34" charset="0"/>
              </a:rPr>
              <a:t>administrasi</a:t>
            </a:r>
            <a:r>
              <a:rPr lang="en-US" sz="2800" dirty="0">
                <a:cs typeface="Arial" pitchFamily="34" charset="0"/>
              </a:rPr>
              <a:t> </a:t>
            </a:r>
            <a:r>
              <a:rPr lang="en-US" sz="2800" dirty="0" err="1">
                <a:cs typeface="Arial" pitchFamily="34" charset="0"/>
              </a:rPr>
              <a:t>ditingkat</a:t>
            </a:r>
            <a:r>
              <a:rPr lang="en-US" sz="2800" dirty="0">
                <a:cs typeface="Arial" pitchFamily="34" charset="0"/>
              </a:rPr>
              <a:t> </a:t>
            </a:r>
            <a:r>
              <a:rPr lang="en-US" sz="2800" dirty="0" err="1">
                <a:cs typeface="Arial" pitchFamily="34" charset="0"/>
              </a:rPr>
              <a:t>kecamatan</a:t>
            </a:r>
            <a:r>
              <a:rPr lang="en-US" sz="2800" dirty="0">
                <a:cs typeface="Arial" pitchFamily="34" charset="0"/>
              </a:rPr>
              <a:t> yang </a:t>
            </a:r>
            <a:r>
              <a:rPr lang="en-US" sz="2800" dirty="0" err="1">
                <a:cs typeface="Arial" pitchFamily="34" charset="0"/>
              </a:rPr>
              <a:t>dipimpin</a:t>
            </a:r>
            <a:r>
              <a:rPr lang="en-US" sz="2800" dirty="0">
                <a:cs typeface="Arial" pitchFamily="34" charset="0"/>
              </a:rPr>
              <a:t> </a:t>
            </a:r>
            <a:r>
              <a:rPr lang="en-US" sz="2800" dirty="0" err="1">
                <a:cs typeface="Arial" pitchFamily="34" charset="0"/>
              </a:rPr>
              <a:t>oleh</a:t>
            </a:r>
            <a:r>
              <a:rPr lang="en-US" sz="2800" dirty="0">
                <a:cs typeface="Arial" pitchFamily="34" charset="0"/>
              </a:rPr>
              <a:t> </a:t>
            </a:r>
            <a:r>
              <a:rPr lang="en-US" sz="2800" dirty="0" err="1">
                <a:cs typeface="Arial" pitchFamily="34" charset="0"/>
              </a:rPr>
              <a:t>seorang</a:t>
            </a:r>
            <a:r>
              <a:rPr lang="en-US" sz="2800" dirty="0">
                <a:cs typeface="Arial" pitchFamily="34" charset="0"/>
              </a:rPr>
              <a:t> </a:t>
            </a:r>
            <a:r>
              <a:rPr lang="en-US" sz="2800" dirty="0" err="1">
                <a:cs typeface="Arial" pitchFamily="34" charset="0"/>
              </a:rPr>
              <a:t>camat</a:t>
            </a:r>
            <a:r>
              <a:rPr lang="en-US" sz="2800" dirty="0">
                <a:cs typeface="Arial" pitchFamily="34" charset="0"/>
              </a:rPr>
              <a:t> </a:t>
            </a:r>
            <a:r>
              <a:rPr lang="en-US" sz="2800" dirty="0" err="1">
                <a:cs typeface="Arial" pitchFamily="34" charset="0"/>
              </a:rPr>
              <a:t>sebagai</a:t>
            </a:r>
            <a:r>
              <a:rPr lang="en-US" sz="2800" dirty="0">
                <a:cs typeface="Arial" pitchFamily="34" charset="0"/>
              </a:rPr>
              <a:t> </a:t>
            </a:r>
            <a:r>
              <a:rPr lang="en-US" sz="2800" dirty="0" err="1">
                <a:cs typeface="Arial" pitchFamily="34" charset="0"/>
              </a:rPr>
              <a:t>pejabat</a:t>
            </a:r>
            <a:r>
              <a:rPr lang="en-US" sz="2800" dirty="0">
                <a:cs typeface="Arial" pitchFamily="34" charset="0"/>
              </a:rPr>
              <a:t> </a:t>
            </a:r>
            <a:r>
              <a:rPr lang="en-US" sz="2800" dirty="0" err="1">
                <a:cs typeface="Arial" pitchFamily="34" charset="0"/>
              </a:rPr>
              <a:t>administrasi</a:t>
            </a:r>
            <a:r>
              <a:rPr lang="en-US" sz="2800" dirty="0">
                <a:cs typeface="Arial" pitchFamily="34" charset="0"/>
              </a:rPr>
              <a:t> </a:t>
            </a:r>
            <a:r>
              <a:rPr lang="en-US" sz="2800" dirty="0" err="1" smtClean="0">
                <a:cs typeface="Arial" pitchFamily="34" charset="0"/>
              </a:rPr>
              <a:t>yg</a:t>
            </a:r>
            <a:r>
              <a:rPr lang="en-US" sz="2800" dirty="0" smtClean="0">
                <a:cs typeface="Arial" pitchFamily="34" charset="0"/>
              </a:rPr>
              <a:t> </a:t>
            </a:r>
            <a:r>
              <a:rPr lang="en-US" sz="2800" dirty="0" err="1">
                <a:cs typeface="Arial" pitchFamily="34" charset="0"/>
              </a:rPr>
              <a:t>terendah</a:t>
            </a:r>
            <a:r>
              <a:rPr lang="en-US" sz="2800" dirty="0">
                <a:cs typeface="Arial" pitchFamily="34" charset="0"/>
              </a:rPr>
              <a:t> di </a:t>
            </a:r>
            <a:r>
              <a:rPr lang="en-US" sz="2800" dirty="0" err="1">
                <a:cs typeface="Arial" pitchFamily="34" charset="0"/>
              </a:rPr>
              <a:t>atas</a:t>
            </a:r>
            <a:r>
              <a:rPr lang="en-US" sz="2800" dirty="0">
                <a:cs typeface="Arial" pitchFamily="34" charset="0"/>
              </a:rPr>
              <a:t> </a:t>
            </a:r>
            <a:r>
              <a:rPr lang="en-US" sz="2800" dirty="0" err="1">
                <a:cs typeface="Arial" pitchFamily="34" charset="0"/>
              </a:rPr>
              <a:t>kepala</a:t>
            </a:r>
            <a:r>
              <a:rPr lang="en-US" sz="2800" dirty="0">
                <a:cs typeface="Arial" pitchFamily="34" charset="0"/>
              </a:rPr>
              <a:t> </a:t>
            </a:r>
            <a:r>
              <a:rPr lang="en-US" sz="2800" dirty="0" err="1">
                <a:cs typeface="Arial" pitchFamily="34" charset="0"/>
              </a:rPr>
              <a:t>desa</a:t>
            </a:r>
            <a:r>
              <a:rPr lang="en-US" sz="2800" dirty="0">
                <a:cs typeface="Arial" pitchFamily="34" charset="0"/>
              </a:rPr>
              <a:t> &amp;</a:t>
            </a:r>
            <a:r>
              <a:rPr lang="en-US" sz="2800" dirty="0" smtClean="0">
                <a:cs typeface="Arial" pitchFamily="34" charset="0"/>
              </a:rPr>
              <a:t> </a:t>
            </a:r>
            <a:r>
              <a:rPr lang="en-US" sz="2800" dirty="0" err="1">
                <a:cs typeface="Arial" pitchFamily="34" charset="0"/>
              </a:rPr>
              <a:t>lurah</a:t>
            </a:r>
            <a:r>
              <a:rPr lang="en-US" sz="2800" dirty="0" smtClean="0">
                <a:cs typeface="Arial" pitchFamily="34" charset="0"/>
              </a:rPr>
              <a:t>.</a:t>
            </a:r>
          </a:p>
          <a:p>
            <a:r>
              <a:rPr lang="en-US" sz="2800" dirty="0" smtClean="0">
                <a:cs typeface="Arial" pitchFamily="34" charset="0"/>
              </a:rPr>
              <a:t> </a:t>
            </a:r>
            <a:r>
              <a:rPr lang="id-ID" sz="2800" dirty="0" smtClean="0">
                <a:cs typeface="Arial" pitchFamily="34" charset="0"/>
              </a:rPr>
              <a:t>P</a:t>
            </a:r>
            <a:r>
              <a:rPr lang="en-US" sz="2800" dirty="0" err="1" smtClean="0">
                <a:cs typeface="Arial" pitchFamily="34" charset="0"/>
              </a:rPr>
              <a:t>erangkat</a:t>
            </a:r>
            <a:r>
              <a:rPr lang="en-US" sz="2800" dirty="0" smtClean="0">
                <a:cs typeface="Arial" pitchFamily="34" charset="0"/>
              </a:rPr>
              <a:t> </a:t>
            </a:r>
            <a:r>
              <a:rPr lang="en-US" sz="2800" dirty="0" err="1">
                <a:cs typeface="Arial" pitchFamily="34" charset="0"/>
              </a:rPr>
              <a:t>desa</a:t>
            </a:r>
            <a:r>
              <a:rPr lang="en-US" sz="2800" dirty="0">
                <a:cs typeface="Arial" pitchFamily="34" charset="0"/>
              </a:rPr>
              <a:t> </a:t>
            </a:r>
            <a:r>
              <a:rPr lang="en-US" sz="2800" dirty="0" err="1">
                <a:cs typeface="Arial" pitchFamily="34" charset="0"/>
              </a:rPr>
              <a:t>dan</a:t>
            </a:r>
            <a:r>
              <a:rPr lang="en-US" sz="2800" dirty="0">
                <a:cs typeface="Arial" pitchFamily="34" charset="0"/>
              </a:rPr>
              <a:t> </a:t>
            </a:r>
            <a:r>
              <a:rPr lang="en-US" sz="2800" dirty="0" err="1">
                <a:cs typeface="Arial" pitchFamily="34" charset="0"/>
              </a:rPr>
              <a:t>kelurahan</a:t>
            </a:r>
            <a:r>
              <a:rPr lang="en-US" sz="2800" dirty="0">
                <a:cs typeface="Arial" pitchFamily="34" charset="0"/>
              </a:rPr>
              <a:t> </a:t>
            </a:r>
            <a:r>
              <a:rPr lang="en-US" sz="2800" dirty="0" err="1">
                <a:cs typeface="Arial" pitchFamily="34" charset="0"/>
              </a:rPr>
              <a:t>juga</a:t>
            </a:r>
            <a:r>
              <a:rPr lang="en-US" sz="2800" dirty="0">
                <a:cs typeface="Arial" pitchFamily="34" charset="0"/>
              </a:rPr>
              <a:t> </a:t>
            </a:r>
            <a:r>
              <a:rPr lang="en-US" sz="2800" dirty="0" err="1">
                <a:cs typeface="Arial" pitchFamily="34" charset="0"/>
              </a:rPr>
              <a:t>ada</a:t>
            </a:r>
            <a:r>
              <a:rPr lang="en-US" sz="2800" dirty="0">
                <a:cs typeface="Arial" pitchFamily="34" charset="0"/>
              </a:rPr>
              <a:t> </a:t>
            </a:r>
            <a:r>
              <a:rPr lang="en-US" sz="2800" dirty="0" err="1">
                <a:cs typeface="Arial" pitchFamily="34" charset="0"/>
              </a:rPr>
              <a:t>perangkat</a:t>
            </a:r>
            <a:r>
              <a:rPr lang="en-US" sz="2800" dirty="0">
                <a:cs typeface="Arial" pitchFamily="34" charset="0"/>
              </a:rPr>
              <a:t> </a:t>
            </a:r>
            <a:r>
              <a:rPr lang="en-US" sz="2800" dirty="0" err="1">
                <a:cs typeface="Arial" pitchFamily="34" charset="0"/>
              </a:rPr>
              <a:t>organisasi</a:t>
            </a:r>
            <a:r>
              <a:rPr lang="en-US" sz="2800" dirty="0">
                <a:cs typeface="Arial" pitchFamily="34" charset="0"/>
              </a:rPr>
              <a:t> yang </a:t>
            </a:r>
            <a:r>
              <a:rPr lang="en-US" sz="2800" dirty="0" err="1">
                <a:cs typeface="Arial" pitchFamily="34" charset="0"/>
              </a:rPr>
              <a:t>disebut</a:t>
            </a:r>
            <a:r>
              <a:rPr lang="en-US" sz="2800" dirty="0">
                <a:cs typeface="Arial" pitchFamily="34" charset="0"/>
              </a:rPr>
              <a:t> RT </a:t>
            </a:r>
            <a:r>
              <a:rPr lang="en-US" sz="2800" dirty="0" err="1">
                <a:cs typeface="Arial" pitchFamily="34" charset="0"/>
              </a:rPr>
              <a:t>dan</a:t>
            </a:r>
            <a:r>
              <a:rPr lang="en-US" sz="2800" dirty="0">
                <a:cs typeface="Arial" pitchFamily="34" charset="0"/>
              </a:rPr>
              <a:t> </a:t>
            </a:r>
            <a:r>
              <a:rPr lang="en-US" sz="2800" dirty="0" smtClean="0">
                <a:cs typeface="Arial" pitchFamily="34" charset="0"/>
              </a:rPr>
              <a:t>RW.</a:t>
            </a:r>
            <a:endParaRPr lang="en-US" sz="2800" dirty="0">
              <a:cs typeface="Arial" pitchFamily="34" charset="0"/>
            </a:endParaRPr>
          </a:p>
          <a:p>
            <a:r>
              <a:rPr lang="en-US" sz="2800" dirty="0" smtClean="0">
                <a:cs typeface="Arial" pitchFamily="34" charset="0"/>
              </a:rPr>
              <a:t>Menurut UU No </a:t>
            </a:r>
            <a:r>
              <a:rPr lang="en-US" sz="2800" dirty="0">
                <a:cs typeface="Arial" pitchFamily="34" charset="0"/>
              </a:rPr>
              <a:t>32 </a:t>
            </a:r>
            <a:r>
              <a:rPr lang="en-US" sz="2800" dirty="0" err="1">
                <a:cs typeface="Arial" pitchFamily="34" charset="0"/>
              </a:rPr>
              <a:t>Th</a:t>
            </a:r>
            <a:r>
              <a:rPr lang="en-US" sz="2800" dirty="0">
                <a:cs typeface="Arial" pitchFamily="34" charset="0"/>
              </a:rPr>
              <a:t> </a:t>
            </a:r>
            <a:r>
              <a:rPr lang="en-US" sz="2800" dirty="0" smtClean="0">
                <a:cs typeface="Arial" pitchFamily="34" charset="0"/>
              </a:rPr>
              <a:t>2004 </a:t>
            </a:r>
            <a:r>
              <a:rPr lang="en-US" sz="2800" dirty="0" err="1" smtClean="0">
                <a:cs typeface="Arial" pitchFamily="34" charset="0"/>
              </a:rPr>
              <a:t>tugas</a:t>
            </a:r>
            <a:r>
              <a:rPr lang="en-US" sz="2800" dirty="0" smtClean="0">
                <a:cs typeface="Arial" pitchFamily="34" charset="0"/>
              </a:rPr>
              <a:t> </a:t>
            </a:r>
            <a:r>
              <a:rPr lang="en-US" sz="2800" dirty="0" err="1">
                <a:cs typeface="Arial" pitchFamily="34" charset="0"/>
              </a:rPr>
              <a:t>dan</a:t>
            </a:r>
            <a:r>
              <a:rPr lang="en-US" sz="2800" dirty="0">
                <a:cs typeface="Arial" pitchFamily="34" charset="0"/>
              </a:rPr>
              <a:t> </a:t>
            </a:r>
            <a:r>
              <a:rPr lang="en-US" sz="2800" dirty="0" err="1">
                <a:cs typeface="Arial" pitchFamily="34" charset="0"/>
              </a:rPr>
              <a:t>wewenang</a:t>
            </a:r>
            <a:r>
              <a:rPr lang="en-US" sz="2800" dirty="0">
                <a:cs typeface="Arial" pitchFamily="34" charset="0"/>
              </a:rPr>
              <a:t> </a:t>
            </a:r>
            <a:r>
              <a:rPr lang="en-US" sz="2800" dirty="0" err="1">
                <a:cs typeface="Arial" pitchFamily="34" charset="0"/>
              </a:rPr>
              <a:t>walikota</a:t>
            </a:r>
            <a:r>
              <a:rPr lang="en-US" sz="2800" dirty="0">
                <a:cs typeface="Arial" pitchFamily="34" charset="0"/>
              </a:rPr>
              <a:t> </a:t>
            </a:r>
            <a:r>
              <a:rPr lang="en-US" sz="2800" dirty="0" err="1">
                <a:cs typeface="Arial" pitchFamily="34" charset="0"/>
              </a:rPr>
              <a:t>sama</a:t>
            </a:r>
            <a:r>
              <a:rPr lang="en-US" sz="2800" dirty="0">
                <a:cs typeface="Arial" pitchFamily="34" charset="0"/>
              </a:rPr>
              <a:t> </a:t>
            </a:r>
            <a:r>
              <a:rPr lang="en-US" sz="2800" dirty="0" err="1">
                <a:cs typeface="Arial" pitchFamily="34" charset="0"/>
              </a:rPr>
              <a:t>dengan</a:t>
            </a:r>
            <a:r>
              <a:rPr lang="en-US" sz="2800" dirty="0">
                <a:cs typeface="Arial" pitchFamily="34" charset="0"/>
              </a:rPr>
              <a:t> </a:t>
            </a:r>
            <a:r>
              <a:rPr lang="en-US" sz="2800" dirty="0" err="1">
                <a:cs typeface="Arial" pitchFamily="34" charset="0"/>
              </a:rPr>
              <a:t>tugas</a:t>
            </a:r>
            <a:r>
              <a:rPr lang="en-US" sz="2800" dirty="0">
                <a:cs typeface="Arial" pitchFamily="34" charset="0"/>
              </a:rPr>
              <a:t> &amp;</a:t>
            </a:r>
            <a:r>
              <a:rPr lang="en-US" sz="2800" dirty="0" smtClean="0">
                <a:cs typeface="Arial" pitchFamily="34" charset="0"/>
              </a:rPr>
              <a:t> </a:t>
            </a:r>
            <a:r>
              <a:rPr lang="en-US" sz="2800" dirty="0" err="1">
                <a:cs typeface="Arial" pitchFamily="34" charset="0"/>
              </a:rPr>
              <a:t>wewenang</a:t>
            </a:r>
            <a:r>
              <a:rPr lang="en-US" sz="2800" dirty="0">
                <a:cs typeface="Arial" pitchFamily="34" charset="0"/>
              </a:rPr>
              <a:t> </a:t>
            </a:r>
            <a:r>
              <a:rPr lang="en-US" sz="2800" dirty="0" err="1">
                <a:cs typeface="Arial" pitchFamily="34" charset="0"/>
              </a:rPr>
              <a:t>gubernur</a:t>
            </a:r>
            <a:r>
              <a:rPr lang="en-US" sz="2800" dirty="0">
                <a:cs typeface="Arial" pitchFamily="34" charset="0"/>
              </a:rPr>
              <a:t> </a:t>
            </a:r>
            <a:r>
              <a:rPr lang="en-US" sz="2800" dirty="0" err="1">
                <a:cs typeface="Arial" pitchFamily="34" charset="0"/>
              </a:rPr>
              <a:t>dan</a:t>
            </a:r>
            <a:r>
              <a:rPr lang="en-US" sz="2800" dirty="0">
                <a:cs typeface="Arial" pitchFamily="34" charset="0"/>
              </a:rPr>
              <a:t> </a:t>
            </a:r>
            <a:r>
              <a:rPr lang="en-US" sz="2800" dirty="0" err="1">
                <a:cs typeface="Arial" pitchFamily="34" charset="0"/>
              </a:rPr>
              <a:t>bupati</a:t>
            </a:r>
            <a:r>
              <a:rPr lang="en-US" sz="2800" dirty="0">
                <a:cs typeface="Arial" pitchFamily="34" charset="0"/>
              </a:rPr>
              <a:t> </a:t>
            </a:r>
            <a:r>
              <a:rPr lang="en-US" sz="2800" dirty="0" err="1">
                <a:cs typeface="Arial" pitchFamily="34" charset="0"/>
              </a:rPr>
              <a:t>yaitu</a:t>
            </a:r>
            <a:r>
              <a:rPr lang="en-US" sz="2800" dirty="0">
                <a:cs typeface="Arial" pitchFamily="34" charset="0"/>
              </a:rPr>
              <a:t> </a:t>
            </a:r>
            <a:r>
              <a:rPr lang="en-US" sz="2800" dirty="0" err="1">
                <a:cs typeface="Arial" pitchFamily="34" charset="0"/>
              </a:rPr>
              <a:t>tugas</a:t>
            </a:r>
            <a:r>
              <a:rPr lang="en-US" sz="2800" dirty="0">
                <a:cs typeface="Arial" pitchFamily="34" charset="0"/>
              </a:rPr>
              <a:t> </a:t>
            </a:r>
            <a:r>
              <a:rPr lang="en-US" sz="2800" dirty="0" err="1">
                <a:cs typeface="Arial" pitchFamily="34" charset="0"/>
              </a:rPr>
              <a:t>sebagai</a:t>
            </a:r>
            <a:r>
              <a:rPr lang="en-US" sz="2800" dirty="0">
                <a:cs typeface="Arial" pitchFamily="34" charset="0"/>
              </a:rPr>
              <a:t> </a:t>
            </a:r>
            <a:r>
              <a:rPr lang="en-US" sz="2800" dirty="0" err="1">
                <a:cs typeface="Arial" pitchFamily="34" charset="0"/>
              </a:rPr>
              <a:t>kepala</a:t>
            </a:r>
            <a:r>
              <a:rPr lang="en-US" sz="2800" dirty="0">
                <a:cs typeface="Arial" pitchFamily="34" charset="0"/>
              </a:rPr>
              <a:t> </a:t>
            </a:r>
            <a:r>
              <a:rPr lang="en-US" sz="2800" dirty="0" err="1">
                <a:cs typeface="Arial" pitchFamily="34" charset="0"/>
              </a:rPr>
              <a:t>daerah</a:t>
            </a:r>
            <a:r>
              <a:rPr lang="en-US" sz="2800" dirty="0">
                <a:cs typeface="Arial" pitchFamily="34" charset="0"/>
              </a:rPr>
              <a:t>. </a:t>
            </a:r>
            <a:r>
              <a:rPr lang="en-US" sz="2800" dirty="0" smtClean="0">
                <a:cs typeface="Arial" pitchFamily="34" charset="0"/>
              </a:rPr>
              <a:t> </a:t>
            </a:r>
            <a:endParaRPr lang="en-US" sz="2800" dirty="0">
              <a:cs typeface="Arial" pitchFamily="34" charset="0"/>
            </a:endParaRPr>
          </a:p>
        </p:txBody>
      </p:sp>
    </p:spTree>
    <p:extLst>
      <p:ext uri="{BB962C8B-B14F-4D97-AF65-F5344CB8AC3E}">
        <p14:creationId xmlns:p14="http://schemas.microsoft.com/office/powerpoint/2010/main" val="27680250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334962"/>
          </a:xfrm>
        </p:spPr>
        <p:txBody>
          <a:bodyPr>
            <a:normAutofit fontScale="90000"/>
          </a:bodyPr>
          <a:lstStyle/>
          <a:p>
            <a:endParaRPr lang="en-US" dirty="0"/>
          </a:p>
        </p:txBody>
      </p:sp>
      <p:sp>
        <p:nvSpPr>
          <p:cNvPr id="3" name="Content Placeholder 2"/>
          <p:cNvSpPr>
            <a:spLocks noGrp="1"/>
          </p:cNvSpPr>
          <p:nvPr>
            <p:ph idx="1"/>
          </p:nvPr>
        </p:nvSpPr>
        <p:spPr>
          <a:xfrm>
            <a:off x="381000" y="685800"/>
            <a:ext cx="8305800" cy="5715000"/>
          </a:xfrm>
        </p:spPr>
        <p:txBody>
          <a:bodyPr>
            <a:noAutofit/>
          </a:bodyPr>
          <a:lstStyle/>
          <a:p>
            <a:r>
              <a:rPr lang="en-US" sz="2400" b="1" dirty="0" smtClean="0">
                <a:cs typeface="Arial" pitchFamily="34" charset="0"/>
              </a:rPr>
              <a:t>Walikota</a:t>
            </a:r>
            <a:r>
              <a:rPr lang="en-US" sz="2400" dirty="0">
                <a:cs typeface="Arial" pitchFamily="34" charset="0"/>
              </a:rPr>
              <a:t/>
            </a:r>
            <a:br>
              <a:rPr lang="en-US" sz="2400" dirty="0">
                <a:cs typeface="Arial" pitchFamily="34" charset="0"/>
              </a:rPr>
            </a:br>
            <a:r>
              <a:rPr lang="en-US" sz="2400" dirty="0">
                <a:cs typeface="Arial" pitchFamily="34" charset="0"/>
              </a:rPr>
              <a:t>Menurut UU No 32 </a:t>
            </a:r>
            <a:r>
              <a:rPr lang="en-US" sz="2400" dirty="0" err="1">
                <a:cs typeface="Arial" pitchFamily="34" charset="0"/>
              </a:rPr>
              <a:t>th</a:t>
            </a:r>
            <a:r>
              <a:rPr lang="en-US" sz="2400" dirty="0">
                <a:cs typeface="Arial" pitchFamily="34" charset="0"/>
              </a:rPr>
              <a:t> 2004 </a:t>
            </a:r>
            <a:r>
              <a:rPr lang="en-US" sz="2400" dirty="0" err="1">
                <a:cs typeface="Arial" pitchFamily="34" charset="0"/>
              </a:rPr>
              <a:t>walikota</a:t>
            </a:r>
            <a:r>
              <a:rPr lang="en-US" sz="2400" dirty="0">
                <a:cs typeface="Arial" pitchFamily="34" charset="0"/>
              </a:rPr>
              <a:t> </a:t>
            </a:r>
            <a:r>
              <a:rPr lang="en-US" sz="2400" dirty="0" err="1" smtClean="0">
                <a:cs typeface="Arial" pitchFamily="34" charset="0"/>
              </a:rPr>
              <a:t>sebagai</a:t>
            </a:r>
            <a:r>
              <a:rPr lang="en-US" sz="2400" dirty="0" smtClean="0">
                <a:cs typeface="Arial" pitchFamily="34" charset="0"/>
              </a:rPr>
              <a:t> </a:t>
            </a:r>
            <a:r>
              <a:rPr lang="en-US" sz="2400" dirty="0" err="1">
                <a:cs typeface="Arial" pitchFamily="34" charset="0"/>
              </a:rPr>
              <a:t>kepala</a:t>
            </a:r>
            <a:r>
              <a:rPr lang="en-US" sz="2400" dirty="0">
                <a:cs typeface="Arial" pitchFamily="34" charset="0"/>
              </a:rPr>
              <a:t> </a:t>
            </a:r>
            <a:r>
              <a:rPr lang="en-US" sz="2400" dirty="0" err="1">
                <a:cs typeface="Arial" pitchFamily="34" charset="0"/>
              </a:rPr>
              <a:t>daerah</a:t>
            </a:r>
            <a:r>
              <a:rPr lang="en-US" sz="2400" dirty="0">
                <a:cs typeface="Arial" pitchFamily="34" charset="0"/>
              </a:rPr>
              <a:t> </a:t>
            </a:r>
            <a:r>
              <a:rPr lang="en-US" sz="2400" dirty="0" err="1">
                <a:cs typeface="Arial" pitchFamily="34" charset="0"/>
              </a:rPr>
              <a:t>pemerintahan</a:t>
            </a:r>
            <a:r>
              <a:rPr lang="en-US" sz="2400" dirty="0">
                <a:cs typeface="Arial" pitchFamily="34" charset="0"/>
              </a:rPr>
              <a:t> </a:t>
            </a:r>
            <a:r>
              <a:rPr lang="en-US" sz="2400" dirty="0" err="1">
                <a:cs typeface="Arial" pitchFamily="34" charset="0"/>
              </a:rPr>
              <a:t>daerah</a:t>
            </a:r>
            <a:r>
              <a:rPr lang="en-US" sz="2400" dirty="0">
                <a:cs typeface="Arial" pitchFamily="34" charset="0"/>
              </a:rPr>
              <a:t> </a:t>
            </a:r>
            <a:r>
              <a:rPr lang="en-US" sz="2400" dirty="0" err="1">
                <a:cs typeface="Arial" pitchFamily="34" charset="0"/>
              </a:rPr>
              <a:t>kota</a:t>
            </a:r>
            <a:endParaRPr lang="en-US" sz="2400" dirty="0"/>
          </a:p>
          <a:p>
            <a:r>
              <a:rPr lang="en-US" sz="2400" b="1" dirty="0" smtClean="0">
                <a:cs typeface="Arial" pitchFamily="34" charset="0"/>
              </a:rPr>
              <a:t>DPRD </a:t>
            </a:r>
            <a:r>
              <a:rPr lang="en-US" sz="2400" b="1" dirty="0">
                <a:cs typeface="Arial" pitchFamily="34" charset="0"/>
              </a:rPr>
              <a:t>Kota</a:t>
            </a:r>
            <a:br>
              <a:rPr lang="en-US" sz="2400" b="1" dirty="0">
                <a:cs typeface="Arial" pitchFamily="34" charset="0"/>
              </a:rPr>
            </a:br>
            <a:r>
              <a:rPr lang="en-US" sz="2400" dirty="0">
                <a:cs typeface="Arial" pitchFamily="34" charset="0"/>
              </a:rPr>
              <a:t>Menurut UU </a:t>
            </a:r>
            <a:r>
              <a:rPr lang="en-US" sz="2400" dirty="0" err="1">
                <a:cs typeface="Arial" pitchFamily="34" charset="0"/>
              </a:rPr>
              <a:t>Nomor</a:t>
            </a:r>
            <a:r>
              <a:rPr lang="en-US" sz="2400" dirty="0">
                <a:cs typeface="Arial" pitchFamily="34" charset="0"/>
              </a:rPr>
              <a:t> 32 </a:t>
            </a:r>
            <a:r>
              <a:rPr lang="en-US" sz="2400" dirty="0" err="1">
                <a:cs typeface="Arial" pitchFamily="34" charset="0"/>
              </a:rPr>
              <a:t>tahun</a:t>
            </a:r>
            <a:r>
              <a:rPr lang="en-US" sz="2400" dirty="0">
                <a:cs typeface="Arial" pitchFamily="34" charset="0"/>
              </a:rPr>
              <a:t> 2004 </a:t>
            </a:r>
            <a:r>
              <a:rPr lang="en-US" sz="2400" dirty="0" err="1">
                <a:cs typeface="Arial" pitchFamily="34" charset="0"/>
              </a:rPr>
              <a:t>tugas</a:t>
            </a:r>
            <a:r>
              <a:rPr lang="en-US" sz="2400" dirty="0">
                <a:cs typeface="Arial" pitchFamily="34" charset="0"/>
              </a:rPr>
              <a:t> </a:t>
            </a:r>
            <a:r>
              <a:rPr lang="en-US" sz="2400" dirty="0" err="1">
                <a:cs typeface="Arial" pitchFamily="34" charset="0"/>
              </a:rPr>
              <a:t>dan</a:t>
            </a:r>
            <a:r>
              <a:rPr lang="en-US" sz="2400" dirty="0">
                <a:cs typeface="Arial" pitchFamily="34" charset="0"/>
              </a:rPr>
              <a:t> </a:t>
            </a:r>
            <a:r>
              <a:rPr lang="en-US" sz="2400" dirty="0" err="1">
                <a:cs typeface="Arial" pitchFamily="34" charset="0"/>
              </a:rPr>
              <a:t>wewenang</a:t>
            </a:r>
            <a:r>
              <a:rPr lang="en-US" sz="2400" dirty="0">
                <a:cs typeface="Arial" pitchFamily="34" charset="0"/>
              </a:rPr>
              <a:t> DPRD </a:t>
            </a:r>
            <a:r>
              <a:rPr lang="en-US" sz="2400" dirty="0" err="1">
                <a:cs typeface="Arial" pitchFamily="34" charset="0"/>
              </a:rPr>
              <a:t>kota</a:t>
            </a:r>
            <a:r>
              <a:rPr lang="en-US" sz="2400" dirty="0">
                <a:cs typeface="Arial" pitchFamily="34" charset="0"/>
              </a:rPr>
              <a:t> </a:t>
            </a:r>
            <a:r>
              <a:rPr lang="en-US" sz="2400" dirty="0" err="1">
                <a:cs typeface="Arial" pitchFamily="34" charset="0"/>
              </a:rPr>
              <a:t>sama</a:t>
            </a:r>
            <a:r>
              <a:rPr lang="en-US" sz="2400" dirty="0">
                <a:cs typeface="Arial" pitchFamily="34" charset="0"/>
              </a:rPr>
              <a:t> </a:t>
            </a:r>
            <a:r>
              <a:rPr lang="en-US" sz="2400" dirty="0" err="1">
                <a:cs typeface="Arial" pitchFamily="34" charset="0"/>
              </a:rPr>
              <a:t>dengan</a:t>
            </a:r>
            <a:r>
              <a:rPr lang="en-US" sz="2400" dirty="0">
                <a:cs typeface="Arial" pitchFamily="34" charset="0"/>
              </a:rPr>
              <a:t> </a:t>
            </a:r>
            <a:r>
              <a:rPr lang="en-US" sz="2400" dirty="0" err="1">
                <a:cs typeface="Arial" pitchFamily="34" charset="0"/>
              </a:rPr>
              <a:t>tugas</a:t>
            </a:r>
            <a:r>
              <a:rPr lang="en-US" sz="2400" dirty="0">
                <a:cs typeface="Arial" pitchFamily="34" charset="0"/>
              </a:rPr>
              <a:t> </a:t>
            </a:r>
            <a:r>
              <a:rPr lang="en-US" sz="2400" dirty="0" err="1">
                <a:cs typeface="Arial" pitchFamily="34" charset="0"/>
              </a:rPr>
              <a:t>dan</a:t>
            </a:r>
            <a:r>
              <a:rPr lang="en-US" sz="2400" dirty="0">
                <a:cs typeface="Arial" pitchFamily="34" charset="0"/>
              </a:rPr>
              <a:t> </a:t>
            </a:r>
            <a:r>
              <a:rPr lang="en-US" sz="2400" dirty="0" err="1">
                <a:cs typeface="Arial" pitchFamily="34" charset="0"/>
              </a:rPr>
              <a:t>wewenang</a:t>
            </a:r>
            <a:r>
              <a:rPr lang="en-US" sz="2400" dirty="0">
                <a:cs typeface="Arial" pitchFamily="34" charset="0"/>
              </a:rPr>
              <a:t> DPRD </a:t>
            </a:r>
            <a:r>
              <a:rPr lang="en-US" sz="2400" dirty="0" err="1">
                <a:cs typeface="Arial" pitchFamily="34" charset="0"/>
              </a:rPr>
              <a:t>provinsi</a:t>
            </a:r>
            <a:r>
              <a:rPr lang="en-US" sz="2400" dirty="0">
                <a:cs typeface="Arial" pitchFamily="34" charset="0"/>
              </a:rPr>
              <a:t> </a:t>
            </a:r>
            <a:r>
              <a:rPr lang="en-US" sz="2400" dirty="0" err="1">
                <a:cs typeface="Arial" pitchFamily="34" charset="0"/>
              </a:rPr>
              <a:t>dan</a:t>
            </a:r>
            <a:r>
              <a:rPr lang="en-US" sz="2400" dirty="0">
                <a:cs typeface="Arial" pitchFamily="34" charset="0"/>
              </a:rPr>
              <a:t> DPRD </a:t>
            </a:r>
            <a:r>
              <a:rPr lang="en-US" sz="2400" dirty="0" err="1">
                <a:cs typeface="Arial" pitchFamily="34" charset="0"/>
              </a:rPr>
              <a:t>kabupaten</a:t>
            </a:r>
            <a:r>
              <a:rPr lang="en-US" sz="2400" dirty="0">
                <a:cs typeface="Arial" pitchFamily="34" charset="0"/>
              </a:rPr>
              <a:t> </a:t>
            </a:r>
            <a:r>
              <a:rPr lang="en-US" sz="2400" dirty="0" err="1">
                <a:cs typeface="Arial" pitchFamily="34" charset="0"/>
              </a:rPr>
              <a:t>yaitu</a:t>
            </a:r>
            <a:r>
              <a:rPr lang="en-US" sz="2400" dirty="0">
                <a:cs typeface="Arial" pitchFamily="34" charset="0"/>
              </a:rPr>
              <a:t> </a:t>
            </a:r>
            <a:r>
              <a:rPr lang="en-US" sz="2400" dirty="0" err="1" smtClean="0">
                <a:cs typeface="Arial" pitchFamily="34" charset="0"/>
              </a:rPr>
              <a:t>sama-sama</a:t>
            </a:r>
            <a:r>
              <a:rPr lang="en-US" sz="2400" dirty="0" smtClean="0">
                <a:cs typeface="Arial" pitchFamily="34" charset="0"/>
              </a:rPr>
              <a:t> </a:t>
            </a:r>
            <a:r>
              <a:rPr lang="en-US" sz="2400" dirty="0" err="1" smtClean="0">
                <a:cs typeface="Arial" pitchFamily="34" charset="0"/>
              </a:rPr>
              <a:t>sebagai</a:t>
            </a:r>
            <a:r>
              <a:rPr lang="en-US" sz="2400" dirty="0" smtClean="0">
                <a:cs typeface="Arial" pitchFamily="34" charset="0"/>
              </a:rPr>
              <a:t> </a:t>
            </a:r>
            <a:r>
              <a:rPr lang="en-US" sz="2400" dirty="0" err="1">
                <a:cs typeface="Arial" pitchFamily="34" charset="0"/>
              </a:rPr>
              <a:t>penyelenggara</a:t>
            </a:r>
            <a:r>
              <a:rPr lang="en-US" sz="2400" dirty="0">
                <a:cs typeface="Arial" pitchFamily="34" charset="0"/>
              </a:rPr>
              <a:t> </a:t>
            </a:r>
            <a:r>
              <a:rPr lang="en-US" sz="2400" dirty="0" err="1">
                <a:cs typeface="Arial" pitchFamily="34" charset="0"/>
              </a:rPr>
              <a:t>pemerintah</a:t>
            </a:r>
            <a:r>
              <a:rPr lang="en-US" sz="2400" dirty="0">
                <a:cs typeface="Arial" pitchFamily="34" charset="0"/>
              </a:rPr>
              <a:t> </a:t>
            </a:r>
            <a:r>
              <a:rPr lang="en-US" sz="2400" dirty="0" err="1">
                <a:cs typeface="Arial" pitchFamily="34" charset="0"/>
              </a:rPr>
              <a:t>daerah</a:t>
            </a:r>
            <a:r>
              <a:rPr lang="en-US" sz="2400" dirty="0">
                <a:cs typeface="Arial" pitchFamily="34" charset="0"/>
              </a:rPr>
              <a:t>.</a:t>
            </a:r>
          </a:p>
          <a:p>
            <a:r>
              <a:rPr lang="en-US" sz="2400" b="1" dirty="0" err="1">
                <a:cs typeface="Arial" pitchFamily="34" charset="0"/>
              </a:rPr>
              <a:t>Bupati</a:t>
            </a:r>
            <a:r>
              <a:rPr lang="en-US" sz="2400" b="1" dirty="0">
                <a:cs typeface="Arial" pitchFamily="34" charset="0"/>
              </a:rPr>
              <a:t> </a:t>
            </a:r>
            <a:r>
              <a:rPr lang="en-US" sz="2400" b="1" dirty="0" err="1">
                <a:cs typeface="Arial" pitchFamily="34" charset="0"/>
              </a:rPr>
              <a:t>sebagai</a:t>
            </a:r>
            <a:r>
              <a:rPr lang="en-US" sz="2400" b="1" dirty="0">
                <a:cs typeface="Arial" pitchFamily="34" charset="0"/>
              </a:rPr>
              <a:t> </a:t>
            </a:r>
            <a:r>
              <a:rPr lang="en-US" sz="2400" b="1" dirty="0" err="1">
                <a:cs typeface="Arial" pitchFamily="34" charset="0"/>
              </a:rPr>
              <a:t>Kepala</a:t>
            </a:r>
            <a:r>
              <a:rPr lang="en-US" sz="2400" b="1" dirty="0">
                <a:cs typeface="Arial" pitchFamily="34" charset="0"/>
              </a:rPr>
              <a:t> Daerah</a:t>
            </a:r>
            <a:br>
              <a:rPr lang="en-US" sz="2400" b="1" dirty="0">
                <a:cs typeface="Arial" pitchFamily="34" charset="0"/>
              </a:rPr>
            </a:br>
            <a:r>
              <a:rPr lang="en-US" sz="2400" dirty="0" err="1">
                <a:cs typeface="Arial" pitchFamily="34" charset="0"/>
              </a:rPr>
              <a:t>Tugas</a:t>
            </a:r>
            <a:r>
              <a:rPr lang="en-US" sz="2400" dirty="0">
                <a:cs typeface="Arial" pitchFamily="34" charset="0"/>
              </a:rPr>
              <a:t> </a:t>
            </a:r>
            <a:r>
              <a:rPr lang="en-US" sz="2400" dirty="0" err="1">
                <a:cs typeface="Arial" pitchFamily="34" charset="0"/>
              </a:rPr>
              <a:t>dan</a:t>
            </a:r>
            <a:r>
              <a:rPr lang="en-US" sz="2400" dirty="0">
                <a:cs typeface="Arial" pitchFamily="34" charset="0"/>
              </a:rPr>
              <a:t> </a:t>
            </a:r>
            <a:r>
              <a:rPr lang="en-US" sz="2400" dirty="0" err="1">
                <a:cs typeface="Arial" pitchFamily="34" charset="0"/>
              </a:rPr>
              <a:t>wewenang</a:t>
            </a:r>
            <a:r>
              <a:rPr lang="en-US" sz="2400" dirty="0">
                <a:cs typeface="Arial" pitchFamily="34" charset="0"/>
              </a:rPr>
              <a:t> </a:t>
            </a:r>
            <a:r>
              <a:rPr lang="en-US" sz="2400" dirty="0" err="1">
                <a:cs typeface="Arial" pitchFamily="34" charset="0"/>
              </a:rPr>
              <a:t>bupati</a:t>
            </a:r>
            <a:r>
              <a:rPr lang="en-US" sz="2400" dirty="0">
                <a:cs typeface="Arial" pitchFamily="34" charset="0"/>
              </a:rPr>
              <a:t> </a:t>
            </a:r>
            <a:r>
              <a:rPr lang="en-US" sz="2400" dirty="0" err="1">
                <a:cs typeface="Arial" pitchFamily="34" charset="0"/>
              </a:rPr>
              <a:t>sebagai</a:t>
            </a:r>
            <a:r>
              <a:rPr lang="en-US" sz="2400" dirty="0">
                <a:cs typeface="Arial" pitchFamily="34" charset="0"/>
              </a:rPr>
              <a:t> </a:t>
            </a:r>
            <a:r>
              <a:rPr lang="en-US" sz="2400" dirty="0" err="1">
                <a:cs typeface="Arial" pitchFamily="34" charset="0"/>
              </a:rPr>
              <a:t>kepala</a:t>
            </a:r>
            <a:r>
              <a:rPr lang="en-US" sz="2400" dirty="0">
                <a:cs typeface="Arial" pitchFamily="34" charset="0"/>
              </a:rPr>
              <a:t> </a:t>
            </a:r>
            <a:r>
              <a:rPr lang="en-US" sz="2400" dirty="0" err="1">
                <a:cs typeface="Arial" pitchFamily="34" charset="0"/>
              </a:rPr>
              <a:t>daerah</a:t>
            </a:r>
            <a:r>
              <a:rPr lang="en-US" sz="2400" dirty="0">
                <a:cs typeface="Arial" pitchFamily="34" charset="0"/>
              </a:rPr>
              <a:t> </a:t>
            </a:r>
            <a:r>
              <a:rPr lang="en-US" sz="2400" dirty="0" err="1">
                <a:cs typeface="Arial" pitchFamily="34" charset="0"/>
              </a:rPr>
              <a:t>telah</a:t>
            </a:r>
            <a:r>
              <a:rPr lang="en-US" sz="2400" dirty="0">
                <a:cs typeface="Arial" pitchFamily="34" charset="0"/>
              </a:rPr>
              <a:t> </a:t>
            </a:r>
            <a:r>
              <a:rPr lang="en-US" sz="2400" dirty="0" err="1">
                <a:cs typeface="Arial" pitchFamily="34" charset="0"/>
              </a:rPr>
              <a:t>diatur</a:t>
            </a:r>
            <a:r>
              <a:rPr lang="en-US" sz="2400" dirty="0">
                <a:cs typeface="Arial" pitchFamily="34" charset="0"/>
              </a:rPr>
              <a:t> </a:t>
            </a:r>
            <a:r>
              <a:rPr lang="en-US" sz="2400" dirty="0" err="1">
                <a:cs typeface="Arial" pitchFamily="34" charset="0"/>
              </a:rPr>
              <a:t>dalam</a:t>
            </a:r>
            <a:r>
              <a:rPr lang="en-US" sz="2400" dirty="0">
                <a:cs typeface="Arial" pitchFamily="34" charset="0"/>
              </a:rPr>
              <a:t> </a:t>
            </a:r>
            <a:r>
              <a:rPr lang="en-US" sz="2400" dirty="0" err="1">
                <a:cs typeface="Arial" pitchFamily="34" charset="0"/>
              </a:rPr>
              <a:t>Pasal</a:t>
            </a:r>
            <a:r>
              <a:rPr lang="en-US" sz="2400" dirty="0">
                <a:cs typeface="Arial" pitchFamily="34" charset="0"/>
              </a:rPr>
              <a:t> 25 UU </a:t>
            </a:r>
            <a:r>
              <a:rPr lang="en-US" sz="2400" dirty="0" err="1">
                <a:cs typeface="Arial" pitchFamily="34" charset="0"/>
              </a:rPr>
              <a:t>Nomor</a:t>
            </a:r>
            <a:r>
              <a:rPr lang="en-US" sz="2400" dirty="0">
                <a:cs typeface="Arial" pitchFamily="34" charset="0"/>
              </a:rPr>
              <a:t> 32 </a:t>
            </a:r>
            <a:r>
              <a:rPr lang="en-US" sz="2400" dirty="0" err="1">
                <a:cs typeface="Arial" pitchFamily="34" charset="0"/>
              </a:rPr>
              <a:t>tahun</a:t>
            </a:r>
            <a:r>
              <a:rPr lang="en-US" sz="2400" dirty="0">
                <a:cs typeface="Arial" pitchFamily="34" charset="0"/>
              </a:rPr>
              <a:t> 2004.</a:t>
            </a:r>
          </a:p>
          <a:p>
            <a:r>
              <a:rPr lang="en-US" sz="2400" b="1" dirty="0">
                <a:cs typeface="Arial" pitchFamily="34" charset="0"/>
              </a:rPr>
              <a:t>DPRD </a:t>
            </a:r>
            <a:r>
              <a:rPr lang="en-US" sz="2400" b="1" dirty="0" err="1">
                <a:cs typeface="Arial" pitchFamily="34" charset="0"/>
              </a:rPr>
              <a:t>Kabupaten</a:t>
            </a:r>
            <a:r>
              <a:rPr lang="en-US" sz="2400" dirty="0">
                <a:cs typeface="Arial" pitchFamily="34" charset="0"/>
              </a:rPr>
              <a:t/>
            </a:r>
            <a:br>
              <a:rPr lang="en-US" sz="2400" dirty="0">
                <a:cs typeface="Arial" pitchFamily="34" charset="0"/>
              </a:rPr>
            </a:br>
            <a:r>
              <a:rPr lang="en-US" sz="2400" dirty="0">
                <a:cs typeface="Arial" pitchFamily="34" charset="0"/>
              </a:rPr>
              <a:t>DPRD </a:t>
            </a:r>
            <a:r>
              <a:rPr lang="en-US" sz="2400" dirty="0" err="1">
                <a:cs typeface="Arial" pitchFamily="34" charset="0"/>
              </a:rPr>
              <a:t>kabupaten</a:t>
            </a:r>
            <a:r>
              <a:rPr lang="en-US" sz="2400" dirty="0">
                <a:cs typeface="Arial" pitchFamily="34" charset="0"/>
              </a:rPr>
              <a:t> </a:t>
            </a:r>
            <a:r>
              <a:rPr lang="en-US" sz="2400" dirty="0" err="1">
                <a:cs typeface="Arial" pitchFamily="34" charset="0"/>
              </a:rPr>
              <a:t>dan</a:t>
            </a:r>
            <a:r>
              <a:rPr lang="en-US" sz="2400" dirty="0">
                <a:cs typeface="Arial" pitchFamily="34" charset="0"/>
              </a:rPr>
              <a:t> DPRD </a:t>
            </a:r>
            <a:r>
              <a:rPr lang="en-US" sz="2400" dirty="0" err="1">
                <a:cs typeface="Arial" pitchFamily="34" charset="0"/>
              </a:rPr>
              <a:t>provinsi</a:t>
            </a:r>
            <a:r>
              <a:rPr lang="en-US" sz="2400" dirty="0">
                <a:cs typeface="Arial" pitchFamily="34" charset="0"/>
              </a:rPr>
              <a:t> </a:t>
            </a:r>
            <a:r>
              <a:rPr lang="en-US" sz="2400" dirty="0" err="1">
                <a:cs typeface="Arial" pitchFamily="34" charset="0"/>
              </a:rPr>
              <a:t>diatur</a:t>
            </a:r>
            <a:r>
              <a:rPr lang="en-US" sz="2400" dirty="0">
                <a:cs typeface="Arial" pitchFamily="34" charset="0"/>
              </a:rPr>
              <a:t> </a:t>
            </a:r>
            <a:r>
              <a:rPr lang="en-US" sz="2400" dirty="0" err="1">
                <a:cs typeface="Arial" pitchFamily="34" charset="0"/>
              </a:rPr>
              <a:t>dalam</a:t>
            </a:r>
            <a:r>
              <a:rPr lang="en-US" sz="2400" dirty="0">
                <a:cs typeface="Arial" pitchFamily="34" charset="0"/>
              </a:rPr>
              <a:t> </a:t>
            </a:r>
            <a:r>
              <a:rPr lang="en-US" sz="2400" dirty="0" err="1">
                <a:cs typeface="Arial" pitchFamily="34" charset="0"/>
              </a:rPr>
              <a:t>pola</a:t>
            </a:r>
            <a:r>
              <a:rPr lang="en-US" sz="2400" dirty="0">
                <a:cs typeface="Arial" pitchFamily="34" charset="0"/>
              </a:rPr>
              <a:t> yang </a:t>
            </a:r>
            <a:r>
              <a:rPr lang="en-US" sz="2400" dirty="0" err="1">
                <a:cs typeface="Arial" pitchFamily="34" charset="0"/>
              </a:rPr>
              <a:t>sama</a:t>
            </a:r>
            <a:r>
              <a:rPr lang="en-US" sz="2400" dirty="0">
                <a:cs typeface="Arial" pitchFamily="34" charset="0"/>
              </a:rPr>
              <a:t>, </a:t>
            </a:r>
            <a:r>
              <a:rPr lang="en-US" sz="2400" dirty="0" err="1">
                <a:cs typeface="Arial" pitchFamily="34" charset="0"/>
              </a:rPr>
              <a:t>apa</a:t>
            </a:r>
            <a:r>
              <a:rPr lang="en-US" sz="2400" dirty="0">
                <a:cs typeface="Arial" pitchFamily="34" charset="0"/>
              </a:rPr>
              <a:t> yang </a:t>
            </a:r>
            <a:r>
              <a:rPr lang="en-US" sz="2400" dirty="0" err="1">
                <a:cs typeface="Arial" pitchFamily="34" charset="0"/>
              </a:rPr>
              <a:t>berlaku</a:t>
            </a:r>
            <a:r>
              <a:rPr lang="en-US" sz="2400" dirty="0">
                <a:cs typeface="Arial" pitchFamily="34" charset="0"/>
              </a:rPr>
              <a:t> </a:t>
            </a:r>
            <a:r>
              <a:rPr lang="en-US" sz="2400" dirty="0" err="1">
                <a:cs typeface="Arial" pitchFamily="34" charset="0"/>
              </a:rPr>
              <a:t>pada</a:t>
            </a:r>
            <a:r>
              <a:rPr lang="en-US" sz="2400" dirty="0">
                <a:cs typeface="Arial" pitchFamily="34" charset="0"/>
              </a:rPr>
              <a:t> DPRD </a:t>
            </a:r>
            <a:r>
              <a:rPr lang="en-US" sz="2400" dirty="0" err="1">
                <a:cs typeface="Arial" pitchFamily="34" charset="0"/>
              </a:rPr>
              <a:t>Provinvi</a:t>
            </a:r>
            <a:r>
              <a:rPr lang="en-US" sz="2400" dirty="0">
                <a:cs typeface="Arial" pitchFamily="34" charset="0"/>
              </a:rPr>
              <a:t> </a:t>
            </a:r>
            <a:r>
              <a:rPr lang="en-US" sz="2400" dirty="0" err="1">
                <a:cs typeface="Arial" pitchFamily="34" charset="0"/>
              </a:rPr>
              <a:t>berlaku</a:t>
            </a:r>
            <a:r>
              <a:rPr lang="en-US" sz="2400" dirty="0">
                <a:cs typeface="Arial" pitchFamily="34" charset="0"/>
              </a:rPr>
              <a:t> pula </a:t>
            </a:r>
            <a:r>
              <a:rPr lang="en-US" sz="2400" dirty="0" err="1">
                <a:cs typeface="Arial" pitchFamily="34" charset="0"/>
              </a:rPr>
              <a:t>pada</a:t>
            </a:r>
            <a:r>
              <a:rPr lang="en-US" sz="2400" dirty="0">
                <a:cs typeface="Arial" pitchFamily="34" charset="0"/>
              </a:rPr>
              <a:t> DPRD </a:t>
            </a:r>
            <a:r>
              <a:rPr lang="en-US" sz="2400" dirty="0" err="1">
                <a:cs typeface="Arial" pitchFamily="34" charset="0"/>
              </a:rPr>
              <a:t>Kabupaten</a:t>
            </a:r>
            <a:r>
              <a:rPr lang="en-US" sz="2400" dirty="0" smtClean="0">
                <a:cs typeface="Arial" pitchFamily="34" charset="0"/>
              </a:rPr>
              <a:t>.</a:t>
            </a:r>
            <a:endParaRPr lang="en-US" sz="2400" dirty="0">
              <a:cs typeface="Arial" pitchFamily="34" charset="0"/>
            </a:endParaRPr>
          </a:p>
        </p:txBody>
      </p:sp>
    </p:spTree>
    <p:extLst>
      <p:ext uri="{BB962C8B-B14F-4D97-AF65-F5344CB8AC3E}">
        <p14:creationId xmlns:p14="http://schemas.microsoft.com/office/powerpoint/2010/main" val="15017988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304800"/>
            <a:ext cx="8305800" cy="685800"/>
          </a:xfrm>
        </p:spPr>
        <p:txBody>
          <a:bodyPr>
            <a:normAutofit fontScale="90000"/>
          </a:bodyPr>
          <a:lstStyle/>
          <a:p>
            <a:r>
              <a:rPr lang="en-US" sz="3600" b="1" dirty="0" err="1">
                <a:latin typeface="+mn-lt"/>
                <a:cs typeface="Arial" pitchFamily="34" charset="0"/>
              </a:rPr>
              <a:t>Perangkat</a:t>
            </a:r>
            <a:r>
              <a:rPr lang="en-US" sz="3600" b="1" dirty="0">
                <a:latin typeface="+mn-lt"/>
                <a:cs typeface="Arial" pitchFamily="34" charset="0"/>
              </a:rPr>
              <a:t> Daerah Kabupaten/Kota </a:t>
            </a:r>
            <a:r>
              <a:rPr lang="en-US" sz="3600" b="1" dirty="0" err="1">
                <a:latin typeface="+mn-lt"/>
                <a:cs typeface="Arial" pitchFamily="34" charset="0"/>
              </a:rPr>
              <a:t>terdiri</a:t>
            </a:r>
            <a:r>
              <a:rPr lang="en-US" sz="3600" b="1" dirty="0">
                <a:latin typeface="+mn-lt"/>
                <a:cs typeface="Arial" pitchFamily="34" charset="0"/>
              </a:rPr>
              <a:t> </a:t>
            </a:r>
            <a:r>
              <a:rPr lang="en-US" sz="3600" b="1" dirty="0" err="1">
                <a:latin typeface="+mn-lt"/>
                <a:cs typeface="Arial" pitchFamily="34" charset="0"/>
              </a:rPr>
              <a:t>atas</a:t>
            </a:r>
            <a:r>
              <a:rPr lang="en-US" b="1" dirty="0">
                <a:cs typeface="Arial" pitchFamily="34" charset="0"/>
              </a:rPr>
              <a:t>:</a:t>
            </a:r>
            <a:endParaRPr lang="en-US" dirty="0"/>
          </a:p>
        </p:txBody>
      </p:sp>
      <p:sp>
        <p:nvSpPr>
          <p:cNvPr id="3" name="Content Placeholder 2"/>
          <p:cNvSpPr>
            <a:spLocks noGrp="1"/>
          </p:cNvSpPr>
          <p:nvPr>
            <p:ph idx="1"/>
          </p:nvPr>
        </p:nvSpPr>
        <p:spPr>
          <a:xfrm>
            <a:off x="533400" y="1066800"/>
            <a:ext cx="8153400" cy="5105400"/>
          </a:xfrm>
        </p:spPr>
        <p:txBody>
          <a:bodyPr>
            <a:normAutofit fontScale="92500" lnSpcReduction="10000"/>
          </a:bodyPr>
          <a:lstStyle/>
          <a:p>
            <a:pPr lvl="0"/>
            <a:r>
              <a:rPr lang="en-US" sz="3000" dirty="0" err="1" smtClean="0">
                <a:cs typeface="Arial" pitchFamily="34" charset="0"/>
              </a:rPr>
              <a:t>Sekretariat</a:t>
            </a:r>
            <a:r>
              <a:rPr lang="en-US" sz="3000" dirty="0" smtClean="0">
                <a:cs typeface="Arial" pitchFamily="34" charset="0"/>
              </a:rPr>
              <a:t> </a:t>
            </a:r>
            <a:r>
              <a:rPr lang="en-US" sz="3000" dirty="0">
                <a:cs typeface="Arial" pitchFamily="34" charset="0"/>
              </a:rPr>
              <a:t>Daerah;</a:t>
            </a:r>
          </a:p>
          <a:p>
            <a:pPr lvl="0"/>
            <a:r>
              <a:rPr lang="en-US" sz="3000" dirty="0" err="1">
                <a:cs typeface="Arial" pitchFamily="34" charset="0"/>
              </a:rPr>
              <a:t>S</a:t>
            </a:r>
            <a:r>
              <a:rPr lang="en-US" sz="3000" dirty="0" err="1" smtClean="0">
                <a:cs typeface="Arial" pitchFamily="34" charset="0"/>
              </a:rPr>
              <a:t>ekretariat</a:t>
            </a:r>
            <a:r>
              <a:rPr lang="en-US" sz="3000" dirty="0" smtClean="0">
                <a:cs typeface="Arial" pitchFamily="34" charset="0"/>
              </a:rPr>
              <a:t> </a:t>
            </a:r>
            <a:r>
              <a:rPr lang="en-US" sz="3000" dirty="0">
                <a:cs typeface="Arial" pitchFamily="34" charset="0"/>
              </a:rPr>
              <a:t>DPRD;</a:t>
            </a:r>
          </a:p>
          <a:p>
            <a:pPr lvl="0"/>
            <a:r>
              <a:rPr lang="en-US" sz="3000" dirty="0" err="1">
                <a:cs typeface="Arial" pitchFamily="34" charset="0"/>
              </a:rPr>
              <a:t>I</a:t>
            </a:r>
            <a:r>
              <a:rPr lang="en-US" sz="3000" dirty="0" err="1" smtClean="0">
                <a:cs typeface="Arial" pitchFamily="34" charset="0"/>
              </a:rPr>
              <a:t>nspektorat</a:t>
            </a:r>
            <a:r>
              <a:rPr lang="en-US" sz="3000" dirty="0">
                <a:cs typeface="Arial" pitchFamily="34" charset="0"/>
              </a:rPr>
              <a:t>;</a:t>
            </a:r>
          </a:p>
          <a:p>
            <a:pPr lvl="0"/>
            <a:r>
              <a:rPr lang="en-US" sz="3000" dirty="0" err="1">
                <a:cs typeface="Arial" pitchFamily="34" charset="0"/>
              </a:rPr>
              <a:t>D</a:t>
            </a:r>
            <a:r>
              <a:rPr lang="en-US" sz="3000" dirty="0" err="1" smtClean="0">
                <a:cs typeface="Arial" pitchFamily="34" charset="0"/>
              </a:rPr>
              <a:t>inas</a:t>
            </a:r>
            <a:r>
              <a:rPr lang="en-US" sz="3000" dirty="0" smtClean="0">
                <a:cs typeface="Arial" pitchFamily="34" charset="0"/>
              </a:rPr>
              <a:t>; </a:t>
            </a:r>
            <a:endParaRPr lang="en-US" sz="3000" dirty="0">
              <a:cs typeface="Arial" pitchFamily="34" charset="0"/>
            </a:endParaRPr>
          </a:p>
          <a:p>
            <a:pPr lvl="0"/>
            <a:r>
              <a:rPr lang="en-US" sz="3000" dirty="0" err="1">
                <a:cs typeface="Arial" pitchFamily="34" charset="0"/>
              </a:rPr>
              <a:t>B</a:t>
            </a:r>
            <a:r>
              <a:rPr lang="en-US" sz="3000" dirty="0" err="1" smtClean="0">
                <a:cs typeface="Arial" pitchFamily="34" charset="0"/>
              </a:rPr>
              <a:t>adan</a:t>
            </a:r>
            <a:r>
              <a:rPr lang="en-US" sz="3000" dirty="0" smtClean="0">
                <a:cs typeface="Arial" pitchFamily="34" charset="0"/>
              </a:rPr>
              <a:t>;</a:t>
            </a:r>
            <a:endParaRPr lang="en-US" sz="3000" dirty="0">
              <a:cs typeface="Arial" pitchFamily="34" charset="0"/>
            </a:endParaRPr>
          </a:p>
          <a:p>
            <a:pPr lvl="0"/>
            <a:r>
              <a:rPr lang="en-US" sz="3000" dirty="0" err="1">
                <a:cs typeface="Arial" pitchFamily="34" charset="0"/>
              </a:rPr>
              <a:t>K</a:t>
            </a:r>
            <a:r>
              <a:rPr lang="en-US" sz="3000" dirty="0" err="1" smtClean="0">
                <a:cs typeface="Arial" pitchFamily="34" charset="0"/>
              </a:rPr>
              <a:t>ecamatan</a:t>
            </a:r>
            <a:r>
              <a:rPr lang="en-US" sz="3000" dirty="0" smtClean="0">
                <a:cs typeface="Arial" pitchFamily="34" charset="0"/>
              </a:rPr>
              <a:t>.</a:t>
            </a:r>
          </a:p>
          <a:p>
            <a:pPr lvl="0"/>
            <a:r>
              <a:rPr lang="en-US" sz="3000" dirty="0" smtClean="0"/>
              <a:t> Kelurahan</a:t>
            </a:r>
            <a:r>
              <a:rPr lang="en-US" sz="3000" dirty="0"/>
              <a:t>.</a:t>
            </a:r>
          </a:p>
          <a:p>
            <a:r>
              <a:rPr lang="en-US" sz="3000" dirty="0" err="1"/>
              <a:t>Susunan</a:t>
            </a:r>
            <a:r>
              <a:rPr lang="en-US" sz="3000" dirty="0"/>
              <a:t> </a:t>
            </a:r>
            <a:r>
              <a:rPr lang="en-US" sz="3000" dirty="0" err="1"/>
              <a:t>organisasi</a:t>
            </a:r>
            <a:r>
              <a:rPr lang="en-US" sz="3000" dirty="0"/>
              <a:t> </a:t>
            </a:r>
            <a:r>
              <a:rPr lang="en-US" sz="3000" dirty="0" err="1"/>
              <a:t>perangkat</a:t>
            </a:r>
            <a:r>
              <a:rPr lang="en-US" sz="3000" dirty="0"/>
              <a:t> </a:t>
            </a:r>
            <a:r>
              <a:rPr lang="en-US" sz="3000" dirty="0" err="1"/>
              <a:t>daerah</a:t>
            </a:r>
            <a:r>
              <a:rPr lang="en-US" sz="3000" dirty="0"/>
              <a:t> </a:t>
            </a:r>
            <a:r>
              <a:rPr lang="en-US" sz="3000" dirty="0" err="1"/>
              <a:t>ditetapkan</a:t>
            </a:r>
            <a:r>
              <a:rPr lang="en-US" sz="3000" dirty="0"/>
              <a:t> </a:t>
            </a:r>
            <a:r>
              <a:rPr lang="en-US" sz="3000" dirty="0" err="1"/>
              <a:t>dalam</a:t>
            </a:r>
            <a:r>
              <a:rPr lang="en-US" sz="3000" dirty="0"/>
              <a:t> </a:t>
            </a:r>
            <a:r>
              <a:rPr lang="en-US" sz="3000" dirty="0" err="1" smtClean="0"/>
              <a:t>Peraturan</a:t>
            </a:r>
            <a:r>
              <a:rPr lang="en-US" sz="3000" dirty="0" smtClean="0"/>
              <a:t> Daerah </a:t>
            </a:r>
            <a:r>
              <a:rPr lang="en-US" sz="3000" dirty="0" err="1"/>
              <a:t>dengan</a:t>
            </a:r>
            <a:r>
              <a:rPr lang="en-US" sz="3000" dirty="0"/>
              <a:t> </a:t>
            </a:r>
            <a:r>
              <a:rPr lang="en-US" sz="3000" dirty="0" err="1"/>
              <a:t>memperhatikan</a:t>
            </a:r>
            <a:r>
              <a:rPr lang="en-US" sz="3000" dirty="0"/>
              <a:t> faktor-faktor </a:t>
            </a:r>
            <a:r>
              <a:rPr lang="en-US" sz="3000" dirty="0" err="1"/>
              <a:t>tertentu</a:t>
            </a:r>
            <a:r>
              <a:rPr lang="en-US" sz="3000" dirty="0"/>
              <a:t> </a:t>
            </a:r>
            <a:r>
              <a:rPr lang="en-US" sz="3000" dirty="0" err="1"/>
              <a:t>dan</a:t>
            </a:r>
            <a:r>
              <a:rPr lang="en-US" sz="3000" dirty="0"/>
              <a:t> </a:t>
            </a:r>
            <a:r>
              <a:rPr lang="en-US" sz="3000" dirty="0" err="1"/>
              <a:t>berpedoman</a:t>
            </a:r>
            <a:r>
              <a:rPr lang="en-US" sz="3000" dirty="0"/>
              <a:t> </a:t>
            </a:r>
            <a:r>
              <a:rPr lang="en-US" sz="3000" dirty="0" err="1"/>
              <a:t>pada</a:t>
            </a:r>
            <a:r>
              <a:rPr lang="en-US" sz="3000" dirty="0"/>
              <a:t> </a:t>
            </a:r>
            <a:r>
              <a:rPr lang="en-US" sz="3000" dirty="0" err="1"/>
              <a:t>PeraturanPemerintah</a:t>
            </a:r>
            <a:endParaRPr lang="en-US" sz="3000" dirty="0"/>
          </a:p>
          <a:p>
            <a:endParaRPr lang="en-US" dirty="0"/>
          </a:p>
          <a:p>
            <a:pPr lvl="0"/>
            <a:endParaRPr lang="en-US" dirty="0"/>
          </a:p>
        </p:txBody>
      </p:sp>
    </p:spTree>
    <p:extLst>
      <p:ext uri="{BB962C8B-B14F-4D97-AF65-F5344CB8AC3E}">
        <p14:creationId xmlns:p14="http://schemas.microsoft.com/office/powerpoint/2010/main" val="4049582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32</TotalTime>
  <Words>1051</Words>
  <Application>Microsoft Office PowerPoint</Application>
  <PresentationFormat>On-screen Show (4:3)</PresentationFormat>
  <Paragraphs>93</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Office Theme</vt:lpstr>
      <vt:lpstr>Pembentukan Organisasi Perangkat  Daerah</vt:lpstr>
      <vt:lpstr>PowerPoint Presentation</vt:lpstr>
      <vt:lpstr>PowerPoint Presentation</vt:lpstr>
      <vt:lpstr>PowerPoint Presentation</vt:lpstr>
      <vt:lpstr>PowerPoint Presentation</vt:lpstr>
      <vt:lpstr>Jenis Perangkat Daerah</vt:lpstr>
      <vt:lpstr>2. Pemerintahan Daerah Kabupaten/Kota</vt:lpstr>
      <vt:lpstr>PowerPoint Presentation</vt:lpstr>
      <vt:lpstr>Perangkat Daerah Kabupaten/Kota terdiri atas:</vt:lpstr>
      <vt:lpstr>LEMBAGA PEMERINTAHAN DAERAH</vt:lpstr>
      <vt:lpstr>Sekretariat Daerah, Dinas Daerah, Lembaga Teknis Daerah, Camat, Lurah, dan Desa </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Pembentukan Organisasi   Daerah</dc:title>
  <dc:creator>My PC</dc:creator>
  <cp:lastModifiedBy>My PC</cp:lastModifiedBy>
  <cp:revision>5</cp:revision>
  <dcterms:created xsi:type="dcterms:W3CDTF">2021-05-05T05:07:32Z</dcterms:created>
  <dcterms:modified xsi:type="dcterms:W3CDTF">2021-05-05T06:21:58Z</dcterms:modified>
</cp:coreProperties>
</file>