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D6D2A9-48EE-4B4F-8ECA-BC1B5C7CF2F9}" type="datetimeFigureOut">
              <a:rPr lang="id-ID" smtClean="0"/>
              <a:t>10/08/2020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07D41B-71BF-4DB4-A2C9-7F03362AFCD6}" type="slidenum">
              <a:rPr lang="id-ID" smtClean="0"/>
              <a:t>‹#›</a:t>
            </a:fld>
            <a:endParaRPr lang="id-ID"/>
          </a:p>
        </p:txBody>
      </p:sp>
    </p:spTree>
    <p:extLst>
      <p:ext uri="{BB962C8B-B14F-4D97-AF65-F5344CB8AC3E}">
        <p14:creationId xmlns:p14="http://schemas.microsoft.com/office/powerpoint/2010/main" val="2144134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257CAC9-3C43-4790-AD8E-75087EC849B4}" type="slidenum">
              <a:rPr lang="en-US" smtClean="0"/>
              <a:pPr/>
              <a:t>6</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192283-5B6C-47C4-B634-A7B877F5D256}" type="slidenum">
              <a:rPr lang="en-US" smtClean="0"/>
              <a:pPr/>
              <a:t>18</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A7BF355-BD64-48FD-A273-22F39E271684}"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A3A9C4D-D85C-4F22-8E80-7A643AA6205C}" type="slidenum">
              <a:rPr lang="en-US" smtClean="0"/>
              <a:pPr/>
              <a:t>10</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9171F76-4EE2-4A3B-A1C4-70A683E390F9}" type="slidenum">
              <a:rPr lang="en-US" smtClean="0"/>
              <a:pPr/>
              <a:t>11</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EFF86DB-BE3A-4153-99B7-F38A6B847A35}" type="slidenum">
              <a:rPr lang="en-US" smtClean="0"/>
              <a:pPr/>
              <a:t>12</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145BCCD-4105-46E6-9771-552CE79E640A}" type="slidenum">
              <a:rPr lang="en-US" smtClean="0"/>
              <a:pPr/>
              <a:t>13</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C3F0E7A-C1A7-4FB7-96CB-1AD10E7C8754}" type="slidenum">
              <a:rPr lang="en-US" smtClean="0"/>
              <a:pPr/>
              <a:t>14</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D7CE377-BA60-4889-A921-67D58EE0B9F5}" type="slidenum">
              <a:rPr lang="en-US" smtClean="0"/>
              <a:pPr/>
              <a:t>15</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5553AC1-0EC6-49CD-9709-54449169F55A}" type="slidenum">
              <a:rPr lang="en-US" smtClean="0"/>
              <a:pPr/>
              <a:t>16</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E29C0AE-9C5E-493B-89C2-53B26D17E25F}" type="slidenum">
              <a:rPr lang="en-US" smtClean="0"/>
              <a:pPr/>
              <a:t>17</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E54FBD57-6997-4799-8B46-9A528A52FBF8}" type="datetimeFigureOut">
              <a:rPr lang="id-ID" smtClean="0"/>
              <a:t>10/08/2020</a:t>
            </a:fld>
            <a:endParaRPr lang="id-ID"/>
          </a:p>
        </p:txBody>
      </p:sp>
      <p:sp>
        <p:nvSpPr>
          <p:cNvPr id="2" name="Footer Placeholder 1"/>
          <p:cNvSpPr>
            <a:spLocks noGrp="1"/>
          </p:cNvSpPr>
          <p:nvPr>
            <p:ph type="ftr" sz="quarter" idx="11"/>
          </p:nvPr>
        </p:nvSpPr>
        <p:spPr/>
        <p:txBody>
          <a:bodyPr/>
          <a:lstStyle/>
          <a:p>
            <a:endParaRPr lang="id-ID"/>
          </a:p>
        </p:txBody>
      </p:sp>
      <p:sp>
        <p:nvSpPr>
          <p:cNvPr id="15" name="Slide Number Placeholder 14"/>
          <p:cNvSpPr>
            <a:spLocks noGrp="1"/>
          </p:cNvSpPr>
          <p:nvPr>
            <p:ph type="sldNum" sz="quarter" idx="12"/>
          </p:nvPr>
        </p:nvSpPr>
        <p:spPr>
          <a:xfrm>
            <a:off x="8229600" y="6473952"/>
            <a:ext cx="758952" cy="246888"/>
          </a:xfrm>
        </p:spPr>
        <p:txBody>
          <a:bodyPr/>
          <a:lstStyle/>
          <a:p>
            <a:fld id="{212D083D-B45C-42B7-AB4D-BE5794CE8137}"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4FBD57-6997-4799-8B46-9A528A52FBF8}"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12D083D-B45C-42B7-AB4D-BE5794CE8137}"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4FBD57-6997-4799-8B46-9A528A52FBF8}"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12D083D-B45C-42B7-AB4D-BE5794CE8137}" type="slidenum">
              <a:rPr lang="id-ID" smtClean="0"/>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en-GB"/>
          </a:p>
        </p:txBody>
      </p:sp>
      <p:sp>
        <p:nvSpPr>
          <p:cNvPr id="5" name="Rectangle 7"/>
          <p:cNvSpPr>
            <a:spLocks noGrp="1" noChangeArrowheads="1"/>
          </p:cNvSpPr>
          <p:nvPr>
            <p:ph type="ftr" sz="quarter" idx="11"/>
          </p:nvPr>
        </p:nvSpPr>
        <p:spPr>
          <a:ln/>
        </p:spPr>
        <p:txBody>
          <a:bodyPr/>
          <a:lstStyle>
            <a:lvl1pPr>
              <a:defRPr/>
            </a:lvl1pPr>
          </a:lstStyle>
          <a:p>
            <a:pPr>
              <a:defRPr/>
            </a:pPr>
            <a:endParaRPr lang="en-GB"/>
          </a:p>
        </p:txBody>
      </p:sp>
      <p:sp>
        <p:nvSpPr>
          <p:cNvPr id="6" name="Rectangle 8"/>
          <p:cNvSpPr>
            <a:spLocks noGrp="1" noChangeArrowheads="1"/>
          </p:cNvSpPr>
          <p:nvPr>
            <p:ph type="sldNum" sz="quarter" idx="12"/>
          </p:nvPr>
        </p:nvSpPr>
        <p:spPr>
          <a:ln/>
        </p:spPr>
        <p:txBody>
          <a:bodyPr/>
          <a:lstStyle>
            <a:lvl1pPr>
              <a:defRPr/>
            </a:lvl1pPr>
          </a:lstStyle>
          <a:p>
            <a:pPr>
              <a:defRPr/>
            </a:pPr>
            <a:fld id="{BEDA3C30-5C0A-4327-A5C4-9F788CEAC7B3}" type="slidenum">
              <a:rPr lang="en-GB"/>
              <a:pPr>
                <a:defRPr/>
              </a:pPr>
              <a:t>‹#›</a:t>
            </a:fld>
            <a:endParaRPr lang="en-GB"/>
          </a:p>
        </p:txBody>
      </p:sp>
    </p:spTree>
    <p:extLst>
      <p:ext uri="{BB962C8B-B14F-4D97-AF65-F5344CB8AC3E}">
        <p14:creationId xmlns:p14="http://schemas.microsoft.com/office/powerpoint/2010/main" val="2094295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E54FBD57-6997-4799-8B46-9A528A52FBF8}" type="datetimeFigureOut">
              <a:rPr lang="id-ID" smtClean="0"/>
              <a:t>10/08/2020</a:t>
            </a:fld>
            <a:endParaRPr lang="id-ID"/>
          </a:p>
        </p:txBody>
      </p:sp>
      <p:sp>
        <p:nvSpPr>
          <p:cNvPr id="19" name="Footer Placeholder 18"/>
          <p:cNvSpPr>
            <a:spLocks noGrp="1"/>
          </p:cNvSpPr>
          <p:nvPr>
            <p:ph type="ftr" sz="quarter" idx="11"/>
          </p:nvPr>
        </p:nvSpPr>
        <p:spPr>
          <a:xfrm>
            <a:off x="3581400" y="76200"/>
            <a:ext cx="2895600" cy="288925"/>
          </a:xfrm>
        </p:spPr>
        <p:txBody>
          <a:bodyPr/>
          <a:lstStyle/>
          <a:p>
            <a:endParaRPr lang="id-ID"/>
          </a:p>
        </p:txBody>
      </p:sp>
      <p:sp>
        <p:nvSpPr>
          <p:cNvPr id="16" name="Slide Number Placeholder 15"/>
          <p:cNvSpPr>
            <a:spLocks noGrp="1"/>
          </p:cNvSpPr>
          <p:nvPr>
            <p:ph type="sldNum" sz="quarter" idx="12"/>
          </p:nvPr>
        </p:nvSpPr>
        <p:spPr>
          <a:xfrm>
            <a:off x="8229600" y="6473952"/>
            <a:ext cx="758952" cy="246888"/>
          </a:xfrm>
        </p:spPr>
        <p:txBody>
          <a:bodyPr/>
          <a:lstStyle/>
          <a:p>
            <a:fld id="{212D083D-B45C-42B7-AB4D-BE5794CE8137}"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E54FBD57-6997-4799-8B46-9A528A52FBF8}" type="datetimeFigureOut">
              <a:rPr lang="id-ID" smtClean="0"/>
              <a:t>10/08/2020</a:t>
            </a:fld>
            <a:endParaRPr lang="id-ID"/>
          </a:p>
        </p:txBody>
      </p:sp>
      <p:sp>
        <p:nvSpPr>
          <p:cNvPr id="11" name="Footer Placeholder 10"/>
          <p:cNvSpPr>
            <a:spLocks noGrp="1"/>
          </p:cNvSpPr>
          <p:nvPr>
            <p:ph type="ftr" sz="quarter" idx="11"/>
          </p:nvPr>
        </p:nvSpPr>
        <p:spPr/>
        <p:txBody>
          <a:bodyPr/>
          <a:lstStyle/>
          <a:p>
            <a:endParaRPr lang="id-ID"/>
          </a:p>
        </p:txBody>
      </p:sp>
      <p:sp>
        <p:nvSpPr>
          <p:cNvPr id="16" name="Slide Number Placeholder 15"/>
          <p:cNvSpPr>
            <a:spLocks noGrp="1"/>
          </p:cNvSpPr>
          <p:nvPr>
            <p:ph type="sldNum" sz="quarter" idx="12"/>
          </p:nvPr>
        </p:nvSpPr>
        <p:spPr/>
        <p:txBody>
          <a:bodyPr/>
          <a:lstStyle/>
          <a:p>
            <a:fld id="{212D083D-B45C-42B7-AB4D-BE5794CE8137}" type="slidenum">
              <a:rPr lang="id-ID" smtClean="0"/>
              <a:t>‹#›</a:t>
            </a:fld>
            <a:endParaRPr lang="id-ID"/>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E54FBD57-6997-4799-8B46-9A528A52FBF8}" type="datetimeFigureOut">
              <a:rPr lang="id-ID" smtClean="0"/>
              <a:t>10/08/2020</a:t>
            </a:fld>
            <a:endParaRPr lang="id-ID"/>
          </a:p>
        </p:txBody>
      </p:sp>
      <p:sp>
        <p:nvSpPr>
          <p:cNvPr id="10" name="Footer Placeholder 9"/>
          <p:cNvSpPr>
            <a:spLocks noGrp="1"/>
          </p:cNvSpPr>
          <p:nvPr>
            <p:ph type="ftr" sz="quarter" idx="11"/>
          </p:nvPr>
        </p:nvSpPr>
        <p:spPr/>
        <p:txBody>
          <a:bodyPr/>
          <a:lstStyle/>
          <a:p>
            <a:endParaRPr lang="id-ID"/>
          </a:p>
        </p:txBody>
      </p:sp>
      <p:sp>
        <p:nvSpPr>
          <p:cNvPr id="31" name="Slide Number Placeholder 30"/>
          <p:cNvSpPr>
            <a:spLocks noGrp="1"/>
          </p:cNvSpPr>
          <p:nvPr>
            <p:ph type="sldNum" sz="quarter" idx="12"/>
          </p:nvPr>
        </p:nvSpPr>
        <p:spPr/>
        <p:txBody>
          <a:bodyPr/>
          <a:lstStyle/>
          <a:p>
            <a:fld id="{212D083D-B45C-42B7-AB4D-BE5794CE8137}"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E54FBD57-6997-4799-8B46-9A528A52FBF8}" type="datetimeFigureOut">
              <a:rPr lang="id-ID" smtClean="0"/>
              <a:t>10/08/2020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229600" y="6477000"/>
            <a:ext cx="762000" cy="246888"/>
          </a:xfrm>
        </p:spPr>
        <p:txBody>
          <a:bodyPr/>
          <a:lstStyle/>
          <a:p>
            <a:fld id="{212D083D-B45C-42B7-AB4D-BE5794CE8137}" type="slidenum">
              <a:rPr lang="id-ID" smtClean="0"/>
              <a:t>‹#›</a:t>
            </a:fld>
            <a:endParaRPr lang="id-ID"/>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54FBD57-6997-4799-8B46-9A528A52FBF8}" type="datetimeFigureOut">
              <a:rPr lang="id-ID" smtClean="0"/>
              <a:t>10/08/2020</a:t>
            </a:fld>
            <a:endParaRPr lang="id-ID"/>
          </a:p>
        </p:txBody>
      </p:sp>
      <p:sp>
        <p:nvSpPr>
          <p:cNvPr id="21" name="Footer Placeholder 20"/>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12D083D-B45C-42B7-AB4D-BE5794CE8137}"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54FBD57-6997-4799-8B46-9A528A52FBF8}" type="datetimeFigureOut">
              <a:rPr lang="id-ID" smtClean="0"/>
              <a:t>10/08/2020</a:t>
            </a:fld>
            <a:endParaRPr lang="id-ID"/>
          </a:p>
        </p:txBody>
      </p:sp>
      <p:sp>
        <p:nvSpPr>
          <p:cNvPr id="24" name="Footer Placeholder 23"/>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12D083D-B45C-42B7-AB4D-BE5794CE8137}"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E54FBD57-6997-4799-8B46-9A528A52FBF8}" type="datetimeFigureOut">
              <a:rPr lang="id-ID" smtClean="0"/>
              <a:t>10/08/2020</a:t>
            </a:fld>
            <a:endParaRPr lang="id-ID"/>
          </a:p>
        </p:txBody>
      </p:sp>
      <p:sp>
        <p:nvSpPr>
          <p:cNvPr id="29" name="Footer Placeholder 28"/>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12D083D-B45C-42B7-AB4D-BE5794CE8137}"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E54FBD57-6997-4799-8B46-9A528A52FBF8}"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31" name="Slide Number Placeholder 30"/>
          <p:cNvSpPr>
            <a:spLocks noGrp="1"/>
          </p:cNvSpPr>
          <p:nvPr>
            <p:ph type="sldNum" sz="quarter" idx="12"/>
          </p:nvPr>
        </p:nvSpPr>
        <p:spPr/>
        <p:txBody>
          <a:bodyPr/>
          <a:lstStyle/>
          <a:p>
            <a:fld id="{212D083D-B45C-42B7-AB4D-BE5794CE8137}" type="slidenum">
              <a:rPr lang="id-ID" smtClean="0"/>
              <a:t>‹#›</a:t>
            </a:fld>
            <a:endParaRPr lang="id-ID"/>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E54FBD57-6997-4799-8B46-9A528A52FBF8}" type="datetimeFigureOut">
              <a:rPr lang="id-ID" smtClean="0"/>
              <a:t>10/08/2020</a:t>
            </a:fld>
            <a:endParaRPr lang="id-ID"/>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id-ID"/>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12D083D-B45C-42B7-AB4D-BE5794CE8137}" type="slidenum">
              <a:rPr lang="id-ID" smtClean="0"/>
              <a:t>‹#›</a:t>
            </a:fld>
            <a:endParaRPr lang="id-ID"/>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hyperlink" Target="https://id.wikipedia.org/w/index.php?title=Fungsi_sosial&amp;action=edit&amp;redlink=1" TargetMode="External"/><Relationship Id="rId3" Type="http://schemas.openxmlformats.org/officeDocument/2006/relationships/hyperlink" Target="https://id.wikipedia.org/wiki/Komunitas" TargetMode="External"/><Relationship Id="rId7" Type="http://schemas.openxmlformats.org/officeDocument/2006/relationships/hyperlink" Target="https://id.wikipedia.org/wiki/Kesejahteraan" TargetMode="External"/><Relationship Id="rId2" Type="http://schemas.openxmlformats.org/officeDocument/2006/relationships/hyperlink" Target="https://id.wikipedia.org/wiki/Masyarakat" TargetMode="External"/><Relationship Id="rId1" Type="http://schemas.openxmlformats.org/officeDocument/2006/relationships/slideLayout" Target="../slideLayouts/slideLayout2.xml"/><Relationship Id="rId6" Type="http://schemas.openxmlformats.org/officeDocument/2006/relationships/hyperlink" Target="https://id.wikipedia.org/wiki/Intervensi_sosial" TargetMode="External"/><Relationship Id="rId5" Type="http://schemas.openxmlformats.org/officeDocument/2006/relationships/hyperlink" Target="https://id.wikipedia.org/wiki/Kesejahteraan_sosial" TargetMode="External"/><Relationship Id="rId4" Type="http://schemas.openxmlformats.org/officeDocument/2006/relationships/hyperlink" Target="https://id.wikipedia.org/w/index.php?title=Pekerjaan_sosial&amp;action=edit&amp;redlink=1"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MATERI KELIMA</a:t>
            </a:r>
            <a:endParaRPr lang="id-ID" dirty="0"/>
          </a:p>
        </p:txBody>
      </p:sp>
      <p:sp>
        <p:nvSpPr>
          <p:cNvPr id="3" name="Content Placeholder 2"/>
          <p:cNvSpPr>
            <a:spLocks noGrp="1"/>
          </p:cNvSpPr>
          <p:nvPr>
            <p:ph idx="1"/>
          </p:nvPr>
        </p:nvSpPr>
        <p:spPr/>
        <p:txBody>
          <a:bodyPr/>
          <a:lstStyle/>
          <a:p>
            <a:r>
              <a:rPr lang="id-ID" smtClean="0"/>
              <a:t>MATA KULIAH PENGORGANISASIAN MASYRAKAT</a:t>
            </a:r>
            <a:endParaRPr lang="id-ID"/>
          </a:p>
        </p:txBody>
      </p:sp>
    </p:spTree>
    <p:extLst>
      <p:ext uri="{BB962C8B-B14F-4D97-AF65-F5344CB8AC3E}">
        <p14:creationId xmlns:p14="http://schemas.microsoft.com/office/powerpoint/2010/main" val="1197139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eaLnBrk="1" hangingPunct="1">
              <a:defRPr/>
            </a:pPr>
            <a:r>
              <a:rPr lang="id-ID" sz="4000" smtClean="0"/>
              <a:t>Tiga Model Praktek Pengorganisasian Masyarakat</a:t>
            </a:r>
            <a:r>
              <a:rPr lang="id-ID" smtClean="0"/>
              <a:t> </a:t>
            </a:r>
            <a:br>
              <a:rPr lang="id-ID" smtClean="0"/>
            </a:br>
            <a:r>
              <a:rPr lang="id-ID" sz="2400" smtClean="0"/>
              <a:t>(Rothman &amp; Tropman )</a:t>
            </a:r>
            <a:endParaRPr lang="en-GB" sz="2400" smtClean="0"/>
          </a:p>
        </p:txBody>
      </p:sp>
      <p:sp>
        <p:nvSpPr>
          <p:cNvPr id="17411" name="Text Box 3"/>
          <p:cNvSpPr txBox="1">
            <a:spLocks noChangeArrowheads="1"/>
          </p:cNvSpPr>
          <p:nvPr/>
        </p:nvSpPr>
        <p:spPr bwMode="auto">
          <a:xfrm>
            <a:off x="1143000" y="2895600"/>
            <a:ext cx="2133600" cy="457200"/>
          </a:xfrm>
          <a:prstGeom prst="rect">
            <a:avLst/>
          </a:prstGeom>
          <a:noFill/>
          <a:ln w="9525">
            <a:noFill/>
            <a:miter lim="800000"/>
            <a:headEnd/>
            <a:tailEnd/>
          </a:ln>
        </p:spPr>
        <p:txBody>
          <a:bodyPr>
            <a:spAutoFit/>
          </a:bodyPr>
          <a:lstStyle/>
          <a:p>
            <a:pPr>
              <a:spcBef>
                <a:spcPct val="50000"/>
              </a:spcBef>
            </a:pPr>
            <a:endParaRPr lang="en-US"/>
          </a:p>
        </p:txBody>
      </p:sp>
      <p:sp>
        <p:nvSpPr>
          <p:cNvPr id="17412" name="Text Box 4"/>
          <p:cNvSpPr txBox="1">
            <a:spLocks noChangeArrowheads="1"/>
          </p:cNvSpPr>
          <p:nvPr/>
        </p:nvSpPr>
        <p:spPr bwMode="auto">
          <a:xfrm>
            <a:off x="1295400" y="3048000"/>
            <a:ext cx="2133600" cy="457200"/>
          </a:xfrm>
          <a:prstGeom prst="rect">
            <a:avLst/>
          </a:prstGeom>
          <a:noFill/>
          <a:ln w="9525">
            <a:noFill/>
            <a:miter lim="800000"/>
            <a:headEnd/>
            <a:tailEnd/>
          </a:ln>
        </p:spPr>
        <p:txBody>
          <a:bodyPr>
            <a:spAutoFit/>
          </a:bodyPr>
          <a:lstStyle/>
          <a:p>
            <a:pPr>
              <a:spcBef>
                <a:spcPct val="50000"/>
              </a:spcBef>
            </a:pPr>
            <a:endParaRPr lang="en-US"/>
          </a:p>
        </p:txBody>
      </p:sp>
      <p:sp>
        <p:nvSpPr>
          <p:cNvPr id="17413" name="Text Box 5"/>
          <p:cNvSpPr txBox="1">
            <a:spLocks noChangeArrowheads="1"/>
          </p:cNvSpPr>
          <p:nvPr/>
        </p:nvSpPr>
        <p:spPr bwMode="auto">
          <a:xfrm>
            <a:off x="5562600" y="3200400"/>
            <a:ext cx="2133600" cy="457200"/>
          </a:xfrm>
          <a:prstGeom prst="rect">
            <a:avLst/>
          </a:prstGeom>
          <a:noFill/>
          <a:ln w="9525">
            <a:noFill/>
            <a:miter lim="800000"/>
            <a:headEnd/>
            <a:tailEnd/>
          </a:ln>
        </p:spPr>
        <p:txBody>
          <a:bodyPr>
            <a:spAutoFit/>
          </a:bodyPr>
          <a:lstStyle/>
          <a:p>
            <a:pPr>
              <a:spcBef>
                <a:spcPct val="50000"/>
              </a:spcBef>
            </a:pPr>
            <a:endParaRPr lang="en-US"/>
          </a:p>
        </p:txBody>
      </p:sp>
      <p:sp>
        <p:nvSpPr>
          <p:cNvPr id="17414" name="Text Box 6"/>
          <p:cNvSpPr txBox="1">
            <a:spLocks noChangeArrowheads="1"/>
          </p:cNvSpPr>
          <p:nvPr/>
        </p:nvSpPr>
        <p:spPr bwMode="auto">
          <a:xfrm>
            <a:off x="4419600" y="2895600"/>
            <a:ext cx="2133600" cy="457200"/>
          </a:xfrm>
          <a:prstGeom prst="rect">
            <a:avLst/>
          </a:prstGeom>
          <a:noFill/>
          <a:ln w="9525">
            <a:noFill/>
            <a:miter lim="800000"/>
            <a:headEnd/>
            <a:tailEnd/>
          </a:ln>
        </p:spPr>
        <p:txBody>
          <a:bodyPr>
            <a:spAutoFit/>
          </a:bodyPr>
          <a:lstStyle/>
          <a:p>
            <a:pPr>
              <a:spcBef>
                <a:spcPct val="50000"/>
              </a:spcBef>
            </a:pPr>
            <a:endParaRPr lang="en-US"/>
          </a:p>
        </p:txBody>
      </p:sp>
      <p:sp>
        <p:nvSpPr>
          <p:cNvPr id="17415" name="Rectangle 7"/>
          <p:cNvSpPr>
            <a:spLocks noChangeArrowheads="1"/>
          </p:cNvSpPr>
          <p:nvPr/>
        </p:nvSpPr>
        <p:spPr bwMode="auto">
          <a:xfrm>
            <a:off x="1066800" y="2743200"/>
            <a:ext cx="2286000" cy="1828800"/>
          </a:xfrm>
          <a:prstGeom prst="rect">
            <a:avLst/>
          </a:prstGeom>
          <a:solidFill>
            <a:srgbClr val="0066FF"/>
          </a:solidFill>
          <a:ln w="9525">
            <a:solidFill>
              <a:schemeClr val="tx1"/>
            </a:solidFill>
            <a:miter lim="800000"/>
            <a:headEnd/>
            <a:tailEnd/>
          </a:ln>
        </p:spPr>
        <p:txBody>
          <a:bodyPr wrap="none" anchor="ctr"/>
          <a:lstStyle/>
          <a:p>
            <a:endParaRPr lang="en-US"/>
          </a:p>
        </p:txBody>
      </p:sp>
      <p:sp>
        <p:nvSpPr>
          <p:cNvPr id="17416" name="Rectangle 8"/>
          <p:cNvSpPr>
            <a:spLocks noChangeArrowheads="1"/>
          </p:cNvSpPr>
          <p:nvPr/>
        </p:nvSpPr>
        <p:spPr bwMode="auto">
          <a:xfrm>
            <a:off x="3657600" y="2743200"/>
            <a:ext cx="2133600" cy="1828800"/>
          </a:xfrm>
          <a:prstGeom prst="rect">
            <a:avLst/>
          </a:prstGeom>
          <a:solidFill>
            <a:srgbClr val="0066FF"/>
          </a:solidFill>
          <a:ln w="9525">
            <a:solidFill>
              <a:schemeClr val="tx1"/>
            </a:solidFill>
            <a:miter lim="800000"/>
            <a:headEnd/>
            <a:tailEnd/>
          </a:ln>
        </p:spPr>
        <p:txBody>
          <a:bodyPr wrap="none" anchor="ctr"/>
          <a:lstStyle/>
          <a:p>
            <a:endParaRPr lang="en-US"/>
          </a:p>
        </p:txBody>
      </p:sp>
      <p:sp>
        <p:nvSpPr>
          <p:cNvPr id="17417" name="Rectangle 9"/>
          <p:cNvSpPr>
            <a:spLocks noChangeArrowheads="1"/>
          </p:cNvSpPr>
          <p:nvPr/>
        </p:nvSpPr>
        <p:spPr bwMode="auto">
          <a:xfrm>
            <a:off x="6096000" y="2743200"/>
            <a:ext cx="2057400" cy="1828800"/>
          </a:xfrm>
          <a:prstGeom prst="rect">
            <a:avLst/>
          </a:prstGeom>
          <a:solidFill>
            <a:srgbClr val="0066FF"/>
          </a:solidFill>
          <a:ln w="9525">
            <a:solidFill>
              <a:schemeClr val="tx1"/>
            </a:solidFill>
            <a:miter lim="800000"/>
            <a:headEnd/>
            <a:tailEnd/>
          </a:ln>
        </p:spPr>
        <p:txBody>
          <a:bodyPr wrap="none" anchor="ctr"/>
          <a:lstStyle/>
          <a:p>
            <a:endParaRPr lang="en-US"/>
          </a:p>
        </p:txBody>
      </p:sp>
      <p:sp>
        <p:nvSpPr>
          <p:cNvPr id="17418" name="Text Box 10"/>
          <p:cNvSpPr txBox="1">
            <a:spLocks noChangeArrowheads="1"/>
          </p:cNvSpPr>
          <p:nvPr/>
        </p:nvSpPr>
        <p:spPr bwMode="auto">
          <a:xfrm>
            <a:off x="1219200" y="2895600"/>
            <a:ext cx="2133600" cy="1506538"/>
          </a:xfrm>
          <a:prstGeom prst="rect">
            <a:avLst/>
          </a:prstGeom>
          <a:noFill/>
          <a:ln w="9525">
            <a:noFill/>
            <a:miter lim="800000"/>
            <a:headEnd/>
            <a:tailEnd/>
          </a:ln>
        </p:spPr>
        <p:txBody>
          <a:bodyPr>
            <a:spAutoFit/>
          </a:bodyPr>
          <a:lstStyle/>
          <a:p>
            <a:pPr>
              <a:spcBef>
                <a:spcPct val="50000"/>
              </a:spcBef>
            </a:pPr>
            <a:r>
              <a:rPr lang="id-ID"/>
              <a:t>Pengembangan Masyarakat Lokal</a:t>
            </a:r>
          </a:p>
          <a:p>
            <a:pPr>
              <a:spcBef>
                <a:spcPct val="50000"/>
              </a:spcBef>
            </a:pPr>
            <a:r>
              <a:rPr lang="id-ID" sz="1400"/>
              <a:t>(Locality Development)</a:t>
            </a:r>
            <a:endParaRPr lang="en-GB" sz="1400"/>
          </a:p>
        </p:txBody>
      </p:sp>
      <p:sp>
        <p:nvSpPr>
          <p:cNvPr id="17419" name="Text Box 11"/>
          <p:cNvSpPr txBox="1">
            <a:spLocks noChangeArrowheads="1"/>
          </p:cNvSpPr>
          <p:nvPr/>
        </p:nvSpPr>
        <p:spPr bwMode="auto">
          <a:xfrm>
            <a:off x="3962400" y="2895600"/>
            <a:ext cx="1752600" cy="1189038"/>
          </a:xfrm>
          <a:prstGeom prst="rect">
            <a:avLst/>
          </a:prstGeom>
          <a:noFill/>
          <a:ln w="9525">
            <a:noFill/>
            <a:miter lim="800000"/>
            <a:headEnd/>
            <a:tailEnd/>
          </a:ln>
        </p:spPr>
        <p:txBody>
          <a:bodyPr>
            <a:spAutoFit/>
          </a:bodyPr>
          <a:lstStyle/>
          <a:p>
            <a:pPr>
              <a:spcBef>
                <a:spcPct val="50000"/>
              </a:spcBef>
            </a:pPr>
            <a:r>
              <a:rPr lang="id-ID"/>
              <a:t>Perencanaan Sosial</a:t>
            </a:r>
          </a:p>
          <a:p>
            <a:pPr>
              <a:spcBef>
                <a:spcPct val="50000"/>
              </a:spcBef>
            </a:pPr>
            <a:r>
              <a:rPr lang="id-ID" sz="1600"/>
              <a:t>(Social Planning)</a:t>
            </a:r>
            <a:endParaRPr lang="en-GB" sz="1600"/>
          </a:p>
        </p:txBody>
      </p:sp>
      <p:sp>
        <p:nvSpPr>
          <p:cNvPr id="17420" name="Text Box 12"/>
          <p:cNvSpPr txBox="1">
            <a:spLocks noChangeArrowheads="1"/>
          </p:cNvSpPr>
          <p:nvPr/>
        </p:nvSpPr>
        <p:spPr bwMode="auto">
          <a:xfrm>
            <a:off x="6172200" y="3048000"/>
            <a:ext cx="1828800" cy="1004888"/>
          </a:xfrm>
          <a:prstGeom prst="rect">
            <a:avLst/>
          </a:prstGeom>
          <a:noFill/>
          <a:ln w="9525">
            <a:noFill/>
            <a:miter lim="800000"/>
            <a:headEnd/>
            <a:tailEnd/>
          </a:ln>
        </p:spPr>
        <p:txBody>
          <a:bodyPr>
            <a:spAutoFit/>
          </a:bodyPr>
          <a:lstStyle/>
          <a:p>
            <a:pPr>
              <a:spcBef>
                <a:spcPct val="50000"/>
              </a:spcBef>
            </a:pPr>
            <a:r>
              <a:rPr lang="id-ID"/>
              <a:t>Aksi Sosial</a:t>
            </a:r>
          </a:p>
          <a:p>
            <a:pPr algn="ctr">
              <a:spcBef>
                <a:spcPct val="50000"/>
              </a:spcBef>
            </a:pPr>
            <a:r>
              <a:rPr lang="id-ID"/>
              <a:t>(</a:t>
            </a:r>
            <a:r>
              <a:rPr lang="id-ID" sz="2000"/>
              <a:t>Social Action)</a:t>
            </a:r>
            <a:endParaRPr lang="en-GB" sz="2000"/>
          </a:p>
        </p:txBody>
      </p:sp>
    </p:spTree>
    <p:extLst>
      <p:ext uri="{BB962C8B-B14F-4D97-AF65-F5344CB8AC3E}">
        <p14:creationId xmlns:p14="http://schemas.microsoft.com/office/powerpoint/2010/main" val="24519028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defRPr/>
            </a:pPr>
            <a:r>
              <a:rPr lang="id-ID" sz="2800" smtClean="0"/>
              <a:t>Tiga Model Praktek Intervensi Komunitas</a:t>
            </a:r>
            <a:br>
              <a:rPr lang="id-ID" sz="2800" smtClean="0"/>
            </a:br>
            <a:r>
              <a:rPr lang="id-ID" sz="2800" smtClean="0"/>
              <a:t>Rothman dan Tropman</a:t>
            </a:r>
            <a:endParaRPr lang="en-GB" sz="2800" smtClean="0"/>
          </a:p>
        </p:txBody>
      </p:sp>
      <p:graphicFrame>
        <p:nvGraphicFramePr>
          <p:cNvPr id="2093" name="Group 45"/>
          <p:cNvGraphicFramePr>
            <a:graphicFrameLocks noGrp="1"/>
          </p:cNvGraphicFramePr>
          <p:nvPr>
            <p:ph type="tbl" idx="1"/>
          </p:nvPr>
        </p:nvGraphicFramePr>
        <p:xfrm>
          <a:off x="685800" y="2209800"/>
          <a:ext cx="7772400" cy="3733800"/>
        </p:xfrm>
        <a:graphic>
          <a:graphicData uri="http://schemas.openxmlformats.org/drawingml/2006/table">
            <a:tbl>
              <a:tblPr/>
              <a:tblGrid>
                <a:gridCol w="1943100"/>
                <a:gridCol w="1943100"/>
                <a:gridCol w="1943100"/>
                <a:gridCol w="1943100"/>
              </a:tblGrid>
              <a:tr h="11842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A</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(Pengembangan Masyarakat Lokal)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B</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(Perencanaan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C</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(Aksi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9525">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1. Katagori tujuan</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tindakan terhadap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masyarakat</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Kemandirian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Pengembangan kapasitas dan pengintegrasian masyarakat (tujuan yang dititikberatkan pada proses = </a:t>
                      </a:r>
                      <a:r>
                        <a:rPr kumimoji="0" lang="id-ID" sz="1600" b="0" i="1" u="none" strike="noStrike" cap="none" normalizeH="0" baseline="0" smtClean="0">
                          <a:ln>
                            <a:noFill/>
                          </a:ln>
                          <a:solidFill>
                            <a:schemeClr val="tx1"/>
                          </a:solidFill>
                          <a:effectLst/>
                          <a:latin typeface="Times New Roman" pitchFamily="18" charset="0"/>
                        </a:rPr>
                        <a:t>process goals</a:t>
                      </a:r>
                      <a:r>
                        <a:rPr kumimoji="0" lang="id-ID" sz="1600" b="0" i="0" u="none" strike="noStrike" cap="none" normalizeH="0" baseline="0" smtClean="0">
                          <a:ln>
                            <a:noFill/>
                          </a:ln>
                          <a:solidFill>
                            <a:schemeClr val="tx1"/>
                          </a:solidFill>
                          <a:effectLst/>
                          <a:latin typeface="Times New Roman" pitchFamily="18" charset="0"/>
                        </a:rPr>
                        <a:t>)</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Pemecahan masalah dengan memperhatikan masalah yang penting yang ada pada masyarakat (tujuan dititikberatkan pada tugas = </a:t>
                      </a:r>
                      <a:r>
                        <a:rPr kumimoji="0" lang="id-ID" sz="1600" b="0" i="1" u="none" strike="noStrike" cap="none" normalizeH="0" baseline="0" smtClean="0">
                          <a:ln>
                            <a:noFill/>
                          </a:ln>
                          <a:solidFill>
                            <a:schemeClr val="tx1"/>
                          </a:solidFill>
                          <a:effectLst/>
                          <a:latin typeface="Times New Roman" pitchFamily="18" charset="0"/>
                        </a:rPr>
                        <a:t>task</a:t>
                      </a:r>
                      <a:r>
                        <a:rPr kumimoji="0" lang="en-US" sz="1600" b="0" i="1" u="none" strike="noStrike" cap="none" normalizeH="0" baseline="0" smtClean="0">
                          <a:ln>
                            <a:noFill/>
                          </a:ln>
                          <a:solidFill>
                            <a:schemeClr val="tx1"/>
                          </a:solidFill>
                          <a:effectLst/>
                          <a:latin typeface="Times New Roman" pitchFamily="18" charset="0"/>
                        </a:rPr>
                        <a:t> </a:t>
                      </a:r>
                      <a:r>
                        <a:rPr kumimoji="0" lang="id-ID" sz="1600" b="0" i="1" u="none" strike="noStrike" cap="none" normalizeH="0" baseline="0" smtClean="0">
                          <a:ln>
                            <a:noFill/>
                          </a:ln>
                          <a:solidFill>
                            <a:schemeClr val="tx1"/>
                          </a:solidFill>
                          <a:effectLst/>
                          <a:latin typeface="Times New Roman" pitchFamily="18" charset="0"/>
                        </a:rPr>
                        <a:t> goals</a:t>
                      </a:r>
                      <a:r>
                        <a:rPr kumimoji="0" lang="id-ID" sz="1600" b="0" i="0" u="none" strike="noStrike" cap="none" normalizeH="0" baseline="0" smtClean="0">
                          <a:ln>
                            <a:noFill/>
                          </a:ln>
                          <a:solidFill>
                            <a:schemeClr val="tx1"/>
                          </a:solidFill>
                          <a:effectLst/>
                          <a:latin typeface="Times New Roman" pitchFamily="18" charset="0"/>
                        </a:rPr>
                        <a:t>)</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Pergeseran (pengalihan) sumber daya dan relasi kekuasaan; perubahan institusi dasar (</a:t>
                      </a:r>
                      <a:r>
                        <a:rPr kumimoji="0" lang="id-ID" sz="1600" b="0" i="1" u="none" strike="noStrike" cap="none" normalizeH="0" baseline="0" smtClean="0">
                          <a:ln>
                            <a:noFill/>
                          </a:ln>
                          <a:solidFill>
                            <a:schemeClr val="tx1"/>
                          </a:solidFill>
                          <a:effectLst/>
                          <a:latin typeface="Times New Roman" pitchFamily="18" charset="0"/>
                        </a:rPr>
                        <a:t>task</a:t>
                      </a:r>
                      <a:r>
                        <a:rPr kumimoji="0" lang="id-ID" sz="1600" b="0" i="0" u="none" strike="noStrike" cap="none" normalizeH="0" baseline="0" smtClean="0">
                          <a:ln>
                            <a:noFill/>
                          </a:ln>
                          <a:solidFill>
                            <a:schemeClr val="tx1"/>
                          </a:solidFill>
                          <a:effectLst/>
                          <a:latin typeface="Times New Roman" pitchFamily="18" charset="0"/>
                        </a:rPr>
                        <a:t> ataupun </a:t>
                      </a:r>
                      <a:r>
                        <a:rPr kumimoji="0" lang="id-ID" sz="1600" b="0" i="1" u="none" strike="noStrike" cap="none" normalizeH="0" baseline="0" smtClean="0">
                          <a:ln>
                            <a:noFill/>
                          </a:ln>
                          <a:solidFill>
                            <a:schemeClr val="tx1"/>
                          </a:solidFill>
                          <a:effectLst/>
                          <a:latin typeface="Times New Roman" pitchFamily="18" charset="0"/>
                        </a:rPr>
                        <a:t>process goals</a:t>
                      </a:r>
                      <a:r>
                        <a:rPr kumimoji="0" lang="id-ID" sz="1600" b="0" i="0" u="none" strike="noStrike" cap="none" normalizeH="0" baseline="0" smtClean="0">
                          <a:ln>
                            <a:noFill/>
                          </a:ln>
                          <a:solidFill>
                            <a:schemeClr val="tx1"/>
                          </a:solidFill>
                          <a:effectLst/>
                          <a:latin typeface="Times New Roman" pitchFamily="18" charset="0"/>
                        </a:rPr>
                        <a:t>)</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310459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id-ID" sz="2800" smtClean="0"/>
              <a:t>Tiga Model Praktek Intervensi Komunitas</a:t>
            </a:r>
            <a:br>
              <a:rPr lang="id-ID" sz="2800" smtClean="0"/>
            </a:br>
            <a:r>
              <a:rPr lang="id-ID" sz="2800" smtClean="0"/>
              <a:t>Rothman dan Tropman</a:t>
            </a:r>
            <a:endParaRPr lang="en-GB" sz="2800" smtClean="0"/>
          </a:p>
        </p:txBody>
      </p:sp>
      <p:graphicFrame>
        <p:nvGraphicFramePr>
          <p:cNvPr id="6166" name="Group 22"/>
          <p:cNvGraphicFramePr>
            <a:graphicFrameLocks noGrp="1"/>
          </p:cNvGraphicFramePr>
          <p:nvPr>
            <p:ph type="tbl" idx="1"/>
          </p:nvPr>
        </p:nvGraphicFramePr>
        <p:xfrm>
          <a:off x="685800" y="2209800"/>
          <a:ext cx="7772400" cy="3733800"/>
        </p:xfrm>
        <a:graphic>
          <a:graphicData uri="http://schemas.openxmlformats.org/drawingml/2006/table">
            <a:tbl>
              <a:tblPr/>
              <a:tblGrid>
                <a:gridCol w="1943100"/>
                <a:gridCol w="1943100"/>
                <a:gridCol w="1943100"/>
                <a:gridCol w="1943100"/>
              </a:tblGrid>
              <a:tr h="11842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A</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(Pengembangan Masyarakat Lokal)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B</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(Perencanaan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C</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(Aksi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9525">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2. Asumsi mengenai</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struktur komunitas</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dan kondisi</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permasalahannya</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Adanya anomie dan ‘kemurungan’ dalam masyarakat; kesenjangan relasi dan kapasitas dalam memecahkan masalah secara demokratis; komunitas berbentuk tradisional statis</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Masalah sosial yang sesungguhnya; kesehatan fisik dan mental, perumahan dan rekreasional.</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Populasi yang dirugikan; kesenjangan sosial, perampasan hak, dan ketidakadilan.</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1107512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id-ID" sz="2800" smtClean="0"/>
              <a:t>Tiga Model Praktek Intervensi Komunitas</a:t>
            </a:r>
            <a:br>
              <a:rPr lang="id-ID" sz="2800" smtClean="0"/>
            </a:br>
            <a:r>
              <a:rPr lang="id-ID" sz="2800" smtClean="0"/>
              <a:t>Rothman dan Tropman</a:t>
            </a:r>
            <a:endParaRPr lang="en-GB" sz="2800" smtClean="0"/>
          </a:p>
        </p:txBody>
      </p:sp>
      <p:graphicFrame>
        <p:nvGraphicFramePr>
          <p:cNvPr id="8195" name="Group 3"/>
          <p:cNvGraphicFramePr>
            <a:graphicFrameLocks noGrp="1"/>
          </p:cNvGraphicFramePr>
          <p:nvPr>
            <p:ph type="tbl" idx="1"/>
          </p:nvPr>
        </p:nvGraphicFramePr>
        <p:xfrm>
          <a:off x="0" y="1828800"/>
          <a:ext cx="9144000" cy="4924171"/>
        </p:xfrm>
        <a:graphic>
          <a:graphicData uri="http://schemas.openxmlformats.org/drawingml/2006/table">
            <a:tbl>
              <a:tblPr/>
              <a:tblGrid>
                <a:gridCol w="2286000"/>
                <a:gridCol w="2286000"/>
                <a:gridCol w="2286000"/>
                <a:gridCol w="2286000"/>
              </a:tblGrid>
              <a:tr h="1283591">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A</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(Pengembangan Masyarakat Lokal)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B</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(Perencanaan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C</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(Aksi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40580">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dirty="0" smtClean="0">
                          <a:ln>
                            <a:noFill/>
                          </a:ln>
                          <a:solidFill>
                            <a:schemeClr val="tx1"/>
                          </a:solidFill>
                          <a:effectLst/>
                          <a:latin typeface="Times New Roman" pitchFamily="18" charset="0"/>
                        </a:rPr>
                        <a:t>3. Strategi perubahan</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dirty="0" smtClean="0">
                          <a:ln>
                            <a:noFill/>
                          </a:ln>
                          <a:solidFill>
                            <a:schemeClr val="tx1"/>
                          </a:solidFill>
                          <a:effectLst/>
                          <a:latin typeface="Times New Roman" pitchFamily="18" charset="0"/>
                        </a:rPr>
                        <a:t>    dasar</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dirty="0" smtClean="0">
                          <a:ln>
                            <a:noFill/>
                          </a:ln>
                          <a:solidFill>
                            <a:schemeClr val="tx1"/>
                          </a:solidFill>
                          <a:effectLst/>
                          <a:latin typeface="Times New Roman" pitchFamily="18" charset="0"/>
                        </a:rPr>
                        <a:t>    </a:t>
                      </a:r>
                      <a:endParaRPr kumimoji="0" lang="en-GB" sz="16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dirty="0" smtClean="0">
                          <a:ln>
                            <a:noFill/>
                          </a:ln>
                          <a:solidFill>
                            <a:schemeClr val="tx1"/>
                          </a:solidFill>
                          <a:effectLst/>
                          <a:latin typeface="Times New Roman" pitchFamily="18" charset="0"/>
                        </a:rPr>
                        <a:t>Pelibatan berbagai kelompok warga dalam menentukan dan memecahkan masalah mereka sendiri.</a:t>
                      </a:r>
                      <a:endParaRPr kumimoji="0" lang="en-US" sz="16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16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1600" b="0" i="0" u="none" strike="noStrike" cap="none" normalizeH="0" baseline="0" dirty="0" smtClean="0">
                          <a:ln>
                            <a:noFill/>
                          </a:ln>
                          <a:solidFill>
                            <a:schemeClr val="tx1"/>
                          </a:solidFill>
                          <a:effectLst/>
                          <a:latin typeface="Times New Roman" pitchFamily="18" charset="0"/>
                        </a:rPr>
                        <a:t>‘</a:t>
                      </a:r>
                      <a:r>
                        <a:rPr kumimoji="0" lang="en-US" sz="1600" b="0" i="0" u="none" strike="noStrike" cap="none" normalizeH="0" baseline="0" dirty="0" err="1" smtClean="0">
                          <a:ln>
                            <a:noFill/>
                          </a:ln>
                          <a:solidFill>
                            <a:schemeClr val="tx1"/>
                          </a:solidFill>
                          <a:effectLst/>
                          <a:latin typeface="Times New Roman" pitchFamily="18" charset="0"/>
                        </a:rPr>
                        <a:t>marilah</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kita</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bersama-sama</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membahas</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masalah</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ini</a:t>
                      </a:r>
                      <a:r>
                        <a:rPr kumimoji="0" lang="en-US" sz="1600" b="0" i="0" u="none" strike="noStrike" cap="none" normalizeH="0" baseline="0" dirty="0" smtClean="0">
                          <a:ln>
                            <a:noFill/>
                          </a:ln>
                          <a:solidFill>
                            <a:schemeClr val="tx1"/>
                          </a:solidFill>
                          <a:effectLst/>
                          <a:latin typeface="Times New Roman" pitchFamily="18" charset="0"/>
                        </a:rPr>
                        <a:t>’</a:t>
                      </a:r>
                      <a:endParaRPr kumimoji="0" lang="en-GB" sz="16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Pengumpulan data yang terkait dengan masalah, dan memilih serta menentukan bentuk tindakan yang paling rasional.</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dirty="0" smtClean="0">
                          <a:ln>
                            <a:noFill/>
                          </a:ln>
                          <a:solidFill>
                            <a:schemeClr val="tx1"/>
                          </a:solidFill>
                          <a:effectLst/>
                          <a:latin typeface="Times New Roman" pitchFamily="18" charset="0"/>
                        </a:rPr>
                        <a:t>Kristalisasi dari isu </a:t>
                      </a:r>
                      <a:r>
                        <a:rPr kumimoji="0" lang="en-US" sz="1600" b="0" i="0" u="none" strike="noStrike" cap="none" normalizeH="0" baseline="0" dirty="0" err="1" smtClean="0">
                          <a:ln>
                            <a:noFill/>
                          </a:ln>
                          <a:solidFill>
                            <a:schemeClr val="tx1"/>
                          </a:solidFill>
                          <a:effectLst/>
                          <a:latin typeface="Times New Roman" pitchFamily="18" charset="0"/>
                        </a:rPr>
                        <a:t>isu</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yg</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dhadapi</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masy</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dan</a:t>
                      </a:r>
                      <a:r>
                        <a:rPr kumimoji="0" lang="en-US" sz="1600" b="0" i="0" u="none" strike="noStrike" cap="none" normalizeH="0" baseline="0" dirty="0" smtClean="0">
                          <a:ln>
                            <a:noFill/>
                          </a:ln>
                          <a:solidFill>
                            <a:schemeClr val="tx1"/>
                          </a:solidFill>
                          <a:effectLst/>
                          <a:latin typeface="Times New Roman" pitchFamily="18" charset="0"/>
                        </a:rPr>
                        <a:t> p</a:t>
                      </a:r>
                      <a:r>
                        <a:rPr kumimoji="0" lang="id-ID" sz="1600" b="0" i="0" u="none" strike="noStrike" cap="none" normalizeH="0" baseline="0" dirty="0" smtClean="0">
                          <a:ln>
                            <a:noFill/>
                          </a:ln>
                          <a:solidFill>
                            <a:schemeClr val="tx1"/>
                          </a:solidFill>
                          <a:effectLst/>
                          <a:latin typeface="Times New Roman" pitchFamily="18" charset="0"/>
                        </a:rPr>
                        <a:t>engorganisasian massa untuk menghadapi sasaran yang menjadi ‘musuh’ mereka.</a:t>
                      </a:r>
                      <a:r>
                        <a:rPr kumimoji="0" lang="en-US" sz="1600" b="0" i="0" u="none" strike="noStrike" cap="none" normalizeH="0" baseline="0" dirty="0" smtClean="0">
                          <a:ln>
                            <a:noFill/>
                          </a:ln>
                          <a:solidFill>
                            <a:schemeClr val="tx1"/>
                          </a:solidFill>
                          <a:effectLst/>
                          <a:latin typeface="Times New Roman" pitchFamily="18" charset="0"/>
                        </a:rPr>
                        <a:t>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16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1600" b="0" i="0" u="none" strike="noStrike" cap="none" normalizeH="0" baseline="0" dirty="0" smtClean="0">
                          <a:ln>
                            <a:noFill/>
                          </a:ln>
                          <a:solidFill>
                            <a:schemeClr val="tx1"/>
                          </a:solidFill>
                          <a:effectLst/>
                          <a:latin typeface="Times New Roman" pitchFamily="18" charset="0"/>
                        </a:rPr>
                        <a:t>‘</a:t>
                      </a:r>
                      <a:r>
                        <a:rPr kumimoji="0" lang="en-US" sz="1600" b="0" i="0" u="none" strike="noStrike" cap="none" normalizeH="0" baseline="0" dirty="0" err="1" smtClean="0">
                          <a:ln>
                            <a:noFill/>
                          </a:ln>
                          <a:solidFill>
                            <a:schemeClr val="tx1"/>
                          </a:solidFill>
                          <a:effectLst/>
                          <a:latin typeface="Times New Roman" pitchFamily="18" charset="0"/>
                        </a:rPr>
                        <a:t>mari</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kita</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mengorganisiir</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diri</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dan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membentuk</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aksi</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masa</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untuk</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ganti</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memberikan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tekanan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thdp</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klpk</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sasaran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mereka</a:t>
                      </a:r>
                      <a:r>
                        <a:rPr kumimoji="0" lang="en-US" sz="1600" b="0" i="0" u="none" strike="noStrike" cap="none" normalizeH="0" baseline="0" dirty="0" smtClean="0">
                          <a:ln>
                            <a:noFill/>
                          </a:ln>
                          <a:solidFill>
                            <a:schemeClr val="tx1"/>
                          </a:solidFill>
                          <a:effectLst/>
                          <a:latin typeface="Times New Roman" pitchFamily="18" charset="0"/>
                        </a:rPr>
                        <a:t>’</a:t>
                      </a:r>
                      <a:endParaRPr kumimoji="0" lang="en-GB" sz="16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937542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id-ID" sz="2800" smtClean="0"/>
              <a:t>Tiga Model Praktek Intervensi Komunitas</a:t>
            </a:r>
            <a:br>
              <a:rPr lang="id-ID" sz="2800" smtClean="0"/>
            </a:br>
            <a:r>
              <a:rPr lang="id-ID" sz="2800" smtClean="0"/>
              <a:t>Rothman dan Tropman</a:t>
            </a:r>
          </a:p>
        </p:txBody>
      </p:sp>
      <p:graphicFrame>
        <p:nvGraphicFramePr>
          <p:cNvPr id="11267" name="Group 3"/>
          <p:cNvGraphicFramePr>
            <a:graphicFrameLocks noGrp="1"/>
          </p:cNvGraphicFramePr>
          <p:nvPr>
            <p:ph type="tbl" idx="1"/>
          </p:nvPr>
        </p:nvGraphicFramePr>
        <p:xfrm>
          <a:off x="685800" y="2209800"/>
          <a:ext cx="7772400" cy="3733800"/>
        </p:xfrm>
        <a:graphic>
          <a:graphicData uri="http://schemas.openxmlformats.org/drawingml/2006/table">
            <a:tbl>
              <a:tblPr/>
              <a:tblGrid>
                <a:gridCol w="1943100"/>
                <a:gridCol w="1943100"/>
                <a:gridCol w="1943100"/>
                <a:gridCol w="1943100"/>
              </a:tblGrid>
              <a:tr h="11842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A</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(Pengembangan Masyarakat Lokal)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B</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(Perencanaan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C</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(Aksi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9525">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dirty="0" smtClean="0">
                          <a:ln>
                            <a:noFill/>
                          </a:ln>
                          <a:solidFill>
                            <a:schemeClr val="tx1"/>
                          </a:solidFill>
                          <a:effectLst/>
                          <a:latin typeface="Times New Roman" pitchFamily="18" charset="0"/>
                        </a:rPr>
                        <a:t>4.Karakteristik taktik</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dirty="0" smtClean="0">
                          <a:ln>
                            <a:noFill/>
                          </a:ln>
                          <a:solidFill>
                            <a:schemeClr val="tx1"/>
                          </a:solidFill>
                          <a:effectLst/>
                          <a:latin typeface="Times New Roman" pitchFamily="18" charset="0"/>
                        </a:rPr>
                        <a:t>    dan teknik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dirty="0" smtClean="0">
                          <a:ln>
                            <a:noFill/>
                          </a:ln>
                          <a:solidFill>
                            <a:schemeClr val="tx1"/>
                          </a:solidFill>
                          <a:effectLst/>
                          <a:latin typeface="Times New Roman" pitchFamily="18" charset="0"/>
                        </a:rPr>
                        <a:t>    perubahan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dirty="0" smtClean="0">
                          <a:ln>
                            <a:noFill/>
                          </a:ln>
                          <a:solidFill>
                            <a:schemeClr val="tx1"/>
                          </a:solidFill>
                          <a:effectLst/>
                          <a:latin typeface="Times New Roman" pitchFamily="18" charset="0"/>
                        </a:rPr>
                        <a:t>    </a:t>
                      </a:r>
                      <a:endParaRPr kumimoji="0" lang="en-GB" sz="16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dirty="0" smtClean="0">
                          <a:ln>
                            <a:noFill/>
                          </a:ln>
                          <a:solidFill>
                            <a:schemeClr val="tx1"/>
                          </a:solidFill>
                          <a:effectLst/>
                          <a:latin typeface="Times New Roman" pitchFamily="18" charset="0"/>
                        </a:rPr>
                        <a:t>Konsensus;</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dirty="0" smtClean="0">
                          <a:ln>
                            <a:noFill/>
                          </a:ln>
                          <a:solidFill>
                            <a:schemeClr val="tx1"/>
                          </a:solidFill>
                          <a:effectLst/>
                          <a:latin typeface="Times New Roman" pitchFamily="18" charset="0"/>
                        </a:rPr>
                        <a:t>Komunikasi antar kelompok dan melalui kelompok kepentingan dalam masyarakat ; diskusi kelompok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1600" b="0" i="0" u="none" strike="noStrike" cap="none" normalizeH="0" baseline="0" smtClean="0">
                          <a:ln>
                            <a:noFill/>
                          </a:ln>
                          <a:solidFill>
                            <a:schemeClr val="tx1"/>
                          </a:solidFill>
                          <a:effectLst/>
                          <a:latin typeface="Times New Roman" pitchFamily="18" charset="0"/>
                        </a:rPr>
                        <a:t>Teknik pengumpulan data dan keterampilan u/ menganalisis. </a:t>
                      </a:r>
                      <a:r>
                        <a:rPr kumimoji="0" lang="id-ID" sz="1600" b="0" i="0" u="none" strike="noStrike" cap="none" normalizeH="0" baseline="0" smtClean="0">
                          <a:ln>
                            <a:noFill/>
                          </a:ln>
                          <a:solidFill>
                            <a:schemeClr val="tx1"/>
                          </a:solidFill>
                          <a:effectLst/>
                          <a:latin typeface="Times New Roman" pitchFamily="18" charset="0"/>
                        </a:rPr>
                        <a:t>Konsensus atau konflik</a:t>
                      </a:r>
                      <a:r>
                        <a:rPr kumimoji="0" lang="en-US" sz="1600" b="0" i="0" u="none" strike="noStrike" cap="none" normalizeH="0" baseline="0" smtClean="0">
                          <a:ln>
                            <a:noFill/>
                          </a:ln>
                          <a:solidFill>
                            <a:schemeClr val="tx1"/>
                          </a:solidFill>
                          <a:effectLst/>
                          <a:latin typeface="Times New Roman" pitchFamily="18" charset="0"/>
                        </a:rPr>
                        <a:t> tergantung hasil analisis perencana</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Konflik; konfrontasi; aksi yang bersifat langsun</a:t>
                      </a:r>
                      <a:r>
                        <a:rPr kumimoji="0" lang="en-US" sz="1600" b="0" i="0" u="none" strike="noStrike" cap="none" normalizeH="0" baseline="0" smtClean="0">
                          <a:ln>
                            <a:noFill/>
                          </a:ln>
                          <a:solidFill>
                            <a:schemeClr val="tx1"/>
                          </a:solidFill>
                          <a:effectLst/>
                          <a:latin typeface="Times New Roman" pitchFamily="18" charset="0"/>
                        </a:rPr>
                        <a:t>g. (memobilisir masa, demonstrasi, pemboikotan)</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2415256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id-ID" sz="2800" smtClean="0"/>
              <a:t>Tiga Model Praktek Intervensi Komunitas</a:t>
            </a:r>
            <a:br>
              <a:rPr lang="id-ID" sz="2800" smtClean="0"/>
            </a:br>
            <a:r>
              <a:rPr lang="id-ID" sz="2800" smtClean="0"/>
              <a:t>Rothman dan Tropman</a:t>
            </a:r>
            <a:endParaRPr lang="en-GB" sz="2800" smtClean="0"/>
          </a:p>
        </p:txBody>
      </p:sp>
      <p:graphicFrame>
        <p:nvGraphicFramePr>
          <p:cNvPr id="15363" name="Group 3"/>
          <p:cNvGraphicFramePr>
            <a:graphicFrameLocks noGrp="1"/>
          </p:cNvGraphicFramePr>
          <p:nvPr>
            <p:ph type="tbl" idx="1"/>
          </p:nvPr>
        </p:nvGraphicFramePr>
        <p:xfrm>
          <a:off x="685800" y="2209800"/>
          <a:ext cx="7772400" cy="3733800"/>
        </p:xfrm>
        <a:graphic>
          <a:graphicData uri="http://schemas.openxmlformats.org/drawingml/2006/table">
            <a:tbl>
              <a:tblPr/>
              <a:tblGrid>
                <a:gridCol w="1943100"/>
                <a:gridCol w="1943100"/>
                <a:gridCol w="1943100"/>
                <a:gridCol w="1943100"/>
              </a:tblGrid>
              <a:tr h="11842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A</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(Pengembangan Masyarakat Lokal)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B</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(Perencanaan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C</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(Aksi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9525">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7. Orientasi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terhadap struktur</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kekuasaan</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1600" b="0" i="0" u="none" strike="noStrike" cap="none" normalizeH="0" baseline="0" dirty="0" err="1" smtClean="0">
                          <a:ln>
                            <a:noFill/>
                          </a:ln>
                          <a:solidFill>
                            <a:schemeClr val="tx1"/>
                          </a:solidFill>
                          <a:effectLst/>
                          <a:latin typeface="Times New Roman" pitchFamily="18" charset="0"/>
                        </a:rPr>
                        <a:t>Struktur</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kekuasaan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sudah</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tercakup</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dlm</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komunitas</a:t>
                      </a:r>
                      <a:r>
                        <a:rPr kumimoji="0" lang="en-US" sz="1600" b="0" i="0" u="none" strike="noStrike" cap="none" normalizeH="0" baseline="0" dirty="0" smtClean="0">
                          <a:ln>
                            <a:noFill/>
                          </a:ln>
                          <a:solidFill>
                            <a:schemeClr val="tx1"/>
                          </a:solidFill>
                          <a:effectLst/>
                          <a:latin typeface="Times New Roman" pitchFamily="18" charset="0"/>
                        </a:rPr>
                        <a:t>, </a:t>
                      </a:r>
                      <a:r>
                        <a:rPr kumimoji="0" lang="id-ID" sz="1600" b="0" i="0" u="none" strike="noStrike" cap="none" normalizeH="0" baseline="0" dirty="0" smtClean="0">
                          <a:ln>
                            <a:noFill/>
                          </a:ln>
                          <a:solidFill>
                            <a:schemeClr val="tx1"/>
                          </a:solidFill>
                          <a:effectLst/>
                          <a:latin typeface="Times New Roman" pitchFamily="18" charset="0"/>
                        </a:rPr>
                        <a:t>Anggota dari struktur kekuasaan bertindak sebagai kolaborator </a:t>
                      </a:r>
                      <a:endParaRPr kumimoji="0" lang="en-GB" sz="1600" b="0" i="1"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Struktur kekuasaan sebagai ‘pemilik’ dan ‘sponsor’ (pendukung)</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Struktur kekuasaan sebagai sasaran eksternal dari tindakan yang dilakukan ; mereka yang memberikan ‘tekanan’ harus dilawan dengan memberikan ‘tekanan’ balik.</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4954257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id-ID" sz="2800" smtClean="0"/>
              <a:t>Tiga Model Praktek Intervensi Komunitas</a:t>
            </a:r>
            <a:br>
              <a:rPr lang="id-ID" sz="2800" smtClean="0"/>
            </a:br>
            <a:r>
              <a:rPr lang="id-ID" sz="2800" smtClean="0"/>
              <a:t>Rothman dan Tropman</a:t>
            </a:r>
            <a:endParaRPr lang="en-GB" sz="2800" smtClean="0"/>
          </a:p>
        </p:txBody>
      </p:sp>
      <p:graphicFrame>
        <p:nvGraphicFramePr>
          <p:cNvPr id="16387" name="Group 3"/>
          <p:cNvGraphicFramePr>
            <a:graphicFrameLocks noGrp="1"/>
          </p:cNvGraphicFramePr>
          <p:nvPr>
            <p:ph type="tbl" idx="1"/>
          </p:nvPr>
        </p:nvGraphicFramePr>
        <p:xfrm>
          <a:off x="685800" y="2209800"/>
          <a:ext cx="7772400" cy="3733800"/>
        </p:xfrm>
        <a:graphic>
          <a:graphicData uri="http://schemas.openxmlformats.org/drawingml/2006/table">
            <a:tbl>
              <a:tblPr/>
              <a:tblGrid>
                <a:gridCol w="1943100"/>
                <a:gridCol w="1943100"/>
                <a:gridCol w="1943100"/>
                <a:gridCol w="1943100"/>
              </a:tblGrid>
              <a:tr h="11842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A</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(Pengembangan Masyarakat Lokal)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B</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(Perencanaan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C</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(Aksi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9525">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8. Batasan definisi</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sistem klien dalam</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komunitas</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(konstituensi)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Keseluruhan komunitas geografis</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Keseluruhan komunitas atau dapat suatu segmen dalam komunitas (termasuk komunitas fungsional)</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dirty="0" smtClean="0">
                          <a:ln>
                            <a:noFill/>
                          </a:ln>
                          <a:solidFill>
                            <a:schemeClr val="tx1"/>
                          </a:solidFill>
                          <a:effectLst/>
                          <a:latin typeface="Times New Roman" pitchFamily="18" charset="0"/>
                        </a:rPr>
                        <a:t>Segmen dalam komunitas</a:t>
                      </a:r>
                      <a:r>
                        <a:rPr kumimoji="0" lang="en-US" sz="1600" b="0" i="0" u="none" strike="noStrike" cap="none" normalizeH="0" baseline="0" dirty="0" smtClean="0">
                          <a:ln>
                            <a:noFill/>
                          </a:ln>
                          <a:solidFill>
                            <a:schemeClr val="tx1"/>
                          </a:solidFill>
                          <a:effectLst/>
                          <a:latin typeface="Times New Roman" pitchFamily="18" charset="0"/>
                        </a:rPr>
                        <a:t> yang </a:t>
                      </a:r>
                      <a:r>
                        <a:rPr kumimoji="0" lang="en-US" sz="1600" b="0" i="0" u="none" strike="noStrike" cap="none" normalizeH="0" baseline="0" dirty="0" err="1" smtClean="0">
                          <a:ln>
                            <a:noFill/>
                          </a:ln>
                          <a:solidFill>
                            <a:schemeClr val="tx1"/>
                          </a:solidFill>
                          <a:effectLst/>
                          <a:latin typeface="Times New Roman" pitchFamily="18" charset="0"/>
                        </a:rPr>
                        <a:t>membutuhkan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bantuan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membutuhkan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layanan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tapi</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tidak</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terjangkau</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oleh</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layanan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tsb</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atau</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ditolak</a:t>
                      </a:r>
                      <a:endParaRPr kumimoji="0" lang="en-GB" sz="16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4802895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id-ID" sz="2800" smtClean="0"/>
              <a:t>Tiga Model Praktek Intervensi Komunitas</a:t>
            </a:r>
            <a:br>
              <a:rPr lang="id-ID" sz="2800" smtClean="0"/>
            </a:br>
            <a:r>
              <a:rPr lang="id-ID" sz="2800" smtClean="0"/>
              <a:t>Rothman dan Tropman</a:t>
            </a:r>
            <a:endParaRPr lang="en-GB" sz="2800" smtClean="0"/>
          </a:p>
        </p:txBody>
      </p:sp>
      <p:graphicFrame>
        <p:nvGraphicFramePr>
          <p:cNvPr id="18453" name="Group 21"/>
          <p:cNvGraphicFramePr>
            <a:graphicFrameLocks noGrp="1"/>
          </p:cNvGraphicFramePr>
          <p:nvPr>
            <p:ph type="tbl" idx="1"/>
          </p:nvPr>
        </p:nvGraphicFramePr>
        <p:xfrm>
          <a:off x="685800" y="2209800"/>
          <a:ext cx="7772400" cy="3733800"/>
        </p:xfrm>
        <a:graphic>
          <a:graphicData uri="http://schemas.openxmlformats.org/drawingml/2006/table">
            <a:tbl>
              <a:tblPr/>
              <a:tblGrid>
                <a:gridCol w="1943100"/>
                <a:gridCol w="1943100"/>
                <a:gridCol w="1943100"/>
                <a:gridCol w="1943100"/>
              </a:tblGrid>
              <a:tr h="11842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A</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(Pengembangan Masyarakat Lokal)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B</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(Perencanaan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C</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(Aksi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9525">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10. Konsepsi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mengenai</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populasi klien</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(konstituensi)</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dirty="0" smtClean="0">
                          <a:ln>
                            <a:noFill/>
                          </a:ln>
                          <a:solidFill>
                            <a:schemeClr val="tx1"/>
                          </a:solidFill>
                          <a:effectLst/>
                          <a:latin typeface="Times New Roman" pitchFamily="18" charset="0"/>
                        </a:rPr>
                        <a:t>Warga masyarakat</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sebagai</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sumber</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daya</a:t>
                      </a:r>
                      <a:r>
                        <a:rPr kumimoji="0" lang="en-US" sz="1600" b="0" i="0" u="none" strike="noStrike" cap="none" normalizeH="0" baseline="0" dirty="0" smtClean="0">
                          <a:ln>
                            <a:noFill/>
                          </a:ln>
                          <a:solidFill>
                            <a:schemeClr val="tx1"/>
                          </a:solidFill>
                          <a:effectLst/>
                          <a:latin typeface="Times New Roman" pitchFamily="18" charset="0"/>
                        </a:rPr>
                        <a:t>/asset yang </a:t>
                      </a:r>
                      <a:r>
                        <a:rPr kumimoji="0" lang="en-US" sz="1600" b="0" i="0" u="none" strike="noStrike" cap="none" normalizeH="0" baseline="0" dirty="0" err="1" smtClean="0">
                          <a:ln>
                            <a:noFill/>
                          </a:ln>
                          <a:solidFill>
                            <a:schemeClr val="tx1"/>
                          </a:solidFill>
                          <a:effectLst/>
                          <a:latin typeface="Times New Roman" pitchFamily="18" charset="0"/>
                        </a:rPr>
                        <a:t>berharga</a:t>
                      </a:r>
                      <a:r>
                        <a:rPr kumimoji="0" lang="en-US" sz="1600" b="0" i="0" u="none" strike="noStrike" cap="none" normalizeH="0" baseline="0" dirty="0" smtClean="0">
                          <a:ln>
                            <a:noFill/>
                          </a:ln>
                          <a:solidFill>
                            <a:schemeClr val="tx1"/>
                          </a:solidFill>
                          <a:effectLst/>
                          <a:latin typeface="Times New Roman" pitchFamily="18" charset="0"/>
                        </a:rPr>
                        <a:t>. </a:t>
                      </a:r>
                      <a:endParaRPr kumimoji="0" lang="en-GB" sz="16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dirty="0" smtClean="0">
                          <a:ln>
                            <a:noFill/>
                          </a:ln>
                          <a:solidFill>
                            <a:schemeClr val="tx1"/>
                          </a:solidFill>
                          <a:effectLst/>
                          <a:latin typeface="Times New Roman" pitchFamily="18" charset="0"/>
                        </a:rPr>
                        <a:t>Konsumen (pengguna jasa</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memanfaatkan</a:t>
                      </a:r>
                      <a:r>
                        <a:rPr kumimoji="0" lang="en-US" sz="1600" b="0" i="0" u="none" strike="noStrike" cap="none" normalizeH="0" baseline="0" dirty="0" smtClean="0">
                          <a:ln>
                            <a:noFill/>
                          </a:ln>
                          <a:solidFill>
                            <a:schemeClr val="tx1"/>
                          </a:solidFill>
                          <a:effectLst/>
                          <a:latin typeface="Times New Roman" pitchFamily="18" charset="0"/>
                        </a:rPr>
                        <a:t> program </a:t>
                      </a:r>
                      <a:r>
                        <a:rPr kumimoji="0" lang="en-US" sz="1600" b="0" i="0" u="none" strike="noStrike" cap="none" normalizeH="0" baseline="0" dirty="0" err="1" smtClean="0">
                          <a:ln>
                            <a:noFill/>
                          </a:ln>
                          <a:solidFill>
                            <a:schemeClr val="tx1"/>
                          </a:solidFill>
                          <a:effectLst/>
                          <a:latin typeface="Times New Roman" pitchFamily="18" charset="0"/>
                        </a:rPr>
                        <a:t>dan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layanan</a:t>
                      </a:r>
                      <a:r>
                        <a:rPr kumimoji="0" lang="id-ID" sz="1600" b="0" i="0" u="none" strike="noStrike" cap="none" normalizeH="0" baseline="0" dirty="0" smtClean="0">
                          <a:ln>
                            <a:noFill/>
                          </a:ln>
                          <a:solidFill>
                            <a:schemeClr val="tx1"/>
                          </a:solidFill>
                          <a:effectLst/>
                          <a:latin typeface="Times New Roman" pitchFamily="18" charset="0"/>
                        </a:rPr>
                        <a:t>).</a:t>
                      </a:r>
                      <a:endParaRPr kumimoji="0" lang="en-GB" sz="16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‘Korban’</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4070772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id-ID" sz="2800" smtClean="0"/>
              <a:t>Tiga Model Praktek Intervensi Komunitas</a:t>
            </a:r>
            <a:br>
              <a:rPr lang="id-ID" sz="2800" smtClean="0"/>
            </a:br>
            <a:r>
              <a:rPr lang="id-ID" sz="2800" smtClean="0"/>
              <a:t>Rothman dan Tropman</a:t>
            </a:r>
            <a:endParaRPr lang="en-GB" sz="2800" smtClean="0"/>
          </a:p>
        </p:txBody>
      </p:sp>
      <p:graphicFrame>
        <p:nvGraphicFramePr>
          <p:cNvPr id="19459" name="Group 3"/>
          <p:cNvGraphicFramePr>
            <a:graphicFrameLocks noGrp="1"/>
          </p:cNvGraphicFramePr>
          <p:nvPr>
            <p:ph type="tbl" idx="1"/>
          </p:nvPr>
        </p:nvGraphicFramePr>
        <p:xfrm>
          <a:off x="685800" y="2209800"/>
          <a:ext cx="7772400" cy="3733800"/>
        </p:xfrm>
        <a:graphic>
          <a:graphicData uri="http://schemas.openxmlformats.org/drawingml/2006/table">
            <a:tbl>
              <a:tblPr/>
              <a:tblGrid>
                <a:gridCol w="1943100"/>
                <a:gridCol w="1943100"/>
                <a:gridCol w="1943100"/>
                <a:gridCol w="1943100"/>
              </a:tblGrid>
              <a:tr h="11842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A</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(Pengembangan Masyarakat Lokal)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B</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(Perencanaan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C</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(Aksi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9525">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11. Konsepsi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mengenai</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peran klien</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dirty="0" smtClean="0">
                          <a:ln>
                            <a:noFill/>
                          </a:ln>
                          <a:solidFill>
                            <a:schemeClr val="tx1"/>
                          </a:solidFill>
                          <a:effectLst/>
                          <a:latin typeface="Times New Roman" pitchFamily="18" charset="0"/>
                        </a:rPr>
                        <a:t>Sebagai partisipan </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aktif</a:t>
                      </a:r>
                      <a:r>
                        <a:rPr kumimoji="0" lang="en-US" sz="1600" b="0" i="0" u="none" strike="noStrike" cap="none" normalizeH="0" baseline="0" dirty="0" smtClean="0">
                          <a:ln>
                            <a:noFill/>
                          </a:ln>
                          <a:solidFill>
                            <a:schemeClr val="tx1"/>
                          </a:solidFill>
                          <a:effectLst/>
                          <a:latin typeface="Times New Roman" pitchFamily="18" charset="0"/>
                        </a:rPr>
                        <a:t> </a:t>
                      </a:r>
                      <a:r>
                        <a:rPr kumimoji="0" lang="id-ID" sz="1600" b="0" i="0" u="none" strike="noStrike" cap="none" normalizeH="0" baseline="0" dirty="0" smtClean="0">
                          <a:ln>
                            <a:noFill/>
                          </a:ln>
                          <a:solidFill>
                            <a:schemeClr val="tx1"/>
                          </a:solidFill>
                          <a:effectLst/>
                          <a:latin typeface="Times New Roman" pitchFamily="18" charset="0"/>
                        </a:rPr>
                        <a:t>pada proses interaksional pemecahan masalah.</a:t>
                      </a:r>
                      <a:endParaRPr kumimoji="0" lang="en-GB" sz="16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Konsumen atau resipien (penerima pelayanan).</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dirty="0" smtClean="0">
                          <a:ln>
                            <a:noFill/>
                          </a:ln>
                          <a:solidFill>
                            <a:schemeClr val="tx1"/>
                          </a:solidFill>
                          <a:effectLst/>
                          <a:latin typeface="Times New Roman" pitchFamily="18" charset="0"/>
                        </a:rPr>
                        <a:t>Employer</a:t>
                      </a:r>
                      <a:r>
                        <a:rPr kumimoji="0" lang="en-US" sz="1600" b="0" i="0" u="none" strike="noStrike" cap="none" normalizeH="0" baseline="0" dirty="0" smtClean="0">
                          <a:ln>
                            <a:noFill/>
                          </a:ln>
                          <a:solidFill>
                            <a:schemeClr val="tx1"/>
                          </a:solidFill>
                          <a:effectLst/>
                          <a:latin typeface="Times New Roman" pitchFamily="18" charset="0"/>
                        </a:rPr>
                        <a:t>e</a:t>
                      </a:r>
                      <a:r>
                        <a:rPr kumimoji="0" lang="id-ID" sz="1600" b="0" i="0" u="none" strike="noStrike" cap="none" normalizeH="0" baseline="0" dirty="0" smtClean="0">
                          <a:ln>
                            <a:noFill/>
                          </a:ln>
                          <a:solidFill>
                            <a:schemeClr val="tx1"/>
                          </a:solidFill>
                          <a:effectLst/>
                          <a:latin typeface="Times New Roman" pitchFamily="18" charset="0"/>
                        </a:rPr>
                        <a:t> konstituen, anggota.</a:t>
                      </a:r>
                      <a:endParaRPr kumimoji="0" lang="en-US" sz="16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1600" b="0" i="0" u="none" strike="noStrike" cap="none" normalizeH="0" baseline="0" dirty="0" smtClean="0">
                          <a:ln>
                            <a:noFill/>
                          </a:ln>
                          <a:solidFill>
                            <a:schemeClr val="tx1"/>
                          </a:solidFill>
                          <a:effectLst/>
                          <a:latin typeface="Times New Roman" pitchFamily="18" charset="0"/>
                        </a:rPr>
                        <a:t>‘</a:t>
                      </a:r>
                      <a:r>
                        <a:rPr kumimoji="0" lang="en-US" sz="1600" b="0" i="0" u="none" strike="noStrike" cap="none" normalizeH="0" baseline="0" dirty="0" err="1" smtClean="0">
                          <a:ln>
                            <a:noFill/>
                          </a:ln>
                          <a:solidFill>
                            <a:schemeClr val="tx1"/>
                          </a:solidFill>
                          <a:effectLst/>
                          <a:latin typeface="Times New Roman" pitchFamily="18" charset="0"/>
                        </a:rPr>
                        <a:t>teman-teman</a:t>
                      </a:r>
                      <a:r>
                        <a:rPr kumimoji="0" lang="en-US" sz="1600" b="0" i="0" u="none" strike="noStrike" cap="none" normalizeH="0" baseline="0" dirty="0" smtClean="0">
                          <a:ln>
                            <a:noFill/>
                          </a:ln>
                          <a:solidFill>
                            <a:schemeClr val="tx1"/>
                          </a:solidFill>
                          <a:effectLst/>
                          <a:latin typeface="Times New Roman" pitchFamily="18" charset="0"/>
                        </a:rPr>
                        <a:t> </a:t>
                      </a:r>
                      <a:r>
                        <a:rPr kumimoji="0" lang="en-US" sz="1600" b="0" i="0" u="none" strike="noStrike" cap="none" normalizeH="0" baseline="0" dirty="0" err="1" smtClean="0">
                          <a:ln>
                            <a:noFill/>
                          </a:ln>
                          <a:solidFill>
                            <a:schemeClr val="tx1"/>
                          </a:solidFill>
                          <a:effectLst/>
                          <a:latin typeface="Times New Roman" pitchFamily="18" charset="0"/>
                        </a:rPr>
                        <a:t>partisipan</a:t>
                      </a:r>
                      <a:r>
                        <a:rPr kumimoji="0" lang="en-US" sz="1600" b="0" i="0" u="none" strike="noStrike" cap="none" normalizeH="0" baseline="0" dirty="0" smtClean="0">
                          <a:ln>
                            <a:noFill/>
                          </a:ln>
                          <a:solidFill>
                            <a:schemeClr val="tx1"/>
                          </a:solidFill>
                          <a:effectLst/>
                          <a:latin typeface="Times New Roman" pitchFamily="18" charset="0"/>
                        </a:rPr>
                        <a:t>’</a:t>
                      </a:r>
                      <a:endParaRPr kumimoji="0" lang="en-GB" sz="16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1940979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id-ID" sz="2800" smtClean="0"/>
              <a:t>Tiga Model Praktek Intervensi Komunitas</a:t>
            </a:r>
            <a:br>
              <a:rPr lang="id-ID" sz="2800" smtClean="0"/>
            </a:br>
            <a:r>
              <a:rPr lang="id-ID" sz="2800" smtClean="0"/>
              <a:t>Rothman dan Tropman</a:t>
            </a:r>
            <a:endParaRPr lang="en-GB" sz="2800" smtClean="0"/>
          </a:p>
        </p:txBody>
      </p:sp>
      <p:graphicFrame>
        <p:nvGraphicFramePr>
          <p:cNvPr id="20505" name="Group 25"/>
          <p:cNvGraphicFramePr>
            <a:graphicFrameLocks noGrp="1"/>
          </p:cNvGraphicFramePr>
          <p:nvPr>
            <p:ph type="tbl" idx="1"/>
          </p:nvPr>
        </p:nvGraphicFramePr>
        <p:xfrm>
          <a:off x="685800" y="2209800"/>
          <a:ext cx="7772400" cy="3957955"/>
        </p:xfrm>
        <a:graphic>
          <a:graphicData uri="http://schemas.openxmlformats.org/drawingml/2006/table">
            <a:tbl>
              <a:tblPr/>
              <a:tblGrid>
                <a:gridCol w="1943100"/>
                <a:gridCol w="1943100"/>
                <a:gridCol w="1943100"/>
                <a:gridCol w="1943100"/>
              </a:tblGrid>
              <a:tr h="11842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A</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(Pengembangan Masyarakat Lokal)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B</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(Perencanaan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Model C</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1" i="0" u="none" strike="noStrike" cap="none" normalizeH="0" baseline="0" smtClean="0">
                          <a:ln>
                            <a:noFill/>
                          </a:ln>
                          <a:solidFill>
                            <a:schemeClr val="tx1"/>
                          </a:solidFill>
                          <a:effectLst/>
                          <a:latin typeface="Times New Roman" pitchFamily="18" charset="0"/>
                        </a:rPr>
                        <a:t>(Aksi Sosial)</a:t>
                      </a:r>
                      <a:endParaRPr kumimoji="0" lang="en-GB" sz="16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49525">
                <a:tc>
                  <a:txBody>
                    <a:bodyPr/>
                    <a:lstStyle/>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12. Pemanfaatan</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Pemberdayaan</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(Pemberdayaan</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digunakan</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untuk)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p>
                    <a:p>
                      <a:pPr marL="533400" marR="0" lvl="0" indent="-533400" algn="l" defTabSz="914400" rtl="0" eaLnBrk="1" fontAlgn="base" latinLnBrk="0" hangingPunct="1">
                        <a:lnSpc>
                          <a:spcPct val="100000"/>
                        </a:lnSpc>
                        <a:spcBef>
                          <a:spcPct val="20000"/>
                        </a:spcBef>
                        <a:spcAft>
                          <a:spcPct val="0"/>
                        </a:spcAft>
                        <a:buClr>
                          <a:schemeClr val="accent2"/>
                        </a:buClr>
                        <a:buSzPct val="80000"/>
                        <a:buFontTx/>
                        <a:buNone/>
                        <a:tabLst/>
                      </a:pPr>
                      <a:r>
                        <a:rPr kumimoji="0" lang="id-ID" sz="1600" b="0" i="0" u="none" strike="noStrike" cap="none" normalizeH="0" baseline="0" smtClean="0">
                          <a:ln>
                            <a:noFill/>
                          </a:ln>
                          <a:solidFill>
                            <a:schemeClr val="tx1"/>
                          </a:solidFill>
                          <a:effectLst/>
                          <a:latin typeface="Times New Roman" pitchFamily="18" charset="0"/>
                        </a:rPr>
                        <a:t>    </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Mengembangkan kapasitas komunitas untuk mengambil keputusan bersama; serta membangkitkan rasa percaya diri akan kemampuan masing-masing anggota masyarakat.</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Mencari tahu dari para pengguna jasa tentang layanan apa yang mereka butuhkan; serta memberi tahu para pengguna jasa tentang pilihan jasa yang ada.</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id-ID" sz="1600" b="0" i="0" u="none" strike="noStrike" cap="none" normalizeH="0" baseline="0" smtClean="0">
                          <a:ln>
                            <a:noFill/>
                          </a:ln>
                          <a:solidFill>
                            <a:schemeClr val="tx1"/>
                          </a:solidFill>
                          <a:effectLst/>
                          <a:latin typeface="Times New Roman" pitchFamily="18" charset="0"/>
                        </a:rPr>
                        <a:t>Meraih kekuasaan objektif bagi mereka yang ‘tertindas’ agar dapat memilih dan memutuskan cara yang tepat guna melakukan aksi; serta membangkitkan rasa percaya diri partisipan akan kemampuan mereka.</a:t>
                      </a:r>
                      <a:endParaRPr kumimoji="0" lang="en-GB" sz="16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222143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4850"/>
            <a:ext cx="8229600" cy="742950"/>
          </a:xfrm>
        </p:spPr>
        <p:txBody>
          <a:bodyPr/>
          <a:lstStyle/>
          <a:p>
            <a:pPr>
              <a:defRPr/>
            </a:pPr>
            <a:r>
              <a:rPr lang="id-ID" sz="3200" b="1" dirty="0" smtClean="0"/>
              <a:t>Intervensi sosial</a:t>
            </a:r>
            <a:r>
              <a:rPr lang="id-ID" sz="3200" dirty="0" smtClean="0"/>
              <a:t> </a:t>
            </a:r>
            <a:endParaRPr lang="id-ID" sz="3200" dirty="0"/>
          </a:p>
        </p:txBody>
      </p:sp>
      <p:sp>
        <p:nvSpPr>
          <p:cNvPr id="3075" name="Content Placeholder 4"/>
          <p:cNvSpPr>
            <a:spLocks noGrp="1"/>
          </p:cNvSpPr>
          <p:nvPr>
            <p:ph idx="1"/>
          </p:nvPr>
        </p:nvSpPr>
        <p:spPr>
          <a:xfrm>
            <a:off x="228600" y="1524000"/>
            <a:ext cx="8915400" cy="5105400"/>
          </a:xfrm>
        </p:spPr>
        <p:txBody>
          <a:bodyPr/>
          <a:lstStyle/>
          <a:p>
            <a:r>
              <a:rPr lang="id-ID" sz="2800" dirty="0" smtClean="0"/>
              <a:t>dapat diartikan sebagai sebagai cara atau strategi memberikan bantuan kepada </a:t>
            </a:r>
            <a:r>
              <a:rPr lang="id-ID" sz="2800" dirty="0" smtClean="0">
                <a:hlinkClick r:id="rId2" tooltip="Masyarakat"/>
              </a:rPr>
              <a:t>masyarakat</a:t>
            </a:r>
            <a:r>
              <a:rPr lang="id-ID" sz="2800" dirty="0" smtClean="0"/>
              <a:t> (individu, Kelompok, </a:t>
            </a:r>
            <a:r>
              <a:rPr lang="id-ID" sz="2800" dirty="0" smtClean="0">
                <a:hlinkClick r:id="rId3" tooltip="Komunitas"/>
              </a:rPr>
              <a:t>komunitas</a:t>
            </a:r>
            <a:r>
              <a:rPr lang="id-ID" sz="2800" dirty="0" smtClean="0"/>
              <a:t>). Intervensi sosial merupakan metode yang digunakan dalam praktik di lapangan pada bidang </a:t>
            </a:r>
            <a:r>
              <a:rPr lang="id-ID" sz="2800" dirty="0" smtClean="0">
                <a:hlinkClick r:id="rId4" tooltip="Pekerjaan sosial (halaman belum tersedia)"/>
              </a:rPr>
              <a:t>pekerjaan sosial</a:t>
            </a:r>
            <a:r>
              <a:rPr lang="id-ID" sz="2800" dirty="0" smtClean="0"/>
              <a:t> dan </a:t>
            </a:r>
            <a:r>
              <a:rPr lang="id-ID" sz="2800" dirty="0" smtClean="0">
                <a:hlinkClick r:id="rId5" tooltip="Kesejahteraan sosial"/>
              </a:rPr>
              <a:t>kesejahteraan sosial</a:t>
            </a:r>
            <a:r>
              <a:rPr lang="id-ID" sz="2800" dirty="0" smtClean="0"/>
              <a:t>. </a:t>
            </a:r>
            <a:r>
              <a:rPr lang="id-ID" sz="2800" baseline="30000" dirty="0" smtClean="0">
                <a:hlinkClick r:id="rId6"/>
              </a:rPr>
              <a:t>[1]</a:t>
            </a:r>
            <a:r>
              <a:rPr lang="id-ID" sz="2800" dirty="0" smtClean="0"/>
              <a:t> </a:t>
            </a:r>
          </a:p>
          <a:p>
            <a:r>
              <a:rPr lang="id-ID" sz="2800" dirty="0" smtClean="0"/>
              <a:t>Pekerjaan sosial dan kesejahteraan sosial adalah dua bidang yang bertujuan meningkatkan </a:t>
            </a:r>
            <a:r>
              <a:rPr lang="id-ID" sz="2800" dirty="0" smtClean="0">
                <a:hlinkClick r:id="rId7" tooltip="Kesejahteraan"/>
              </a:rPr>
              <a:t>kesejahteraan</a:t>
            </a:r>
            <a:r>
              <a:rPr lang="id-ID" sz="2800" dirty="0" smtClean="0"/>
              <a:t> seseorang melalui upaya memfungsikan kembali </a:t>
            </a:r>
            <a:r>
              <a:rPr lang="id-ID" sz="2800" dirty="0" smtClean="0">
                <a:hlinkClick r:id="rId8" tooltip="Fungsi sosial (halaman belum tersedia)"/>
              </a:rPr>
              <a:t>fungsi sosialnya</a:t>
            </a:r>
            <a:r>
              <a:rPr lang="id-ID" sz="2800" dirty="0" smtClean="0"/>
              <a:t>. </a:t>
            </a:r>
            <a:r>
              <a:rPr lang="id-ID" sz="2800" baseline="30000" dirty="0" smtClean="0">
                <a:hlinkClick r:id="rId6"/>
              </a:rPr>
              <a:t>[2]</a:t>
            </a:r>
            <a:endParaRPr lang="id-ID" sz="2800" dirty="0" smtClean="0"/>
          </a:p>
          <a:p>
            <a:endParaRPr lang="id-ID" dirty="0" smtClean="0"/>
          </a:p>
        </p:txBody>
      </p:sp>
    </p:spTree>
    <p:extLst>
      <p:ext uri="{BB962C8B-B14F-4D97-AF65-F5344CB8AC3E}">
        <p14:creationId xmlns:p14="http://schemas.microsoft.com/office/powerpoint/2010/main" val="1439193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4294967295"/>
          </p:nvPr>
        </p:nvSpPr>
        <p:spPr>
          <a:xfrm>
            <a:off x="0" y="0"/>
            <a:ext cx="9144000" cy="6858000"/>
          </a:xfrm>
        </p:spPr>
        <p:txBody>
          <a:bodyPr>
            <a:normAutofit lnSpcReduction="10000"/>
          </a:bodyPr>
          <a:lstStyle/>
          <a:p>
            <a:endParaRPr lang="id-ID" sz="2000" smtClean="0"/>
          </a:p>
          <a:p>
            <a:r>
              <a:rPr lang="id-ID" sz="2000" b="1" i="1" smtClean="0"/>
              <a:t>Tenaga Ahli (Expert)</a:t>
            </a:r>
          </a:p>
          <a:p>
            <a:r>
              <a:rPr lang="id-ID" sz="2000" smtClean="0"/>
              <a:t>Peran sebagai </a:t>
            </a:r>
            <a:r>
              <a:rPr lang="id-ID" sz="2000" i="1" smtClean="0"/>
              <a:t>expert </a:t>
            </a:r>
            <a:r>
              <a:rPr lang="id-ID" sz="2000" smtClean="0"/>
              <a:t>memprasyaratkan adanya kemampuan untuk dapat memberikan masukan, saran, dan dukungan informasi dalam berbagai area.</a:t>
            </a:r>
          </a:p>
          <a:p>
            <a:endParaRPr lang="id-ID" sz="2000" smtClean="0"/>
          </a:p>
          <a:p>
            <a:r>
              <a:rPr lang="id-ID" sz="2000" b="1" i="1" smtClean="0"/>
              <a:t>Perencana Sosial (Sosial Planner)</a:t>
            </a:r>
          </a:p>
          <a:p>
            <a:r>
              <a:rPr lang="id-ID" sz="2000" smtClean="0"/>
              <a:t>Peran perencana sosial membutuhkan kemampuan pelaku perubahan dalam mengumpulkan data mengenai masalah sosial yang terdapat dalam komunitas; menganalisisnya; dan menyajikan alternatif tindakan yang rasional untuk menangani masalah tersebut.</a:t>
            </a:r>
          </a:p>
          <a:p>
            <a:r>
              <a:rPr lang="id-ID" sz="2000" b="1" i="1" smtClean="0"/>
              <a:t>Advokat (Advocate)</a:t>
            </a:r>
          </a:p>
          <a:p>
            <a:r>
              <a:rPr lang="id-ID" sz="2000" smtClean="0"/>
              <a:t>Peran advokat adalah mendorong pelaku perubahan untuk menjalankan fungsi advokasi atau pembelaan yang mewakili kelompok masyarakat yang membutuhkan suatu bantuan ataupun layanan, tetapi institusi yang seharusnya memberikan layanan tersebut tidak memedulikan (bersifat negatif ataupun menolak tuntutan warga).</a:t>
            </a:r>
          </a:p>
          <a:p>
            <a:r>
              <a:rPr lang="id-ID" sz="2000" b="1" i="1" smtClean="0"/>
              <a:t>Aktivis (Activist)</a:t>
            </a:r>
          </a:p>
          <a:p>
            <a:r>
              <a:rPr lang="id-ID" sz="2000" smtClean="0"/>
              <a:t>Peran aktivis menuntut pelaku perubahan untuk melakukan perubahan institusional yang lebih mendasar dan seringkali tujuannya adalah pengalihan sumberdaya ataupun kekuasaan (</a:t>
            </a:r>
            <a:r>
              <a:rPr lang="id-ID" sz="2000" i="1" smtClean="0"/>
              <a:t>power</a:t>
            </a:r>
            <a:r>
              <a:rPr lang="id-ID" sz="2000" smtClean="0"/>
              <a:t>) pada kelompok yang kurang mendapatkan keuntungan (</a:t>
            </a:r>
            <a:r>
              <a:rPr lang="id-ID" sz="2000" i="1" smtClean="0"/>
              <a:t>disadvantaged group</a:t>
            </a:r>
            <a:r>
              <a:rPr lang="id-ID" sz="2000" smtClean="0"/>
              <a:t>), yang dianggap sebagai korban.</a:t>
            </a:r>
          </a:p>
          <a:p>
            <a:endParaRPr lang="id-ID" smtClean="0"/>
          </a:p>
          <a:p>
            <a:endParaRPr lang="id-ID" smtClean="0"/>
          </a:p>
        </p:txBody>
      </p:sp>
    </p:spTree>
    <p:extLst>
      <p:ext uri="{BB962C8B-B14F-4D97-AF65-F5344CB8AC3E}">
        <p14:creationId xmlns:p14="http://schemas.microsoft.com/office/powerpoint/2010/main" val="72026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914400"/>
          </a:xfrm>
        </p:spPr>
        <p:txBody>
          <a:bodyPr>
            <a:normAutofit fontScale="90000"/>
          </a:bodyPr>
          <a:lstStyle/>
          <a:p>
            <a:pPr>
              <a:defRPr/>
            </a:pPr>
            <a:r>
              <a:rPr lang="id-ID" sz="2800" b="1" dirty="0" smtClean="0">
                <a:solidFill>
                  <a:schemeClr val="tx1"/>
                </a:solidFill>
                <a:latin typeface="+mn-lt"/>
                <a:ea typeface="+mn-ea"/>
                <a:cs typeface="+mn-cs"/>
              </a:rPr>
              <a:t>Bias Pengorganisasian dan Pengembangan  Masyarakat </a:t>
            </a:r>
            <a:endParaRPr lang="id-ID" sz="2800" dirty="0"/>
          </a:p>
        </p:txBody>
      </p:sp>
      <p:sp>
        <p:nvSpPr>
          <p:cNvPr id="32771" name="Content Placeholder 3"/>
          <p:cNvSpPr>
            <a:spLocks noGrp="1"/>
          </p:cNvSpPr>
          <p:nvPr>
            <p:ph idx="1"/>
          </p:nvPr>
        </p:nvSpPr>
        <p:spPr>
          <a:xfrm>
            <a:off x="0" y="914400"/>
            <a:ext cx="9144000" cy="5181600"/>
          </a:xfrm>
        </p:spPr>
        <p:txBody>
          <a:bodyPr>
            <a:normAutofit fontScale="85000" lnSpcReduction="20000"/>
          </a:bodyPr>
          <a:lstStyle/>
          <a:p>
            <a:r>
              <a:rPr lang="id-ID" sz="2000" smtClean="0"/>
              <a:t>Pelaksanaan PPM sebaiknya didasari oleh masalah dan kebutuhan sesuia dengan karakteristik geografis, idiografi , potensi, teknologi, dan sumberdaya lokal serta pelibatan aktif masyarakat secara integral.</a:t>
            </a:r>
          </a:p>
          <a:p>
            <a:r>
              <a:rPr lang="id-ID" sz="2000" smtClean="0"/>
              <a:t>Namun, dalam realitasnya PPM seringkali terjebak oleh bias, miskonsepsi, atau kesalahan pemikiran, PPM perlu menghindari bias ini. </a:t>
            </a:r>
          </a:p>
          <a:p>
            <a:r>
              <a:rPr lang="id-ID" sz="2000" smtClean="0"/>
              <a:t>Robert Chambers sebagaimana dikutip oleh Suharto (1996 :4) mengemukakan lima bias yang sering terjadi dalam pelaksanaan PPM, terutama dipedesaan: spatial bias, project bias, person bias, dry season bias,dan profesional bias.</a:t>
            </a:r>
          </a:p>
          <a:p>
            <a:r>
              <a:rPr lang="id-ID" sz="2000" smtClean="0"/>
              <a:t>a)      Spatial Bias </a:t>
            </a:r>
          </a:p>
          <a:p>
            <a:r>
              <a:rPr lang="id-ID" sz="2000" smtClean="0"/>
              <a:t>PPM seringkali hanya dilaksanakan di lokasi-lokasi yang mudah dijangkau sarana transportasi seperti di daerah pinggiran kota, pinggir jalan raya, atau lokasi-lokasi yang dekat dengan kantor pemerintahan.</a:t>
            </a:r>
          </a:p>
          <a:p>
            <a:r>
              <a:rPr lang="id-ID" sz="2000" smtClean="0"/>
              <a:t>b)      Project Bias </a:t>
            </a:r>
          </a:p>
          <a:p>
            <a:r>
              <a:rPr lang="id-ID" sz="2000" smtClean="0"/>
              <a:t>Kebanyakan PPM dilakukan pada masyarakat yang telah menerima proyek sebelumnya, karena dipandang telah mampu dan berhasil menjalankan proyek.</a:t>
            </a:r>
          </a:p>
          <a:p>
            <a:r>
              <a:rPr lang="id-ID" sz="2000" smtClean="0"/>
              <a:t>c)      Person Bias</a:t>
            </a:r>
          </a:p>
          <a:p>
            <a:r>
              <a:rPr lang="id-ID" sz="2000" smtClean="0"/>
              <a:t>Kelompok elite dalam masyarakat, tokoh masyarakat, kaum lelaki, para penerima, dan pengguna inovasi serta orang-orang yang aktif dalam kegiatan pembangunan ad</a:t>
            </a:r>
          </a:p>
          <a:p>
            <a:r>
              <a:rPr lang="id-ID" sz="2000" smtClean="0"/>
              <a:t> </a:t>
            </a:r>
          </a:p>
          <a:p>
            <a:r>
              <a:rPr lang="id-ID" sz="2000" smtClean="0"/>
              <a:t>alah mereka yang kerap menerima program dan berkah pembangunan.Sementara kelompok masyarakat kelas bawah yang kurang memiliki akses terhadap jaringan sumber-sumber yang ada.</a:t>
            </a:r>
          </a:p>
        </p:txBody>
      </p:sp>
    </p:spTree>
    <p:extLst>
      <p:ext uri="{BB962C8B-B14F-4D97-AF65-F5344CB8AC3E}">
        <p14:creationId xmlns:p14="http://schemas.microsoft.com/office/powerpoint/2010/main" val="12802116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2"/>
          <p:cNvSpPr>
            <a:spLocks noGrp="1"/>
          </p:cNvSpPr>
          <p:nvPr>
            <p:ph idx="4294967295"/>
          </p:nvPr>
        </p:nvSpPr>
        <p:spPr>
          <a:xfrm>
            <a:off x="0" y="228600"/>
            <a:ext cx="9144000" cy="5867400"/>
          </a:xfrm>
        </p:spPr>
        <p:txBody>
          <a:bodyPr>
            <a:normAutofit fontScale="92500" lnSpcReduction="10000"/>
          </a:bodyPr>
          <a:lstStyle/>
          <a:p>
            <a:r>
              <a:rPr lang="id-ID" sz="1800" smtClean="0"/>
              <a:t>d)     Dry Sesion Bias</a:t>
            </a:r>
          </a:p>
          <a:p>
            <a:r>
              <a:rPr lang="id-ID" sz="1800" smtClean="0"/>
              <a:t>Kesulitan dan masalah yang dihadapi masyarakat umumnya mencapai puncaknya pada musim hujan.Kegagalan panen, banjir, kelaparan, masalah kesehatan diri dan terjadi pada musim sulit.</a:t>
            </a:r>
          </a:p>
          <a:p>
            <a:r>
              <a:rPr lang="id-ID" sz="1800" smtClean="0"/>
              <a:t>e)      Profesional Bias</a:t>
            </a:r>
          </a:p>
          <a:p>
            <a:r>
              <a:rPr lang="id-ID" sz="1800" smtClean="0"/>
              <a:t>Bias ini timbul terutama oleh konsepsi yang memandang bahwa kelompok masyarakat kurang beruntung sebagai kelompok lemah, memiliki pengetahuan rendah, pasif, malas, fatalis, serta ciri-ciri lain budaya kemiskinan (culture of proverty).Sementara itu para ahli, penguasa, dan pengusaha adalah raja yang memegang hegemoni dan kendali pembanguan.</a:t>
            </a:r>
          </a:p>
          <a:p>
            <a:r>
              <a:rPr lang="id-ID" sz="1800" smtClean="0"/>
              <a:t>f)       Physical Bias</a:t>
            </a:r>
          </a:p>
          <a:p>
            <a:r>
              <a:rPr lang="id-ID" sz="1800" smtClean="0"/>
              <a:t>Umumnya masyarakat hanya mengenal dan mengakui program atau proyek yang bersifat fisik, seperti pembangunan, gedung, jembatan, dll.</a:t>
            </a:r>
          </a:p>
          <a:p>
            <a:r>
              <a:rPr lang="id-ID" sz="1800" smtClean="0"/>
              <a:t>g)      Financial Bias</a:t>
            </a:r>
          </a:p>
          <a:p>
            <a:r>
              <a:rPr lang="id-ID" sz="1800" smtClean="0"/>
              <a:t>Besarnya biaya yang dikeluarkan oleh suatu departemen kerapkali dipandang sebagai bukti keberhasilan suatu progam.Fiunancial Bias disebabkan oleh kesalahan pemikiran yang membaurkan prinsip efisiensi </a:t>
            </a:r>
            <a:r>
              <a:rPr lang="id-ID" sz="1800" i="1" smtClean="0"/>
              <a:t>vis a vis</a:t>
            </a:r>
            <a:r>
              <a:rPr lang="id-ID" sz="1800" smtClean="0"/>
              <a:t> prinsip efektivitas sebagai tolak ukur keberhasilan proyek.</a:t>
            </a:r>
          </a:p>
          <a:p>
            <a:r>
              <a:rPr lang="id-ID" sz="1800" smtClean="0"/>
              <a:t>h)      Indicator Bias</a:t>
            </a:r>
          </a:p>
          <a:p>
            <a:r>
              <a:rPr lang="id-ID" sz="1800" smtClean="0"/>
              <a:t>Bias ini terutama berkaitan dengan aspek </a:t>
            </a:r>
            <a:r>
              <a:rPr lang="id-ID" sz="1800" i="1" smtClean="0"/>
              <a:t>uncountability</a:t>
            </a:r>
            <a:r>
              <a:rPr lang="id-ID" sz="1800" smtClean="0"/>
              <a:t> pada program yang berorientasi sosial.Dampak keberhasilan program sulit diukur secara langsung dan kuantitatif, serta banyaknya eksternal variabel yang terkontaminasi kedalam </a:t>
            </a:r>
            <a:r>
              <a:rPr lang="id-ID" sz="1800" i="1" smtClean="0"/>
              <a:t>mainstream</a:t>
            </a:r>
            <a:r>
              <a:rPr lang="id-ID" sz="1800" smtClean="0"/>
              <a:t> proyek</a:t>
            </a:r>
          </a:p>
          <a:p>
            <a:endParaRPr lang="id-ID" smtClean="0"/>
          </a:p>
        </p:txBody>
      </p:sp>
    </p:spTree>
    <p:extLst>
      <p:ext uri="{BB962C8B-B14F-4D97-AF65-F5344CB8AC3E}">
        <p14:creationId xmlns:p14="http://schemas.microsoft.com/office/powerpoint/2010/main" val="24922403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b="1" dirty="0" smtClean="0">
                <a:solidFill>
                  <a:srgbClr val="00B050"/>
                </a:solidFill>
                <a:latin typeface="Andalus" pitchFamily="18" charset="-78"/>
                <a:cs typeface="Andalus" pitchFamily="18" charset="-78"/>
              </a:rPr>
              <a:t>SELESAI DAN TERIMA KASIH</a:t>
            </a:r>
            <a:endParaRPr lang="id-ID" b="1" dirty="0">
              <a:solidFill>
                <a:srgbClr val="00B050"/>
              </a:solidFill>
              <a:latin typeface="Andalus" pitchFamily="18" charset="-78"/>
              <a:cs typeface="Andalus" pitchFamily="18" charset="-78"/>
            </a:endParaRPr>
          </a:p>
        </p:txBody>
      </p:sp>
    </p:spTree>
    <p:extLst>
      <p:ext uri="{BB962C8B-B14F-4D97-AF65-F5344CB8AC3E}">
        <p14:creationId xmlns:p14="http://schemas.microsoft.com/office/powerpoint/2010/main" val="3451420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457200"/>
          </a:xfrm>
        </p:spPr>
        <p:txBody>
          <a:bodyPr>
            <a:normAutofit fontScale="90000"/>
          </a:bodyPr>
          <a:lstStyle/>
          <a:p>
            <a:pPr>
              <a:defRPr/>
            </a:pPr>
            <a:r>
              <a:rPr lang="id-ID" dirty="0" smtClean="0">
                <a:solidFill>
                  <a:schemeClr val="tx1"/>
                </a:solidFill>
                <a:latin typeface="+mn-lt"/>
                <a:ea typeface="+mn-ea"/>
                <a:cs typeface="+mn-cs"/>
              </a:rPr>
              <a:t>Neis dan McEwan (2001) </a:t>
            </a:r>
            <a:endParaRPr lang="id-ID" dirty="0"/>
          </a:p>
        </p:txBody>
      </p:sp>
      <p:sp>
        <p:nvSpPr>
          <p:cNvPr id="5123" name="Content Placeholder 2"/>
          <p:cNvSpPr>
            <a:spLocks noGrp="1"/>
          </p:cNvSpPr>
          <p:nvPr>
            <p:ph idx="1"/>
          </p:nvPr>
        </p:nvSpPr>
        <p:spPr>
          <a:xfrm>
            <a:off x="0" y="1600200"/>
            <a:ext cx="8458200" cy="4876800"/>
          </a:xfrm>
        </p:spPr>
        <p:txBody>
          <a:bodyPr/>
          <a:lstStyle/>
          <a:p>
            <a:r>
              <a:rPr lang="id-ID" sz="2400" smtClean="0"/>
              <a:t>mendeskripsikan pengembangan kesehatan masyarakat (community health development) sebagai pendekatan dalam pengorganisasian masyarakat yang mengombinasikan konsep, tujuan, serta proses kesehatan masyarakat dan pembangunan msayarakat. </a:t>
            </a:r>
          </a:p>
          <a:p>
            <a:r>
              <a:rPr lang="id-ID" sz="2400" smtClean="0"/>
              <a:t>Dalam pengembangan kesehatan masyarakat, perawat komunitas mengidentifikasikan kebutuhan masyarakat yang berkaitan dengan kesehatan kemudian mengembangkan, mendekatkan, dan mengevalusai tujuan-tujuan pembangunan kesehatan melalui kemitraan dengan profesi lain yang terkait (Nies dan McEwan, 2001: CHNAC, 2003;Diem dan Moyer, 2004; Falk-Rafael dkk., 1999).</a:t>
            </a:r>
          </a:p>
          <a:p>
            <a:endParaRPr lang="id-ID" sz="2400" smtClean="0"/>
          </a:p>
        </p:txBody>
      </p:sp>
    </p:spTree>
    <p:extLst>
      <p:ext uri="{BB962C8B-B14F-4D97-AF65-F5344CB8AC3E}">
        <p14:creationId xmlns:p14="http://schemas.microsoft.com/office/powerpoint/2010/main" val="1617228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219200"/>
          </a:xfrm>
        </p:spPr>
        <p:txBody>
          <a:bodyPr/>
          <a:lstStyle/>
          <a:p>
            <a:pPr>
              <a:defRPr/>
            </a:pPr>
            <a:r>
              <a:rPr lang="id-ID" sz="3200" dirty="0" smtClean="0">
                <a:solidFill>
                  <a:schemeClr val="tx1"/>
                </a:solidFill>
                <a:latin typeface="+mn-lt"/>
                <a:ea typeface="+mn-ea"/>
                <a:cs typeface="+mn-cs"/>
              </a:rPr>
              <a:t>Ciri-ciri pengembangan komunitas adalah :</a:t>
            </a:r>
            <a:endParaRPr lang="id-ID" sz="3200" dirty="0"/>
          </a:p>
        </p:txBody>
      </p:sp>
      <p:sp>
        <p:nvSpPr>
          <p:cNvPr id="7171" name="Content Placeholder 2"/>
          <p:cNvSpPr>
            <a:spLocks noGrp="1"/>
          </p:cNvSpPr>
          <p:nvPr>
            <p:ph idx="1"/>
          </p:nvPr>
        </p:nvSpPr>
        <p:spPr>
          <a:xfrm>
            <a:off x="0" y="1295400"/>
            <a:ext cx="9144000" cy="5562600"/>
          </a:xfrm>
        </p:spPr>
        <p:txBody>
          <a:bodyPr>
            <a:normAutofit lnSpcReduction="10000"/>
          </a:bodyPr>
          <a:lstStyle/>
          <a:p>
            <a:r>
              <a:rPr lang="id-ID" sz="2800" smtClean="0"/>
              <a:t>a.    Langkah berantai, satu langkah mendahului langkah yang lain.</a:t>
            </a:r>
          </a:p>
          <a:p>
            <a:r>
              <a:rPr lang="id-ID" sz="2800" smtClean="0"/>
              <a:t>b.    Intensitas setiap langkah bisa berbeda, tergantung pada situasi dan kondisi yang ada di daerah atau masyarakat tersebut.</a:t>
            </a:r>
          </a:p>
          <a:p>
            <a:r>
              <a:rPr lang="id-ID" sz="2800" smtClean="0"/>
              <a:t>c.    Tiap langkah mempunyai dasar rasional.</a:t>
            </a:r>
          </a:p>
          <a:p>
            <a:r>
              <a:rPr lang="id-ID" sz="2800" smtClean="0"/>
              <a:t>d.   Mempunyai tujuan – tujuan proses belajar.</a:t>
            </a:r>
          </a:p>
          <a:p>
            <a:r>
              <a:rPr lang="id-ID" sz="2800" smtClean="0"/>
              <a:t>e.    Secara kumulatif akan menghasilkan perubahan yang diharapkan.</a:t>
            </a:r>
          </a:p>
          <a:p>
            <a:r>
              <a:rPr lang="id-ID" sz="2800" smtClean="0"/>
              <a:t>f.     Hakekatnya merupakan rangkaian yang mencerminkan lingkaran pemecahan masalah dan proses perubahan.</a:t>
            </a:r>
          </a:p>
          <a:p>
            <a:endParaRPr lang="id-ID" sz="2800" smtClean="0"/>
          </a:p>
        </p:txBody>
      </p:sp>
    </p:spTree>
    <p:extLst>
      <p:ext uri="{BB962C8B-B14F-4D97-AF65-F5344CB8AC3E}">
        <p14:creationId xmlns:p14="http://schemas.microsoft.com/office/powerpoint/2010/main" val="2295255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371600"/>
          </a:xfrm>
        </p:spPr>
        <p:txBody>
          <a:bodyPr>
            <a:normAutofit fontScale="90000"/>
          </a:bodyPr>
          <a:lstStyle/>
          <a:p>
            <a:pPr>
              <a:defRPr/>
            </a:pPr>
            <a:r>
              <a:rPr lang="id-ID" sz="2400" dirty="0" smtClean="0">
                <a:solidFill>
                  <a:schemeClr val="tx1"/>
                </a:solidFill>
                <a:latin typeface="+mn-lt"/>
                <a:ea typeface="+mn-ea"/>
                <a:cs typeface="+mn-cs"/>
              </a:rPr>
              <a:t>Langkah-langkah yang dapat digunakan dalam pengembangan komunitas antara lain sebagai berikut </a:t>
            </a:r>
            <a:br>
              <a:rPr lang="id-ID" sz="2400" dirty="0" smtClean="0">
                <a:solidFill>
                  <a:schemeClr val="tx1"/>
                </a:solidFill>
                <a:latin typeface="+mn-lt"/>
                <a:ea typeface="+mn-ea"/>
                <a:cs typeface="+mn-cs"/>
              </a:rPr>
            </a:br>
            <a:endParaRPr lang="id-ID" sz="2400" dirty="0">
              <a:solidFill>
                <a:schemeClr val="tx1"/>
              </a:solidFill>
            </a:endParaRPr>
          </a:p>
        </p:txBody>
      </p:sp>
      <p:sp>
        <p:nvSpPr>
          <p:cNvPr id="8195" name="Content Placeholder 2"/>
          <p:cNvSpPr>
            <a:spLocks noGrp="1"/>
          </p:cNvSpPr>
          <p:nvPr>
            <p:ph idx="1"/>
          </p:nvPr>
        </p:nvSpPr>
        <p:spPr>
          <a:xfrm>
            <a:off x="152400" y="1524000"/>
            <a:ext cx="8305800" cy="4572000"/>
          </a:xfrm>
        </p:spPr>
        <p:txBody>
          <a:bodyPr/>
          <a:lstStyle/>
          <a:p>
            <a:r>
              <a:rPr lang="id-ID" smtClean="0"/>
              <a:t>1. Ciptakan kondisi agar masyarakat dapat mengenal dan memanfaatkan potensi yang ada.</a:t>
            </a:r>
          </a:p>
          <a:p>
            <a:r>
              <a:rPr lang="id-ID" smtClean="0"/>
              <a:t>2. Tingkatkan mutu potensi yang ada.</a:t>
            </a:r>
          </a:p>
          <a:p>
            <a:r>
              <a:rPr lang="id-ID" smtClean="0"/>
              <a:t>3. Pertahankan dan tingkatkan kegiatan-kegiatan yang sudah ada.</a:t>
            </a:r>
          </a:p>
          <a:p>
            <a:r>
              <a:rPr lang="id-ID" smtClean="0"/>
              <a:t>4. Tingkatkan kesejahteraan masyarakat dengan memanfaatkan potensi yang ada.</a:t>
            </a:r>
          </a:p>
          <a:p>
            <a:endParaRPr lang="id-ID" smtClean="0"/>
          </a:p>
        </p:txBody>
      </p:sp>
    </p:spTree>
    <p:extLst>
      <p:ext uri="{BB962C8B-B14F-4D97-AF65-F5344CB8AC3E}">
        <p14:creationId xmlns:p14="http://schemas.microsoft.com/office/powerpoint/2010/main" val="819704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914400"/>
          </a:xfrm>
        </p:spPr>
        <p:txBody>
          <a:bodyPr/>
          <a:lstStyle/>
          <a:p>
            <a:pPr>
              <a:defRPr/>
            </a:pPr>
            <a:r>
              <a:rPr lang="id-ID" sz="2800" dirty="0" smtClean="0"/>
              <a:t>Ruang Lingkup Intervensi Komunitas </a:t>
            </a:r>
            <a:endParaRPr lang="id-ID" sz="2800" dirty="0"/>
          </a:p>
        </p:txBody>
      </p:sp>
      <p:sp>
        <p:nvSpPr>
          <p:cNvPr id="3" name="Content Placeholder 2"/>
          <p:cNvSpPr>
            <a:spLocks noGrp="1"/>
          </p:cNvSpPr>
          <p:nvPr>
            <p:ph idx="1"/>
          </p:nvPr>
        </p:nvSpPr>
        <p:spPr>
          <a:xfrm>
            <a:off x="685800" y="1524000"/>
            <a:ext cx="7772400" cy="4572000"/>
          </a:xfrm>
        </p:spPr>
        <p:txBody>
          <a:bodyPr>
            <a:normAutofit fontScale="92500" lnSpcReduction="10000"/>
          </a:bodyPr>
          <a:lstStyle/>
          <a:p>
            <a:pPr>
              <a:defRPr/>
            </a:pPr>
            <a:r>
              <a:rPr lang="id-ID" sz="1600" dirty="0" smtClean="0"/>
              <a:t>Menurut Mayo mempunyai tiga tingkatan Community Intervention yaitu ;</a:t>
            </a:r>
          </a:p>
          <a:p>
            <a:pPr marL="514350" indent="-514350">
              <a:buFont typeface="Wingdings" pitchFamily="2" charset="2"/>
              <a:buAutoNum type="arabicPeriod"/>
              <a:defRPr/>
            </a:pPr>
            <a:r>
              <a:rPr lang="id-ID" sz="1600" dirty="0" smtClean="0"/>
              <a:t>Grassrot atau neighbourhood work ( pelaku perubahan melakukan intervensi terhadap kelompok masyarakat yang berada di daerah tersebut .misalnya  RW , Desa, Kelurahan</a:t>
            </a:r>
          </a:p>
          <a:p>
            <a:pPr marL="514350" indent="-514350">
              <a:buFont typeface="Wingdings" pitchFamily="2" charset="2"/>
              <a:buAutoNum type="arabicPeriod"/>
              <a:defRPr/>
            </a:pPr>
            <a:r>
              <a:rPr lang="id-ID" sz="1600" dirty="0" smtClean="0"/>
              <a:t>Local agency dan inter-agency work  (pelaku perubahan melakukan intervensi terhadap organisasi payung ditingkat lokal ,propinsi, atau organisasi non pemerintah yang berminatterhadap hal tersebut</a:t>
            </a:r>
          </a:p>
          <a:p>
            <a:pPr marL="514350" indent="-514350">
              <a:buFont typeface="Wingdings" pitchFamily="2" charset="2"/>
              <a:buAutoNum type="arabicPeriod"/>
              <a:defRPr/>
            </a:pPr>
            <a:r>
              <a:rPr lang="id-ID" sz="1600" dirty="0" smtClean="0"/>
              <a:t>Regional dan National Community planing work (pelaku perubahan melakukanintervensi pada isu terkait dengan pembangunanekonomi atau isu mengenaiperencanaan lingkungan yang mempunyai cakupan yang lebih luas dari  batas di tingkat lokal </a:t>
            </a:r>
          </a:p>
          <a:p>
            <a:pPr marL="514350" indent="-514350">
              <a:buFont typeface="Wingdings" pitchFamily="2" charset="2"/>
              <a:buNone/>
              <a:defRPr/>
            </a:pPr>
            <a:r>
              <a:rPr lang="id-ID" sz="1600" dirty="0" smtClean="0"/>
              <a:t>Disamping itu perlu juga diperhatikan bahwa  yang dimaksud dengan komunitas  lokal menrut Kenneth wilkinson sekurang-kurangnya ada tigga unsur yaitu </a:t>
            </a:r>
          </a:p>
          <a:p>
            <a:pPr marL="514350" indent="-514350">
              <a:buFont typeface="Wingdings" pitchFamily="2" charset="2"/>
              <a:buAutoNum type="arabicPeriod"/>
              <a:defRPr/>
            </a:pPr>
            <a:r>
              <a:rPr lang="id-ID" sz="1600" dirty="0" smtClean="0"/>
              <a:t>Adanya batas wilayah atau tempat</a:t>
            </a:r>
          </a:p>
          <a:p>
            <a:pPr marL="514350" indent="-514350">
              <a:buFont typeface="Wingdings" pitchFamily="2" charset="2"/>
              <a:buAutoNum type="arabicPeriod"/>
              <a:defRPr/>
            </a:pPr>
            <a:r>
              <a:rPr lang="id-ID" sz="1600" dirty="0" smtClean="0"/>
              <a:t>Merupakan organisasi sosial (institusi sosial yang menyediakan kesempatan para warganya agar dapat melaksanakan interaksi antar warga secara reguler  </a:t>
            </a:r>
          </a:p>
          <a:p>
            <a:pPr marL="514350" indent="-514350">
              <a:buFont typeface="Wingdings" pitchFamily="2" charset="2"/>
              <a:buAutoNum type="arabicPeriod"/>
              <a:defRPr/>
            </a:pPr>
            <a:r>
              <a:rPr lang="id-ID" sz="1600" dirty="0" smtClean="0"/>
              <a:t>Interaksi sosial yang dilakukan karena adanya niat dan minat kepentingan yang sama (coomon Interes)</a:t>
            </a:r>
          </a:p>
          <a:p>
            <a:pPr marL="514350" indent="-514350">
              <a:buFont typeface="Wingdings" pitchFamily="2" charset="2"/>
              <a:buNone/>
              <a:defRPr/>
            </a:pPr>
            <a:r>
              <a:rPr lang="id-ID" sz="1600" dirty="0" smtClean="0"/>
              <a:t>Tetapi komunitas ini juga dapat diartikan sebagai pengelompokan waraga berdasarlkan fungsi dan kepentingannya misal komunitas pekerja,  buruh dokter, profesi yang lain</a:t>
            </a:r>
            <a:endParaRPr lang="id-ID" sz="1600" dirty="0"/>
          </a:p>
        </p:txBody>
      </p:sp>
    </p:spTree>
    <p:extLst>
      <p:ext uri="{BB962C8B-B14F-4D97-AF65-F5344CB8AC3E}">
        <p14:creationId xmlns:p14="http://schemas.microsoft.com/office/powerpoint/2010/main" val="3513747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295400"/>
          </a:xfrm>
        </p:spPr>
        <p:txBody>
          <a:bodyPr/>
          <a:lstStyle/>
          <a:p>
            <a:pPr>
              <a:defRPr/>
            </a:pPr>
            <a:r>
              <a:rPr lang="id-ID" sz="2800" dirty="0" smtClean="0">
                <a:solidFill>
                  <a:schemeClr val="tx2">
                    <a:lumMod val="75000"/>
                  </a:schemeClr>
                </a:solidFill>
                <a:latin typeface="+mn-lt"/>
                <a:ea typeface="+mn-ea"/>
                <a:cs typeface="+mn-cs"/>
              </a:rPr>
              <a:t>A.  Model  Pengembangan Masyarakat Lokal (PML)</a:t>
            </a:r>
            <a:endParaRPr lang="id-ID" sz="2800" dirty="0">
              <a:solidFill>
                <a:schemeClr val="tx2">
                  <a:lumMod val="75000"/>
                </a:schemeClr>
              </a:solidFill>
            </a:endParaRPr>
          </a:p>
        </p:txBody>
      </p:sp>
      <p:sp>
        <p:nvSpPr>
          <p:cNvPr id="11267" name="Content Placeholder 2"/>
          <p:cNvSpPr>
            <a:spLocks noGrp="1"/>
          </p:cNvSpPr>
          <p:nvPr>
            <p:ph idx="1"/>
          </p:nvPr>
        </p:nvSpPr>
        <p:spPr>
          <a:xfrm>
            <a:off x="0" y="1295400"/>
            <a:ext cx="9144000" cy="4800600"/>
          </a:xfrm>
        </p:spPr>
        <p:txBody>
          <a:bodyPr>
            <a:normAutofit fontScale="92500" lnSpcReduction="20000"/>
          </a:bodyPr>
          <a:lstStyle/>
          <a:p>
            <a:pPr>
              <a:buFont typeface="Wingdings" pitchFamily="2" charset="2"/>
              <a:buNone/>
            </a:pPr>
            <a:r>
              <a:rPr lang="id-ID" smtClean="0"/>
              <a:t>   Model PML memberikan perubahan dalam masyarakat dapat dilakukan secara optimal apabila melibatkan partisipasi aktifyang luas di semua spektrum masyarakat tingkat lokal, baik dalam tahap penetuan perubahan.</a:t>
            </a:r>
          </a:p>
          <a:p>
            <a:pPr>
              <a:buFont typeface="Wingdings" pitchFamily="2" charset="2"/>
              <a:buNone/>
            </a:pPr>
            <a:r>
              <a:rPr lang="id-ID" smtClean="0"/>
              <a:t>	PML adalah proses yang dirancang untuk mendapatkan kondisi sosial ekonomi yang lebih maju dan sehat bagi seluruh masyarakat melalui partisipasi aktif mereka serta berdasarkan kepercayaan yang penuh terhadap prakarsa mereka sendiri.</a:t>
            </a:r>
          </a:p>
          <a:p>
            <a:pPr>
              <a:buFont typeface="Wingdings" pitchFamily="2" charset="2"/>
              <a:buNone/>
            </a:pPr>
            <a:r>
              <a:rPr lang="id-ID" smtClean="0"/>
              <a:t>	</a:t>
            </a:r>
          </a:p>
        </p:txBody>
      </p:sp>
    </p:spTree>
    <p:extLst>
      <p:ext uri="{BB962C8B-B14F-4D97-AF65-F5344CB8AC3E}">
        <p14:creationId xmlns:p14="http://schemas.microsoft.com/office/powerpoint/2010/main" val="1865878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066800"/>
          </a:xfrm>
        </p:spPr>
        <p:txBody>
          <a:bodyPr/>
          <a:lstStyle/>
          <a:p>
            <a:pPr>
              <a:defRPr/>
            </a:pPr>
            <a:r>
              <a:rPr lang="id-ID" sz="2800" dirty="0" smtClean="0">
                <a:solidFill>
                  <a:schemeClr val="tx2">
                    <a:lumMod val="75000"/>
                  </a:schemeClr>
                </a:solidFill>
                <a:latin typeface="+mn-lt"/>
                <a:ea typeface="+mn-ea"/>
                <a:cs typeface="+mn-cs"/>
              </a:rPr>
              <a:t>C. Model Aksi Sosial (AS)</a:t>
            </a:r>
            <a:r>
              <a:rPr lang="id-ID" sz="2800" dirty="0" smtClean="0">
                <a:solidFill>
                  <a:schemeClr val="tx1"/>
                </a:solidFill>
                <a:latin typeface="+mn-lt"/>
                <a:ea typeface="+mn-ea"/>
                <a:cs typeface="+mn-cs"/>
              </a:rPr>
              <a:t/>
            </a:r>
            <a:br>
              <a:rPr lang="id-ID" sz="2800" dirty="0" smtClean="0">
                <a:solidFill>
                  <a:schemeClr val="tx1"/>
                </a:solidFill>
                <a:latin typeface="+mn-lt"/>
                <a:ea typeface="+mn-ea"/>
                <a:cs typeface="+mn-cs"/>
              </a:rPr>
            </a:br>
            <a:endParaRPr lang="id-ID" sz="2800" dirty="0"/>
          </a:p>
        </p:txBody>
      </p:sp>
      <p:sp>
        <p:nvSpPr>
          <p:cNvPr id="15363" name="Content Placeholder 2"/>
          <p:cNvSpPr>
            <a:spLocks noGrp="1"/>
          </p:cNvSpPr>
          <p:nvPr>
            <p:ph idx="1"/>
          </p:nvPr>
        </p:nvSpPr>
        <p:spPr>
          <a:xfrm>
            <a:off x="0" y="762000"/>
            <a:ext cx="9144000" cy="5334000"/>
          </a:xfrm>
        </p:spPr>
        <p:txBody>
          <a:bodyPr>
            <a:normAutofit lnSpcReduction="10000"/>
          </a:bodyPr>
          <a:lstStyle/>
          <a:p>
            <a:r>
              <a:rPr lang="id-ID" sz="2400" smtClean="0"/>
              <a:t>Model AS ini menekankan betapa pentingnya penanganan secara terorganisasi, terarah, dan sistematis terhadap kelompok yang tidak beruntung.Juga meningkatkan kebutuhan yang memadai bagi masyarakat yang lebih luas dalam rangka meningkatkan sumber atau perlakuan yang lebih sesuai dengan keadilan sosial dan nilai-nilai demokratisasi.</a:t>
            </a:r>
          </a:p>
          <a:p>
            <a:endParaRPr lang="id-ID" sz="2400" smtClean="0"/>
          </a:p>
          <a:p>
            <a:r>
              <a:rPr lang="id-ID" sz="2400" smtClean="0"/>
              <a:t>Tujuan yang ingin dicapai adalah mengubah sistem atau kebijakan pemerintah secara langsung dalam rangaka menanggulangi masalah yang mereka hadapi sendiri.Dalam kaitan ini, Suharto (1996) menjelaskan tujuan dan sasaran utama AS adalah perubahan-perubahan fundamental dalam kelembagaan pada stuktur masyarakat melaui proses pendistribusian kekuasaan (</a:t>
            </a:r>
            <a:r>
              <a:rPr lang="id-ID" sz="2400" i="1" smtClean="0"/>
              <a:t>distribution of resourches</a:t>
            </a:r>
            <a:r>
              <a:rPr lang="id-ID" sz="2400" smtClean="0"/>
              <a:t>) dan pengambilan keputusan (</a:t>
            </a:r>
            <a:r>
              <a:rPr lang="id-ID" sz="2400" i="1" smtClean="0"/>
              <a:t>distribution of decisison making</a:t>
            </a:r>
            <a:r>
              <a:rPr lang="id-ID" sz="2400" smtClean="0"/>
              <a:t>). </a:t>
            </a:r>
            <a:r>
              <a:rPr lang="id-ID" smtClean="0"/>
              <a:t> </a:t>
            </a:r>
          </a:p>
          <a:p>
            <a:endParaRPr lang="id-ID" smtClean="0"/>
          </a:p>
        </p:txBody>
      </p:sp>
    </p:spTree>
    <p:extLst>
      <p:ext uri="{BB962C8B-B14F-4D97-AF65-F5344CB8AC3E}">
        <p14:creationId xmlns:p14="http://schemas.microsoft.com/office/powerpoint/2010/main" val="1680319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458200" cy="1143000"/>
          </a:xfrm>
        </p:spPr>
        <p:txBody>
          <a:bodyPr>
            <a:normAutofit fontScale="90000"/>
          </a:bodyPr>
          <a:lstStyle/>
          <a:p>
            <a:pPr>
              <a:defRPr/>
            </a:pPr>
            <a:r>
              <a:rPr lang="id-ID" sz="2400" dirty="0" smtClean="0"/>
              <a:t>Rothman menggunakan dua belas variabel untuk membedakan ketiga model intervensi (pendekatan) yang dilakukan dalam intervensi sosial di level komunitas, yaitu:</a:t>
            </a:r>
            <a:br>
              <a:rPr lang="id-ID" sz="2400" dirty="0" smtClean="0"/>
            </a:br>
            <a:endParaRPr lang="id-ID" sz="2400" dirty="0"/>
          </a:p>
        </p:txBody>
      </p:sp>
      <p:sp>
        <p:nvSpPr>
          <p:cNvPr id="16387" name="Content Placeholder 2"/>
          <p:cNvSpPr>
            <a:spLocks noGrp="1"/>
          </p:cNvSpPr>
          <p:nvPr>
            <p:ph idx="1"/>
          </p:nvPr>
        </p:nvSpPr>
        <p:spPr/>
        <p:txBody>
          <a:bodyPr/>
          <a:lstStyle/>
          <a:p>
            <a:r>
              <a:rPr lang="id-ID" sz="1800" smtClean="0"/>
              <a:t>Kategori tujuan tindakan terhadap</a:t>
            </a:r>
          </a:p>
          <a:p>
            <a:r>
              <a:rPr lang="id-ID" sz="1800" smtClean="0"/>
              <a:t>Asumsi mengenai struktur komunitas dan kondisi permasalahannya</a:t>
            </a:r>
          </a:p>
          <a:p>
            <a:r>
              <a:rPr lang="id-ID" sz="1800" smtClean="0"/>
              <a:t>Strategi dasa dalam melakukan perubahan</a:t>
            </a:r>
          </a:p>
          <a:p>
            <a:r>
              <a:rPr lang="id-ID" sz="1800" smtClean="0"/>
              <a:t>Karakteristik dan Teknik perubahan</a:t>
            </a:r>
          </a:p>
          <a:p>
            <a:r>
              <a:rPr lang="id-ID" sz="1800" smtClean="0"/>
              <a:t>Peran praktisi yang menonjol</a:t>
            </a:r>
          </a:p>
          <a:p>
            <a:r>
              <a:rPr lang="id-ID" sz="1800" smtClean="0"/>
              <a:t>Media perubahan</a:t>
            </a:r>
          </a:p>
          <a:p>
            <a:r>
              <a:rPr lang="id-ID" sz="1800" smtClean="0"/>
              <a:t>Orientasi terhadap struktur kekuasaan</a:t>
            </a:r>
          </a:p>
          <a:p>
            <a:r>
              <a:rPr lang="id-ID" sz="1800" smtClean="0"/>
              <a:t>Batasan defenisi penerima layanan</a:t>
            </a:r>
          </a:p>
          <a:p>
            <a:r>
              <a:rPr lang="id-ID" sz="1800" smtClean="0"/>
              <a:t>Asumsi mengenai kepentingan kelompok di dalam suatu komunitas</a:t>
            </a:r>
          </a:p>
          <a:p>
            <a:r>
              <a:rPr lang="id-ID" sz="1800" smtClean="0"/>
              <a:t>Konsepsi mengenai penerima layanan</a:t>
            </a:r>
          </a:p>
          <a:p>
            <a:r>
              <a:rPr lang="id-ID" sz="1800" smtClean="0"/>
              <a:t>Konsepsi mengenai peran peneriman layanan</a:t>
            </a:r>
          </a:p>
          <a:p>
            <a:r>
              <a:rPr lang="id-ID" sz="1800" smtClean="0"/>
              <a:t>Pemanfaatan pemberdayaan</a:t>
            </a:r>
            <a:r>
              <a:rPr lang="id-ID" smtClean="0"/>
              <a:t>.</a:t>
            </a:r>
          </a:p>
          <a:p>
            <a:endParaRPr lang="id-ID" smtClean="0"/>
          </a:p>
        </p:txBody>
      </p:sp>
    </p:spTree>
    <p:extLst>
      <p:ext uri="{BB962C8B-B14F-4D97-AF65-F5344CB8AC3E}">
        <p14:creationId xmlns:p14="http://schemas.microsoft.com/office/powerpoint/2010/main" val="42128583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TotalTime>
  <Words>1581</Words>
  <Application>Microsoft Office PowerPoint</Application>
  <PresentationFormat>On-screen Show (4:3)</PresentationFormat>
  <Paragraphs>246</Paragraphs>
  <Slides>23</Slides>
  <Notes>11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Trek</vt:lpstr>
      <vt:lpstr> MATERI KELIMA</vt:lpstr>
      <vt:lpstr>Intervensi sosial </vt:lpstr>
      <vt:lpstr>Neis dan McEwan (2001) </vt:lpstr>
      <vt:lpstr>Ciri-ciri pengembangan komunitas adalah :</vt:lpstr>
      <vt:lpstr>Langkah-langkah yang dapat digunakan dalam pengembangan komunitas antara lain sebagai berikut  </vt:lpstr>
      <vt:lpstr>Ruang Lingkup Intervensi Komunitas </vt:lpstr>
      <vt:lpstr>A.  Model  Pengembangan Masyarakat Lokal (PML)</vt:lpstr>
      <vt:lpstr>C. Model Aksi Sosial (AS) </vt:lpstr>
      <vt:lpstr>Rothman menggunakan dua belas variabel untuk membedakan ketiga model intervensi (pendekatan) yang dilakukan dalam intervensi sosial di level komunitas, yaitu: </vt:lpstr>
      <vt:lpstr>Tiga Model Praktek Pengorganisasian Masyarakat  (Rothman &amp; Tropman )</vt:lpstr>
      <vt:lpstr>Tiga Model Praktek Intervensi Komunitas Rothman dan Tropman</vt:lpstr>
      <vt:lpstr>Tiga Model Praktek Intervensi Komunitas Rothman dan Tropman</vt:lpstr>
      <vt:lpstr>Tiga Model Praktek Intervensi Komunitas Rothman dan Tropman</vt:lpstr>
      <vt:lpstr>Tiga Model Praktek Intervensi Komunitas Rothman dan Tropman</vt:lpstr>
      <vt:lpstr>Tiga Model Praktek Intervensi Komunitas Rothman dan Tropman</vt:lpstr>
      <vt:lpstr>Tiga Model Praktek Intervensi Komunitas Rothman dan Tropman</vt:lpstr>
      <vt:lpstr>Tiga Model Praktek Intervensi Komunitas Rothman dan Tropman</vt:lpstr>
      <vt:lpstr>Tiga Model Praktek Intervensi Komunitas Rothman dan Tropman</vt:lpstr>
      <vt:lpstr>Tiga Model Praktek Intervensi Komunitas Rothman dan Tropman</vt:lpstr>
      <vt:lpstr>PowerPoint Presentation</vt:lpstr>
      <vt:lpstr>Bias Pengorganisasian dan Pengembangan  Masyarakat </vt:lpstr>
      <vt:lpstr>PowerPoint Presentation</vt:lpstr>
      <vt:lpstr>       SELESAI DAN 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MATERI KELIMA</dc:title>
  <dc:creator>Hartono</dc:creator>
  <cp:lastModifiedBy>Hartono</cp:lastModifiedBy>
  <cp:revision>1</cp:revision>
  <dcterms:created xsi:type="dcterms:W3CDTF">2020-08-10T13:35:06Z</dcterms:created>
  <dcterms:modified xsi:type="dcterms:W3CDTF">2020-08-10T13:38:21Z</dcterms:modified>
</cp:coreProperties>
</file>