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45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A3F52-43FE-4A3F-9B19-8D32D8B5E4DD}" type="datetimeFigureOut">
              <a:rPr lang="en-US" smtClean="0"/>
              <a:pPr/>
              <a:t>5/1/2006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C416F79-0904-4BFD-ADBD-B47D7F653A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A3F52-43FE-4A3F-9B19-8D32D8B5E4DD}" type="datetimeFigureOut">
              <a:rPr lang="en-US" smtClean="0"/>
              <a:pPr/>
              <a:t>5/1/2006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16F79-0904-4BFD-ADBD-B47D7F653A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3C416F79-0904-4BFD-ADBD-B47D7F653A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A3F52-43FE-4A3F-9B19-8D32D8B5E4DD}" type="datetimeFigureOut">
              <a:rPr lang="en-US" smtClean="0"/>
              <a:pPr/>
              <a:t>5/1/2006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A3F52-43FE-4A3F-9B19-8D32D8B5E4DD}" type="datetimeFigureOut">
              <a:rPr lang="en-US" smtClean="0"/>
              <a:pPr/>
              <a:t>5/1/2006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3C416F79-0904-4BFD-ADBD-B47D7F653A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A3F52-43FE-4A3F-9B19-8D32D8B5E4DD}" type="datetimeFigureOut">
              <a:rPr lang="en-US" smtClean="0"/>
              <a:pPr/>
              <a:t>5/1/2006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C416F79-0904-4BFD-ADBD-B47D7F653A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023A3F52-43FE-4A3F-9B19-8D32D8B5E4DD}" type="datetimeFigureOut">
              <a:rPr lang="en-US" smtClean="0"/>
              <a:pPr/>
              <a:t>5/1/2006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16F79-0904-4BFD-ADBD-B47D7F653A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A3F52-43FE-4A3F-9B19-8D32D8B5E4DD}" type="datetimeFigureOut">
              <a:rPr lang="en-US" smtClean="0"/>
              <a:pPr/>
              <a:t>5/1/2006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3C416F79-0904-4BFD-ADBD-B47D7F653A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A3F52-43FE-4A3F-9B19-8D32D8B5E4DD}" type="datetimeFigureOut">
              <a:rPr lang="en-US" smtClean="0"/>
              <a:pPr/>
              <a:t>5/1/2006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3C416F79-0904-4BFD-ADBD-B47D7F653A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A3F52-43FE-4A3F-9B19-8D32D8B5E4DD}" type="datetimeFigureOut">
              <a:rPr lang="en-US" smtClean="0"/>
              <a:pPr/>
              <a:t>5/1/2006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C416F79-0904-4BFD-ADBD-B47D7F653A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C416F79-0904-4BFD-ADBD-B47D7F653A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A3F52-43FE-4A3F-9B19-8D32D8B5E4DD}" type="datetimeFigureOut">
              <a:rPr lang="en-US" smtClean="0"/>
              <a:pPr/>
              <a:t>5/1/2006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3C416F79-0904-4BFD-ADBD-B47D7F653A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023A3F52-43FE-4A3F-9B19-8D32D8B5E4DD}" type="datetimeFigureOut">
              <a:rPr lang="en-US" smtClean="0"/>
              <a:pPr/>
              <a:t>5/1/2006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023A3F52-43FE-4A3F-9B19-8D32D8B5E4DD}" type="datetimeFigureOut">
              <a:rPr lang="en-US" smtClean="0"/>
              <a:pPr/>
              <a:t>5/1/2006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C416F79-0904-4BFD-ADBD-B47D7F653A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0"/>
            <a:ext cx="8229600" cy="1143000"/>
          </a:xfrm>
        </p:spPr>
        <p:txBody>
          <a:bodyPr/>
          <a:lstStyle/>
          <a:p>
            <a:r>
              <a:rPr lang="en-US" dirty="0" err="1" smtClean="0"/>
              <a:t>Pertemuan</a:t>
            </a:r>
            <a:r>
              <a:rPr lang="en-US" dirty="0" smtClean="0"/>
              <a:t> ke-5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50963"/>
            <a:ext cx="8229600" cy="4525962"/>
          </a:xfrm>
        </p:spPr>
        <p:txBody>
          <a:bodyPr>
            <a:normAutofit fontScale="92500" lnSpcReduction="10000"/>
          </a:bodyPr>
          <a:lstStyle/>
          <a:p>
            <a:pPr algn="just" eaLnBrk="1" hangingPunct="1"/>
            <a:r>
              <a:rPr lang="id-ID" b="1" dirty="0" smtClean="0"/>
              <a:t>Moral.</a:t>
            </a:r>
            <a:r>
              <a:rPr lang="id-ID" dirty="0" smtClean="0"/>
              <a:t> </a:t>
            </a:r>
            <a:endParaRPr lang="en-US" dirty="0" smtClean="0"/>
          </a:p>
          <a:p>
            <a:pPr algn="just" eaLnBrk="1" hangingPunct="1">
              <a:buFont typeface="Arial" charset="0"/>
              <a:buNone/>
            </a:pPr>
            <a:r>
              <a:rPr lang="en-US" dirty="0" smtClean="0"/>
              <a:t>    </a:t>
            </a:r>
            <a:r>
              <a:rPr lang="id-ID" dirty="0" smtClean="0"/>
              <a:t>Merupakan ukuran/acuan perilaku baik</a:t>
            </a:r>
            <a:r>
              <a:rPr lang="en-US" dirty="0" smtClean="0"/>
              <a:t> – </a:t>
            </a:r>
            <a:r>
              <a:rPr lang="en-US" dirty="0" err="1" smtClean="0"/>
              <a:t>buruk</a:t>
            </a:r>
            <a:r>
              <a:rPr lang="en-US" dirty="0" smtClean="0"/>
              <a:t> </a:t>
            </a:r>
            <a:r>
              <a:rPr lang="id-ID" dirty="0" smtClean="0"/>
              <a:t> menurut harkat dan martabat manusia sebagai manusia beradab,</a:t>
            </a:r>
            <a:r>
              <a:rPr lang="en-US" dirty="0" smtClean="0"/>
              <a:t> </a:t>
            </a:r>
            <a:r>
              <a:rPr lang="id-ID" dirty="0" smtClean="0"/>
              <a:t>yang memiliki nilai universal.  </a:t>
            </a:r>
            <a:r>
              <a:rPr lang="en-US" dirty="0" err="1" smtClean="0"/>
              <a:t>Misal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integritas</a:t>
            </a:r>
            <a:r>
              <a:rPr lang="en-US" dirty="0" smtClean="0"/>
              <a:t>, </a:t>
            </a:r>
            <a:r>
              <a:rPr lang="en-US" dirty="0" err="1" smtClean="0"/>
              <a:t>adil</a:t>
            </a:r>
            <a:r>
              <a:rPr lang="en-US" dirty="0" smtClean="0"/>
              <a:t>, </a:t>
            </a:r>
            <a:r>
              <a:rPr lang="en-US" dirty="0" err="1" smtClean="0"/>
              <a:t>menghargai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lain, </a:t>
            </a:r>
            <a:r>
              <a:rPr lang="en-US" dirty="0" err="1" smtClean="0"/>
              <a:t>kejujuran</a:t>
            </a:r>
            <a:r>
              <a:rPr lang="en-US" dirty="0" smtClean="0"/>
              <a:t>, </a:t>
            </a:r>
            <a:r>
              <a:rPr lang="en-US" dirty="0" err="1" smtClean="0"/>
              <a:t>keikhlasan</a:t>
            </a:r>
            <a:r>
              <a:rPr lang="en-US" dirty="0" smtClean="0"/>
              <a:t> </a:t>
            </a:r>
            <a:r>
              <a:rPr lang="en-US" dirty="0" err="1" smtClean="0"/>
              <a:t>melayani</a:t>
            </a:r>
            <a:r>
              <a:rPr lang="en-US" dirty="0" smtClean="0"/>
              <a:t>, </a:t>
            </a:r>
            <a:r>
              <a:rPr lang="en-US" dirty="0" err="1" smtClean="0"/>
              <a:t>keberanian</a:t>
            </a:r>
            <a:r>
              <a:rPr lang="en-US" dirty="0" smtClean="0"/>
              <a:t>, </a:t>
            </a:r>
            <a:r>
              <a:rPr lang="en-US" dirty="0" err="1" smtClean="0"/>
              <a:t>sifat</a:t>
            </a:r>
            <a:r>
              <a:rPr lang="en-US" dirty="0" smtClean="0"/>
              <a:t> </a:t>
            </a:r>
            <a:r>
              <a:rPr lang="en-US" dirty="0" err="1" smtClean="0"/>
              <a:t>pengendalian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,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mengambil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yang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haknya</a:t>
            </a:r>
            <a:r>
              <a:rPr lang="en-US" dirty="0" smtClean="0"/>
              <a:t>, </a:t>
            </a:r>
            <a:r>
              <a:rPr lang="en-US" dirty="0" err="1" smtClean="0"/>
              <a:t>kesabaran</a:t>
            </a:r>
            <a:r>
              <a:rPr lang="en-US" dirty="0" smtClean="0"/>
              <a:t>, </a:t>
            </a:r>
            <a:r>
              <a:rPr lang="en-US" dirty="0" err="1" smtClean="0"/>
              <a:t>sifat</a:t>
            </a:r>
            <a:r>
              <a:rPr lang="en-US" dirty="0" smtClean="0"/>
              <a:t> </a:t>
            </a:r>
            <a:r>
              <a:rPr lang="en-US" dirty="0" err="1" smtClean="0"/>
              <a:t>empathi</a:t>
            </a:r>
            <a:r>
              <a:rPr lang="en-US" dirty="0" smtClean="0"/>
              <a:t>, 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tabiat</a:t>
            </a:r>
            <a:r>
              <a:rPr lang="en-US" dirty="0" smtClean="0"/>
              <a:t> </a:t>
            </a:r>
            <a:r>
              <a:rPr lang="en-US" dirty="0" err="1" smtClean="0"/>
              <a:t>saleh</a:t>
            </a:r>
            <a:r>
              <a:rPr lang="en-US" dirty="0" smtClean="0"/>
              <a:t>. </a:t>
            </a:r>
          </a:p>
          <a:p>
            <a:pPr algn="just" eaLnBrk="1" hangingPunct="1">
              <a:buFont typeface="Arial" pitchFamily="34" charset="0"/>
              <a:buChar char="•"/>
            </a:pPr>
            <a:r>
              <a:rPr lang="en-US" dirty="0" smtClean="0"/>
              <a:t>Moral </a:t>
            </a:r>
            <a:r>
              <a:rPr lang="en-US" dirty="0" err="1" smtClean="0"/>
              <a:t>mencerminkan</a:t>
            </a:r>
            <a:r>
              <a:rPr lang="en-US" dirty="0" smtClean="0"/>
              <a:t> </a:t>
            </a:r>
            <a:r>
              <a:rPr lang="en-US" dirty="0" err="1" smtClean="0"/>
              <a:t>kodrat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,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hati</a:t>
            </a:r>
            <a:r>
              <a:rPr lang="en-US" dirty="0" smtClean="0"/>
              <a:t> </a:t>
            </a:r>
            <a:r>
              <a:rPr lang="en-US" dirty="0" err="1" smtClean="0"/>
              <a:t>nurani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menunjukkan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membedakan</a:t>
            </a:r>
            <a:r>
              <a:rPr lang="en-US" dirty="0" smtClean="0"/>
              <a:t> </a:t>
            </a:r>
            <a:r>
              <a:rPr lang="en-US" dirty="0" err="1" smtClean="0"/>
              <a:t>mana</a:t>
            </a:r>
            <a:r>
              <a:rPr lang="en-US" dirty="0" smtClean="0"/>
              <a:t> yang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mana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.</a:t>
            </a:r>
            <a:endParaRPr lang="id-ID" dirty="0" smtClean="0"/>
          </a:p>
          <a:p>
            <a:pPr algn="just" eaLnBrk="1" hangingPunct="1">
              <a:buFont typeface="Arial" charset="0"/>
              <a:buNone/>
            </a:pPr>
            <a:endParaRPr lang="id-ID" b="1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3535339" y="304800"/>
            <a:ext cx="21034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(7) Moral</a:t>
            </a:r>
            <a:endParaRPr lang="en-US" sz="3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lnSpcReduction="10000"/>
          </a:bodyPr>
          <a:lstStyle/>
          <a:p>
            <a:pPr algn="just" eaLnBrk="1" hangingPunct="1"/>
            <a:r>
              <a:rPr lang="id-ID" b="1" dirty="0" smtClean="0"/>
              <a:t>Etika</a:t>
            </a:r>
            <a:r>
              <a:rPr lang="id-ID" dirty="0" smtClean="0"/>
              <a:t>. Berkaitan dengan kehendak nurani yang menjadi </a:t>
            </a:r>
            <a:r>
              <a:rPr lang="en-US" dirty="0" smtClean="0"/>
              <a:t>p</a:t>
            </a:r>
            <a:r>
              <a:rPr lang="id-ID" dirty="0" smtClean="0"/>
              <a:t>enuntun  sikap dan tingkah laku yang baik. </a:t>
            </a:r>
            <a:r>
              <a:rPr lang="en-US" dirty="0" smtClean="0"/>
              <a:t> </a:t>
            </a:r>
          </a:p>
          <a:p>
            <a:pPr algn="just" eaLnBrk="1" hangingPunct="1"/>
            <a:r>
              <a:rPr lang="en-US" dirty="0" err="1" smtClean="0"/>
              <a:t>Bedanya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moral,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lahir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kesepakatan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tindakat</a:t>
            </a:r>
            <a:r>
              <a:rPr lang="en-US" dirty="0" smtClean="0"/>
              <a:t> yang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buruk</a:t>
            </a:r>
            <a:r>
              <a:rPr lang="en-US" dirty="0" smtClean="0"/>
              <a:t>, </a:t>
            </a:r>
            <a:r>
              <a:rPr lang="en-US" dirty="0" err="1" smtClean="0"/>
              <a:t>mana</a:t>
            </a:r>
            <a:r>
              <a:rPr lang="en-US" dirty="0" smtClean="0"/>
              <a:t> yang </a:t>
            </a:r>
            <a:r>
              <a:rPr lang="en-US" dirty="0" err="1" smtClean="0"/>
              <a:t>pantas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pantas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.</a:t>
            </a:r>
          </a:p>
          <a:p>
            <a:pPr algn="just" eaLnBrk="1" hangingPunct="1"/>
            <a:r>
              <a:rPr lang="en-US" dirty="0" err="1" smtClean="0"/>
              <a:t>Misalnya</a:t>
            </a:r>
            <a:r>
              <a:rPr lang="en-US" dirty="0" smtClean="0"/>
              <a:t> </a:t>
            </a:r>
            <a:r>
              <a:rPr lang="en-US" dirty="0" err="1" smtClean="0"/>
              <a:t>penggunaan</a:t>
            </a:r>
            <a:r>
              <a:rPr lang="en-US" dirty="0" smtClean="0"/>
              <a:t> </a:t>
            </a:r>
            <a:r>
              <a:rPr lang="en-US" dirty="0" err="1" smtClean="0"/>
              <a:t>pakaian</a:t>
            </a:r>
            <a:r>
              <a:rPr lang="en-US" dirty="0" smtClean="0"/>
              <a:t> </a:t>
            </a:r>
            <a:r>
              <a:rPr lang="en-US" dirty="0" err="1" smtClean="0"/>
              <a:t>seragam</a:t>
            </a:r>
            <a:r>
              <a:rPr lang="en-US" dirty="0" smtClean="0"/>
              <a:t>, </a:t>
            </a:r>
            <a:r>
              <a:rPr lang="en-US" dirty="0" err="1" smtClean="0"/>
              <a:t>penggunaan</a:t>
            </a:r>
            <a:r>
              <a:rPr lang="en-US" dirty="0" smtClean="0"/>
              <a:t> </a:t>
            </a:r>
            <a:r>
              <a:rPr lang="en-US" i="1" dirty="0" smtClean="0"/>
              <a:t>name tag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aparatur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. </a:t>
            </a:r>
            <a:r>
              <a:rPr lang="en-US" dirty="0" err="1" smtClean="0"/>
              <a:t>Mengemas</a:t>
            </a:r>
            <a:r>
              <a:rPr lang="en-US" dirty="0" smtClean="0"/>
              <a:t> </a:t>
            </a:r>
            <a:r>
              <a:rPr lang="en-US" dirty="0" err="1" smtClean="0"/>
              <a:t>dokumen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stofmap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diserahkan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pelanggan</a:t>
            </a:r>
            <a:r>
              <a:rPr lang="en-US" dirty="0" smtClean="0"/>
              <a:t>. </a:t>
            </a:r>
            <a:r>
              <a:rPr lang="en-US" dirty="0" err="1" smtClean="0"/>
              <a:t>Bicara</a:t>
            </a:r>
            <a:r>
              <a:rPr lang="en-US" dirty="0" smtClean="0"/>
              <a:t> </a:t>
            </a:r>
            <a:r>
              <a:rPr lang="en-US" dirty="0" err="1" smtClean="0"/>
              <a:t>sopan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lembut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lain. </a:t>
            </a:r>
            <a:endParaRPr lang="id-ID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3088616" y="381000"/>
            <a:ext cx="22124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( 8 ) </a:t>
            </a:r>
            <a:r>
              <a:rPr lang="en-US" sz="3600" dirty="0" err="1" smtClean="0"/>
              <a:t>Etika</a:t>
            </a:r>
            <a:endParaRPr lang="en-US" sz="3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Content Placeholder 2"/>
          <p:cNvSpPr>
            <a:spLocks noGrp="1"/>
          </p:cNvSpPr>
          <p:nvPr>
            <p:ph sz="quarter" idx="1"/>
          </p:nvPr>
        </p:nvSpPr>
        <p:spPr>
          <a:xfrm>
            <a:off x="561975" y="1570037"/>
            <a:ext cx="8258175" cy="4525963"/>
          </a:xfrm>
        </p:spPr>
        <p:txBody>
          <a:bodyPr>
            <a:normAutofit lnSpcReduction="10000"/>
          </a:bodyPr>
          <a:lstStyle/>
          <a:p>
            <a:pPr algn="just" eaLnBrk="1" hangingPunct="1"/>
            <a:r>
              <a:rPr lang="id-ID" sz="2800" b="1" dirty="0" smtClean="0"/>
              <a:t>Hukum alam.</a:t>
            </a:r>
            <a:endParaRPr lang="en-US" sz="2800" b="1" dirty="0" smtClean="0"/>
          </a:p>
          <a:p>
            <a:pPr algn="just" eaLnBrk="1" hangingPunct="1">
              <a:buFont typeface="Arial" charset="0"/>
              <a:buNone/>
            </a:pPr>
            <a:r>
              <a:rPr lang="en-US" sz="2800" b="1" dirty="0" smtClean="0"/>
              <a:t>   </a:t>
            </a:r>
            <a:r>
              <a:rPr lang="id-ID" sz="2800" dirty="0" smtClean="0"/>
              <a:t> Kesadaran adanya keterkaitan timbal</a:t>
            </a:r>
            <a:r>
              <a:rPr lang="en-US" sz="2800" dirty="0" smtClean="0"/>
              <a:t>-</a:t>
            </a:r>
            <a:r>
              <a:rPr lang="id-ID" sz="2800" dirty="0" smtClean="0"/>
              <a:t>balik antara manusia dan alam, karena diyakini bahwa alam akan memberikan /merespon sebanding dengan apa yang diperbuat oleh manusia.</a:t>
            </a:r>
            <a:r>
              <a:rPr lang="en-US" sz="2800" dirty="0" smtClean="0"/>
              <a:t> </a:t>
            </a:r>
            <a:r>
              <a:rPr lang="en-US" sz="2800" dirty="0" err="1" smtClean="0"/>
              <a:t>Sekarang</a:t>
            </a:r>
            <a:r>
              <a:rPr lang="en-US" sz="2800" dirty="0" smtClean="0"/>
              <a:t> Indonesia </a:t>
            </a:r>
            <a:r>
              <a:rPr lang="en-US" sz="2800" dirty="0" err="1" smtClean="0"/>
              <a:t>melibatkan</a:t>
            </a:r>
            <a:r>
              <a:rPr lang="en-US" sz="2800" dirty="0" smtClean="0"/>
              <a:t> </a:t>
            </a:r>
            <a:r>
              <a:rPr lang="en-US" sz="2800" dirty="0" err="1" smtClean="0"/>
              <a:t>diri</a:t>
            </a:r>
            <a:r>
              <a:rPr lang="en-US" sz="2800" dirty="0" smtClean="0"/>
              <a:t> </a:t>
            </a:r>
            <a:r>
              <a:rPr lang="en-US" sz="2800" dirty="0" err="1" smtClean="0"/>
              <a:t>secara</a:t>
            </a:r>
            <a:r>
              <a:rPr lang="en-US" sz="2800" dirty="0" smtClean="0"/>
              <a:t> </a:t>
            </a:r>
            <a:r>
              <a:rPr lang="en-US" sz="2800" dirty="0" err="1" smtClean="0"/>
              <a:t>intensif</a:t>
            </a:r>
            <a:r>
              <a:rPr lang="en-US" sz="2800" dirty="0" smtClean="0"/>
              <a:t> </a:t>
            </a:r>
            <a:r>
              <a:rPr lang="en-US" sz="2800" dirty="0" err="1" smtClean="0"/>
              <a:t>di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pembangunan</a:t>
            </a:r>
            <a:r>
              <a:rPr lang="en-US" sz="2800" dirty="0" smtClean="0"/>
              <a:t> </a:t>
            </a:r>
            <a:r>
              <a:rPr lang="en-US" sz="2800" dirty="0" err="1" smtClean="0"/>
              <a:t>perbaikan</a:t>
            </a:r>
            <a:r>
              <a:rPr lang="en-US" sz="2800" dirty="0" smtClean="0"/>
              <a:t> </a:t>
            </a:r>
            <a:r>
              <a:rPr lang="en-US" sz="2800" dirty="0" err="1" smtClean="0"/>
              <a:t>iklim</a:t>
            </a:r>
            <a:r>
              <a:rPr lang="en-US" sz="2800" dirty="0" smtClean="0"/>
              <a:t> </a:t>
            </a:r>
            <a:r>
              <a:rPr lang="en-US" sz="2800" dirty="0" err="1" smtClean="0"/>
              <a:t>serta</a:t>
            </a:r>
            <a:r>
              <a:rPr lang="en-US" sz="2800" dirty="0" smtClean="0"/>
              <a:t> </a:t>
            </a:r>
            <a:r>
              <a:rPr lang="en-US" sz="2800" dirty="0" err="1" smtClean="0"/>
              <a:t>mulai</a:t>
            </a:r>
            <a:r>
              <a:rPr lang="en-US" sz="2800" dirty="0" smtClean="0"/>
              <a:t> </a:t>
            </a:r>
            <a:r>
              <a:rPr lang="en-US" sz="2800" dirty="0" err="1" smtClean="0"/>
              <a:t>memperhitungkan</a:t>
            </a:r>
            <a:r>
              <a:rPr lang="en-US" sz="2800" dirty="0" smtClean="0"/>
              <a:t> </a:t>
            </a:r>
            <a:r>
              <a:rPr lang="en-US" sz="2800" dirty="0" err="1" smtClean="0"/>
              <a:t>pentingnya</a:t>
            </a:r>
            <a:r>
              <a:rPr lang="en-US" sz="2800" dirty="0" smtClean="0"/>
              <a:t> </a:t>
            </a:r>
            <a:r>
              <a:rPr lang="en-US" sz="2800" dirty="0" err="1" smtClean="0"/>
              <a:t>keanekaragaman</a:t>
            </a:r>
            <a:r>
              <a:rPr lang="en-US" sz="2800" dirty="0" smtClean="0"/>
              <a:t> </a:t>
            </a:r>
            <a:r>
              <a:rPr lang="en-US" sz="2800" dirty="0" err="1" smtClean="0"/>
              <a:t>hayati</a:t>
            </a:r>
            <a:r>
              <a:rPr lang="en-US" sz="2800" dirty="0" smtClean="0"/>
              <a:t> </a:t>
            </a:r>
            <a:r>
              <a:rPr lang="en-US" sz="2800" dirty="0" err="1" smtClean="0"/>
              <a:t>bagi</a:t>
            </a:r>
            <a:r>
              <a:rPr lang="en-US" sz="2800" dirty="0" smtClean="0"/>
              <a:t> </a:t>
            </a:r>
            <a:r>
              <a:rPr lang="en-US" sz="2800" dirty="0" err="1" smtClean="0"/>
              <a:t>kelangsungan</a:t>
            </a:r>
            <a:r>
              <a:rPr lang="en-US" sz="2800" dirty="0" smtClean="0"/>
              <a:t> </a:t>
            </a:r>
            <a:r>
              <a:rPr lang="en-US" sz="2800" dirty="0" err="1" smtClean="0"/>
              <a:t>hidup</a:t>
            </a:r>
            <a:r>
              <a:rPr lang="en-US" sz="2800" dirty="0" smtClean="0"/>
              <a:t> </a:t>
            </a:r>
            <a:r>
              <a:rPr lang="en-US" sz="2800" dirty="0" err="1" smtClean="0"/>
              <a:t>manusia</a:t>
            </a:r>
            <a:r>
              <a:rPr lang="en-US" sz="2800" dirty="0" smtClean="0"/>
              <a:t>. </a:t>
            </a:r>
            <a:r>
              <a:rPr lang="en-US" sz="2800" dirty="0" err="1" smtClean="0"/>
              <a:t>Kependudukan</a:t>
            </a:r>
            <a:r>
              <a:rPr lang="en-US" sz="2800" dirty="0" smtClean="0"/>
              <a:t> </a:t>
            </a:r>
            <a:r>
              <a:rPr lang="en-US" sz="2800" dirty="0" err="1" smtClean="0"/>
              <a:t>mulai</a:t>
            </a:r>
            <a:r>
              <a:rPr lang="en-US" sz="2800" dirty="0" smtClean="0"/>
              <a:t> </a:t>
            </a:r>
            <a:r>
              <a:rPr lang="en-US" sz="2800" dirty="0" err="1" smtClean="0"/>
              <a:t>dikaitkan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kemampuan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daya</a:t>
            </a:r>
            <a:r>
              <a:rPr lang="en-US" sz="2800" dirty="0" smtClean="0"/>
              <a:t> </a:t>
            </a:r>
            <a:r>
              <a:rPr lang="en-US" sz="2800" dirty="0" err="1" smtClean="0"/>
              <a:t>dukung</a:t>
            </a:r>
            <a:r>
              <a:rPr lang="en-US" sz="2800" dirty="0" smtClean="0"/>
              <a:t> </a:t>
            </a:r>
            <a:r>
              <a:rPr lang="en-US" sz="2800" dirty="0" err="1" smtClean="0"/>
              <a:t>lingkungan</a:t>
            </a:r>
            <a:r>
              <a:rPr lang="en-US" sz="2800" dirty="0" smtClean="0"/>
              <a:t>.</a:t>
            </a:r>
            <a:endParaRPr lang="id-ID" sz="2800" dirty="0" smtClean="0"/>
          </a:p>
          <a:p>
            <a:pPr algn="just" eaLnBrk="1" hangingPunct="1">
              <a:buFont typeface="Arial" charset="0"/>
              <a:buNone/>
            </a:pPr>
            <a:endParaRPr lang="id-ID" sz="2800" b="1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2971800" y="381000"/>
            <a:ext cx="36567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(9) </a:t>
            </a:r>
            <a:r>
              <a:rPr lang="en-US" sz="3600" dirty="0" err="1" smtClean="0"/>
              <a:t>Hukum</a:t>
            </a:r>
            <a:r>
              <a:rPr lang="en-US" sz="3600" dirty="0" smtClean="0"/>
              <a:t> </a:t>
            </a:r>
            <a:r>
              <a:rPr lang="en-US" sz="3600" dirty="0" err="1" smtClean="0"/>
              <a:t>Alam</a:t>
            </a:r>
            <a:endParaRPr lang="en-US" sz="3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563687"/>
            <a:ext cx="8229600" cy="4227513"/>
          </a:xfrm>
        </p:spPr>
        <p:txBody>
          <a:bodyPr>
            <a:normAutofit fontScale="92500" lnSpcReduction="20000"/>
          </a:bodyPr>
          <a:lstStyle/>
          <a:p>
            <a:pPr algn="just" eaLnBrk="1" hangingPunct="1"/>
            <a:r>
              <a:rPr lang="id-ID" b="1" dirty="0" smtClean="0"/>
              <a:t>Teologik. </a:t>
            </a:r>
            <a:endParaRPr lang="en-US" b="1" dirty="0" smtClean="0"/>
          </a:p>
          <a:p>
            <a:pPr algn="just" eaLnBrk="1" hangingPunct="1">
              <a:buFont typeface="Arial" charset="0"/>
              <a:buNone/>
            </a:pPr>
            <a:r>
              <a:rPr lang="en-US" b="1" dirty="0" smtClean="0"/>
              <a:t>   </a:t>
            </a:r>
            <a:r>
              <a:rPr lang="id-ID" dirty="0" smtClean="0"/>
              <a:t>Teologik berkaitan dengan norma agama. Keyakinan terhadap keesaan Tuhan beserta otoritas Nya harus diyakini dan dipraktekkan dalam keseharian.</a:t>
            </a:r>
            <a:r>
              <a:rPr lang="en-US" dirty="0" smtClean="0"/>
              <a:t>  </a:t>
            </a:r>
            <a:r>
              <a:rPr lang="en-US" dirty="0" err="1" smtClean="0"/>
              <a:t>Misal</a:t>
            </a:r>
            <a:r>
              <a:rPr lang="en-US" dirty="0" smtClean="0"/>
              <a:t>,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akhir</a:t>
            </a:r>
            <a:r>
              <a:rPr lang="en-US" dirty="0" smtClean="0"/>
              <a:t> </a:t>
            </a:r>
            <a:r>
              <a:rPr lang="en-US" dirty="0" err="1" smtClean="0"/>
              <a:t>acara</a:t>
            </a:r>
            <a:r>
              <a:rPr lang="en-US" dirty="0" smtClean="0"/>
              <a:t> </a:t>
            </a:r>
            <a:r>
              <a:rPr lang="en-US" dirty="0" err="1" smtClean="0"/>
              <a:t>selalu</a:t>
            </a:r>
            <a:r>
              <a:rPr lang="en-US" dirty="0" smtClean="0"/>
              <a:t> </a:t>
            </a:r>
            <a:r>
              <a:rPr lang="en-US" dirty="0" err="1" smtClean="0"/>
              <a:t>dibacakan</a:t>
            </a:r>
            <a:r>
              <a:rPr lang="en-US" dirty="0" smtClean="0"/>
              <a:t> </a:t>
            </a:r>
            <a:r>
              <a:rPr lang="en-US" dirty="0" err="1" smtClean="0"/>
              <a:t>doa</a:t>
            </a:r>
            <a:r>
              <a:rPr lang="en-US" dirty="0" smtClean="0"/>
              <a:t>/ </a:t>
            </a:r>
            <a:r>
              <a:rPr lang="en-US" dirty="0" err="1" smtClean="0"/>
              <a:t>dimulai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pengakuan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Yang </a:t>
            </a:r>
            <a:r>
              <a:rPr lang="en-US" dirty="0" err="1" smtClean="0"/>
              <a:t>Maha</a:t>
            </a:r>
            <a:r>
              <a:rPr lang="en-US" dirty="0" smtClean="0"/>
              <a:t> </a:t>
            </a:r>
            <a:r>
              <a:rPr lang="en-US" dirty="0" err="1" smtClean="0"/>
              <a:t>Kuasa</a:t>
            </a:r>
            <a:r>
              <a:rPr lang="en-US" dirty="0" smtClean="0"/>
              <a:t>, </a:t>
            </a:r>
            <a:r>
              <a:rPr lang="en-US" dirty="0" err="1" smtClean="0"/>
              <a:t>pengucapan</a:t>
            </a:r>
            <a:r>
              <a:rPr lang="en-US" dirty="0" smtClean="0"/>
              <a:t> </a:t>
            </a:r>
            <a:r>
              <a:rPr lang="en-US" dirty="0" err="1" smtClean="0"/>
              <a:t>sumpah</a:t>
            </a:r>
            <a:r>
              <a:rPr lang="en-US" dirty="0" smtClean="0"/>
              <a:t>, </a:t>
            </a:r>
            <a:r>
              <a:rPr lang="en-US" dirty="0" err="1" smtClean="0"/>
              <a:t>pengambilan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hakim </a:t>
            </a:r>
            <a:r>
              <a:rPr lang="en-US" dirty="0" err="1" smtClean="0"/>
              <a:t>selalu</a:t>
            </a:r>
            <a:r>
              <a:rPr lang="en-US" dirty="0" smtClean="0"/>
              <a:t> </a:t>
            </a:r>
            <a:r>
              <a:rPr lang="en-US" dirty="0" err="1" smtClean="0"/>
              <a:t>diawali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menyebut</a:t>
            </a:r>
            <a:r>
              <a:rPr lang="en-US" dirty="0" smtClean="0"/>
              <a:t> </a:t>
            </a:r>
            <a:r>
              <a:rPr lang="en-US" dirty="0" err="1" smtClean="0"/>
              <a:t>nama</a:t>
            </a:r>
            <a:r>
              <a:rPr lang="en-US" dirty="0" smtClean="0"/>
              <a:t> </a:t>
            </a:r>
            <a:r>
              <a:rPr lang="en-US" dirty="0" err="1" smtClean="0"/>
              <a:t>Tuhan</a:t>
            </a:r>
            <a:r>
              <a:rPr lang="en-US" dirty="0" smtClean="0"/>
              <a:t>.</a:t>
            </a:r>
          </a:p>
          <a:p>
            <a:pPr algn="just" eaLnBrk="1" hangingPunct="1">
              <a:buFont typeface="Wingdings" pitchFamily="2" charset="2"/>
              <a:buChar char="§"/>
            </a:pPr>
            <a:r>
              <a:rPr lang="en-US" dirty="0" err="1" smtClean="0"/>
              <a:t>Masyarakat</a:t>
            </a:r>
            <a:r>
              <a:rPr lang="en-US" dirty="0" smtClean="0"/>
              <a:t> Indonesia yang </a:t>
            </a:r>
            <a:r>
              <a:rPr lang="en-US" dirty="0" err="1" smtClean="0"/>
              <a:t>dikenal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yang </a:t>
            </a:r>
            <a:r>
              <a:rPr lang="en-US" dirty="0" err="1" smtClean="0"/>
              <a:t>religius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pengakuan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eksistensi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praktek</a:t>
            </a:r>
            <a:r>
              <a:rPr lang="en-US" dirty="0" smtClean="0"/>
              <a:t> </a:t>
            </a:r>
            <a:r>
              <a:rPr lang="en-US" dirty="0" err="1" smtClean="0"/>
              <a:t>keagamaannya</a:t>
            </a:r>
            <a:r>
              <a:rPr lang="en-US" dirty="0" smtClean="0"/>
              <a:t>.</a:t>
            </a:r>
            <a:endParaRPr lang="id-ID" dirty="0" smtClean="0"/>
          </a:p>
          <a:p>
            <a:pPr algn="just" eaLnBrk="1" hangingPunct="1"/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2895600" y="304800"/>
            <a:ext cx="28777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(10) </a:t>
            </a:r>
            <a:r>
              <a:rPr lang="en-US" sz="3600" dirty="0" err="1" smtClean="0"/>
              <a:t>Teologik</a:t>
            </a:r>
            <a:endParaRPr lang="en-US" sz="3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517648"/>
            <a:ext cx="8534400" cy="758952"/>
          </a:xfrm>
        </p:spPr>
        <p:txBody>
          <a:bodyPr/>
          <a:lstStyle/>
          <a:p>
            <a:r>
              <a:rPr lang="en-US" dirty="0" smtClean="0"/>
              <a:t>To be continued 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/>
              <a:t>1.Apa yang </a:t>
            </a:r>
            <a:r>
              <a:rPr lang="en-US" sz="2400" dirty="0" err="1" smtClean="0"/>
              <a:t>saudara</a:t>
            </a:r>
            <a:r>
              <a:rPr lang="en-US" sz="2400" dirty="0" smtClean="0"/>
              <a:t> </a:t>
            </a:r>
            <a:r>
              <a:rPr lang="en-US" sz="2400" dirty="0" err="1" smtClean="0"/>
              <a:t>ketahui</a:t>
            </a:r>
            <a:r>
              <a:rPr lang="en-US" sz="2400" dirty="0" smtClean="0"/>
              <a:t> </a:t>
            </a:r>
            <a:r>
              <a:rPr lang="en-US" sz="2400" dirty="0" err="1" smtClean="0"/>
              <a:t>tentang</a:t>
            </a:r>
            <a:r>
              <a:rPr lang="en-US" sz="2400" dirty="0" smtClean="0"/>
              <a:t> </a:t>
            </a:r>
            <a:r>
              <a:rPr lang="en-US" sz="2400" dirty="0" err="1" smtClean="0"/>
              <a:t>niai</a:t>
            </a:r>
            <a:r>
              <a:rPr lang="en-US" sz="2400" dirty="0" smtClean="0"/>
              <a:t> </a:t>
            </a:r>
            <a:r>
              <a:rPr lang="en-US" sz="2400" dirty="0" err="1" smtClean="0"/>
              <a:t>integritas</a:t>
            </a:r>
            <a:r>
              <a:rPr lang="en-US" sz="2400" dirty="0" smtClean="0"/>
              <a:t>? </a:t>
            </a:r>
            <a:r>
              <a:rPr lang="en-US" sz="2400" dirty="0" err="1" smtClean="0"/>
              <a:t>Sebutkan</a:t>
            </a:r>
            <a:r>
              <a:rPr lang="en-US" sz="2400" dirty="0" smtClean="0"/>
              <a:t> </a:t>
            </a:r>
            <a:r>
              <a:rPr lang="en-US" sz="2400" dirty="0" err="1" smtClean="0"/>
              <a:t>ciri-ciri</a:t>
            </a:r>
            <a:r>
              <a:rPr lang="en-US" sz="2400" dirty="0" smtClean="0"/>
              <a:t> </a:t>
            </a:r>
            <a:r>
              <a:rPr lang="en-US" sz="2400" dirty="0" err="1" smtClean="0"/>
              <a:t>aparatur</a:t>
            </a:r>
            <a:r>
              <a:rPr lang="en-US" sz="2400" dirty="0" smtClean="0"/>
              <a:t> yang </a:t>
            </a:r>
            <a:r>
              <a:rPr lang="en-US" sz="2400" dirty="0" err="1" smtClean="0"/>
              <a:t>memiliki</a:t>
            </a:r>
            <a:r>
              <a:rPr lang="en-US" sz="2400" dirty="0" smtClean="0"/>
              <a:t> </a:t>
            </a:r>
            <a:r>
              <a:rPr lang="en-US" sz="2400" dirty="0" err="1" smtClean="0"/>
              <a:t>nilai</a:t>
            </a:r>
            <a:r>
              <a:rPr lang="en-US" sz="2400" dirty="0" smtClean="0"/>
              <a:t> </a:t>
            </a:r>
            <a:r>
              <a:rPr lang="en-US" sz="2400" dirty="0" err="1" smtClean="0"/>
              <a:t>integritas</a:t>
            </a:r>
            <a:r>
              <a:rPr lang="en-US" sz="2400" dirty="0" smtClean="0"/>
              <a:t>!</a:t>
            </a:r>
          </a:p>
          <a:p>
            <a:r>
              <a:rPr lang="en-US" sz="2400" dirty="0" smtClean="0"/>
              <a:t>2.Jelaskan </a:t>
            </a:r>
            <a:r>
              <a:rPr lang="en-US" sz="2400" dirty="0" err="1" smtClean="0"/>
              <a:t>konsep</a:t>
            </a:r>
            <a:r>
              <a:rPr lang="en-US" sz="2400" dirty="0" smtClean="0"/>
              <a:t> </a:t>
            </a:r>
            <a:r>
              <a:rPr lang="en-US" sz="2400" dirty="0" err="1" smtClean="0"/>
              <a:t>integritas</a:t>
            </a:r>
            <a:r>
              <a:rPr lang="en-US" sz="2400" dirty="0" smtClean="0"/>
              <a:t> </a:t>
            </a:r>
            <a:r>
              <a:rPr lang="en-US" sz="2400" dirty="0" err="1" smtClean="0"/>
              <a:t>menurut</a:t>
            </a:r>
            <a:r>
              <a:rPr lang="en-US" sz="2400" dirty="0" smtClean="0"/>
              <a:t> So Young Kang!</a:t>
            </a:r>
          </a:p>
          <a:p>
            <a:r>
              <a:rPr lang="en-US" sz="2400" dirty="0" smtClean="0"/>
              <a:t>3.Sebutkan </a:t>
            </a:r>
            <a:r>
              <a:rPr lang="en-US" sz="2400" dirty="0" err="1" smtClean="0"/>
              <a:t>enam</a:t>
            </a:r>
            <a:r>
              <a:rPr lang="en-US" sz="2400" dirty="0" smtClean="0"/>
              <a:t> </a:t>
            </a:r>
            <a:r>
              <a:rPr lang="en-US" sz="2400" dirty="0" err="1" smtClean="0"/>
              <a:t>langkah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mewujudkan</a:t>
            </a:r>
            <a:r>
              <a:rPr lang="en-US" sz="2400" dirty="0" smtClean="0"/>
              <a:t> </a:t>
            </a:r>
            <a:r>
              <a:rPr lang="en-US" sz="2400" dirty="0" err="1" smtClean="0"/>
              <a:t>nilai</a:t>
            </a:r>
            <a:r>
              <a:rPr lang="en-US" sz="2400" dirty="0" smtClean="0"/>
              <a:t> </a:t>
            </a:r>
            <a:r>
              <a:rPr lang="en-US" sz="2400" dirty="0" err="1" smtClean="0"/>
              <a:t>integritas</a:t>
            </a:r>
            <a:r>
              <a:rPr lang="en-US" sz="2400" dirty="0" smtClean="0"/>
              <a:t>!</a:t>
            </a:r>
          </a:p>
          <a:p>
            <a:r>
              <a:rPr lang="en-US" sz="2400" dirty="0" smtClean="0"/>
              <a:t>4.Mengapa </a:t>
            </a:r>
            <a:r>
              <a:rPr lang="en-US" sz="2400" dirty="0" err="1" smtClean="0"/>
              <a:t>korupsi</a:t>
            </a:r>
            <a:r>
              <a:rPr lang="en-US" sz="2400" dirty="0" smtClean="0"/>
              <a:t> </a:t>
            </a:r>
            <a:r>
              <a:rPr lang="en-US" sz="2400" dirty="0" err="1" smtClean="0"/>
              <a:t>merusak</a:t>
            </a:r>
            <a:r>
              <a:rPr lang="en-US" sz="2400" dirty="0" smtClean="0"/>
              <a:t> </a:t>
            </a:r>
            <a:r>
              <a:rPr lang="en-US" sz="2400" dirty="0" err="1" smtClean="0"/>
              <a:t>sendi-sendi</a:t>
            </a:r>
            <a:r>
              <a:rPr lang="en-US" sz="2400" dirty="0" smtClean="0"/>
              <a:t> </a:t>
            </a:r>
            <a:r>
              <a:rPr lang="en-US" sz="2400" dirty="0" err="1" smtClean="0"/>
              <a:t>penyelenggaraan</a:t>
            </a:r>
            <a:r>
              <a:rPr lang="en-US" sz="2400" dirty="0" smtClean="0"/>
              <a:t> </a:t>
            </a:r>
            <a:r>
              <a:rPr lang="en-US" sz="2400" dirty="0" err="1" smtClean="0"/>
              <a:t>pemerintahan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baik</a:t>
            </a:r>
            <a:r>
              <a:rPr lang="en-US" sz="2400" dirty="0" smtClean="0"/>
              <a:t>?</a:t>
            </a:r>
          </a:p>
          <a:p>
            <a:r>
              <a:rPr lang="en-US" sz="2400" dirty="0"/>
              <a:t>5</a:t>
            </a:r>
            <a:r>
              <a:rPr lang="en-US" sz="2400" dirty="0" smtClean="0"/>
              <a:t>. </a:t>
            </a:r>
            <a:r>
              <a:rPr lang="en-US" sz="2400" dirty="0" err="1" smtClean="0"/>
              <a:t>Korupsi</a:t>
            </a:r>
            <a:r>
              <a:rPr lang="en-US" sz="2400" dirty="0" smtClean="0"/>
              <a:t> </a:t>
            </a:r>
            <a:r>
              <a:rPr lang="en-US" sz="2400" dirty="0" err="1" smtClean="0"/>
              <a:t>dibedakan</a:t>
            </a:r>
            <a:r>
              <a:rPr lang="en-US" sz="2400" dirty="0" smtClean="0"/>
              <a:t> </a:t>
            </a:r>
            <a:r>
              <a:rPr lang="en-US" sz="2400" dirty="0" err="1" smtClean="0"/>
              <a:t>menjadi</a:t>
            </a:r>
            <a:r>
              <a:rPr lang="en-US" sz="2400" dirty="0" smtClean="0"/>
              <a:t> </a:t>
            </a:r>
            <a:r>
              <a:rPr lang="en-US" sz="2400" dirty="0" err="1" smtClean="0"/>
              <a:t>tiga</a:t>
            </a:r>
            <a:r>
              <a:rPr lang="en-US" sz="2400" dirty="0" smtClean="0"/>
              <a:t>. </a:t>
            </a:r>
            <a:r>
              <a:rPr lang="en-US" sz="2400" dirty="0" err="1" smtClean="0"/>
              <a:t>Sebutkan</a:t>
            </a:r>
            <a:r>
              <a:rPr lang="en-US" sz="2400" dirty="0" smtClean="0"/>
              <a:t> !Dari </a:t>
            </a:r>
            <a:r>
              <a:rPr lang="en-US" sz="2400" dirty="0" err="1" smtClean="0"/>
              <a:t>ketiga</a:t>
            </a:r>
            <a:r>
              <a:rPr lang="en-US" sz="2400" dirty="0" smtClean="0"/>
              <a:t> </a:t>
            </a:r>
            <a:r>
              <a:rPr lang="en-US" sz="2400" dirty="0" err="1" smtClean="0"/>
              <a:t>jenis</a:t>
            </a:r>
            <a:r>
              <a:rPr lang="en-US" sz="2400" dirty="0" smtClean="0"/>
              <a:t> </a:t>
            </a:r>
            <a:r>
              <a:rPr lang="en-US" sz="2400" dirty="0" err="1" smtClean="0"/>
              <a:t>korupsi</a:t>
            </a:r>
            <a:r>
              <a:rPr lang="en-US" sz="2400" dirty="0" smtClean="0"/>
              <a:t>, Indonesia </a:t>
            </a:r>
            <a:r>
              <a:rPr lang="en-US" sz="2400" dirty="0" err="1" smtClean="0"/>
              <a:t>menurut</a:t>
            </a:r>
            <a:r>
              <a:rPr lang="en-US" sz="2400" dirty="0" smtClean="0"/>
              <a:t> </a:t>
            </a:r>
            <a:r>
              <a:rPr lang="en-US" sz="2400" dirty="0" err="1" smtClean="0"/>
              <a:t>saudara</a:t>
            </a:r>
            <a:r>
              <a:rPr lang="en-US" sz="2400" dirty="0" smtClean="0"/>
              <a:t> </a:t>
            </a:r>
            <a:r>
              <a:rPr lang="en-US" sz="2400" dirty="0" err="1" smtClean="0"/>
              <a:t>mana</a:t>
            </a:r>
            <a:r>
              <a:rPr lang="en-US" sz="2400" dirty="0" smtClean="0"/>
              <a:t> yang paling </a:t>
            </a:r>
            <a:r>
              <a:rPr lang="en-US" sz="2400" dirty="0" err="1" smtClean="0"/>
              <a:t>banyak</a:t>
            </a:r>
            <a:r>
              <a:rPr lang="en-US" sz="2400" dirty="0" smtClean="0"/>
              <a:t> </a:t>
            </a:r>
            <a:r>
              <a:rPr lang="en-US" sz="2400" dirty="0" err="1" smtClean="0"/>
              <a:t>terjadi</a:t>
            </a:r>
            <a:r>
              <a:rPr lang="en-US" sz="2400" dirty="0" smtClean="0"/>
              <a:t>?</a:t>
            </a:r>
          </a:p>
          <a:p>
            <a:r>
              <a:rPr lang="en-US" sz="2400" dirty="0" smtClean="0"/>
              <a:t>6.Jelaskan </a:t>
            </a:r>
            <a:r>
              <a:rPr lang="en-US" sz="2400" dirty="0" err="1" smtClean="0"/>
              <a:t>pentingnya</a:t>
            </a:r>
            <a:r>
              <a:rPr lang="en-US" sz="2400" dirty="0" smtClean="0"/>
              <a:t> </a:t>
            </a:r>
            <a:r>
              <a:rPr lang="en-US" sz="2400" dirty="0" err="1" smtClean="0"/>
              <a:t>nilai</a:t>
            </a:r>
            <a:r>
              <a:rPr lang="en-US" sz="2400" dirty="0" smtClean="0"/>
              <a:t> </a:t>
            </a:r>
            <a:r>
              <a:rPr lang="en-US" sz="2400" dirty="0" err="1" smtClean="0"/>
              <a:t>patriotisme</a:t>
            </a:r>
            <a:r>
              <a:rPr lang="en-US" sz="2400" dirty="0" smtClean="0"/>
              <a:t> </a:t>
            </a:r>
            <a:r>
              <a:rPr lang="en-US" sz="2400" dirty="0" err="1" smtClean="0"/>
              <a:t>bagi</a:t>
            </a:r>
            <a:r>
              <a:rPr lang="en-US" sz="2400" dirty="0" smtClean="0"/>
              <a:t> </a:t>
            </a:r>
            <a:r>
              <a:rPr lang="en-US" sz="2400" dirty="0" err="1" smtClean="0"/>
              <a:t>Aparatur</a:t>
            </a:r>
            <a:r>
              <a:rPr lang="en-US" sz="2400" dirty="0" smtClean="0"/>
              <a:t> </a:t>
            </a:r>
            <a:r>
              <a:rPr lang="en-US" sz="2400" dirty="0" err="1" smtClean="0"/>
              <a:t>Pemerintah</a:t>
            </a:r>
            <a:r>
              <a:rPr lang="en-US" sz="2400" dirty="0" smtClean="0"/>
              <a:t>!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Panduan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1673352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 smtClean="0"/>
              <a:t>Yaitu</a:t>
            </a:r>
            <a:r>
              <a:rPr lang="en-US" dirty="0" smtClean="0"/>
              <a:t>  </a:t>
            </a:r>
            <a:r>
              <a:rPr lang="en-US" dirty="0" err="1" smtClean="0"/>
              <a:t>sejumlah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yang </a:t>
            </a:r>
            <a:r>
              <a:rPr lang="en-US" dirty="0" err="1" smtClean="0"/>
              <a:t>mengandung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etik</a:t>
            </a:r>
            <a:r>
              <a:rPr lang="en-US" dirty="0" smtClean="0"/>
              <a:t> yang </a:t>
            </a:r>
            <a:r>
              <a:rPr lang="en-US" dirty="0" err="1" smtClean="0"/>
              <a:t>dijadikan</a:t>
            </a:r>
            <a:r>
              <a:rPr lang="en-US" dirty="0" smtClean="0"/>
              <a:t> </a:t>
            </a:r>
            <a:r>
              <a:rPr lang="en-US" dirty="0" err="1" smtClean="0"/>
              <a:t>pedoman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pedoman</a:t>
            </a:r>
            <a:r>
              <a:rPr lang="en-US" dirty="0" smtClean="0"/>
              <a:t> </a:t>
            </a:r>
            <a:r>
              <a:rPr lang="en-US" dirty="0" err="1" smtClean="0"/>
              <a:t>tingkah</a:t>
            </a:r>
            <a:r>
              <a:rPr lang="en-US" dirty="0" smtClean="0"/>
              <a:t> </a:t>
            </a:r>
            <a:r>
              <a:rPr lang="en-US" dirty="0" err="1" smtClean="0"/>
              <a:t>laku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Aparatur</a:t>
            </a:r>
            <a:r>
              <a:rPr lang="en-US" dirty="0" smtClean="0"/>
              <a:t> </a:t>
            </a:r>
            <a:r>
              <a:rPr lang="en-US" dirty="0" err="1" smtClean="0"/>
              <a:t>Pemerintahan.Ada</a:t>
            </a:r>
            <a:r>
              <a:rPr lang="en-US" dirty="0" smtClean="0"/>
              <a:t> 10 </a:t>
            </a:r>
            <a:r>
              <a:rPr lang="en-US" dirty="0" err="1" smtClean="0"/>
              <a:t>ketentuan</a:t>
            </a:r>
            <a:r>
              <a:rPr lang="en-US" dirty="0" smtClean="0"/>
              <a:t> yang </a:t>
            </a:r>
            <a:r>
              <a:rPr lang="en-US" dirty="0" err="1" smtClean="0"/>
              <a:t>dijadikan</a:t>
            </a:r>
            <a:r>
              <a:rPr lang="en-US" dirty="0" smtClean="0"/>
              <a:t> </a:t>
            </a:r>
            <a:r>
              <a:rPr lang="en-US" dirty="0" err="1" smtClean="0"/>
              <a:t>panduan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8229600" cy="16002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 (1)</a:t>
            </a:r>
            <a:r>
              <a:rPr lang="id-ID" dirty="0" smtClean="0"/>
              <a:t>Panduan </a:t>
            </a:r>
            <a:r>
              <a:rPr lang="en-US" dirty="0" err="1" smtClean="0"/>
              <a:t>Administrasi</a:t>
            </a:r>
            <a:r>
              <a:rPr lang="id-ID" dirty="0" smtClean="0"/>
              <a:t/>
            </a:r>
            <a:br>
              <a:rPr lang="id-ID" dirty="0" smtClean="0"/>
            </a:br>
            <a:r>
              <a:rPr lang="id-ID" dirty="0" smtClean="0"/>
              <a:t/>
            </a:r>
            <a:br>
              <a:rPr lang="id-ID" dirty="0" smtClean="0"/>
            </a:br>
            <a:endParaRPr lang="id-ID" dirty="0" smtClean="0"/>
          </a:p>
        </p:txBody>
      </p:sp>
      <p:sp>
        <p:nvSpPr>
          <p:cNvPr id="108547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76400"/>
            <a:ext cx="8229600" cy="4411662"/>
          </a:xfrm>
        </p:spPr>
        <p:txBody>
          <a:bodyPr>
            <a:normAutofit fontScale="92500"/>
          </a:bodyPr>
          <a:lstStyle/>
          <a:p>
            <a:pPr algn="just" eaLnBrk="1" hangingPunct="1"/>
            <a:r>
              <a:rPr lang="id-ID" sz="2800" b="1" dirty="0" smtClean="0"/>
              <a:t>Panduan administratif</a:t>
            </a:r>
            <a:r>
              <a:rPr lang="id-ID" sz="2800" dirty="0" smtClean="0"/>
              <a:t>, yaitu panduan dalam bentuk petunjuk pelaksanaan</a:t>
            </a:r>
            <a:r>
              <a:rPr lang="en-US" sz="2800" dirty="0" smtClean="0"/>
              <a:t> (</a:t>
            </a:r>
            <a:r>
              <a:rPr lang="en-US" sz="2800" dirty="0" err="1" smtClean="0"/>
              <a:t>juklak</a:t>
            </a:r>
            <a:r>
              <a:rPr lang="en-US" sz="2800" dirty="0" smtClean="0"/>
              <a:t>)</a:t>
            </a:r>
            <a:r>
              <a:rPr lang="id-ID" sz="2800" dirty="0" smtClean="0"/>
              <a:t> dan petunjuk teknis </a:t>
            </a:r>
            <a:r>
              <a:rPr lang="en-US" sz="2800" dirty="0" smtClean="0"/>
              <a:t>(</a:t>
            </a:r>
            <a:r>
              <a:rPr lang="en-US" sz="2800" dirty="0" err="1" smtClean="0"/>
              <a:t>juknis</a:t>
            </a:r>
            <a:r>
              <a:rPr lang="en-US" sz="2800" dirty="0" smtClean="0"/>
              <a:t>) </a:t>
            </a:r>
            <a:r>
              <a:rPr lang="id-ID" sz="2800" dirty="0" smtClean="0"/>
              <a:t>yang berkaitan dengan tata cara pelaksanaan program dan kegiatan termasuk pengelolaan keuangan/anggaran.</a:t>
            </a:r>
            <a:endParaRPr lang="en-US" sz="2800" dirty="0" smtClean="0"/>
          </a:p>
          <a:p>
            <a:pPr algn="just" eaLnBrk="1" hangingPunct="1">
              <a:buFont typeface="Arial" charset="0"/>
              <a:buNone/>
            </a:pPr>
            <a:r>
              <a:rPr lang="en-US" sz="2800" dirty="0" smtClean="0"/>
              <a:t>    </a:t>
            </a:r>
            <a:r>
              <a:rPr lang="en-US" sz="2800" dirty="0" err="1" smtClean="0"/>
              <a:t>Misal</a:t>
            </a:r>
            <a:r>
              <a:rPr lang="en-US" sz="2800" dirty="0" smtClean="0"/>
              <a:t> : </a:t>
            </a:r>
            <a:r>
              <a:rPr lang="en-US" sz="2800" dirty="0" err="1" smtClean="0"/>
              <a:t>Juklak</a:t>
            </a:r>
            <a:r>
              <a:rPr lang="en-US" sz="2800" dirty="0" smtClean="0"/>
              <a:t> </a:t>
            </a:r>
            <a:r>
              <a:rPr lang="en-US" sz="2800" dirty="0" err="1" smtClean="0"/>
              <a:t>Penggunaan</a:t>
            </a:r>
            <a:r>
              <a:rPr lang="en-US" sz="2800" dirty="0" smtClean="0"/>
              <a:t> DAU, DAK, BOS, </a:t>
            </a:r>
            <a:r>
              <a:rPr lang="en-US" sz="2800" dirty="0" err="1" smtClean="0"/>
              <a:t>pengelolaan</a:t>
            </a:r>
            <a:r>
              <a:rPr lang="en-US" sz="2800" dirty="0" smtClean="0"/>
              <a:t>  BMN, </a:t>
            </a:r>
            <a:r>
              <a:rPr lang="en-US" sz="2800" dirty="0" err="1" smtClean="0"/>
              <a:t>pengelolaan</a:t>
            </a:r>
            <a:r>
              <a:rPr lang="en-US" sz="2800" dirty="0" smtClean="0"/>
              <a:t> </a:t>
            </a:r>
            <a:r>
              <a:rPr lang="en-US" sz="2800" dirty="0" err="1" smtClean="0"/>
              <a:t>anggaran</a:t>
            </a:r>
            <a:r>
              <a:rPr lang="en-US" sz="2800" dirty="0" smtClean="0"/>
              <a:t>, </a:t>
            </a:r>
            <a:r>
              <a:rPr lang="en-US" sz="2800" dirty="0" err="1" smtClean="0"/>
              <a:t>rekruitmen</a:t>
            </a:r>
            <a:r>
              <a:rPr lang="en-US" sz="2800" dirty="0" smtClean="0"/>
              <a:t> PNS, </a:t>
            </a:r>
            <a:r>
              <a:rPr lang="en-US" sz="2800" dirty="0" err="1" smtClean="0"/>
              <a:t>pengelolaan</a:t>
            </a:r>
            <a:r>
              <a:rPr lang="en-US" sz="2800" dirty="0" smtClean="0"/>
              <a:t> SIM</a:t>
            </a:r>
          </a:p>
          <a:p>
            <a:pPr algn="just" eaLnBrk="1" hangingPunct="1">
              <a:buFont typeface="Arial" pitchFamily="34" charset="0"/>
              <a:buChar char="•"/>
            </a:pPr>
            <a:r>
              <a:rPr lang="en-US" sz="2800" dirty="0" err="1" smtClean="0"/>
              <a:t>Lazimnya</a:t>
            </a:r>
            <a:r>
              <a:rPr lang="en-US" sz="2800" dirty="0" smtClean="0"/>
              <a:t> </a:t>
            </a:r>
            <a:r>
              <a:rPr lang="en-US" sz="2800" dirty="0" err="1" smtClean="0"/>
              <a:t>kedua</a:t>
            </a:r>
            <a:r>
              <a:rPr lang="en-US" sz="2800" dirty="0" smtClean="0"/>
              <a:t> </a:t>
            </a:r>
            <a:r>
              <a:rPr lang="en-US" sz="2800" dirty="0" err="1" smtClean="0"/>
              <a:t>panduan</a:t>
            </a:r>
            <a:r>
              <a:rPr lang="en-US" sz="2800" dirty="0" smtClean="0"/>
              <a:t> </a:t>
            </a:r>
            <a:r>
              <a:rPr lang="en-US" sz="2800" dirty="0" err="1" smtClean="0"/>
              <a:t>ini</a:t>
            </a:r>
            <a:r>
              <a:rPr lang="en-US" sz="2800" dirty="0" smtClean="0"/>
              <a:t> </a:t>
            </a:r>
            <a:r>
              <a:rPr lang="en-US" sz="2800" dirty="0" err="1" smtClean="0"/>
              <a:t>disusun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tahap</a:t>
            </a:r>
            <a:r>
              <a:rPr lang="en-US" sz="2800" dirty="0" smtClean="0"/>
              <a:t> </a:t>
            </a:r>
            <a:r>
              <a:rPr lang="en-US" sz="2800" dirty="0" err="1" smtClean="0"/>
              <a:t>perencanaan</a:t>
            </a:r>
            <a:r>
              <a:rPr lang="en-US" sz="2800" dirty="0" smtClean="0"/>
              <a:t> </a:t>
            </a:r>
            <a:r>
              <a:rPr lang="en-US" sz="2800" dirty="0" err="1" smtClean="0"/>
              <a:t>sebelum</a:t>
            </a:r>
            <a:r>
              <a:rPr lang="en-US" sz="2800" dirty="0" smtClean="0"/>
              <a:t> program/</a:t>
            </a:r>
            <a:r>
              <a:rPr lang="en-US" sz="2800" dirty="0" err="1" smtClean="0"/>
              <a:t>kegiatan</a:t>
            </a:r>
            <a:r>
              <a:rPr lang="en-US" sz="2800" dirty="0" smtClean="0"/>
              <a:t> </a:t>
            </a:r>
            <a:r>
              <a:rPr lang="en-US" sz="2800" dirty="0" err="1" smtClean="0"/>
              <a:t>dimulai</a:t>
            </a:r>
            <a:endParaRPr lang="id-ID" sz="2800" dirty="0" smtClean="0"/>
          </a:p>
          <a:p>
            <a:pPr algn="just" eaLnBrk="1" hangingPunct="1">
              <a:buFont typeface="Arial" charset="0"/>
              <a:buNone/>
            </a:pPr>
            <a:endParaRPr lang="id-ID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371600"/>
            <a:ext cx="8229600" cy="4556125"/>
          </a:xfrm>
        </p:spPr>
        <p:txBody>
          <a:bodyPr>
            <a:normAutofit fontScale="92500" lnSpcReduction="20000"/>
          </a:bodyPr>
          <a:lstStyle/>
          <a:p>
            <a:pPr algn="just" eaLnBrk="1" hangingPunct="1"/>
            <a:r>
              <a:rPr lang="id-ID" b="1" dirty="0" smtClean="0"/>
              <a:t>Yuristik politik</a:t>
            </a:r>
            <a:r>
              <a:rPr lang="id-ID" dirty="0" smtClean="0"/>
              <a:t>, yaitu panduan berupa ketentuan</a:t>
            </a:r>
            <a:r>
              <a:rPr lang="en-US" dirty="0" smtClean="0"/>
              <a:t> </a:t>
            </a:r>
            <a:r>
              <a:rPr lang="id-ID" dirty="0" smtClean="0"/>
              <a:t>perundang-undangan yang</a:t>
            </a:r>
            <a:r>
              <a:rPr lang="en-US" dirty="0" smtClean="0"/>
              <a:t> </a:t>
            </a:r>
            <a:r>
              <a:rPr lang="id-ID" dirty="0" smtClean="0"/>
              <a:t>ada dalam lingkup pemerintahan dan lingkup hukum yang lebih luas (Pidana, Perdata). Misal, UU 28/1999 mengatur tentang Penyelenggara Negara yang  bersih dan bebas KKN</a:t>
            </a:r>
            <a:r>
              <a:rPr lang="en-US" dirty="0" smtClean="0"/>
              <a:t>, UU 23/2014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Daerah ( </a:t>
            </a:r>
            <a:r>
              <a:rPr lang="en-US" dirty="0" err="1" smtClean="0"/>
              <a:t>Pembagian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</a:t>
            </a:r>
            <a:r>
              <a:rPr lang="en-US" dirty="0" err="1" smtClean="0"/>
              <a:t>Pusat-Provinsi-Kabupaten</a:t>
            </a:r>
            <a:r>
              <a:rPr lang="en-US" dirty="0" smtClean="0"/>
              <a:t>/Kota, </a:t>
            </a:r>
            <a:r>
              <a:rPr lang="en-US" dirty="0" err="1" smtClean="0"/>
              <a:t>penyusunan</a:t>
            </a:r>
            <a:r>
              <a:rPr lang="en-US" dirty="0" smtClean="0"/>
              <a:t> SOTK, </a:t>
            </a:r>
            <a:r>
              <a:rPr lang="en-US" dirty="0" err="1" smtClean="0"/>
              <a:t>penyusunan</a:t>
            </a:r>
            <a:r>
              <a:rPr lang="en-US" dirty="0" smtClean="0"/>
              <a:t> NSPK </a:t>
            </a:r>
            <a:r>
              <a:rPr lang="en-US" dirty="0" err="1" smtClean="0"/>
              <a:t>dan</a:t>
            </a:r>
            <a:r>
              <a:rPr lang="en-US" dirty="0" smtClean="0"/>
              <a:t> SPM).</a:t>
            </a:r>
          </a:p>
          <a:p>
            <a:pPr algn="just" eaLnBrk="1" hangingPunct="1"/>
            <a:r>
              <a:rPr lang="en-US" dirty="0" err="1" smtClean="0"/>
              <a:t>Lazimnya</a:t>
            </a:r>
            <a:r>
              <a:rPr lang="en-US" dirty="0" smtClean="0"/>
              <a:t> </a:t>
            </a:r>
            <a:r>
              <a:rPr lang="en-US" dirty="0" err="1" smtClean="0"/>
              <a:t>yuristik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aktualisasi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yang </a:t>
            </a:r>
            <a:r>
              <a:rPr lang="en-US" dirty="0" err="1" smtClean="0"/>
              <a:t>dihasilkan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 DPR </a:t>
            </a:r>
            <a:r>
              <a:rPr lang="en-US" dirty="0" err="1" smtClean="0"/>
              <a:t>selaku</a:t>
            </a:r>
            <a:r>
              <a:rPr lang="en-US" dirty="0" smtClean="0"/>
              <a:t> </a:t>
            </a:r>
            <a:r>
              <a:rPr lang="en-US" dirty="0" err="1" smtClean="0"/>
              <a:t>wakil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,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yang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kedaulatan</a:t>
            </a:r>
            <a:r>
              <a:rPr lang="en-US" dirty="0" smtClean="0"/>
              <a:t> </a:t>
            </a:r>
            <a:r>
              <a:rPr lang="en-US" dirty="0" err="1" smtClean="0"/>
              <a:t>tertinggi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yang </a:t>
            </a:r>
            <a:r>
              <a:rPr lang="en-US" dirty="0" err="1" smtClean="0"/>
              <a:t>menganut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endParaRPr lang="id-ID" dirty="0" smtClean="0"/>
          </a:p>
          <a:p>
            <a:pPr algn="just" eaLnBrk="1" hangingPunct="1"/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2895600" y="304800"/>
            <a:ext cx="39597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(2) </a:t>
            </a:r>
            <a:r>
              <a:rPr lang="en-US" sz="3600" dirty="0" err="1" smtClean="0"/>
              <a:t>Yuristik</a:t>
            </a:r>
            <a:r>
              <a:rPr lang="en-US" sz="3600" dirty="0" smtClean="0"/>
              <a:t> </a:t>
            </a:r>
            <a:r>
              <a:rPr lang="en-US" sz="3600" dirty="0" err="1" smtClean="0"/>
              <a:t>Politik</a:t>
            </a:r>
            <a:endParaRPr lang="en-US" sz="3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Content Placeholder 2"/>
          <p:cNvSpPr>
            <a:spLocks noGrp="1"/>
          </p:cNvSpPr>
          <p:nvPr>
            <p:ph sz="quarter" idx="1"/>
          </p:nvPr>
        </p:nvSpPr>
        <p:spPr>
          <a:xfrm>
            <a:off x="557213" y="1214438"/>
            <a:ext cx="8229600" cy="4525962"/>
          </a:xfrm>
        </p:spPr>
        <p:txBody>
          <a:bodyPr>
            <a:normAutofit fontScale="85000" lnSpcReduction="10000"/>
          </a:bodyPr>
          <a:lstStyle/>
          <a:p>
            <a:pPr algn="just" eaLnBrk="1" hangingPunct="1"/>
            <a:r>
              <a:rPr lang="id-ID" sz="2800" b="1" dirty="0" smtClean="0"/>
              <a:t>Adat</a:t>
            </a:r>
            <a:r>
              <a:rPr lang="id-ID" sz="2800" dirty="0" smtClean="0"/>
              <a:t>. Penyelenggara negara wajib menghormati adat masyarakat yang telah dipraktekkan secara turun temurun. Hal ini bertujuan untuk menjaga harmonisasi masyarakat.</a:t>
            </a:r>
            <a:endParaRPr lang="en-US" sz="2800" dirty="0" smtClean="0"/>
          </a:p>
          <a:p>
            <a:pPr algn="just" eaLnBrk="1" hangingPunct="1">
              <a:buFont typeface="Arial" charset="0"/>
              <a:buNone/>
            </a:pPr>
            <a:r>
              <a:rPr lang="en-US" sz="2800" dirty="0" smtClean="0"/>
              <a:t>    </a:t>
            </a:r>
            <a:r>
              <a:rPr lang="en-US" sz="2800" dirty="0" err="1" smtClean="0"/>
              <a:t>Misal</a:t>
            </a:r>
            <a:r>
              <a:rPr lang="en-US" sz="2800" dirty="0" smtClean="0"/>
              <a:t>, </a:t>
            </a:r>
            <a:r>
              <a:rPr lang="en-US" sz="2800" dirty="0" err="1" smtClean="0"/>
              <a:t>di</a:t>
            </a:r>
            <a:r>
              <a:rPr lang="en-US" sz="2800" dirty="0" smtClean="0"/>
              <a:t> Bali </a:t>
            </a:r>
            <a:r>
              <a:rPr lang="en-US" sz="2800" dirty="0" err="1" smtClean="0"/>
              <a:t>aktivitas</a:t>
            </a:r>
            <a:r>
              <a:rPr lang="en-US" sz="2800" dirty="0" smtClean="0"/>
              <a:t> </a:t>
            </a:r>
            <a:r>
              <a:rPr lang="en-US" sz="2800" dirty="0" err="1" smtClean="0"/>
              <a:t>pemerintahan</a:t>
            </a:r>
            <a:r>
              <a:rPr lang="en-US" sz="2800" dirty="0" smtClean="0"/>
              <a:t> </a:t>
            </a:r>
            <a:r>
              <a:rPr lang="en-US" sz="2800" dirty="0" err="1" smtClean="0"/>
              <a:t>menyesuaikan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adat</a:t>
            </a:r>
            <a:r>
              <a:rPr lang="en-US" sz="2800" dirty="0" smtClean="0"/>
              <a:t> </a:t>
            </a:r>
            <a:r>
              <a:rPr lang="en-US" sz="2800" dirty="0" err="1" smtClean="0"/>
              <a:t>setempat</a:t>
            </a:r>
            <a:r>
              <a:rPr lang="en-US" sz="2800" dirty="0" smtClean="0"/>
              <a:t> yang </a:t>
            </a:r>
            <a:r>
              <a:rPr lang="en-US" sz="2800" dirty="0" err="1" smtClean="0"/>
              <a:t>sangat</a:t>
            </a:r>
            <a:r>
              <a:rPr lang="en-US" sz="2800" dirty="0" smtClean="0"/>
              <a:t> </a:t>
            </a:r>
            <a:r>
              <a:rPr lang="en-US" sz="2800" dirty="0" err="1" smtClean="0"/>
              <a:t>kental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nilai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dianut</a:t>
            </a:r>
            <a:r>
              <a:rPr lang="en-US" sz="2800" dirty="0" smtClean="0"/>
              <a:t> </a:t>
            </a:r>
            <a:r>
              <a:rPr lang="en-US" sz="2800" dirty="0" err="1" smtClean="0"/>
              <a:t>masyarakat</a:t>
            </a:r>
            <a:r>
              <a:rPr lang="en-US" sz="2800" dirty="0" smtClean="0"/>
              <a:t> yang </a:t>
            </a:r>
            <a:r>
              <a:rPr lang="en-US" sz="2800" dirty="0" err="1" smtClean="0"/>
              <a:t>beragama</a:t>
            </a:r>
            <a:r>
              <a:rPr lang="en-US" sz="2800" dirty="0" smtClean="0"/>
              <a:t> Hindu. Di </a:t>
            </a:r>
            <a:r>
              <a:rPr lang="en-US" sz="2800" dirty="0" err="1" smtClean="0"/>
              <a:t>beberapa</a:t>
            </a:r>
            <a:r>
              <a:rPr lang="en-US" sz="2800" dirty="0" smtClean="0"/>
              <a:t> </a:t>
            </a:r>
            <a:r>
              <a:rPr lang="en-US" sz="2800" dirty="0" err="1" smtClean="0"/>
              <a:t>provinsi</a:t>
            </a:r>
            <a:r>
              <a:rPr lang="en-US" sz="2800" dirty="0" smtClean="0"/>
              <a:t>,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hari-hari</a:t>
            </a:r>
            <a:r>
              <a:rPr lang="en-US" sz="2800" dirty="0" smtClean="0"/>
              <a:t> </a:t>
            </a:r>
            <a:r>
              <a:rPr lang="en-US" sz="2800" dirty="0" err="1" smtClean="0"/>
              <a:t>tertentu</a:t>
            </a:r>
            <a:r>
              <a:rPr lang="en-US" sz="2800" dirty="0" smtClean="0"/>
              <a:t> </a:t>
            </a:r>
            <a:r>
              <a:rPr lang="en-US" sz="2800" dirty="0" err="1" smtClean="0"/>
              <a:t>pegawai</a:t>
            </a:r>
            <a:r>
              <a:rPr lang="en-US" sz="2800" dirty="0" smtClean="0"/>
              <a:t> </a:t>
            </a:r>
            <a:r>
              <a:rPr lang="en-US" sz="2800" dirty="0" err="1" smtClean="0"/>
              <a:t>memakai</a:t>
            </a:r>
            <a:r>
              <a:rPr lang="en-US" sz="2800" dirty="0" smtClean="0"/>
              <a:t> </a:t>
            </a:r>
            <a:r>
              <a:rPr lang="en-US" sz="2800" dirty="0" err="1" smtClean="0"/>
              <a:t>pakaian</a:t>
            </a:r>
            <a:r>
              <a:rPr lang="en-US" sz="2800" dirty="0" smtClean="0"/>
              <a:t> </a:t>
            </a:r>
            <a:r>
              <a:rPr lang="en-US" sz="2800" dirty="0" err="1" smtClean="0"/>
              <a:t>adat</a:t>
            </a:r>
            <a:r>
              <a:rPr lang="en-US" sz="2800" dirty="0" smtClean="0"/>
              <a:t> </a:t>
            </a:r>
            <a:r>
              <a:rPr lang="en-US" sz="2800" dirty="0" err="1" smtClean="0"/>
              <a:t>masyarakat</a:t>
            </a:r>
            <a:r>
              <a:rPr lang="en-US" sz="2800" dirty="0" smtClean="0"/>
              <a:t> </a:t>
            </a:r>
            <a:r>
              <a:rPr lang="en-US" sz="2800" dirty="0" err="1" smtClean="0"/>
              <a:t>setempat</a:t>
            </a:r>
            <a:r>
              <a:rPr lang="en-US" sz="2800" dirty="0" smtClean="0"/>
              <a:t>.</a:t>
            </a:r>
          </a:p>
          <a:p>
            <a:pPr algn="just" eaLnBrk="1" hangingPunct="1">
              <a:buFont typeface="Arial" charset="0"/>
              <a:buNone/>
            </a:pPr>
            <a:r>
              <a:rPr lang="en-US" sz="2800" dirty="0" smtClean="0"/>
              <a:t>   </a:t>
            </a:r>
            <a:r>
              <a:rPr lang="en-US" sz="2800" dirty="0" err="1" smtClean="0"/>
              <a:t>Kepatuhan</a:t>
            </a:r>
            <a:r>
              <a:rPr lang="en-US" sz="2800" dirty="0" smtClean="0"/>
              <a:t> </a:t>
            </a:r>
            <a:r>
              <a:rPr lang="en-US" sz="2800" dirty="0" err="1" smtClean="0"/>
              <a:t>terhadap</a:t>
            </a:r>
            <a:r>
              <a:rPr lang="en-US" sz="2800" dirty="0" smtClean="0"/>
              <a:t> </a:t>
            </a:r>
            <a:r>
              <a:rPr lang="en-US" sz="2800" dirty="0" err="1" smtClean="0"/>
              <a:t>adat</a:t>
            </a:r>
            <a:r>
              <a:rPr lang="en-US" sz="2800" dirty="0" smtClean="0"/>
              <a:t> </a:t>
            </a:r>
            <a:r>
              <a:rPr lang="en-US" sz="2800" dirty="0" err="1" smtClean="0"/>
              <a:t>mencerminkan</a:t>
            </a:r>
            <a:r>
              <a:rPr lang="en-US" sz="2800" dirty="0" smtClean="0"/>
              <a:t> </a:t>
            </a:r>
            <a:r>
              <a:rPr lang="en-US" sz="2800" dirty="0" err="1" smtClean="0"/>
              <a:t>penghargaan</a:t>
            </a:r>
            <a:r>
              <a:rPr lang="en-US" sz="2800" dirty="0" smtClean="0"/>
              <a:t> </a:t>
            </a:r>
            <a:r>
              <a:rPr lang="en-US" sz="2800" dirty="0" err="1" smtClean="0"/>
              <a:t>pemerintah</a:t>
            </a:r>
            <a:r>
              <a:rPr lang="en-US" sz="2800" dirty="0" smtClean="0"/>
              <a:t> </a:t>
            </a:r>
            <a:r>
              <a:rPr lang="en-US" sz="2800" dirty="0" err="1" smtClean="0"/>
              <a:t>terhadap</a:t>
            </a:r>
            <a:r>
              <a:rPr lang="en-US" sz="2800" dirty="0" smtClean="0"/>
              <a:t> </a:t>
            </a:r>
            <a:r>
              <a:rPr lang="en-US" sz="2800" dirty="0" err="1" smtClean="0"/>
              <a:t>kearifan</a:t>
            </a:r>
            <a:r>
              <a:rPr lang="en-US" sz="2800" dirty="0" smtClean="0"/>
              <a:t> </a:t>
            </a:r>
            <a:r>
              <a:rPr lang="en-US" sz="2800" dirty="0" err="1" smtClean="0"/>
              <a:t>lokal</a:t>
            </a:r>
            <a:r>
              <a:rPr lang="en-US" sz="2800" dirty="0" smtClean="0"/>
              <a:t> (</a:t>
            </a:r>
            <a:r>
              <a:rPr lang="en-US" sz="2800" i="1" dirty="0" smtClean="0"/>
              <a:t>local wisdom) </a:t>
            </a:r>
            <a:r>
              <a:rPr lang="en-US" sz="2800" dirty="0" smtClean="0"/>
              <a:t>yang </a:t>
            </a:r>
            <a:r>
              <a:rPr lang="en-US" sz="2800" dirty="0" err="1" smtClean="0"/>
              <a:t>dijunjung</a:t>
            </a:r>
            <a:r>
              <a:rPr lang="en-US" sz="2800" dirty="0" smtClean="0"/>
              <a:t> </a:t>
            </a:r>
            <a:r>
              <a:rPr lang="en-US" sz="2800" dirty="0" err="1" smtClean="0"/>
              <a:t>tinggi</a:t>
            </a:r>
            <a:r>
              <a:rPr lang="en-US" sz="2800" dirty="0" smtClean="0"/>
              <a:t> </a:t>
            </a:r>
            <a:r>
              <a:rPr lang="en-US" sz="2800" dirty="0" err="1" smtClean="0"/>
              <a:t>oleh</a:t>
            </a:r>
            <a:r>
              <a:rPr lang="en-US" sz="2800" dirty="0" smtClean="0"/>
              <a:t> </a:t>
            </a:r>
            <a:r>
              <a:rPr lang="en-US" sz="2800" dirty="0" err="1" smtClean="0"/>
              <a:t>masyarakat</a:t>
            </a:r>
            <a:r>
              <a:rPr lang="en-US" sz="2800" dirty="0" smtClean="0"/>
              <a:t> </a:t>
            </a:r>
            <a:r>
              <a:rPr lang="en-US" sz="2800" dirty="0" err="1" smtClean="0"/>
              <a:t>setempat</a:t>
            </a:r>
            <a:endParaRPr lang="id-ID" sz="2800" dirty="0" smtClean="0"/>
          </a:p>
          <a:p>
            <a:pPr algn="just" eaLnBrk="1" hangingPunct="1">
              <a:buFont typeface="Arial" charset="0"/>
              <a:buNone/>
            </a:pPr>
            <a:endParaRPr lang="id-ID" sz="2800" b="1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3472593" y="304800"/>
            <a:ext cx="18614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(3) </a:t>
            </a:r>
            <a:r>
              <a:rPr lang="en-US" sz="3600" dirty="0" err="1" smtClean="0"/>
              <a:t>Adat</a:t>
            </a:r>
            <a:endParaRPr lang="en-US" sz="3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570037"/>
            <a:ext cx="8229600" cy="4525963"/>
          </a:xfrm>
        </p:spPr>
        <p:txBody>
          <a:bodyPr>
            <a:normAutofit fontScale="92500"/>
          </a:bodyPr>
          <a:lstStyle/>
          <a:p>
            <a:pPr algn="just" eaLnBrk="1" hangingPunct="1"/>
            <a:r>
              <a:rPr lang="id-ID" b="1" dirty="0" smtClean="0"/>
              <a:t>Fatwa Otoritas</a:t>
            </a:r>
            <a:r>
              <a:rPr lang="id-ID" dirty="0" smtClean="0"/>
              <a:t>. Fatwa otoritas seperti fatwa MUI memiliki pengaruh kuat di dalam masyarakat, oleh karena itu patut untuk dipedomani. Misal, pelaksanaan program KB di Indonesia amat memperhatikan fatwa MUI</a:t>
            </a:r>
            <a:r>
              <a:rPr lang="en-US" dirty="0" smtClean="0"/>
              <a:t>,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KB </a:t>
            </a:r>
            <a:r>
              <a:rPr lang="en-US" dirty="0" err="1" smtClean="0"/>
              <a:t>sterilisasi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dipakai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alasan</a:t>
            </a:r>
            <a:r>
              <a:rPr lang="en-US" dirty="0" smtClean="0"/>
              <a:t> </a:t>
            </a:r>
            <a:r>
              <a:rPr lang="en-US" dirty="0" err="1" smtClean="0"/>
              <a:t>medis</a:t>
            </a:r>
            <a:r>
              <a:rPr lang="en-US" dirty="0" smtClean="0"/>
              <a:t>,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makanan</a:t>
            </a:r>
            <a:r>
              <a:rPr lang="en-US" dirty="0" smtClean="0"/>
              <a:t> yang </a:t>
            </a:r>
            <a:r>
              <a:rPr lang="en-US" dirty="0" err="1" smtClean="0"/>
              <a:t>beredar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sertifikasi</a:t>
            </a:r>
            <a:r>
              <a:rPr lang="en-US" dirty="0" smtClean="0"/>
              <a:t>  </a:t>
            </a:r>
            <a:r>
              <a:rPr lang="en-US" dirty="0" err="1" smtClean="0"/>
              <a:t>halal</a:t>
            </a:r>
            <a:r>
              <a:rPr lang="en-US" dirty="0" smtClean="0"/>
              <a:t>. </a:t>
            </a:r>
          </a:p>
          <a:p>
            <a:pPr algn="just" eaLnBrk="1" hangingPunct="1"/>
            <a:r>
              <a:rPr lang="en-US" dirty="0" err="1" smtClean="0"/>
              <a:t>Pelaksanaan</a:t>
            </a:r>
            <a:r>
              <a:rPr lang="en-US" dirty="0" smtClean="0"/>
              <a:t> fatwa </a:t>
            </a:r>
            <a:r>
              <a:rPr lang="en-US" dirty="0" err="1" smtClean="0"/>
              <a:t>otoritas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pengakuan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keberadaan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keagamaan</a:t>
            </a:r>
            <a:r>
              <a:rPr lang="en-US" dirty="0" smtClean="0"/>
              <a:t> yang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pengaruh</a:t>
            </a:r>
            <a:r>
              <a:rPr lang="en-US" dirty="0" smtClean="0"/>
              <a:t> </a:t>
            </a:r>
            <a:r>
              <a:rPr lang="en-US" dirty="0" err="1" smtClean="0"/>
              <a:t>kuat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.</a:t>
            </a:r>
            <a:endParaRPr lang="id-ID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2667000" y="381000"/>
            <a:ext cx="39180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(4) Fatwa </a:t>
            </a:r>
            <a:r>
              <a:rPr lang="en-US" sz="3600" dirty="0" err="1" smtClean="0"/>
              <a:t>Otoritas</a:t>
            </a:r>
            <a:endParaRPr lang="en-US" sz="3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Content Placeholder 2"/>
          <p:cNvSpPr>
            <a:spLocks noGrp="1"/>
          </p:cNvSpPr>
          <p:nvPr>
            <p:ph sz="quarter" idx="1"/>
          </p:nvPr>
        </p:nvSpPr>
        <p:spPr>
          <a:xfrm>
            <a:off x="485775" y="1219200"/>
            <a:ext cx="8229600" cy="5643562"/>
          </a:xfrm>
        </p:spPr>
        <p:txBody>
          <a:bodyPr>
            <a:normAutofit lnSpcReduction="10000"/>
          </a:bodyPr>
          <a:lstStyle/>
          <a:p>
            <a:pPr algn="just" eaLnBrk="1" hangingPunct="1"/>
            <a:r>
              <a:rPr lang="id-ID" sz="2800" b="1" dirty="0" smtClean="0"/>
              <a:t>Kebiasaan.</a:t>
            </a:r>
            <a:r>
              <a:rPr lang="id-ID" sz="2800" dirty="0" smtClean="0"/>
              <a:t> </a:t>
            </a:r>
            <a:endParaRPr lang="en-US" sz="2800" dirty="0" smtClean="0"/>
          </a:p>
          <a:p>
            <a:pPr algn="just" eaLnBrk="1" hangingPunct="1">
              <a:buFont typeface="Arial" charset="0"/>
              <a:buNone/>
            </a:pPr>
            <a:r>
              <a:rPr lang="en-US" sz="2800" dirty="0" smtClean="0"/>
              <a:t>    </a:t>
            </a:r>
            <a:r>
              <a:rPr lang="id-ID" sz="2800" dirty="0" smtClean="0"/>
              <a:t>Kebiasaan yang bersumber</a:t>
            </a:r>
            <a:r>
              <a:rPr lang="en-US" sz="2800" dirty="0" smtClean="0"/>
              <a:t> </a:t>
            </a:r>
            <a:r>
              <a:rPr lang="id-ID" sz="2800" dirty="0" smtClean="0"/>
              <a:t>dari tradisi yang biasanya menjadi ciri khas daerah </a:t>
            </a:r>
            <a:r>
              <a:rPr lang="en-US" sz="2800" dirty="0" smtClean="0"/>
              <a:t>yang </a:t>
            </a:r>
            <a:r>
              <a:rPr lang="en-US" sz="2800" dirty="0" err="1" smtClean="0"/>
              <a:t>harus</a:t>
            </a:r>
            <a:r>
              <a:rPr lang="en-US" sz="2800" dirty="0" smtClean="0"/>
              <a:t> </a:t>
            </a:r>
            <a:r>
              <a:rPr lang="en-US" sz="2800" dirty="0" err="1" smtClean="0"/>
              <a:t>dihormati</a:t>
            </a:r>
            <a:r>
              <a:rPr lang="en-US" sz="2800" dirty="0" smtClean="0"/>
              <a:t> </a:t>
            </a:r>
            <a:r>
              <a:rPr lang="en-US" sz="2800" dirty="0" err="1" smtClean="0"/>
              <a:t>masyarakat</a:t>
            </a:r>
            <a:r>
              <a:rPr lang="en-US" sz="2800" dirty="0" smtClean="0"/>
              <a:t> </a:t>
            </a:r>
            <a:r>
              <a:rPr lang="en-US" sz="2800" dirty="0" err="1" smtClean="0"/>
              <a:t>termasuk</a:t>
            </a:r>
            <a:r>
              <a:rPr lang="id-ID" sz="2800" dirty="0" smtClean="0"/>
              <a:t> oleh Penyelenggara Pemerintahan. Misal, apabila seseorang akan pidato biasanya mengucapkan salam seperti yang dipraktekkan oleh tradisi daerah. Misal ucapan saloom (Sulut), sampurasul (sunda),</a:t>
            </a:r>
            <a:r>
              <a:rPr lang="en-US" sz="2800" dirty="0" smtClean="0"/>
              <a:t> </a:t>
            </a:r>
            <a:r>
              <a:rPr lang="id-ID" sz="2800" dirty="0" smtClean="0"/>
              <a:t>om swasti astu (Bali)</a:t>
            </a:r>
            <a:r>
              <a:rPr lang="en-US" sz="2800" dirty="0" smtClean="0"/>
              <a:t>,  </a:t>
            </a:r>
            <a:r>
              <a:rPr lang="en-US" sz="2800" dirty="0" err="1" smtClean="0"/>
              <a:t>assalamualaikum</a:t>
            </a:r>
            <a:r>
              <a:rPr lang="en-US" sz="2800" dirty="0" smtClean="0"/>
              <a:t> (Islam), </a:t>
            </a:r>
            <a:r>
              <a:rPr lang="en-US" sz="2800" dirty="0" err="1" smtClean="0"/>
              <a:t>sebelum</a:t>
            </a:r>
            <a:r>
              <a:rPr lang="en-US" sz="2800" dirty="0" smtClean="0"/>
              <a:t> </a:t>
            </a:r>
            <a:r>
              <a:rPr lang="en-US" sz="2800" dirty="0" err="1" smtClean="0"/>
              <a:t>bertugas</a:t>
            </a:r>
            <a:r>
              <a:rPr lang="en-US" sz="2800" dirty="0" smtClean="0"/>
              <a:t> </a:t>
            </a:r>
            <a:r>
              <a:rPr lang="en-US" sz="2800" dirty="0" err="1" smtClean="0"/>
              <a:t>pejabat</a:t>
            </a:r>
            <a:r>
              <a:rPr lang="en-US" sz="2800" dirty="0" smtClean="0"/>
              <a:t> </a:t>
            </a:r>
            <a:r>
              <a:rPr lang="en-US" sz="2800" dirty="0" err="1" smtClean="0"/>
              <a:t>beraudiensi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tokoh</a:t>
            </a:r>
            <a:r>
              <a:rPr lang="en-US" sz="2800" dirty="0" smtClean="0"/>
              <a:t> </a:t>
            </a:r>
            <a:r>
              <a:rPr lang="en-US" sz="2800" dirty="0" err="1" smtClean="0"/>
              <a:t>masyarakat</a:t>
            </a:r>
            <a:r>
              <a:rPr lang="en-US" sz="2800" dirty="0" smtClean="0"/>
              <a:t>/</a:t>
            </a:r>
            <a:r>
              <a:rPr lang="en-US" sz="2800" dirty="0" err="1" smtClean="0"/>
              <a:t>tokoh</a:t>
            </a:r>
            <a:r>
              <a:rPr lang="en-US" sz="2800" dirty="0" smtClean="0"/>
              <a:t> agama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mendapatkan</a:t>
            </a:r>
            <a:r>
              <a:rPr lang="en-US" sz="2800" dirty="0" smtClean="0"/>
              <a:t> </a:t>
            </a:r>
            <a:r>
              <a:rPr lang="en-US" sz="2800" dirty="0" err="1" smtClean="0"/>
              <a:t>dukungan</a:t>
            </a:r>
            <a:r>
              <a:rPr lang="en-US" sz="2800" dirty="0" smtClean="0"/>
              <a:t>/ agar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diterima</a:t>
            </a:r>
            <a:r>
              <a:rPr lang="en-US" sz="2800" dirty="0" smtClean="0"/>
              <a:t> </a:t>
            </a:r>
            <a:r>
              <a:rPr lang="en-US" sz="2800" dirty="0" err="1" smtClean="0"/>
              <a:t>oleh</a:t>
            </a:r>
            <a:r>
              <a:rPr lang="en-US" sz="2800" dirty="0" smtClean="0"/>
              <a:t> </a:t>
            </a:r>
            <a:r>
              <a:rPr lang="en-US" sz="2800" dirty="0" err="1" smtClean="0"/>
              <a:t>masyarakat</a:t>
            </a:r>
            <a:r>
              <a:rPr lang="en-US" sz="2800" dirty="0" smtClean="0"/>
              <a:t> </a:t>
            </a:r>
            <a:r>
              <a:rPr lang="en-US" sz="2800" dirty="0" err="1" smtClean="0"/>
              <a:t>setempat</a:t>
            </a:r>
            <a:endParaRPr lang="id-ID" sz="2800" dirty="0" smtClean="0"/>
          </a:p>
          <a:p>
            <a:pPr algn="just" eaLnBrk="1" hangingPunct="1"/>
            <a:endParaRPr lang="id-ID" sz="2800" b="1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2971800" y="304800"/>
            <a:ext cx="29899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(5) </a:t>
            </a:r>
            <a:r>
              <a:rPr lang="en-US" sz="3600" dirty="0" err="1" smtClean="0"/>
              <a:t>Kebiasaan</a:t>
            </a:r>
            <a:endParaRPr lang="en-US" sz="3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Content Placeholder 2"/>
          <p:cNvSpPr>
            <a:spLocks noGrp="1"/>
          </p:cNvSpPr>
          <p:nvPr>
            <p:ph sz="quarter" idx="1"/>
          </p:nvPr>
        </p:nvSpPr>
        <p:spPr>
          <a:xfrm>
            <a:off x="519113" y="1524000"/>
            <a:ext cx="8229600" cy="4373562"/>
          </a:xfrm>
        </p:spPr>
        <p:txBody>
          <a:bodyPr>
            <a:normAutofit lnSpcReduction="10000"/>
          </a:bodyPr>
          <a:lstStyle/>
          <a:p>
            <a:pPr algn="just" eaLnBrk="1" hangingPunct="1"/>
            <a:r>
              <a:rPr lang="id-ID" b="1" dirty="0" smtClean="0"/>
              <a:t>Etiket</a:t>
            </a:r>
            <a:r>
              <a:rPr lang="id-ID" dirty="0" smtClean="0"/>
              <a:t>. Etiket berkait dengan tata</a:t>
            </a:r>
            <a:r>
              <a:rPr lang="en-US" dirty="0" smtClean="0"/>
              <a:t> </a:t>
            </a:r>
            <a:r>
              <a:rPr lang="id-ID" dirty="0" smtClean="0"/>
              <a:t>cara untuk melakukan perbuatan tertentu seperti cara makan, cara berbahasa, cara duduk, cara berbusana, cara penyebutan/pemanggilan nama. Misalnya, di Jogja menyebut Gubernur dengan panggilan ‘Ngarso dalem”.</a:t>
            </a:r>
            <a:r>
              <a:rPr lang="en-US" dirty="0" smtClean="0"/>
              <a:t> </a:t>
            </a:r>
            <a:r>
              <a:rPr lang="en-US" dirty="0" err="1" smtClean="0"/>
              <a:t>Ungkapan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: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saya</a:t>
            </a:r>
            <a:r>
              <a:rPr lang="en-US" dirty="0" smtClean="0"/>
              <a:t> bantu?, </a:t>
            </a:r>
            <a:r>
              <a:rPr lang="en-US" dirty="0" err="1" smtClean="0"/>
              <a:t>mohon</a:t>
            </a:r>
            <a:r>
              <a:rPr lang="en-US" dirty="0" smtClean="0"/>
              <a:t> </a:t>
            </a:r>
            <a:r>
              <a:rPr lang="en-US" dirty="0" err="1" smtClean="0"/>
              <a:t>maaf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ketidaknyamanan</a:t>
            </a:r>
            <a:r>
              <a:rPr lang="en-US" dirty="0" smtClean="0"/>
              <a:t>, </a:t>
            </a:r>
            <a:r>
              <a:rPr lang="en-US" dirty="0" err="1" smtClean="0"/>
              <a:t>mohon</a:t>
            </a:r>
            <a:r>
              <a:rPr lang="en-US" dirty="0" smtClean="0"/>
              <a:t> </a:t>
            </a:r>
            <a:r>
              <a:rPr lang="en-US" dirty="0" err="1" smtClean="0"/>
              <a:t>ijin</a:t>
            </a:r>
            <a:r>
              <a:rPr lang="en-US" dirty="0" smtClean="0"/>
              <a:t>, </a:t>
            </a:r>
            <a:r>
              <a:rPr lang="en-US" dirty="0" err="1" smtClean="0"/>
              <a:t>ucapan</a:t>
            </a:r>
            <a:r>
              <a:rPr lang="en-US" dirty="0" smtClean="0"/>
              <a:t> </a:t>
            </a:r>
            <a:r>
              <a:rPr lang="en-US" dirty="0" err="1" smtClean="0"/>
              <a:t>terimakasih</a:t>
            </a:r>
            <a:r>
              <a:rPr lang="en-US" dirty="0" smtClean="0"/>
              <a:t>, </a:t>
            </a:r>
            <a:r>
              <a:rPr lang="en-US" dirty="0" err="1" smtClean="0"/>
              <a:t>silahkan</a:t>
            </a:r>
            <a:r>
              <a:rPr lang="en-US" dirty="0" smtClean="0"/>
              <a:t>,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etiket</a:t>
            </a:r>
            <a:r>
              <a:rPr lang="en-US" dirty="0" smtClean="0"/>
              <a:t>.</a:t>
            </a:r>
          </a:p>
          <a:p>
            <a:pPr algn="just" eaLnBrk="1" hangingPunct="1"/>
            <a:r>
              <a:rPr lang="en-US" dirty="0" err="1" smtClean="0"/>
              <a:t>Bahkan</a:t>
            </a:r>
            <a:r>
              <a:rPr lang="en-US" dirty="0" smtClean="0"/>
              <a:t> </a:t>
            </a:r>
            <a:r>
              <a:rPr lang="en-US" dirty="0" err="1" smtClean="0"/>
              <a:t>etiket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mencerminkan</a:t>
            </a:r>
            <a:r>
              <a:rPr lang="en-US" dirty="0" smtClean="0"/>
              <a:t> </a:t>
            </a:r>
            <a:r>
              <a:rPr lang="en-US" dirty="0" err="1" smtClean="0"/>
              <a:t>ciri-ciri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yang </a:t>
            </a:r>
            <a:r>
              <a:rPr lang="en-US" dirty="0" err="1" smtClean="0"/>
              <a:t>berperadaban</a:t>
            </a:r>
            <a:endParaRPr lang="id-ID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3360497" y="304800"/>
            <a:ext cx="21259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(6) </a:t>
            </a:r>
            <a:r>
              <a:rPr lang="en-US" sz="3600" dirty="0" err="1" smtClean="0"/>
              <a:t>Etiket</a:t>
            </a:r>
            <a:endParaRPr lang="en-US" sz="36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67</TotalTime>
  <Words>905</Words>
  <Application>Microsoft Office PowerPoint</Application>
  <PresentationFormat>On-screen Show (4:3)</PresentationFormat>
  <Paragraphs>46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Civic</vt:lpstr>
      <vt:lpstr>Pertemuan ke-5</vt:lpstr>
      <vt:lpstr>Review</vt:lpstr>
      <vt:lpstr>Panduan Etika Pemerintahan</vt:lpstr>
      <vt:lpstr> (1)Panduan Administrasi  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To be continued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Pertemuan ke-5</dc:title>
  <dc:creator>USER</dc:creator>
  <cp:lastModifiedBy>USER</cp:lastModifiedBy>
  <cp:revision>19</cp:revision>
  <dcterms:created xsi:type="dcterms:W3CDTF">2006-04-30T17:38:59Z</dcterms:created>
  <dcterms:modified xsi:type="dcterms:W3CDTF">2006-04-30T23:38:12Z</dcterms:modified>
</cp:coreProperties>
</file>