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>
        <p:scale>
          <a:sx n="80" d="100"/>
          <a:sy n="80" d="100"/>
        </p:scale>
        <p:origin x="126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2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rgbClr val="C00000"/>
                </a:solidFill>
              </a:rPr>
              <a:t>Merancang</a:t>
            </a:r>
            <a:r>
              <a:rPr lang="en-US" sz="5400" b="1" dirty="0" smtClean="0">
                <a:solidFill>
                  <a:srgbClr val="C00000"/>
                </a:solidFill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</a:rPr>
              <a:t>penelitian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</a:rPr>
              <a:t>Disusun</a:t>
            </a:r>
            <a:r>
              <a:rPr lang="en-US" sz="2800" b="1" dirty="0" smtClean="0">
                <a:solidFill>
                  <a:srgbClr val="0070C0"/>
                </a:solidFill>
              </a:rPr>
              <a:t> : </a:t>
            </a:r>
            <a:r>
              <a:rPr lang="en-US" sz="2800" b="1" dirty="0" err="1" smtClean="0">
                <a:solidFill>
                  <a:srgbClr val="0070C0"/>
                </a:solidFill>
              </a:rPr>
              <a:t>Dr.Guno</a:t>
            </a:r>
            <a:r>
              <a:rPr lang="en-US" sz="2800" b="1" dirty="0" smtClean="0">
                <a:solidFill>
                  <a:srgbClr val="0070C0"/>
                </a:solidFill>
              </a:rPr>
              <a:t> Tri </a:t>
            </a:r>
            <a:r>
              <a:rPr lang="en-US" sz="2800" b="1" dirty="0" err="1" smtClean="0">
                <a:solidFill>
                  <a:srgbClr val="0070C0"/>
                </a:solidFill>
              </a:rPr>
              <a:t>Tjahjoko,MA</a:t>
            </a:r>
            <a:endParaRPr lang="en-US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594" y="271620"/>
            <a:ext cx="10820399" cy="1322402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6249" y="1594022"/>
            <a:ext cx="10490200" cy="955675"/>
          </a:xfrm>
        </p:spPr>
        <p:txBody>
          <a:bodyPr>
            <a:normAutofit fontScale="25000" lnSpcReduction="20000"/>
          </a:bodyPr>
          <a:lstStyle/>
          <a:p>
            <a:r>
              <a:rPr lang="en-US" dirty="0" err="1"/>
              <a:t>urnal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smtClean="0"/>
              <a:t>So</a:t>
            </a:r>
            <a:endParaRPr lang="en-US" sz="5600" dirty="0">
              <a:solidFill>
                <a:schemeClr val="tx1"/>
              </a:solidFill>
            </a:endParaRPr>
          </a:p>
          <a:p>
            <a:pPr algn="ctr"/>
            <a:r>
              <a:rPr lang="en-US" sz="5600" b="1" dirty="0">
                <a:solidFill>
                  <a:schemeClr val="tx1"/>
                </a:solidFill>
              </a:rPr>
              <a:t>DEMOKRASI DAN DEMOKRATISASI: SEBUAH KERANGKA KONSEPTUAL UNTUK MEMAHAMI </a:t>
            </a:r>
            <a:endParaRPr lang="en-US" sz="5600" b="1" dirty="0">
              <a:solidFill>
                <a:schemeClr val="tx1"/>
              </a:solidFill>
            </a:endParaRPr>
          </a:p>
          <a:p>
            <a:pPr algn="ctr"/>
            <a:r>
              <a:rPr lang="en-US" sz="5600" b="1" dirty="0">
                <a:solidFill>
                  <a:schemeClr val="tx1"/>
                </a:solidFill>
              </a:rPr>
              <a:t>DINAMIKA </a:t>
            </a:r>
            <a:r>
              <a:rPr lang="en-US" sz="5600" b="1" dirty="0" smtClean="0">
                <a:solidFill>
                  <a:schemeClr val="tx1"/>
                </a:solidFill>
              </a:rPr>
              <a:t>SOSIAL-POLITIK </a:t>
            </a:r>
            <a:r>
              <a:rPr lang="en-US" sz="5600" b="1" dirty="0">
                <a:solidFill>
                  <a:schemeClr val="tx1"/>
                </a:solidFill>
              </a:rPr>
              <a:t>DI INDONESIA</a:t>
            </a:r>
            <a:endParaRPr lang="en-US" sz="5600" b="1" dirty="0">
              <a:solidFill>
                <a:schemeClr val="tx1"/>
              </a:solidFill>
            </a:endParaRPr>
          </a:p>
          <a:p>
            <a:pPr algn="ctr"/>
            <a:r>
              <a:rPr lang="en-US" sz="5600" b="1" dirty="0" err="1">
                <a:solidFill>
                  <a:schemeClr val="tx1"/>
                </a:solidFill>
              </a:rPr>
              <a:t>Oleh</a:t>
            </a:r>
            <a:r>
              <a:rPr lang="en-US" sz="5600" b="1" dirty="0">
                <a:solidFill>
                  <a:schemeClr val="tx1"/>
                </a:solidFill>
              </a:rPr>
              <a:t>:</a:t>
            </a:r>
            <a:endParaRPr lang="en-US" sz="5600" b="1" dirty="0">
              <a:solidFill>
                <a:schemeClr val="tx1"/>
              </a:solidFill>
            </a:endParaRPr>
          </a:p>
          <a:p>
            <a:pPr algn="ctr"/>
            <a:r>
              <a:rPr lang="en-US" sz="5600" b="1" dirty="0" err="1">
                <a:solidFill>
                  <a:schemeClr val="tx1"/>
                </a:solidFill>
              </a:rPr>
              <a:t>Heru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Nugroho</a:t>
            </a:r>
            <a:endParaRPr lang="en-US" sz="5600" b="1" dirty="0">
              <a:solidFill>
                <a:schemeClr val="tx1"/>
              </a:solidFill>
            </a:endParaRPr>
          </a:p>
          <a:p>
            <a:pPr algn="ctr"/>
            <a:r>
              <a:rPr lang="en-US" sz="5600" b="1" dirty="0" err="1">
                <a:solidFill>
                  <a:schemeClr val="tx1"/>
                </a:solidFill>
              </a:rPr>
              <a:t>Abstrak</a:t>
            </a:r>
            <a:endParaRPr lang="en-US" sz="5600" b="1" dirty="0">
              <a:solidFill>
                <a:schemeClr val="tx1"/>
              </a:solidFill>
            </a:endParaRP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Keruntuhan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komunisme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pada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tahun</a:t>
            </a:r>
            <a:r>
              <a:rPr lang="en-US" sz="5600" b="1" dirty="0">
                <a:solidFill>
                  <a:schemeClr val="tx1"/>
                </a:solidFill>
              </a:rPr>
              <a:t> 1989 </a:t>
            </a:r>
            <a:r>
              <a:rPr lang="en-US" sz="5600" b="1" dirty="0" err="1">
                <a:solidFill>
                  <a:schemeClr val="tx1"/>
                </a:solidFill>
              </a:rPr>
              <a:t>menjadi</a:t>
            </a:r>
            <a:r>
              <a:rPr lang="en-US" sz="5600" b="1" dirty="0">
                <a:solidFill>
                  <a:schemeClr val="tx1"/>
                </a:solidFill>
              </a:rPr>
              <a:t> momentum yang </a:t>
            </a:r>
            <a:r>
              <a:rPr lang="en-US" sz="5600" b="1" dirty="0" err="1">
                <a:solidFill>
                  <a:schemeClr val="tx1"/>
                </a:solidFill>
              </a:rPr>
              <a:t>krusial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bagi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sebagai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endParaRPr lang="en-US" sz="5600" b="1" dirty="0">
              <a:solidFill>
                <a:schemeClr val="tx1"/>
              </a:solidFill>
            </a:endParaRP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sebuah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sistem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politik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untuk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menyebarkan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pengaruhnya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ke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seluruh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penjuru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dunia</a:t>
            </a:r>
            <a:r>
              <a:rPr lang="en-US" sz="5600" b="1" dirty="0">
                <a:solidFill>
                  <a:schemeClr val="tx1"/>
                </a:solidFill>
              </a:rPr>
              <a:t>. </a:t>
            </a:r>
            <a:r>
              <a:rPr lang="en-US" sz="5600" b="1" dirty="0" err="1">
                <a:solidFill>
                  <a:schemeClr val="tx1"/>
                </a:solidFill>
              </a:rPr>
              <a:t>Sebagai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sebuah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endParaRPr lang="en-US" sz="5600" b="1" dirty="0">
              <a:solidFill>
                <a:schemeClr val="tx1"/>
              </a:solidFill>
            </a:endParaRP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konsep</a:t>
            </a:r>
            <a:r>
              <a:rPr lang="en-US" sz="5600" b="1" dirty="0">
                <a:solidFill>
                  <a:schemeClr val="tx1"/>
                </a:solidFill>
              </a:rPr>
              <a:t>,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mempunyai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makna</a:t>
            </a:r>
            <a:r>
              <a:rPr lang="en-US" sz="5600" b="1" dirty="0">
                <a:solidFill>
                  <a:schemeClr val="tx1"/>
                </a:solidFill>
              </a:rPr>
              <a:t> yang </a:t>
            </a:r>
            <a:r>
              <a:rPr lang="en-US" sz="5600" b="1" dirty="0" err="1">
                <a:solidFill>
                  <a:schemeClr val="tx1"/>
                </a:solidFill>
              </a:rPr>
              <a:t>luas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juga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kompleksitasnya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sendiri</a:t>
            </a:r>
            <a:r>
              <a:rPr lang="en-US" sz="5600" b="1" dirty="0">
                <a:solidFill>
                  <a:schemeClr val="tx1"/>
                </a:solidFill>
              </a:rPr>
              <a:t>. </a:t>
            </a:r>
            <a:r>
              <a:rPr lang="en-US" sz="5600" b="1" dirty="0" err="1">
                <a:solidFill>
                  <a:schemeClr val="tx1"/>
                </a:solidFill>
              </a:rPr>
              <a:t>Artikel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ingin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endParaRPr lang="en-US" sz="5600" b="1" dirty="0">
              <a:solidFill>
                <a:schemeClr val="tx1"/>
              </a:solidFill>
            </a:endParaRP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menjelaskan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varian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dari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terutama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debat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antara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liberal </a:t>
            </a:r>
            <a:r>
              <a:rPr lang="en-US" sz="5600" b="1" dirty="0" err="1">
                <a:solidFill>
                  <a:schemeClr val="tx1"/>
                </a:solidFill>
              </a:rPr>
              <a:t>dengan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sosial</a:t>
            </a:r>
            <a:r>
              <a:rPr lang="en-US" sz="5600" b="1" dirty="0">
                <a:solidFill>
                  <a:schemeClr val="tx1"/>
                </a:solidFill>
              </a:rPr>
              <a:t>.</a:t>
            </a:r>
            <a:endParaRPr lang="en-US" sz="5600" b="1" dirty="0">
              <a:solidFill>
                <a:schemeClr val="tx1"/>
              </a:solidFill>
            </a:endParaRP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Selain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itu</a:t>
            </a:r>
            <a:r>
              <a:rPr lang="en-US" sz="5600" b="1" dirty="0">
                <a:solidFill>
                  <a:schemeClr val="tx1"/>
                </a:solidFill>
              </a:rPr>
              <a:t>, </a:t>
            </a:r>
            <a:r>
              <a:rPr lang="en-US" sz="5600" b="1" dirty="0" err="1">
                <a:solidFill>
                  <a:schemeClr val="tx1"/>
                </a:solidFill>
              </a:rPr>
              <a:t>penulis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juga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menjelaskan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praktek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di Indonesia </a:t>
            </a:r>
            <a:r>
              <a:rPr lang="en-US" sz="5600" b="1" dirty="0" err="1">
                <a:solidFill>
                  <a:schemeClr val="tx1"/>
                </a:solidFill>
              </a:rPr>
              <a:t>setelah</a:t>
            </a:r>
            <a:r>
              <a:rPr lang="en-US" sz="5600" b="1" dirty="0">
                <a:solidFill>
                  <a:schemeClr val="tx1"/>
                </a:solidFill>
              </a:rPr>
              <a:t> era </a:t>
            </a:r>
            <a:r>
              <a:rPr lang="en-US" sz="5600" b="1" dirty="0" err="1">
                <a:solidFill>
                  <a:schemeClr val="tx1"/>
                </a:solidFill>
              </a:rPr>
              <a:t>reformasi</a:t>
            </a:r>
            <a:r>
              <a:rPr lang="en-US" sz="5600" b="1" dirty="0">
                <a:solidFill>
                  <a:schemeClr val="tx1"/>
                </a:solidFill>
              </a:rPr>
              <a:t> 1998 </a:t>
            </a:r>
            <a:r>
              <a:rPr lang="en-US" sz="5600" b="1" dirty="0" err="1">
                <a:solidFill>
                  <a:schemeClr val="tx1"/>
                </a:solidFill>
              </a:rPr>
              <a:t>dan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endParaRPr lang="en-US" sz="5600" b="1" dirty="0">
              <a:solidFill>
                <a:schemeClr val="tx1"/>
              </a:solidFill>
            </a:endParaRP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menunjukkan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masalah</a:t>
            </a:r>
            <a:r>
              <a:rPr lang="en-US" sz="5600" b="1" dirty="0">
                <a:solidFill>
                  <a:schemeClr val="tx1"/>
                </a:solidFill>
              </a:rPr>
              <a:t> yang </a:t>
            </a:r>
            <a:r>
              <a:rPr lang="en-US" sz="5600" b="1" dirty="0" err="1">
                <a:solidFill>
                  <a:schemeClr val="tx1"/>
                </a:solidFill>
              </a:rPr>
              <a:t>dihadapi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oleh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negara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dalam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menciptakan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masyarakat</a:t>
            </a:r>
            <a:r>
              <a:rPr lang="en-US" sz="5600" b="1" dirty="0">
                <a:solidFill>
                  <a:schemeClr val="tx1"/>
                </a:solidFill>
              </a:rPr>
              <a:t> yang </a:t>
            </a:r>
            <a:r>
              <a:rPr lang="en-US" sz="5600" b="1" dirty="0" err="1">
                <a:solidFill>
                  <a:schemeClr val="tx1"/>
                </a:solidFill>
              </a:rPr>
              <a:t>demokratis</a:t>
            </a:r>
            <a:r>
              <a:rPr lang="en-US" sz="5600" b="1" dirty="0">
                <a:solidFill>
                  <a:schemeClr val="tx1"/>
                </a:solidFill>
              </a:rPr>
              <a:t>. </a:t>
            </a:r>
            <a:endParaRPr lang="en-US" sz="5600" b="1" dirty="0">
              <a:solidFill>
                <a:schemeClr val="tx1"/>
              </a:solidFill>
            </a:endParaRP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Sebagai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kesimpulan</a:t>
            </a:r>
            <a:r>
              <a:rPr lang="en-US" sz="5600" b="1" dirty="0">
                <a:solidFill>
                  <a:schemeClr val="tx1"/>
                </a:solidFill>
              </a:rPr>
              <a:t>, </a:t>
            </a:r>
            <a:r>
              <a:rPr lang="en-US" sz="5600" b="1" dirty="0" err="1">
                <a:solidFill>
                  <a:schemeClr val="tx1"/>
                </a:solidFill>
              </a:rPr>
              <a:t>artikel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ingin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menjelaskan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bahwa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demokratisasi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>
                <a:solidFill>
                  <a:schemeClr val="tx1"/>
                </a:solidFill>
              </a:rPr>
              <a:t>di Indonesia </a:t>
            </a:r>
            <a:r>
              <a:rPr lang="en-US" sz="5600" b="1" dirty="0" err="1">
                <a:solidFill>
                  <a:schemeClr val="tx1"/>
                </a:solidFill>
              </a:rPr>
              <a:t>masih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dalam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smtClean="0">
                <a:solidFill>
                  <a:schemeClr val="tx1"/>
                </a:solidFill>
              </a:rPr>
              <a:t>proses </a:t>
            </a:r>
            <a:r>
              <a:rPr lang="en-US" sz="5600" b="1" dirty="0" err="1" smtClean="0">
                <a:solidFill>
                  <a:schemeClr val="tx1"/>
                </a:solidFill>
              </a:rPr>
              <a:t>dan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masih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banyak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hal</a:t>
            </a:r>
            <a:r>
              <a:rPr lang="en-US" sz="5600" b="1" dirty="0" smtClean="0">
                <a:solidFill>
                  <a:schemeClr val="tx1"/>
                </a:solidFill>
              </a:rPr>
              <a:t> yang </a:t>
            </a:r>
            <a:r>
              <a:rPr lang="en-US" sz="5600" b="1" dirty="0" err="1" smtClean="0">
                <a:solidFill>
                  <a:schemeClr val="tx1"/>
                </a:solidFill>
              </a:rPr>
              <a:t>dibenahi</a:t>
            </a:r>
            <a:endParaRPr lang="en-US" sz="56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5600" b="1" dirty="0" smtClean="0">
                <a:solidFill>
                  <a:schemeClr val="tx1"/>
                </a:solidFill>
              </a:rPr>
              <a:t>Kata </a:t>
            </a:r>
            <a:r>
              <a:rPr lang="en-US" sz="5600" b="1" dirty="0" err="1" smtClean="0">
                <a:solidFill>
                  <a:schemeClr val="tx1"/>
                </a:solidFill>
              </a:rPr>
              <a:t>Kunci</a:t>
            </a:r>
            <a:r>
              <a:rPr lang="en-US" sz="5600" b="1" dirty="0" smtClean="0">
                <a:solidFill>
                  <a:schemeClr val="tx1"/>
                </a:solidFill>
              </a:rPr>
              <a:t> : </a:t>
            </a:r>
            <a:r>
              <a:rPr lang="en-US" sz="5600" b="1" dirty="0" err="1" smtClean="0">
                <a:solidFill>
                  <a:schemeClr val="tx1"/>
                </a:solidFill>
              </a:rPr>
              <a:t>demokratisasi,liberal,sosial,akselerasi</a:t>
            </a:r>
            <a:r>
              <a:rPr lang="en-US" sz="5600" b="1" dirty="0" smtClean="0">
                <a:solidFill>
                  <a:schemeClr val="tx1"/>
                </a:solidFill>
              </a:rPr>
              <a:t>, Indonesia</a:t>
            </a:r>
            <a:endParaRPr lang="en-US" sz="5600" b="1" dirty="0">
              <a:solidFill>
                <a:schemeClr val="tx1"/>
              </a:solidFill>
            </a:endParaRPr>
          </a:p>
          <a:p>
            <a:pPr algn="l"/>
            <a:endParaRPr lang="en-US" sz="5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1436214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PENDAHULAN PENELITIAN KUALITATIF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2502569"/>
            <a:ext cx="10490200" cy="2094832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Pada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umumnya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pendahuluan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kualitatif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mendeskripsikan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tentang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mengeksplorasi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suatu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konsep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fenomena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tertentu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Peneliti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mengeksplorasi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suatu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konsep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dapat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diidentifikasi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variabel-variabel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tertentu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teori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798" y="2033338"/>
            <a:ext cx="10490200" cy="215498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Karakteristik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kualitatif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1.Konsepnya </a:t>
            </a:r>
            <a:r>
              <a:rPr lang="en-US" b="1" dirty="0" err="1" smtClean="0">
                <a:solidFill>
                  <a:schemeClr val="tx1"/>
                </a:solidFill>
              </a:rPr>
              <a:t>belum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matang,karena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sebelumnya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tuntas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2.Gagasan </a:t>
            </a:r>
            <a:r>
              <a:rPr lang="en-US" b="1" dirty="0" err="1" smtClean="0">
                <a:solidFill>
                  <a:schemeClr val="tx1"/>
                </a:solidFill>
              </a:rPr>
              <a:t>teori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diajukan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belum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akurat,tidak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cocok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bias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3.Adanya </a:t>
            </a:r>
            <a:r>
              <a:rPr lang="en-US" b="1" dirty="0" err="1" smtClean="0">
                <a:solidFill>
                  <a:schemeClr val="tx1"/>
                </a:solidFill>
              </a:rPr>
              <a:t>keharusan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mengeksplorasi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mendeskripsikan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fenomena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mengembangkan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teori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4.Sifat </a:t>
            </a:r>
            <a:r>
              <a:rPr lang="en-US" b="1" dirty="0" err="1" smtClean="0">
                <a:solidFill>
                  <a:schemeClr val="tx1"/>
                </a:solidFill>
              </a:rPr>
              <a:t>fenomena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diteliti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sesuai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jika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dianalisa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secara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kuantitatif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700909"/>
          </a:xfrm>
        </p:spPr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konten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pendahuluan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5999" y="3019926"/>
            <a:ext cx="10490200" cy="196114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1.Masalah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2.Penelitan </a:t>
            </a:r>
            <a:r>
              <a:rPr lang="en-US" b="1" dirty="0" err="1" smtClean="0">
                <a:solidFill>
                  <a:schemeClr val="tx1"/>
                </a:solidFill>
              </a:rPr>
              <a:t>sebelumnya</a:t>
            </a:r>
            <a:r>
              <a:rPr lang="en-US" b="1" dirty="0" smtClean="0">
                <a:solidFill>
                  <a:schemeClr val="tx1"/>
                </a:solidFill>
              </a:rPr>
              <a:t>  yang </a:t>
            </a:r>
            <a:r>
              <a:rPr lang="en-US" b="1" dirty="0" err="1" smtClean="0">
                <a:solidFill>
                  <a:schemeClr val="tx1"/>
                </a:solidFill>
              </a:rPr>
              <a:t>membahas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tersebut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3. </a:t>
            </a:r>
            <a:r>
              <a:rPr lang="en-US" b="1" dirty="0" err="1" smtClean="0">
                <a:solidFill>
                  <a:schemeClr val="tx1"/>
                </a:solidFill>
              </a:rPr>
              <a:t>Kekurangan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sebelumnya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4.Pentingnya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5.Tujuan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700909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rgbClr val="C00000"/>
                </a:solidFill>
              </a:rPr>
              <a:t>Contoh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Pendahuluan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>
                <a:solidFill>
                  <a:srgbClr val="C00000"/>
                </a:solidFill>
              </a:rPr>
              <a:t>Latihan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pendahuluan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TERIMAKASIH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05055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MATERI KULIAH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162549" y="3464863"/>
          <a:ext cx="6343650" cy="1153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3650"/>
              </a:tblGrid>
              <a:tr h="95567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Pendahuluan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Menulis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Abstrak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Contoh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Pendahuluan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Kualitatif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2063808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PENTINGNYA PENDAHULUAN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163461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Pendahuluan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merupakan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bagian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tulisan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memberikan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informasi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kepada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tentang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ditulis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Tujuannya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membangun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kerangka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, </a:t>
            </a:r>
            <a:r>
              <a:rPr lang="en-US" b="1" dirty="0" err="1" smtClean="0">
                <a:solidFill>
                  <a:schemeClr val="tx1"/>
                </a:solidFill>
              </a:rPr>
              <a:t>sehingga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memahami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relasi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yang lain (</a:t>
            </a:r>
            <a:r>
              <a:rPr lang="en-US" b="1" dirty="0" err="1" smtClean="0">
                <a:solidFill>
                  <a:schemeClr val="tx1"/>
                </a:solidFill>
              </a:rPr>
              <a:t>sejenis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1643678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Kerangka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pikir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pendahuluan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175686"/>
            <a:ext cx="10490200" cy="2001795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1.Menjelaskan </a:t>
            </a:r>
            <a:r>
              <a:rPr lang="en-US" sz="2400" b="1" dirty="0" err="1" smtClean="0">
                <a:solidFill>
                  <a:schemeClr val="tx1"/>
                </a:solidFill>
              </a:rPr>
              <a:t>masalah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dapat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menuntun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pada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2.Mereviu </a:t>
            </a:r>
            <a:r>
              <a:rPr lang="en-US" sz="2400" b="1" dirty="0" err="1" smtClean="0">
                <a:solidFill>
                  <a:schemeClr val="tx1"/>
                </a:solidFill>
              </a:rPr>
              <a:t>literatur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sejenis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3.Menunjukkan </a:t>
            </a:r>
            <a:r>
              <a:rPr lang="en-US" sz="2400" b="1" dirty="0" err="1" smtClean="0">
                <a:solidFill>
                  <a:schemeClr val="tx1"/>
                </a:solidFill>
              </a:rPr>
              <a:t>kekurangan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tersebut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4.Menyatakan </a:t>
            </a:r>
            <a:r>
              <a:rPr lang="en-US" sz="2400" b="1" dirty="0" err="1" smtClean="0">
                <a:solidFill>
                  <a:schemeClr val="tx1"/>
                </a:solidFill>
              </a:rPr>
              <a:t>pentingnya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sedang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kita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teliti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5. </a:t>
            </a:r>
            <a:r>
              <a:rPr lang="en-US" sz="2400" b="1" dirty="0" err="1" smtClean="0">
                <a:solidFill>
                  <a:schemeClr val="tx1"/>
                </a:solidFill>
              </a:rPr>
              <a:t>Mengidentifikasi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tujuan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1903170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Menjelaskan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masalah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225114"/>
            <a:ext cx="10490200" cy="207593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Pendahuluan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menjelaskan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tentang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latarbelakang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masalah</a:t>
            </a:r>
            <a:r>
              <a:rPr lang="en-US" b="1" dirty="0" smtClean="0">
                <a:solidFill>
                  <a:schemeClr val="tx1"/>
                </a:solidFill>
              </a:rPr>
              <a:t>, yang </a:t>
            </a:r>
            <a:r>
              <a:rPr lang="en-US" b="1" dirty="0" err="1" smtClean="0">
                <a:solidFill>
                  <a:schemeClr val="tx1"/>
                </a:solidFill>
              </a:rPr>
              <a:t>menuntun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memahami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tersebut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Penjelasan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harus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menarik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memahami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tentang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mekanisme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dibanding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sebe</a:t>
            </a:r>
            <a:r>
              <a:rPr lang="en-US" dirty="0" err="1" smtClean="0"/>
              <a:t>lumnya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927883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MASALAH PENELITIAN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089189"/>
            <a:ext cx="10490200" cy="1508211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Permasalahan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bisa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muncul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pengalaman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peneliti,perdebatan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ekstensif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literatur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perdebatan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kebijakan</a:t>
            </a:r>
            <a:r>
              <a:rPr lang="en-US" sz="2400" b="1" dirty="0" smtClean="0">
                <a:solidFill>
                  <a:schemeClr val="tx1"/>
                </a:solidFill>
              </a:rPr>
              <a:t> di </a:t>
            </a:r>
            <a:r>
              <a:rPr lang="en-US" sz="2400" b="1" dirty="0" err="1" smtClean="0">
                <a:solidFill>
                  <a:schemeClr val="tx1"/>
                </a:solidFill>
              </a:rPr>
              <a:t>pemerintahan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lain-lain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merumuskan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permasalahan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diperlukan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studi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literatur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cukup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96495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MEMBUAT ABSTRAK PENELITIAN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Abstrak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adalah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rangkuman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singkat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memungkinkan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cepat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memahami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unsur-unsur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penting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Abstrak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ditempatkan</a:t>
            </a:r>
            <a:r>
              <a:rPr lang="en-US" b="1" dirty="0" smtClean="0">
                <a:solidFill>
                  <a:schemeClr val="tx1"/>
                </a:solidFill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</a:rPr>
              <a:t>depan</a:t>
            </a:r>
            <a:r>
              <a:rPr lang="en-US" b="1" dirty="0" smtClean="0">
                <a:solidFill>
                  <a:schemeClr val="tx1"/>
                </a:solidFill>
              </a:rPr>
              <a:t> proposal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skripsi,tesis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disertasi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68" y="-296791"/>
            <a:ext cx="10820399" cy="2801935"/>
          </a:xfrm>
        </p:spPr>
        <p:txBody>
          <a:bodyPr>
            <a:normAutofit/>
          </a:bodyPr>
          <a:lstStyle/>
          <a:p>
            <a:r>
              <a:rPr lang="en-US" sz="4400" b="1" dirty="0" err="1" smtClean="0">
                <a:solidFill>
                  <a:srgbClr val="C00000"/>
                </a:solidFill>
              </a:rPr>
              <a:t>Komponen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dalam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abstrak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2718486"/>
            <a:ext cx="10490200" cy="2557849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1.Memulai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isu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masalah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mengarah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perlunya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dilakukan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2.Sebutkan </a:t>
            </a:r>
            <a:r>
              <a:rPr lang="en-US" b="1" dirty="0" err="1" smtClean="0">
                <a:solidFill>
                  <a:schemeClr val="tx1"/>
                </a:solidFill>
              </a:rPr>
              <a:t>tujuan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3.Paparkan </a:t>
            </a:r>
            <a:r>
              <a:rPr lang="en-US" b="1" dirty="0" err="1" smtClean="0">
                <a:solidFill>
                  <a:schemeClr val="tx1"/>
                </a:solidFill>
              </a:rPr>
              <a:t>metode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pengumpulan</a:t>
            </a:r>
            <a:r>
              <a:rPr lang="en-US" b="1" dirty="0" smtClean="0">
                <a:solidFill>
                  <a:schemeClr val="tx1"/>
                </a:solidFill>
              </a:rPr>
              <a:t> data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4.Paparkan  </a:t>
            </a:r>
            <a:r>
              <a:rPr lang="en-US" b="1" dirty="0" err="1" smtClean="0">
                <a:solidFill>
                  <a:schemeClr val="tx1"/>
                </a:solidFill>
              </a:rPr>
              <a:t>tema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hasil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akan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dicapai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5.Akhiri </a:t>
            </a:r>
            <a:r>
              <a:rPr lang="en-US" b="1" dirty="0" err="1" smtClean="0">
                <a:solidFill>
                  <a:schemeClr val="tx1"/>
                </a:solidFill>
              </a:rPr>
              <a:t>abstrak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implikasi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bermanfaat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bagi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1643677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Latihan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membuat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abstrak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5999" y="2767264"/>
            <a:ext cx="10490200" cy="2743201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Buatlah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abstrak</a:t>
            </a:r>
            <a:r>
              <a:rPr lang="en-US" b="1" dirty="0" smtClean="0">
                <a:solidFill>
                  <a:schemeClr val="tx1"/>
                </a:solidFill>
              </a:rPr>
              <a:t>  1 </a:t>
            </a:r>
            <a:r>
              <a:rPr lang="en-US" b="1" dirty="0" err="1" smtClean="0">
                <a:solidFill>
                  <a:schemeClr val="tx1"/>
                </a:solidFill>
              </a:rPr>
              <a:t>lembar</a:t>
            </a:r>
            <a:r>
              <a:rPr lang="en-US" b="1" dirty="0" smtClean="0">
                <a:solidFill>
                  <a:schemeClr val="tx1"/>
                </a:solidFill>
              </a:rPr>
              <a:t> (250 kata) </a:t>
            </a:r>
            <a:r>
              <a:rPr lang="en-US" b="1" dirty="0" err="1" smtClean="0">
                <a:solidFill>
                  <a:schemeClr val="tx1"/>
                </a:solidFill>
              </a:rPr>
              <a:t>sesuai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tugas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kelompok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sebagai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berikut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1.Kelompok I “</a:t>
            </a:r>
            <a:r>
              <a:rPr lang="en-US" b="1" dirty="0" err="1" smtClean="0">
                <a:solidFill>
                  <a:schemeClr val="tx1"/>
                </a:solidFill>
              </a:rPr>
              <a:t>Peran</a:t>
            </a:r>
            <a:r>
              <a:rPr lang="en-US" b="1" dirty="0" smtClean="0">
                <a:solidFill>
                  <a:schemeClr val="tx1"/>
                </a:solidFill>
              </a:rPr>
              <a:t> BUMDES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meningkatkan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Ekonomi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Desa</a:t>
            </a:r>
            <a:r>
              <a:rPr lang="en-US" b="1" dirty="0" smtClean="0">
                <a:solidFill>
                  <a:schemeClr val="tx1"/>
                </a:solidFill>
              </a:rPr>
              <a:t>”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2.Kelompok II “</a:t>
            </a:r>
            <a:r>
              <a:rPr lang="en-US" b="1" dirty="0" err="1" smtClean="0">
                <a:solidFill>
                  <a:schemeClr val="tx1"/>
                </a:solidFill>
              </a:rPr>
              <a:t>Pemilihan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Lurah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melalui</a:t>
            </a:r>
            <a:r>
              <a:rPr lang="en-US" b="1" dirty="0" smtClean="0">
                <a:solidFill>
                  <a:schemeClr val="tx1"/>
                </a:solidFill>
              </a:rPr>
              <a:t> E-voting”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3.Kelompok III “</a:t>
            </a:r>
            <a:r>
              <a:rPr lang="en-US" b="1" dirty="0" err="1" smtClean="0">
                <a:solidFill>
                  <a:schemeClr val="tx1"/>
                </a:solidFill>
              </a:rPr>
              <a:t>Mengapa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Generasi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Millenial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Memilih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Golput</a:t>
            </a:r>
            <a:r>
              <a:rPr lang="en-US" b="1" dirty="0" smtClean="0">
                <a:solidFill>
                  <a:schemeClr val="tx1"/>
                </a:solidFill>
              </a:rPr>
              <a:t>?”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4.Kelompok IV “</a:t>
            </a:r>
            <a:r>
              <a:rPr lang="en-US" b="1" dirty="0" err="1" smtClean="0">
                <a:solidFill>
                  <a:schemeClr val="tx1"/>
                </a:solidFill>
              </a:rPr>
              <a:t>Partisipasi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Masyarakat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Desa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Pemilu</a:t>
            </a:r>
            <a:r>
              <a:rPr lang="en-US" b="1" dirty="0" smtClean="0">
                <a:solidFill>
                  <a:schemeClr val="tx1"/>
                </a:solidFill>
              </a:rPr>
              <a:t>”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5.Kelompok V “</a:t>
            </a:r>
            <a:r>
              <a:rPr lang="en-US" b="1" dirty="0" err="1" smtClean="0">
                <a:solidFill>
                  <a:schemeClr val="tx1"/>
                </a:solidFill>
              </a:rPr>
              <a:t>Kampanye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Caleg</a:t>
            </a:r>
            <a:r>
              <a:rPr lang="en-US" b="1" dirty="0" smtClean="0">
                <a:solidFill>
                  <a:schemeClr val="tx1"/>
                </a:solidFill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</a:rPr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0</TotalTime>
  <Words>3831</Words>
  <Application>WPS Presentation</Application>
  <PresentationFormat>Widescreen</PresentationFormat>
  <Paragraphs>99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Arial</vt:lpstr>
      <vt:lpstr>SimSun</vt:lpstr>
      <vt:lpstr>Wingdings</vt:lpstr>
      <vt:lpstr>Calibri</vt:lpstr>
      <vt:lpstr>Times New Roman</vt:lpstr>
      <vt:lpstr>Century Gothic</vt:lpstr>
      <vt:lpstr>Microsoft YaHei</vt:lpstr>
      <vt:lpstr>Arial Unicode MS</vt:lpstr>
      <vt:lpstr>Vapor Trail</vt:lpstr>
      <vt:lpstr>Merancang penelitian</vt:lpstr>
      <vt:lpstr>MATERI KULIAH</vt:lpstr>
      <vt:lpstr>PENTINGNYA PENDAHULUAN</vt:lpstr>
      <vt:lpstr>Kerangka pikir pendahuluan</vt:lpstr>
      <vt:lpstr>Menjelaskan masalah</vt:lpstr>
      <vt:lpstr>MASALAH PENELITIAN</vt:lpstr>
      <vt:lpstr>MEMBUAT ABSTRAK PENELITIAN</vt:lpstr>
      <vt:lpstr>Komponen dalam abstrak</vt:lpstr>
      <vt:lpstr>Latihan membuat abstrak</vt:lpstr>
      <vt:lpstr>Contoh abstrak</vt:lpstr>
      <vt:lpstr>PENDAHULAN PENELITIAN KUALITATIF</vt:lpstr>
      <vt:lpstr>PowerPoint 演示文稿</vt:lpstr>
      <vt:lpstr>konten pendahuluan</vt:lpstr>
      <vt:lpstr>Contoh Pendahuluan</vt:lpstr>
      <vt:lpstr>Latihan pendahuluan</vt:lpstr>
      <vt:lpstr>TERIMAKASIH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Merancang penelitian</dc:title>
  <dc:creator>USER</dc:creator>
  <cp:lastModifiedBy>LENOVO</cp:lastModifiedBy>
  <cp:revision>13</cp:revision>
  <dcterms:created xsi:type="dcterms:W3CDTF">2019-02-27T12:13:00Z</dcterms:created>
  <dcterms:modified xsi:type="dcterms:W3CDTF">2019-03-14T07:52:52Z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