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84" r:id="rId1"/>
  </p:sldMasterIdLst>
  <p:sldIdLst>
    <p:sldId id="256" r:id="rId2"/>
    <p:sldId id="277" r:id="rId3"/>
    <p:sldId id="285" r:id="rId4"/>
    <p:sldId id="279" r:id="rId5"/>
    <p:sldId id="286" r:id="rId6"/>
    <p:sldId id="287" r:id="rId7"/>
    <p:sldId id="288" r:id="rId8"/>
    <p:sldId id="289" r:id="rId9"/>
    <p:sldId id="290" r:id="rId10"/>
    <p:sldId id="291" r:id="rId11"/>
    <p:sldId id="292" r:id="rId12"/>
    <p:sldId id="293" r:id="rId13"/>
    <p:sldId id="294" r:id="rId14"/>
    <p:sldId id="295" r:id="rId15"/>
    <p:sldId id="296" r:id="rId16"/>
    <p:sldId id="297" r:id="rId17"/>
    <p:sldId id="298" r:id="rId18"/>
    <p:sldId id="299" r:id="rId19"/>
    <p:sldId id="300" r:id="rId20"/>
    <p:sldId id="284" r:id="rId21"/>
    <p:sldId id="264" r:id="rId2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0" d="100"/>
          <a:sy n="70" d="100"/>
        </p:scale>
        <p:origin x="660" y="60"/>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tableStyles" Target="tableStyle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96DFF08F-DC6B-4601-B491-B0F83F6DD2DA}" type="datetimeFigureOut">
              <a:rPr lang="en-US"/>
              <a:t>3/26/2021</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4FAB73BC-B049-4115-A692-8D63A059BFB8}" type="slidenum">
              <a:rPr lang="en-US"/>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6DFF08F-DC6B-4601-B491-B0F83F6DD2DA}" type="datetimeFigureOut">
              <a:rPr lang="en-US"/>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6DFF08F-DC6B-4601-B491-B0F83F6DD2DA}" type="datetimeFigureOut">
              <a:rPr lang="en-US"/>
              <a:t>3/26/2021</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6DFF08F-DC6B-4601-B491-B0F83F6DD2DA}" type="datetimeFigureOut">
              <a:rPr lang="en-US"/>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6DFF08F-DC6B-4601-B491-B0F83F6DD2DA}" type="datetimeFigureOut">
              <a:rPr lang="en-US"/>
              <a:t>3/26/2021</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6DFF08F-DC6B-4601-B491-B0F83F6DD2DA}" type="datetimeFigureOut">
              <a:rPr lang="en-US"/>
              <a:t>3/26/2021</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6DFF08F-DC6B-4601-B491-B0F83F6DD2DA}" type="datetimeFigureOut">
              <a:rPr lang="en-US"/>
              <a:t>3/26/2021</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96DFF08F-DC6B-4601-B491-B0F83F6DD2DA}" type="datetimeFigureOut">
              <a:rPr lang="en-US"/>
              <a:t>3/26/2021</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4FAB73BC-B049-4115-A692-8D63A059BFB8}" type="slidenum">
              <a:rPr lang="en-US"/>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96DFF08F-DC6B-4601-B491-B0F83F6DD2DA}" type="datetimeFigureOut">
              <a:rPr lang="en-US"/>
              <a:pPr/>
              <a:t>3/26/2021</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4FAB73BC-B049-4115-A692-8D63A059BFB8}"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D06CA77-ECB8-49F8-AB7F-84632B17C335}"/>
              </a:ext>
            </a:extLst>
          </p:cNvPr>
          <p:cNvSpPr>
            <a:spLocks noGrp="1"/>
          </p:cNvSpPr>
          <p:nvPr>
            <p:ph type="ctrTitle"/>
          </p:nvPr>
        </p:nvSpPr>
        <p:spPr>
          <a:xfrm>
            <a:off x="1322015" y="828261"/>
            <a:ext cx="9966960" cy="1510748"/>
          </a:xfrm>
        </p:spPr>
        <p:txBody>
          <a:bodyPr>
            <a:normAutofit/>
          </a:bodyPr>
          <a:lstStyle/>
          <a:p>
            <a:r>
              <a:rPr lang="en-US" sz="4000" b="0" smtClean="0">
                <a:latin typeface="Berlin Sans FB" panose="020E0602020502020306" pitchFamily="34" charset="0"/>
              </a:rPr>
              <a:t>Strategi-strategi </a:t>
            </a:r>
            <a:br>
              <a:rPr lang="en-US" sz="4000" b="0" smtClean="0">
                <a:latin typeface="Berlin Sans FB" panose="020E0602020502020306" pitchFamily="34" charset="0"/>
              </a:rPr>
            </a:br>
            <a:r>
              <a:rPr lang="en-US" sz="4000" b="0" smtClean="0">
                <a:latin typeface="Berlin Sans FB" panose="020E0602020502020306" pitchFamily="34" charset="0"/>
              </a:rPr>
              <a:t>PENELITIAN</a:t>
            </a:r>
            <a:endParaRPr lang="en-ID" sz="4000" b="0">
              <a:latin typeface="Berlin Sans FB" panose="020E0602020502020306" pitchFamily="34" charset="0"/>
            </a:endParaRPr>
          </a:p>
        </p:txBody>
      </p:sp>
      <p:sp>
        <p:nvSpPr>
          <p:cNvPr id="3" name="Subtitle 2">
            <a:extLst>
              <a:ext uri="{FF2B5EF4-FFF2-40B4-BE49-F238E27FC236}">
                <a16:creationId xmlns:a16="http://schemas.microsoft.com/office/drawing/2014/main" id="{26CED7BF-A657-4833-88FE-3910D88DA308}"/>
              </a:ext>
            </a:extLst>
          </p:cNvPr>
          <p:cNvSpPr>
            <a:spLocks noGrp="1"/>
          </p:cNvSpPr>
          <p:nvPr>
            <p:ph type="subTitle" idx="1"/>
          </p:nvPr>
        </p:nvSpPr>
        <p:spPr>
          <a:xfrm>
            <a:off x="1709530" y="4518991"/>
            <a:ext cx="8767860" cy="1510748"/>
          </a:xfrm>
        </p:spPr>
        <p:txBody>
          <a:bodyPr/>
          <a:lstStyle/>
          <a:p>
            <a:r>
              <a:rPr lang="en-ID" err="1" smtClean="0">
                <a:latin typeface="Berlin Sans FB" panose="020E0602020502020306" pitchFamily="34" charset="0"/>
              </a:rPr>
              <a:t>Dr.</a:t>
            </a:r>
            <a:r>
              <a:rPr lang="en-ID" smtClean="0">
                <a:latin typeface="Berlin Sans FB" panose="020E0602020502020306" pitchFamily="34" charset="0"/>
              </a:rPr>
              <a:t> Sri </a:t>
            </a:r>
            <a:r>
              <a:rPr lang="en-ID" err="1" smtClean="0">
                <a:latin typeface="Berlin Sans FB" panose="020E0602020502020306" pitchFamily="34" charset="0"/>
              </a:rPr>
              <a:t>Widayanti</a:t>
            </a:r>
            <a:r>
              <a:rPr lang="en-ID" smtClean="0">
                <a:latin typeface="Berlin Sans FB" panose="020E0602020502020306" pitchFamily="34" charset="0"/>
              </a:rPr>
              <a:t>, </a:t>
            </a:r>
            <a:r>
              <a:rPr lang="en-ID" err="1" smtClean="0">
                <a:latin typeface="Berlin Sans FB" panose="020E0602020502020306" pitchFamily="34" charset="0"/>
              </a:rPr>
              <a:t>S.Pd.I</a:t>
            </a:r>
            <a:r>
              <a:rPr lang="en-ID" smtClean="0">
                <a:latin typeface="Berlin Sans FB" panose="020E0602020502020306" pitchFamily="34" charset="0"/>
              </a:rPr>
              <a:t>., M.A</a:t>
            </a:r>
            <a:r>
              <a:rPr lang="en-ID" smtClean="0"/>
              <a:t>.</a:t>
            </a:r>
            <a:endParaRPr lang="en-ID"/>
          </a:p>
        </p:txBody>
      </p:sp>
    </p:spTree>
    <p:extLst>
      <p:ext uri="{BB962C8B-B14F-4D97-AF65-F5344CB8AC3E}">
        <p14:creationId xmlns:p14="http://schemas.microsoft.com/office/powerpoint/2010/main" val="82704603"/>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82639"/>
            <a:ext cx="9872871" cy="5113361"/>
          </a:xfrm>
        </p:spPr>
        <p:txBody>
          <a:bodyPr/>
          <a:lstStyle/>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Fokus</a:t>
            </a:r>
            <a:r>
              <a:rPr lang="en-US">
                <a:solidFill>
                  <a:schemeClr val="tx1"/>
                </a:solidFill>
                <a:latin typeface="Berlin Sans FB" panose="020E0602020502020306" pitchFamily="34" charset="0"/>
              </a:rPr>
              <a:t>: kelompok-kelompok, setting-setting, dan individu-individu yang berpotensi menjadi pusat kejadian dan peristiwa yang sedang dikaji. Pada saat yang sama, proses perbandingan konstan antar kelompok, konsep, dan observasi adalah sebuah keniscayaan bagi peneliti yang ingin mengembangkan pemahaman yang merangkum semua tahapan yang terekam dalam proses/kasus yang diteliti.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Tradisi cultural studies: ahli etnografi post-modern memiliki penjelasan teknik sampling yang berbeda, dipengaruhi oleh pandangan “bahwa tidak ada individu atau kasus yang mutlak (tidak ada ketergantungan)”.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Individu/kasus: adalah contoh tunggal dari berbagai pengalaman dan proses sosial yang lebih universal. Mengkaji yang khusus berarti juga mengkaji yang umum.</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Oleh karena itu, setiap kasus harus dilacak dimensi universalitasnya.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89429235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41696"/>
            <a:ext cx="9872871" cy="5154304"/>
          </a:xfrm>
        </p:spPr>
        <p:txBody>
          <a:bodyPr/>
          <a:lstStyle/>
          <a:p>
            <a:pPr marL="45720" indent="0">
              <a:buNone/>
            </a:pPr>
            <a:r>
              <a:rPr lang="en-US" u="sng" smtClean="0">
                <a:solidFill>
                  <a:schemeClr val="tx1"/>
                </a:solidFill>
                <a:latin typeface="Berlin Sans FB" panose="020E0602020502020306" pitchFamily="34" charset="0"/>
              </a:rPr>
              <a:t>Strategi-strategi Penelitian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St</a:t>
            </a:r>
            <a:r>
              <a:rPr lang="en-US">
                <a:solidFill>
                  <a:schemeClr val="tx1"/>
                </a:solidFill>
                <a:latin typeface="Berlin Sans FB" panose="020E0602020502020306" pitchFamily="34" charset="0"/>
              </a:rPr>
              <a:t>r</a:t>
            </a:r>
            <a:r>
              <a:rPr lang="en-US" smtClean="0">
                <a:solidFill>
                  <a:schemeClr val="tx1"/>
                </a:solidFill>
                <a:latin typeface="Berlin Sans FB" panose="020E0602020502020306" pitchFamily="34" charset="0"/>
              </a:rPr>
              <a:t>ategi penelitian mencakup kepakaran, asumsi-asumsi, dan tindakan-tindakan yang digunakan seorang peneliti sebagai bricoleur ketika bergerak dari paradigm dan desain penelitian menuju tahap pengumpulan data empiris di lapangan.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Misalnya, studi kasus berlandaskan pada wawancara, observasi, dan analisis data.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Strategi penelitian menempatkan paradigm dalam realitas empiris dan implementasi metodologis tertentu – contohnya menjadikan sebuah kasus sebagai objek penelitian.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Beberapa strategi penelitian yang akan dibahas: studi kasus; etnografi dan observasi partisipan; fenomenologi, etnometodologi dan praktik interpretif; grounded theory; metode biografis; metode historis; penelitian terapan dan penelitian tindakan; dan metode klinis.</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18767963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28048"/>
            <a:ext cx="9872871" cy="5167952"/>
          </a:xfrm>
        </p:spPr>
        <p:txBody>
          <a:bodyPr/>
          <a:lstStyle/>
          <a:p>
            <a:pPr marL="46038" indent="0">
              <a:buNone/>
            </a:pPr>
            <a:r>
              <a:rPr lang="en-US" sz="2400" u="sng" smtClean="0">
                <a:solidFill>
                  <a:schemeClr val="tx1"/>
                </a:solidFill>
                <a:latin typeface="Berlin Sans FB" panose="020E0602020502020306" pitchFamily="34" charset="0"/>
              </a:rPr>
              <a:t>Studi Kasus</a:t>
            </a:r>
            <a:r>
              <a:rPr lang="en-US" sz="2400" smtClean="0">
                <a:solidFill>
                  <a:schemeClr val="tx1"/>
                </a:solidFill>
                <a:latin typeface="Berlin Sans FB" panose="020E0602020502020306" pitchFamily="34" charset="0"/>
              </a:rPr>
              <a:t> </a:t>
            </a:r>
          </a:p>
          <a:p>
            <a:pPr marL="388938" indent="-342900" algn="just">
              <a:buFont typeface="Wingdings" panose="05000000000000000000" pitchFamily="2" charset="2"/>
              <a:buChar char="§"/>
            </a:pPr>
            <a:r>
              <a:rPr lang="en-US" smtClean="0">
                <a:solidFill>
                  <a:schemeClr val="tx1"/>
                </a:solidFill>
                <a:latin typeface="Berlin Sans FB" panose="020E0602020502020306" pitchFamily="34" charset="0"/>
              </a:rPr>
              <a:t>Memfokuskan kajian pada paradigm naturalistic, holistic, dan kultural.  </a:t>
            </a:r>
          </a:p>
          <a:p>
            <a:pPr marL="388938" indent="-342900" algn="just">
              <a:buFont typeface="Wingdings" panose="05000000000000000000" pitchFamily="2" charset="2"/>
              <a:buChar char="§"/>
            </a:pPr>
            <a:r>
              <a:rPr lang="en-US" smtClean="0">
                <a:solidFill>
                  <a:schemeClr val="tx1"/>
                </a:solidFill>
                <a:latin typeface="Berlin Sans FB" panose="020E0602020502020306" pitchFamily="34" charset="0"/>
              </a:rPr>
              <a:t>Peneliti akan tertarik untuk meneliti sebuah proses, sejumlah kasus, dan bukan kasus individual.</a:t>
            </a:r>
          </a:p>
          <a:p>
            <a:pPr marL="388938" indent="-342900" algn="just">
              <a:buFont typeface="Wingdings" panose="05000000000000000000" pitchFamily="2" charset="2"/>
              <a:buChar char="§"/>
            </a:pPr>
            <a:r>
              <a:rPr lang="en-US" smtClean="0">
                <a:solidFill>
                  <a:schemeClr val="tx1"/>
                </a:solidFill>
                <a:latin typeface="Berlin Sans FB" panose="020E0602020502020306" pitchFamily="34" charset="0"/>
              </a:rPr>
              <a:t>Seorang peneliti studi kasus (a case researcher) akan memberikan informasi tentang topik-topik seperti: hakikat kasus, latar belakang historis, hubungannya dengan konteks dan kasus-kasus lain, serta informasi tentang para informan yang terlibat dalam penelitian.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64625618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19116"/>
            <a:ext cx="9872871" cy="4976884"/>
          </a:xfrm>
        </p:spPr>
        <p:txBody>
          <a:bodyPr>
            <a:normAutofit/>
          </a:bodyPr>
          <a:lstStyle/>
          <a:p>
            <a:pPr marL="45720" indent="0">
              <a:buNone/>
            </a:pPr>
            <a:r>
              <a:rPr lang="en-US" sz="2400" u="sng" smtClean="0">
                <a:solidFill>
                  <a:schemeClr val="tx1"/>
                </a:solidFill>
                <a:latin typeface="Berlin Sans FB" panose="020E0602020502020306" pitchFamily="34" charset="0"/>
              </a:rPr>
              <a:t>Etnografi dan Observasi Partisipan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Etnografi merupakan bidang yang palin diperdebatkan dalam penelitian kualitatif, terutama tentang kriteria-kriteria terkait pemahaman teks, dan ruang reflektif bagi peneliti selama proses interpretif.</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Banyak pendapat yang menyatakan bahwa teks etnografik adalah sebuah fiksi yang lahir dari keterlibatan seorang peneliti dengan dunia empiris yang dikaji.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Para ahli menetapkan kriteria-kriteria yang jelas untuk bisa memproduksi dan mengevaluasi teks-teks etnografik.</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Metode etnografik: proses pengumpulan data empiris yang relative tidak terstruktur, sejumlah kecil kasus, pelaporan dan teknik analisis yang bersifat interpretif dengan merangkum berbagai deskripsi fenomena</a:t>
            </a:r>
          </a:p>
          <a:p>
            <a:pPr marL="341313" indent="-295275" algn="just">
              <a:buFont typeface="Wingdings" panose="05000000000000000000" pitchFamily="2" charset="2"/>
              <a:buChar char="§"/>
            </a:pPr>
            <a:endParaRPr lang="en-US"/>
          </a:p>
        </p:txBody>
      </p:sp>
    </p:spTree>
    <p:extLst>
      <p:ext uri="{BB962C8B-B14F-4D97-AF65-F5344CB8AC3E}">
        <p14:creationId xmlns:p14="http://schemas.microsoft.com/office/powerpoint/2010/main" val="286305441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50878"/>
            <a:ext cx="9872871" cy="5045122"/>
          </a:xfrm>
        </p:spPr>
        <p:txBody>
          <a:bodyPr>
            <a:normAutofit/>
          </a:bodyPr>
          <a:lstStyle/>
          <a:p>
            <a:pPr marL="45720" indent="0">
              <a:buNone/>
            </a:pPr>
            <a:r>
              <a:rPr lang="en-US" sz="2400" u="sng" smtClean="0">
                <a:solidFill>
                  <a:schemeClr val="tx1"/>
                </a:solidFill>
                <a:latin typeface="Berlin Sans FB" panose="020E0602020502020306" pitchFamily="34" charset="0"/>
              </a:rPr>
              <a:t>Fenomenologi, Etnometodologi dan Praktik Interpretif</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Fenomenologi dan etnometodologi: pendekatan penelitian kualitatif yang lebih focus pada penafsiran ‘realitas’ yang dibeentuk oleh parktik-praktik interpretif.</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Pendekatan ini mengkaji bagaimana manusia membangun dan memberi makna atas tiap-tiap tindakan mereka dalam situasi sosial konkret.</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Peneliti menggunakan observasi partisipan dan wawancara sebagai metode-kajian terhadap p</a:t>
            </a:r>
            <a:r>
              <a:rPr lang="en-US">
                <a:solidFill>
                  <a:schemeClr val="tx1"/>
                </a:solidFill>
                <a:latin typeface="Berlin Sans FB" panose="020E0602020502020306" pitchFamily="34" charset="0"/>
              </a:rPr>
              <a:t>r</a:t>
            </a:r>
            <a:r>
              <a:rPr lang="en-US" smtClean="0">
                <a:solidFill>
                  <a:schemeClr val="tx1"/>
                </a:solidFill>
                <a:latin typeface="Berlin Sans FB" panose="020E0602020502020306" pitchFamily="34" charset="0"/>
              </a:rPr>
              <a:t>aktik-praktik interpretif yang dilakukan manusia dalam kehidupan sehari-hari.</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Semua pen</a:t>
            </a:r>
            <a:r>
              <a:rPr lang="en-US">
                <a:solidFill>
                  <a:schemeClr val="tx1"/>
                </a:solidFill>
                <a:latin typeface="Berlin Sans FB" panose="020E0602020502020306" pitchFamily="34" charset="0"/>
              </a:rPr>
              <a:t>g</a:t>
            </a:r>
            <a:r>
              <a:rPr lang="en-US" smtClean="0">
                <a:solidFill>
                  <a:schemeClr val="tx1"/>
                </a:solidFill>
                <a:latin typeface="Berlin Sans FB" panose="020E0602020502020306" pitchFamily="34" charset="0"/>
              </a:rPr>
              <a:t>etahuan selalu bersifat lokal, selalu terkondisi dalam sebuah kebudayaan lokal, dan lekat dengan situs-situs organisasional.</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Budaya lokal membentuk strereotype-stereotype dan ideology-ideolgi budaya, termasuk pemahaman tentang ras, keelas sosial, dan gender, serta relasi-relasi kekuasaan masyarakat (</a:t>
            </a:r>
            <a:r>
              <a:rPr lang="en-US" i="1" smtClean="0">
                <a:solidFill>
                  <a:schemeClr val="tx1"/>
                </a:solidFill>
                <a:latin typeface="Berlin Sans FB" panose="020E0602020502020306" pitchFamily="34" charset="0"/>
              </a:rPr>
              <a:t>relations of rulling of society</a:t>
            </a:r>
            <a:r>
              <a:rPr lang="en-US" smtClean="0">
                <a:solidFill>
                  <a:schemeClr val="tx1"/>
                </a:solidFill>
                <a:latin typeface="Berlin Sans FB" panose="020E0602020502020306" pitchFamily="34" charset="0"/>
              </a:rPr>
              <a:t>).</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75346731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41696"/>
            <a:ext cx="9872871" cy="5154304"/>
          </a:xfrm>
        </p:spPr>
        <p:txBody>
          <a:bodyPr>
            <a:normAutofit fontScale="92500" lnSpcReduction="20000"/>
          </a:bodyPr>
          <a:lstStyle/>
          <a:p>
            <a:pPr marL="45720" indent="0">
              <a:buNone/>
            </a:pPr>
            <a:r>
              <a:rPr lang="en-US" sz="2400" u="sng" smtClean="0">
                <a:solidFill>
                  <a:schemeClr val="tx1"/>
                </a:solidFill>
                <a:latin typeface="Berlin Sans FB" panose="020E0602020502020306" pitchFamily="34" charset="0"/>
              </a:rPr>
              <a:t>Grounded Theory</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Grounded theory adalah suatu metodologi umum yang digunakan untuk mengembangkan teori yang berbasis pada data yang dihimpun dan dianalisis secara sistematis.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Strategi-strategi dasar: penentuan sampling teoritis, pengkodean (coding) sistematis, dan panduan-panduan untuk menghasilkan kepadatan konseptual, variasi dan integrasi.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Matrik kondisional digunakan untuk menghubungkan dan menempatkan kondisi-kondisi mikro dan makro serta konsekuensi-konsekuesi dalam teori yang dihasilkan.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Kritik terhadap grounde theory:</a:t>
            </a:r>
          </a:p>
          <a:p>
            <a:pPr marL="684213" indent="-342900" algn="just">
              <a:buFontTx/>
              <a:buChar char="-"/>
            </a:pPr>
            <a:r>
              <a:rPr lang="en-US" smtClean="0">
                <a:solidFill>
                  <a:schemeClr val="tx1"/>
                </a:solidFill>
                <a:latin typeface="Berlin Sans FB" panose="020E0602020502020306" pitchFamily="34" charset="0"/>
              </a:rPr>
              <a:t>Belum secara jelas menguraikan bagaimana proses verifikasi dapat dilakukan</a:t>
            </a:r>
          </a:p>
          <a:p>
            <a:pPr marL="684213" indent="-342900" algn="just">
              <a:buFontTx/>
              <a:buChar char="-"/>
            </a:pPr>
            <a:r>
              <a:rPr lang="en-US" smtClean="0">
                <a:solidFill>
                  <a:schemeClr val="tx1"/>
                </a:solidFill>
                <a:latin typeface="Berlin Sans FB" panose="020E0602020502020306" pitchFamily="34" charset="0"/>
              </a:rPr>
              <a:t>Mempertanyakan status data dan perspektif pelaku dalam teori tersebut.</a:t>
            </a:r>
          </a:p>
          <a:p>
            <a:pPr marL="684213" indent="-342900" algn="just">
              <a:buFontTx/>
              <a:buChar char="-"/>
            </a:pPr>
            <a:r>
              <a:rPr lang="en-US" smtClean="0">
                <a:solidFill>
                  <a:schemeClr val="tx1"/>
                </a:solidFill>
                <a:latin typeface="Berlin Sans FB" panose="020E0602020502020306" pitchFamily="34" charset="0"/>
              </a:rPr>
              <a:t>Tendensi peneliti ketika menetapkan langkah-langkah subjektif dalam menafsirkan data-data empiris.</a:t>
            </a:r>
          </a:p>
          <a:p>
            <a:pPr marL="684213" indent="-342900" algn="just">
              <a:buFontTx/>
              <a:buChar char="-"/>
            </a:pPr>
            <a:r>
              <a:rPr lang="en-US" smtClean="0">
                <a:solidFill>
                  <a:schemeClr val="tx1"/>
                </a:solidFill>
                <a:latin typeface="Berlin Sans FB" panose="020E0602020502020306" pitchFamily="34" charset="0"/>
              </a:rPr>
              <a:t>Masih berakar pada tradisi kaum modernis dan post-positivis.</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01407367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96287"/>
            <a:ext cx="9872871" cy="5099713"/>
          </a:xfrm>
        </p:spPr>
        <p:txBody>
          <a:bodyPr/>
          <a:lstStyle/>
          <a:p>
            <a:pPr marL="45720" indent="0">
              <a:buNone/>
            </a:pPr>
            <a:r>
              <a:rPr lang="en-US" sz="2400" u="sng" smtClean="0">
                <a:solidFill>
                  <a:schemeClr val="tx1"/>
                </a:solidFill>
                <a:latin typeface="Berlin Sans FB" panose="020E0602020502020306" pitchFamily="34" charset="0"/>
              </a:rPr>
              <a:t>Metode Biografis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Louis Smith: setiap teks bersifat biografis, karena menyajikan laporan dan dokumentasi tentang riwayat hidup seseorang. Dengan demikian, semua metode bersifat biografis dalam kaitannya dengan proses dokumentasi sejarah masa lalu dan masa depan seseorang, baik bagi peneliti maupun subjek yang diteliti.</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Ragam model: objektif, historis, artistic, naratif, personal dan kolektif, institusional dan fungsional.</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Beberapa problem metodologis: status factual dari data material yang digunakan, bagaimana data-data material diperoleh, disusun dan dimanfaatkan, konvensi yang membentuk genre itu sendiri, bagaimana dan dimana posisi sang penulis biografi dalam teks biografis tersebut.</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Masing-masing penelitian kualitatif mencakup persilangan antara berbagai kehidupan public, privat dan biografik.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8586173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64525"/>
            <a:ext cx="9872871" cy="5031475"/>
          </a:xfrm>
        </p:spPr>
        <p:txBody>
          <a:bodyPr>
            <a:normAutofit fontScale="92500" lnSpcReduction="10000"/>
          </a:bodyPr>
          <a:lstStyle/>
          <a:p>
            <a:pPr marL="45720" indent="0">
              <a:buNone/>
            </a:pPr>
            <a:r>
              <a:rPr lang="en-US" sz="2400" u="sng" smtClean="0">
                <a:solidFill>
                  <a:schemeClr val="tx1"/>
                </a:solidFill>
                <a:latin typeface="Berlin Sans FB" panose="020E0602020502020306" pitchFamily="34" charset="0"/>
              </a:rPr>
              <a:t>Metode Historis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Gaye Tuchman: fenomena sosial harus dikaji dalam konteks historisnya, dengan memanfaatkan dokumen sejarah, catatan tertulis dari masa lalu, termasuk diary, surat, koran, data hasil sensus, novel, sastra populer dan dokumen populer lainnya.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Untuk memahami dokumen sejarah, seorang peneliti harus memiliki perspektif interpretif tertentu, dan perspektif inilah yang akan menuntun bagaimana seorang peneliti menghimpun, membaca dan menganalisis data-data sejarah.</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Penafsiran seorang ahli sejarah tentang masa lalu adalah teks sosial yang membentuk dan merekonstruksi berbagai re</a:t>
            </a:r>
            <a:r>
              <a:rPr lang="en-US">
                <a:solidFill>
                  <a:schemeClr val="tx1"/>
                </a:solidFill>
                <a:latin typeface="Berlin Sans FB" panose="020E0602020502020306" pitchFamily="34" charset="0"/>
              </a:rPr>
              <a:t>a</a:t>
            </a:r>
            <a:r>
              <a:rPr lang="en-US" smtClean="0">
                <a:solidFill>
                  <a:schemeClr val="tx1"/>
                </a:solidFill>
                <a:latin typeface="Berlin Sans FB" panose="020E0602020502020306" pitchFamily="34" charset="0"/>
              </a:rPr>
              <a:t>litas masa lalu.</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Kritik: teks yang mengisahkan sejarah selalu bias, belum pernah ada yang berhasil mendokumentasikan ‘kebenaran’ sejati; sejarah tertulis merefleksikan sekaligus menciptakan relasi kekuasaan.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Tantang ahli sejarah saat ini: bagaimana sebaiknya memahami masa lalu, dan bagaimana masa lalu dibawa ke dalam konteks kekinian. Jadi, setiap metode historis menyiratkan sebuah mekanisme yang beragam dalam menyampaikan kisah dan cerita.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01564341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64525"/>
            <a:ext cx="9872871" cy="5031475"/>
          </a:xfrm>
        </p:spPr>
        <p:txBody>
          <a:bodyPr>
            <a:normAutofit/>
          </a:bodyPr>
          <a:lstStyle/>
          <a:p>
            <a:pPr marL="45720" indent="0">
              <a:buNone/>
            </a:pPr>
            <a:r>
              <a:rPr lang="en-US" sz="2400" u="sng" smtClean="0">
                <a:solidFill>
                  <a:schemeClr val="tx1"/>
                </a:solidFill>
                <a:latin typeface="Berlin Sans FB" panose="020E0602020502020306" pitchFamily="34" charset="0"/>
              </a:rPr>
              <a:t>Penelitian Terapan dan Penelitian Tindakan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Kerangka operasional tradisi penelitian ini berupaya untuk melakuakn transformasi penelitian kualitatif ke dalam kerangka yang lebih humanis, holistic dan relevan dengan kehidupan manusia.</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Perspekti ini memandang bahwa manusia sebagai makhluk yang ‘sam-sam mencipta’ (co-creating) realitasnya melalui proses partisipasi, pengalaman, dan tindakan.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Tiga tradisi penelitian tindakan; penelitian kooperatif (co-operative inquiry), penelitian tindakan partisipatotis (PAR: Participatory Action Research), dan penelitian tindakan (action inquiry).</a:t>
            </a:r>
          </a:p>
          <a:p>
            <a:pPr marL="341313" indent="-295275" algn="just">
              <a:buFont typeface="Wingdings" panose="05000000000000000000" pitchFamily="2" charset="2"/>
              <a:buChar char="§"/>
            </a:pP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38382625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09934"/>
            <a:ext cx="9872871" cy="5086066"/>
          </a:xfrm>
        </p:spPr>
        <p:txBody>
          <a:bodyPr>
            <a:normAutofit/>
          </a:bodyPr>
          <a:lstStyle/>
          <a:p>
            <a:pPr marL="45720" indent="0">
              <a:buNone/>
            </a:pPr>
            <a:r>
              <a:rPr lang="en-US" sz="2400" u="sng" smtClean="0">
                <a:solidFill>
                  <a:schemeClr val="tx1"/>
                </a:solidFill>
                <a:latin typeface="Berlin Sans FB" panose="020E0602020502020306" pitchFamily="34" charset="0"/>
              </a:rPr>
              <a:t>Metode Klinis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Penelitian terapan dan tindakan memiliki ikatan dengan metode klinis, dimana sama-sama mencerminkan komitmen untuk melakukan perubahan.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Perbedaannya, metode klinis menekankan diagnosis dan perawatan klinis, sedangkan peelitian terapan lebih menekankan pada perubahan sosial dan cakupan yang lebih luas.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Metode klinis merupakan interpretasi yang berbasi pada pengalaman selama praktik klinis; sebuah cara pandang yang melihat partisipasi bersama antara parktisi klinis dengan pasien menetapkan realitas-realitas tentang perawatan medis.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Desain penelitian: eksperimental, survei, documenter, metode lapangan, atau pemanfaatan grounded theory, metode pengalaman personal, wawancara klinis dan observasi partisipan.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49418743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15704" y="600502"/>
            <a:ext cx="10266529" cy="5618330"/>
          </a:xfrm>
        </p:spPr>
        <p:txBody>
          <a:bodyPr>
            <a:normAutofit/>
          </a:bodyPr>
          <a:lstStyle/>
          <a:p>
            <a:pPr marL="46038" indent="0" algn="just">
              <a:lnSpc>
                <a:spcPct val="100000"/>
              </a:lnSpc>
              <a:spcBef>
                <a:spcPts val="0"/>
              </a:spcBef>
              <a:spcAft>
                <a:spcPts val="600"/>
              </a:spcAft>
              <a:buNone/>
            </a:pPr>
            <a:r>
              <a:rPr lang="en-US" sz="2400" u="sng" smtClean="0">
                <a:solidFill>
                  <a:schemeClr val="tx1"/>
                </a:solidFill>
                <a:latin typeface="Berlin Sans FB" panose="020E0602020502020306" pitchFamily="34" charset="0"/>
              </a:rPr>
              <a:t>Desain dan Strategi Penelitian</a:t>
            </a:r>
          </a:p>
          <a:p>
            <a:pPr marL="341313" indent="-295275"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Peneliti kualitatif biasa berpikir secara historis, interaksional dan structural. Mengkaji berbagai kondisi manusia, laki-laki maupun perempuan, dalam kurun waktu tertentu. Peneliti kualitatif secara sadar memanfaatkan pengalaman diri sebagai salah satu sumber dalam aktivitas penelitian mereka. Mereka mencari strategi-strategi penelitian empiris yang memudahkan mereka dalam mengaitkan antara berbagai pengalaman hidup, struktur sosial dan budaya secara lebih luas.  </a:t>
            </a:r>
          </a:p>
          <a:p>
            <a:pPr marL="341313" indent="-295275"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Penelitian empiris dibentuk oleh komitmen paradigmatic dan isu-isu yang berkembang bahwa paradigm apapun, atau perspektif interpretif, selalu mempertanyakan tentang pengalaman manusia. Para ahli teori kritis, mengkaji kondisi-kondisi material dan sistem ideology yang mereproduksi struktur kelas. Peneliti etnis dan feminis mengkaji berbagai stereotype, prasangka, bentuk-bentuk ketidakadilan yang berkaitan dengan masalah ras, etnis dan gender.</a:t>
            </a:r>
          </a:p>
          <a:p>
            <a:pPr marL="341313" indent="-295275" algn="just">
              <a:lnSpc>
                <a:spcPct val="100000"/>
              </a:lnSpc>
              <a:spcBef>
                <a:spcPts val="0"/>
              </a:spcBef>
              <a:spcAft>
                <a:spcPts val="600"/>
              </a:spcAft>
              <a:buFont typeface="Wingdings" panose="05000000000000000000" pitchFamily="2" charset="2"/>
              <a:buChar char="§"/>
            </a:pPr>
            <a:r>
              <a:rPr lang="en-US" smtClean="0">
                <a:solidFill>
                  <a:schemeClr val="tx1"/>
                </a:solidFill>
                <a:latin typeface="Berlin Sans FB" panose="020E0602020502020306" pitchFamily="34" charset="0"/>
              </a:rPr>
              <a:t>Dalam merencanakan dan menjalankan aktivitas penelitian, 2 persoalan yang dihadapi oleh peneliti adalah: desain penelitian dan pilihan strategi penelitian.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442061060"/>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564107"/>
          </a:xfrm>
        </p:spPr>
        <p:txBody>
          <a:bodyPr>
            <a:normAutofit/>
          </a:bodyPr>
          <a:lstStyle/>
          <a:p>
            <a:r>
              <a:rPr lang="en-US" sz="2400" u="sng" err="1" smtClean="0">
                <a:solidFill>
                  <a:schemeClr val="tx1"/>
                </a:solidFill>
                <a:latin typeface="Berlin Sans FB" panose="020E0602020502020306" pitchFamily="34" charset="0"/>
              </a:rPr>
              <a:t>Referensi</a:t>
            </a:r>
            <a:r>
              <a:rPr lang="en-US" sz="2400" smtClean="0">
                <a:solidFill>
                  <a:schemeClr val="tx1"/>
                </a:solidFill>
                <a:latin typeface="Berlin Sans FB" panose="020E0602020502020306" pitchFamily="34" charset="0"/>
              </a:rPr>
              <a:t>:</a:t>
            </a:r>
            <a:endParaRPr lang="en-US" sz="2400">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282890"/>
            <a:ext cx="9872871" cy="4813110"/>
          </a:xfrm>
        </p:spPr>
        <p:txBody>
          <a:bodyPr>
            <a:normAutofit fontScale="92500" lnSpcReduction="20000"/>
          </a:bodyPr>
          <a:lstStyle/>
          <a:p>
            <a:pPr marL="502920" indent="-457200" algn="just">
              <a:buFont typeface="+mj-lt"/>
              <a:buAutoNum type="arabicPeriod"/>
            </a:pPr>
            <a:r>
              <a:rPr lang="en-US" smtClean="0">
                <a:solidFill>
                  <a:schemeClr val="tx1"/>
                </a:solidFill>
                <a:latin typeface="Berlin Sans FB" panose="020E0602020502020306" pitchFamily="34" charset="0"/>
              </a:rPr>
              <a:t>John </a:t>
            </a:r>
            <a:r>
              <a:rPr lang="en-US">
                <a:solidFill>
                  <a:schemeClr val="tx1"/>
                </a:solidFill>
                <a:latin typeface="Berlin Sans FB" panose="020E0602020502020306" pitchFamily="34" charset="0"/>
              </a:rPr>
              <a:t>W. Creswell, 2003. Research Design (</a:t>
            </a:r>
            <a:r>
              <a:rPr lang="en-US" err="1">
                <a:solidFill>
                  <a:schemeClr val="tx1"/>
                </a:solidFill>
                <a:latin typeface="Berlin Sans FB" panose="020E0602020502020306" pitchFamily="34" charset="0"/>
              </a:rPr>
              <a:t>terj</a:t>
            </a:r>
            <a:r>
              <a:rPr lang="en-US">
                <a:solidFill>
                  <a:schemeClr val="tx1"/>
                </a:solidFill>
                <a:latin typeface="Berlin Sans FB" panose="020E0602020502020306" pitchFamily="34" charset="0"/>
              </a:rPr>
              <a:t>. </a:t>
            </a:r>
            <a:r>
              <a:rPr lang="en-US" smtClean="0">
                <a:solidFill>
                  <a:schemeClr val="tx1"/>
                </a:solidFill>
                <a:latin typeface="Berlin Sans FB" panose="020E0602020502020306" pitchFamily="34" charset="0"/>
              </a:rPr>
              <a:t>3</a:t>
            </a:r>
            <a:r>
              <a:rPr lang="en-US" baseline="30000" smtClean="0">
                <a:solidFill>
                  <a:schemeClr val="tx1"/>
                </a:solidFill>
                <a:latin typeface="Berlin Sans FB" panose="020E0602020502020306" pitchFamily="34" charset="0"/>
              </a:rPr>
              <a:t>rd</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Jakarta: KIK Press.</a:t>
            </a:r>
          </a:p>
          <a:p>
            <a:pPr marL="502920" indent="-457200" algn="just">
              <a:buFont typeface="+mj-lt"/>
              <a:buAutoNum type="arabicPeriod"/>
            </a:pPr>
            <a:r>
              <a:rPr lang="en-US" smtClean="0">
                <a:solidFill>
                  <a:schemeClr val="tx1"/>
                </a:solidFill>
                <a:latin typeface="Berlin Sans FB" panose="020E0602020502020306" pitchFamily="34" charset="0"/>
              </a:rPr>
              <a:t>Julia </a:t>
            </a:r>
            <a:r>
              <a:rPr lang="en-US" err="1">
                <a:solidFill>
                  <a:schemeClr val="tx1"/>
                </a:solidFill>
                <a:latin typeface="Berlin Sans FB" panose="020E0602020502020306" pitchFamily="34" charset="0"/>
              </a:rPr>
              <a:t>Brannen</a:t>
            </a:r>
            <a:r>
              <a:rPr lang="en-US">
                <a:solidFill>
                  <a:schemeClr val="tx1"/>
                </a:solidFill>
                <a:latin typeface="Berlin Sans FB" panose="020E0602020502020306" pitchFamily="34" charset="0"/>
              </a:rPr>
              <a:t>, 2005. </a:t>
            </a:r>
            <a:r>
              <a:rPr lang="en-US" err="1">
                <a:solidFill>
                  <a:schemeClr val="tx1"/>
                </a:solidFill>
                <a:latin typeface="Berlin Sans FB" panose="020E0602020502020306" pitchFamily="34" charset="0"/>
              </a:rPr>
              <a:t>Memadu</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Metode</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penelitian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Kualitatif</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dan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Kuantitatif</a:t>
            </a:r>
            <a:r>
              <a:rPr lang="en-US">
                <a:solidFill>
                  <a:schemeClr val="tx1"/>
                </a:solidFill>
                <a:latin typeface="Berlin Sans FB" panose="020E0602020502020306" pitchFamily="34" charset="0"/>
              </a:rPr>
              <a:t> (</a:t>
            </a:r>
            <a:r>
              <a:rPr lang="en-US" smtClean="0">
                <a:solidFill>
                  <a:schemeClr val="tx1"/>
                </a:solidFill>
                <a:latin typeface="Berlin Sans FB" panose="020E0602020502020306" pitchFamily="34" charset="0"/>
              </a:rPr>
              <a:t>6</a:t>
            </a:r>
            <a:r>
              <a:rPr lang="en-US" baseline="30000" smtClean="0">
                <a:solidFill>
                  <a:schemeClr val="tx1"/>
                </a:solidFill>
                <a:latin typeface="Berlin Sans FB" panose="020E0602020502020306" pitchFamily="34" charset="0"/>
              </a:rPr>
              <a:t>th</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Samarinda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Fakultas</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Tarbiyah</a:t>
            </a:r>
            <a:r>
              <a:rPr lang="en-US">
                <a:solidFill>
                  <a:schemeClr val="tx1"/>
                </a:solidFill>
                <a:latin typeface="Berlin Sans FB" panose="020E0602020502020306" pitchFamily="34" charset="0"/>
              </a:rPr>
              <a:t> IAIN </a:t>
            </a:r>
            <a:r>
              <a:rPr lang="en-US" err="1">
                <a:solidFill>
                  <a:schemeClr val="tx1"/>
                </a:solidFill>
                <a:latin typeface="Berlin Sans FB" panose="020E0602020502020306" pitchFamily="34" charset="0"/>
              </a:rPr>
              <a:t>Antasari</a:t>
            </a:r>
            <a:endParaRPr lang="en-US">
              <a:solidFill>
                <a:schemeClr val="tx1"/>
              </a:solidFill>
              <a:latin typeface="Berlin Sans FB" panose="020E0602020502020306" pitchFamily="34" charset="0"/>
            </a:endParaRPr>
          </a:p>
          <a:p>
            <a:pPr marL="502920" indent="-457200" algn="just">
              <a:buFont typeface="+mj-lt"/>
              <a:buAutoNum type="arabicPeriod"/>
            </a:pPr>
            <a:r>
              <a:rPr lang="en-US" smtClean="0">
                <a:solidFill>
                  <a:schemeClr val="tx1"/>
                </a:solidFill>
                <a:latin typeface="Berlin Sans FB" panose="020E0602020502020306" pitchFamily="34" charset="0"/>
              </a:rPr>
              <a:t>Mel </a:t>
            </a:r>
            <a:r>
              <a:rPr lang="en-US">
                <a:solidFill>
                  <a:schemeClr val="tx1"/>
                </a:solidFill>
                <a:latin typeface="Berlin Sans FB" panose="020E0602020502020306" pitchFamily="34" charset="0"/>
              </a:rPr>
              <a:t>Gray &amp; Stephen A. Webb, 2009. Social Work; Theories and Methods. Sage Publication.</a:t>
            </a:r>
          </a:p>
          <a:p>
            <a:pPr marL="502920" indent="-457200" algn="just">
              <a:buFont typeface="+mj-lt"/>
              <a:buAutoNum type="arabicPeriod"/>
            </a:pPr>
            <a:r>
              <a:rPr lang="en-US" smtClean="0">
                <a:solidFill>
                  <a:schemeClr val="tx1"/>
                </a:solidFill>
                <a:latin typeface="Berlin Sans FB" panose="020E0602020502020306" pitchFamily="34" charset="0"/>
              </a:rPr>
              <a:t>Norman </a:t>
            </a:r>
            <a:r>
              <a:rPr lang="en-US">
                <a:solidFill>
                  <a:schemeClr val="tx1"/>
                </a:solidFill>
                <a:latin typeface="Berlin Sans FB" panose="020E0602020502020306" pitchFamily="34" charset="0"/>
              </a:rPr>
              <a:t>K. </a:t>
            </a:r>
            <a:r>
              <a:rPr lang="en-US" err="1">
                <a:solidFill>
                  <a:schemeClr val="tx1"/>
                </a:solidFill>
                <a:latin typeface="Berlin Sans FB" panose="020E0602020502020306" pitchFamily="34" charset="0"/>
              </a:rPr>
              <a:t>Denzin</a:t>
            </a:r>
            <a:r>
              <a:rPr lang="en-US">
                <a:solidFill>
                  <a:schemeClr val="tx1"/>
                </a:solidFill>
                <a:latin typeface="Berlin Sans FB" panose="020E0602020502020306" pitchFamily="34" charset="0"/>
              </a:rPr>
              <a:t> &amp; </a:t>
            </a:r>
            <a:r>
              <a:rPr lang="en-US" err="1">
                <a:solidFill>
                  <a:schemeClr val="tx1"/>
                </a:solidFill>
                <a:latin typeface="Berlin Sans FB" panose="020E0602020502020306" pitchFamily="34" charset="0"/>
              </a:rPr>
              <a:t>Yvonna</a:t>
            </a:r>
            <a:r>
              <a:rPr lang="en-US">
                <a:solidFill>
                  <a:schemeClr val="tx1"/>
                </a:solidFill>
                <a:latin typeface="Berlin Sans FB" panose="020E0602020502020306" pitchFamily="34" charset="0"/>
              </a:rPr>
              <a:t> S. Lincoln, 2009. Handbook of Qualitative Research (</a:t>
            </a:r>
            <a:r>
              <a:rPr lang="en-US" err="1">
                <a:solidFill>
                  <a:schemeClr val="tx1"/>
                </a:solidFill>
                <a:latin typeface="Berlin Sans FB" panose="020E0602020502020306" pitchFamily="34" charset="0"/>
              </a:rPr>
              <a:t>terj</a:t>
            </a:r>
            <a:r>
              <a:rPr lang="en-US">
                <a:solidFill>
                  <a:schemeClr val="tx1"/>
                </a:solidFill>
                <a:latin typeface="Berlin Sans FB" panose="020E0602020502020306" pitchFamily="34" charset="0"/>
              </a:rPr>
              <a:t>.). Yogyakarta: </a:t>
            </a:r>
            <a:r>
              <a:rPr lang="en-US" err="1">
                <a:solidFill>
                  <a:schemeClr val="tx1"/>
                </a:solidFill>
                <a:latin typeface="Berlin Sans FB" panose="020E0602020502020306" pitchFamily="34" charset="0"/>
              </a:rPr>
              <a:t>Pustaka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Pelajar</a:t>
            </a:r>
            <a:endParaRPr lang="en-US">
              <a:solidFill>
                <a:schemeClr val="tx1"/>
              </a:solidFill>
              <a:latin typeface="Berlin Sans FB" panose="020E0602020502020306" pitchFamily="34" charset="0"/>
            </a:endParaRPr>
          </a:p>
          <a:p>
            <a:pPr marL="502920" indent="-457200" algn="just">
              <a:buFont typeface="+mj-lt"/>
              <a:buAutoNum type="arabicPeriod"/>
            </a:pPr>
            <a:r>
              <a:rPr lang="en-US" smtClean="0">
                <a:solidFill>
                  <a:schemeClr val="tx1"/>
                </a:solidFill>
                <a:latin typeface="Berlin Sans FB" panose="020E0602020502020306" pitchFamily="34" charset="0"/>
              </a:rPr>
              <a:t>Samir </a:t>
            </a:r>
            <a:r>
              <a:rPr lang="en-US" err="1">
                <a:solidFill>
                  <a:schemeClr val="tx1"/>
                </a:solidFill>
                <a:latin typeface="Berlin Sans FB" panose="020E0602020502020306" pitchFamily="34" charset="0"/>
              </a:rPr>
              <a:t>Okasha</a:t>
            </a:r>
            <a:r>
              <a:rPr lang="en-US">
                <a:solidFill>
                  <a:schemeClr val="tx1"/>
                </a:solidFill>
                <a:latin typeface="Berlin Sans FB" panose="020E0602020502020306" pitchFamily="34" charset="0"/>
              </a:rPr>
              <a:t>, 2002. Philosophy of Science. New York: Oxford University Press.</a:t>
            </a:r>
          </a:p>
          <a:p>
            <a:pPr marL="502920" indent="-457200" algn="just">
              <a:buFont typeface="+mj-lt"/>
              <a:buAutoNum type="arabicPeriod"/>
            </a:pPr>
            <a:r>
              <a:rPr lang="en-US" err="1" smtClean="0">
                <a:solidFill>
                  <a:schemeClr val="tx1"/>
                </a:solidFill>
                <a:latin typeface="Berlin Sans FB" panose="020E0602020502020306" pitchFamily="34" charset="0"/>
              </a:rPr>
              <a:t>Suharsimi</a:t>
            </a:r>
            <a:r>
              <a:rPr lang="en-US" smtClean="0">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Arikunto</a:t>
            </a:r>
            <a:r>
              <a:rPr lang="en-US">
                <a:solidFill>
                  <a:schemeClr val="tx1"/>
                </a:solidFill>
                <a:latin typeface="Berlin Sans FB" panose="020E0602020502020306" pitchFamily="34" charset="0"/>
              </a:rPr>
              <a:t>, 1993. </a:t>
            </a:r>
            <a:r>
              <a:rPr lang="en-US" err="1">
                <a:solidFill>
                  <a:schemeClr val="tx1"/>
                </a:solidFill>
                <a:latin typeface="Berlin Sans FB" panose="020E0602020502020306" pitchFamily="34" charset="0"/>
              </a:rPr>
              <a:t>Prosedur</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Penelitian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Suatu</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Pendekatan</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Parktek</a:t>
            </a:r>
            <a:r>
              <a:rPr lang="en-US">
                <a:solidFill>
                  <a:schemeClr val="tx1"/>
                </a:solidFill>
                <a:latin typeface="Berlin Sans FB" panose="020E0602020502020306" pitchFamily="34" charset="0"/>
              </a:rPr>
              <a:t>. Jakarta: </a:t>
            </a:r>
            <a:r>
              <a:rPr lang="en-US" err="1">
                <a:solidFill>
                  <a:schemeClr val="tx1"/>
                </a:solidFill>
                <a:latin typeface="Berlin Sans FB" panose="020E0602020502020306" pitchFamily="34" charset="0"/>
              </a:rPr>
              <a:t>Penerbit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Rineka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Cipta</a:t>
            </a:r>
            <a:endParaRPr lang="en-US">
              <a:solidFill>
                <a:schemeClr val="tx1"/>
              </a:solidFill>
              <a:latin typeface="Berlin Sans FB" panose="020E0602020502020306" pitchFamily="34" charset="0"/>
            </a:endParaRPr>
          </a:p>
          <a:p>
            <a:pPr marL="502920" indent="-457200" algn="just">
              <a:buFont typeface="+mj-lt"/>
              <a:buAutoNum type="arabicPeriod"/>
            </a:pPr>
            <a:r>
              <a:rPr lang="en-US" err="1" smtClean="0">
                <a:solidFill>
                  <a:schemeClr val="tx1"/>
                </a:solidFill>
                <a:latin typeface="Berlin Sans FB" panose="020E0602020502020306" pitchFamily="34" charset="0"/>
              </a:rPr>
              <a:t>Sutrisno</a:t>
            </a:r>
            <a:r>
              <a:rPr lang="en-US" smtClean="0">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Hadi</a:t>
            </a:r>
            <a:r>
              <a:rPr lang="en-US">
                <a:solidFill>
                  <a:schemeClr val="tx1"/>
                </a:solidFill>
                <a:latin typeface="Berlin Sans FB" panose="020E0602020502020306" pitchFamily="34" charset="0"/>
              </a:rPr>
              <a:t>, 1990. </a:t>
            </a:r>
            <a:r>
              <a:rPr lang="en-US" err="1">
                <a:solidFill>
                  <a:schemeClr val="tx1"/>
                </a:solidFill>
                <a:latin typeface="Berlin Sans FB" panose="020E0602020502020306" pitchFamily="34" charset="0"/>
              </a:rPr>
              <a:t>Metodologi</a:t>
            </a:r>
            <a:r>
              <a:rPr lang="en-US">
                <a:solidFill>
                  <a:schemeClr val="tx1"/>
                </a:solidFill>
                <a:latin typeface="Berlin Sans FB" panose="020E0602020502020306" pitchFamily="34" charset="0"/>
              </a:rPr>
              <a:t> Research (</a:t>
            </a:r>
            <a:r>
              <a:rPr lang="en-US" smtClean="0">
                <a:solidFill>
                  <a:schemeClr val="tx1"/>
                </a:solidFill>
                <a:latin typeface="Berlin Sans FB" panose="020E0602020502020306" pitchFamily="34" charset="0"/>
              </a:rPr>
              <a:t>19</a:t>
            </a:r>
            <a:r>
              <a:rPr lang="en-US" baseline="30000" smtClean="0">
                <a:solidFill>
                  <a:schemeClr val="tx1"/>
                </a:solidFill>
                <a:latin typeface="Berlin Sans FB" panose="020E0602020502020306" pitchFamily="34" charset="0"/>
              </a:rPr>
              <a:t>th</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Yogyakarta: Andi Offset</a:t>
            </a:r>
          </a:p>
          <a:p>
            <a:pPr marL="502920" indent="-457200" algn="just">
              <a:buFont typeface="+mj-lt"/>
              <a:buAutoNum type="arabicPeriod"/>
            </a:pPr>
            <a:r>
              <a:rPr lang="en-US" smtClean="0">
                <a:solidFill>
                  <a:schemeClr val="tx1"/>
                </a:solidFill>
                <a:latin typeface="Berlin Sans FB" panose="020E0602020502020306" pitchFamily="34" charset="0"/>
              </a:rPr>
              <a:t>Victor </a:t>
            </a:r>
            <a:r>
              <a:rPr lang="en-US" err="1">
                <a:solidFill>
                  <a:schemeClr val="tx1"/>
                </a:solidFill>
                <a:latin typeface="Berlin Sans FB" panose="020E0602020502020306" pitchFamily="34" charset="0"/>
              </a:rPr>
              <a:t>Minichiello</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et.all</a:t>
            </a:r>
            <a:r>
              <a:rPr lang="en-US">
                <a:solidFill>
                  <a:schemeClr val="tx1"/>
                </a:solidFill>
                <a:latin typeface="Berlin Sans FB" panose="020E0602020502020306" pitchFamily="34" charset="0"/>
              </a:rPr>
              <a:t>., 1996. In-depth Interviewing: Principles, Techniques, Analysis (</a:t>
            </a:r>
            <a:r>
              <a:rPr lang="en-US" smtClean="0">
                <a:solidFill>
                  <a:schemeClr val="tx1"/>
                </a:solidFill>
                <a:latin typeface="Berlin Sans FB" panose="020E0602020502020306" pitchFamily="34" charset="0"/>
              </a:rPr>
              <a:t>2</a:t>
            </a:r>
            <a:r>
              <a:rPr lang="en-US" baseline="30000" smtClean="0">
                <a:solidFill>
                  <a:schemeClr val="tx1"/>
                </a:solidFill>
                <a:latin typeface="Berlin Sans FB" panose="020E0602020502020306" pitchFamily="34" charset="0"/>
              </a:rPr>
              <a:t>nd</a:t>
            </a:r>
            <a:r>
              <a:rPr lang="en-US" smtClean="0">
                <a:solidFill>
                  <a:schemeClr val="tx1"/>
                </a:solidFill>
                <a:latin typeface="Berlin Sans FB" panose="020E0602020502020306" pitchFamily="34" charset="0"/>
              </a:rPr>
              <a:t> ed</a:t>
            </a:r>
            <a:r>
              <a:rPr lang="en-US">
                <a:solidFill>
                  <a:schemeClr val="tx1"/>
                </a:solidFill>
                <a:latin typeface="Berlin Sans FB" panose="020E0602020502020306" pitchFamily="34" charset="0"/>
              </a:rPr>
              <a:t>.). Australia: Longman</a:t>
            </a:r>
          </a:p>
          <a:p>
            <a:pPr marL="502920" indent="-457200" algn="just">
              <a:buFont typeface="+mj-lt"/>
              <a:buAutoNum type="arabicPeriod"/>
            </a:pPr>
            <a:r>
              <a:rPr lang="en-US" smtClean="0">
                <a:solidFill>
                  <a:schemeClr val="tx1"/>
                </a:solidFill>
                <a:latin typeface="Berlin Sans FB" panose="020E0602020502020306" pitchFamily="34" charset="0"/>
              </a:rPr>
              <a:t>Walter </a:t>
            </a:r>
            <a:r>
              <a:rPr lang="en-US" err="1">
                <a:solidFill>
                  <a:schemeClr val="tx1"/>
                </a:solidFill>
                <a:latin typeface="Berlin Sans FB" panose="020E0602020502020306" pitchFamily="34" charset="0"/>
              </a:rPr>
              <a:t>Fernandes</a:t>
            </a:r>
            <a:r>
              <a:rPr lang="en-US">
                <a:solidFill>
                  <a:schemeClr val="tx1"/>
                </a:solidFill>
                <a:latin typeface="Berlin Sans FB" panose="020E0602020502020306" pitchFamily="34" charset="0"/>
              </a:rPr>
              <a:t> &amp; Rajesh </a:t>
            </a:r>
            <a:r>
              <a:rPr lang="en-US" err="1">
                <a:solidFill>
                  <a:schemeClr val="tx1"/>
                </a:solidFill>
                <a:latin typeface="Berlin Sans FB" panose="020E0602020502020306" pitchFamily="34" charset="0"/>
              </a:rPr>
              <a:t>Tandon</a:t>
            </a:r>
            <a:r>
              <a:rPr lang="en-US">
                <a:solidFill>
                  <a:schemeClr val="tx1"/>
                </a:solidFill>
                <a:latin typeface="Berlin Sans FB" panose="020E0602020502020306" pitchFamily="34" charset="0"/>
              </a:rPr>
              <a:t>, 1993. </a:t>
            </a:r>
            <a:r>
              <a:rPr lang="en-US" err="1">
                <a:solidFill>
                  <a:schemeClr val="tx1"/>
                </a:solidFill>
                <a:latin typeface="Berlin Sans FB" panose="020E0602020502020306" pitchFamily="34" charset="0"/>
              </a:rPr>
              <a:t>Riset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partisipatif</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Riset</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Pembebasan</a:t>
            </a:r>
            <a:r>
              <a:rPr lang="en-US">
                <a:solidFill>
                  <a:schemeClr val="tx1"/>
                </a:solidFill>
                <a:latin typeface="Berlin Sans FB" panose="020E0602020502020306" pitchFamily="34" charset="0"/>
              </a:rPr>
              <a:t>. Yogyakarta: PT </a:t>
            </a:r>
            <a:r>
              <a:rPr lang="en-US" err="1">
                <a:solidFill>
                  <a:schemeClr val="tx1"/>
                </a:solidFill>
                <a:latin typeface="Berlin Sans FB" panose="020E0602020502020306" pitchFamily="34" charset="0"/>
              </a:rPr>
              <a:t>Gramedia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Pustaka</a:t>
            </a:r>
            <a:r>
              <a:rPr lang="en-US">
                <a:solidFill>
                  <a:schemeClr val="tx1"/>
                </a:solidFill>
                <a:latin typeface="Berlin Sans FB" panose="020E0602020502020306" pitchFamily="34" charset="0"/>
              </a:rPr>
              <a:t> </a:t>
            </a:r>
            <a:r>
              <a:rPr lang="en-US" err="1">
                <a:solidFill>
                  <a:schemeClr val="tx1"/>
                </a:solidFill>
                <a:latin typeface="Berlin Sans FB" panose="020E0602020502020306" pitchFamily="34" charset="0"/>
              </a:rPr>
              <a:t>Utama</a:t>
            </a:r>
            <a:endParaRPr lang="en-US">
              <a:solidFill>
                <a:schemeClr val="tx1"/>
              </a:solidFill>
              <a:latin typeface="Berlin Sans FB" panose="020E0602020502020306" pitchFamily="34" charset="0"/>
            </a:endParaRPr>
          </a:p>
          <a:p>
            <a:pPr marL="502920" indent="-457200" algn="just">
              <a:buFont typeface="+mj-lt"/>
              <a:buAutoNum type="arabicPeriod"/>
            </a:pPr>
            <a:endParaRPr lang="en-US">
              <a:solidFill>
                <a:schemeClr val="tx1"/>
              </a:solidFill>
              <a:latin typeface="Georgia" panose="02040502050405020303" pitchFamily="18" charset="0"/>
            </a:endParaRPr>
          </a:p>
        </p:txBody>
      </p:sp>
    </p:spTree>
    <p:extLst>
      <p:ext uri="{BB962C8B-B14F-4D97-AF65-F5344CB8AC3E}">
        <p14:creationId xmlns:p14="http://schemas.microsoft.com/office/powerpoint/2010/main" val="322030949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Smiley Face 3">
            <a:extLst>
              <a:ext uri="{FF2B5EF4-FFF2-40B4-BE49-F238E27FC236}">
                <a16:creationId xmlns:a16="http://schemas.microsoft.com/office/drawing/2014/main" id="{4C92FDFC-8A3D-4E43-819B-B9D3A8DFF203}"/>
              </a:ext>
            </a:extLst>
          </p:cNvPr>
          <p:cNvSpPr/>
          <p:nvPr/>
        </p:nvSpPr>
        <p:spPr>
          <a:xfrm>
            <a:off x="3777057" y="2769704"/>
            <a:ext cx="3540319" cy="3352800"/>
          </a:xfrm>
          <a:prstGeom prst="smileyFace">
            <a:avLst/>
          </a:prstGeom>
        </p:spPr>
        <p:style>
          <a:lnRef idx="2">
            <a:schemeClr val="accent2">
              <a:shade val="50000"/>
            </a:schemeClr>
          </a:lnRef>
          <a:fillRef idx="1">
            <a:schemeClr val="accent2"/>
          </a:fillRef>
          <a:effectRef idx="0">
            <a:schemeClr val="accent2"/>
          </a:effectRef>
          <a:fontRef idx="minor">
            <a:schemeClr val="lt1"/>
          </a:fontRef>
        </p:style>
        <p:txBody>
          <a:bodyPr rtlCol="0" anchor="ctr"/>
          <a:lstStyle/>
          <a:p>
            <a:pPr algn="ctr"/>
            <a:endParaRPr lang="en-ID"/>
          </a:p>
        </p:txBody>
      </p:sp>
      <p:sp>
        <p:nvSpPr>
          <p:cNvPr id="5" name="Speech Bubble: Oval 4">
            <a:extLst>
              <a:ext uri="{FF2B5EF4-FFF2-40B4-BE49-F238E27FC236}">
                <a16:creationId xmlns:a16="http://schemas.microsoft.com/office/drawing/2014/main" id="{01EAF35B-2475-4B60-BD2D-BA9921919071}"/>
              </a:ext>
            </a:extLst>
          </p:cNvPr>
          <p:cNvSpPr/>
          <p:nvPr/>
        </p:nvSpPr>
        <p:spPr>
          <a:xfrm>
            <a:off x="5936974" y="569844"/>
            <a:ext cx="3875766" cy="2199860"/>
          </a:xfrm>
          <a:prstGeom prst="wedgeEllipseCallou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smtClean="0">
                <a:latin typeface="Georgia" panose="02040502050405020303" pitchFamily="18" charset="0"/>
              </a:rPr>
              <a:t>See u next week…</a:t>
            </a:r>
            <a:endParaRPr lang="en-ID" sz="2400">
              <a:latin typeface="Georgia" panose="02040502050405020303" pitchFamily="18" charset="0"/>
            </a:endParaRPr>
          </a:p>
        </p:txBody>
      </p:sp>
    </p:spTree>
    <p:extLst>
      <p:ext uri="{BB962C8B-B14F-4D97-AF65-F5344CB8AC3E}">
        <p14:creationId xmlns:p14="http://schemas.microsoft.com/office/powerpoint/2010/main" val="29317963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43000" y="609600"/>
            <a:ext cx="9875520" cy="468573"/>
          </a:xfrm>
        </p:spPr>
        <p:txBody>
          <a:bodyPr>
            <a:normAutofit/>
          </a:bodyPr>
          <a:lstStyle/>
          <a:p>
            <a:r>
              <a:rPr lang="en-US" sz="2400" u="sng" smtClean="0">
                <a:solidFill>
                  <a:schemeClr val="tx1"/>
                </a:solidFill>
                <a:latin typeface="Berlin Sans FB" panose="020E0602020502020306" pitchFamily="34" charset="0"/>
              </a:rPr>
              <a:t>Desain Penelitian</a:t>
            </a:r>
            <a:endParaRPr lang="en-US" sz="2400" u="sng">
              <a:solidFill>
                <a:schemeClr val="tx1"/>
              </a:solidFill>
              <a:latin typeface="Berlin Sans FB" panose="020E0602020502020306" pitchFamily="34" charset="0"/>
            </a:endParaRPr>
          </a:p>
        </p:txBody>
      </p:sp>
      <p:sp>
        <p:nvSpPr>
          <p:cNvPr id="3" name="Content Placeholder 2"/>
          <p:cNvSpPr>
            <a:spLocks noGrp="1"/>
          </p:cNvSpPr>
          <p:nvPr>
            <p:ph idx="1"/>
          </p:nvPr>
        </p:nvSpPr>
        <p:spPr>
          <a:xfrm>
            <a:off x="1143000" y="1201003"/>
            <a:ext cx="9872871" cy="4894997"/>
          </a:xfrm>
        </p:spPr>
        <p:txBody>
          <a:bodyPr/>
          <a:lstStyle/>
          <a:p>
            <a:pPr marL="45720" indent="0" algn="just">
              <a:buNone/>
            </a:pPr>
            <a:r>
              <a:rPr lang="en-US" smtClean="0">
                <a:solidFill>
                  <a:schemeClr val="tx1"/>
                </a:solidFill>
                <a:latin typeface="Berlin Sans FB" panose="020E0602020502020306" pitchFamily="34" charset="0"/>
              </a:rPr>
              <a:t>Ada 4 pertanyaan dasar yang menjadi kerangka konseptual dalam sebuah desain penelitian:</a:t>
            </a:r>
          </a:p>
          <a:p>
            <a:pPr marL="463550" indent="-419100" algn="just">
              <a:buFont typeface="+mj-lt"/>
              <a:buAutoNum type="alphaLcParenR"/>
            </a:pPr>
            <a:r>
              <a:rPr lang="en-US" smtClean="0">
                <a:solidFill>
                  <a:schemeClr val="tx1"/>
                </a:solidFill>
                <a:latin typeface="Berlin Sans FB" panose="020E0602020502020306" pitchFamily="34" charset="0"/>
              </a:rPr>
              <a:t>Bagaimana sebuah desain penelitian terkait dengan paradigm penelitian yang digunakan? Artinya, bagaimana data-data lapangan dirangkum dan dikaitkan dengan paradigm dalam pertanyaan penelitian?</a:t>
            </a:r>
          </a:p>
          <a:p>
            <a:pPr marL="463550" indent="-419100" algn="just">
              <a:buFont typeface="+mj-lt"/>
              <a:buAutoNum type="alphaLcParenR"/>
            </a:pPr>
            <a:r>
              <a:rPr lang="en-US" smtClean="0">
                <a:solidFill>
                  <a:schemeClr val="tx1"/>
                </a:solidFill>
                <a:latin typeface="Berlin Sans FB" panose="020E0602020502020306" pitchFamily="34" charset="0"/>
              </a:rPr>
              <a:t>Siapa dan apa yang akan diteliti?</a:t>
            </a:r>
          </a:p>
          <a:p>
            <a:pPr marL="463550" indent="-419100" algn="just">
              <a:buFont typeface="+mj-lt"/>
              <a:buAutoNum type="alphaLcParenR"/>
            </a:pPr>
            <a:r>
              <a:rPr lang="en-US" smtClean="0">
                <a:solidFill>
                  <a:schemeClr val="tx1"/>
                </a:solidFill>
                <a:latin typeface="Berlin Sans FB" panose="020E0602020502020306" pitchFamily="34" charset="0"/>
              </a:rPr>
              <a:t>Strategi-strategi penelitian apa saja yang akan digunakan?</a:t>
            </a:r>
          </a:p>
          <a:p>
            <a:pPr marL="463550" indent="-419100" algn="just">
              <a:buFont typeface="+mj-lt"/>
              <a:buAutoNum type="alphaLcParenR"/>
            </a:pPr>
            <a:r>
              <a:rPr lang="en-US" smtClean="0">
                <a:solidFill>
                  <a:schemeClr val="tx1"/>
                </a:solidFill>
                <a:latin typeface="Berlin Sans FB" panose="020E0602020502020306" pitchFamily="34" charset="0"/>
              </a:rPr>
              <a:t>Perangkat metodologi dan penelitian apa yang akan digunakan untuk menghimpun dan menganalisis data-data penelitian?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97970954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46161" y="696036"/>
            <a:ext cx="10481481" cy="5399964"/>
          </a:xfrm>
        </p:spPr>
        <p:txBody>
          <a:bodyPr>
            <a:normAutofit/>
          </a:bodyPr>
          <a:lstStyle/>
          <a:p>
            <a:pPr marL="53975" indent="0" algn="just">
              <a:buNone/>
            </a:pPr>
            <a:r>
              <a:rPr lang="en-US" u="sng" smtClean="0">
                <a:solidFill>
                  <a:schemeClr val="tx1"/>
                </a:solidFill>
                <a:latin typeface="Berlin Sans FB" panose="020E0602020502020306" pitchFamily="34" charset="0"/>
              </a:rPr>
              <a:t>Paradigma, Perspektif dan Metafora</a:t>
            </a:r>
          </a:p>
          <a:p>
            <a:pPr marL="341313" indent="-287338" algn="just">
              <a:buFont typeface="Wingdings" panose="05000000000000000000" pitchFamily="2" charset="2"/>
              <a:buChar char="§"/>
            </a:pPr>
            <a:r>
              <a:rPr lang="en-US" smtClean="0">
                <a:solidFill>
                  <a:schemeClr val="tx1"/>
                </a:solidFill>
                <a:latin typeface="Berlin Sans FB" panose="020E0602020502020306" pitchFamily="34" charset="0"/>
              </a:rPr>
              <a:t>Paradigma-paradigm positivis, post-positivis, kontruksionis dan kritis (dengan berbagai variasinya) sangat menentukan desain penelitian.</a:t>
            </a:r>
          </a:p>
          <a:p>
            <a:pPr marL="341313" indent="-287338" algn="just">
              <a:buFont typeface="Wingdings" panose="05000000000000000000" pitchFamily="2" charset="2"/>
              <a:buChar char="§"/>
            </a:pPr>
            <a:r>
              <a:rPr lang="en-US" smtClean="0">
                <a:solidFill>
                  <a:schemeClr val="tx1"/>
                </a:solidFill>
                <a:latin typeface="Berlin Sans FB" panose="020E0602020502020306" pitchFamily="34" charset="0"/>
              </a:rPr>
              <a:t>Desain penelitian kaum positivis lebih menekankan proses identifikasi-dini, pengembangan pertanyaan penelitian, perumusan sejumlah hipotesis, pemilihan lokasi penelitian, penentuan strategi/teknik sampling, dan penetapan metode serta teknik analisis yang akan digunakan. </a:t>
            </a:r>
          </a:p>
          <a:p>
            <a:pPr marL="341313" indent="-287338" algn="just">
              <a:buFont typeface="Wingdings" panose="05000000000000000000" pitchFamily="2" charset="2"/>
              <a:buChar char="§"/>
            </a:pPr>
            <a:r>
              <a:rPr lang="en-US" smtClean="0">
                <a:solidFill>
                  <a:schemeClr val="tx1"/>
                </a:solidFill>
                <a:latin typeface="Berlin Sans FB" panose="020E0602020502020306" pitchFamily="34" charset="0"/>
              </a:rPr>
              <a:t>Desain penelitian kuantitatif berupaya mengantisipasi semua masalah yang bisa muncul dalam desain penelitian kualitatif. </a:t>
            </a:r>
            <a:r>
              <a:rPr lang="en-US">
                <a:solidFill>
                  <a:schemeClr val="tx1"/>
                </a:solidFill>
                <a:latin typeface="Berlin Sans FB" panose="020E0602020502020306" pitchFamily="34" charset="0"/>
              </a:rPr>
              <a:t>Desain penelitian ini menyuguhkan alur yang jelas bagi peneliti.</a:t>
            </a:r>
            <a:endParaRPr lang="en-US" smtClean="0">
              <a:solidFill>
                <a:schemeClr val="tx1"/>
              </a:solidFill>
              <a:latin typeface="Berlin Sans FB" panose="020E0602020502020306" pitchFamily="34" charset="0"/>
            </a:endParaRPr>
          </a:p>
          <a:p>
            <a:pPr marL="341313" indent="-287338" algn="just">
              <a:buFont typeface="Wingdings" panose="05000000000000000000" pitchFamily="2" charset="2"/>
              <a:buChar char="§"/>
            </a:pPr>
            <a:r>
              <a:rPr lang="en-US" smtClean="0">
                <a:solidFill>
                  <a:schemeClr val="tx1"/>
                </a:solidFill>
                <a:latin typeface="Berlin Sans FB" panose="020E0602020502020306" pitchFamily="34" charset="0"/>
              </a:rPr>
              <a:t>Desain ini mengharapkan produksi karya yang dapat mengisi kekuarangan literature, khususnya terkait topik yang sedang dikaji.</a:t>
            </a:r>
          </a:p>
        </p:txBody>
      </p:sp>
    </p:spTree>
    <p:extLst>
      <p:ext uri="{BB962C8B-B14F-4D97-AF65-F5344CB8AC3E}">
        <p14:creationId xmlns:p14="http://schemas.microsoft.com/office/powerpoint/2010/main" val="152906508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68991"/>
            <a:ext cx="10007221" cy="5127009"/>
          </a:xfrm>
        </p:spPr>
        <p:txBody>
          <a:bodyPr/>
          <a:lstStyle/>
          <a:p>
            <a:pPr marL="341313" indent="-287338" algn="just">
              <a:buFont typeface="Wingdings" panose="05000000000000000000" pitchFamily="2" charset="2"/>
              <a:buChar char="§"/>
            </a:pPr>
            <a:r>
              <a:rPr lang="en-US">
                <a:solidFill>
                  <a:schemeClr val="tx1"/>
                </a:solidFill>
                <a:latin typeface="Berlin Sans FB" panose="020E0602020502020306" pitchFamily="34" charset="0"/>
              </a:rPr>
              <a:t>Sebaliknya, peneliti </a:t>
            </a:r>
            <a:r>
              <a:rPr lang="en-US" smtClean="0">
                <a:solidFill>
                  <a:schemeClr val="tx1"/>
                </a:solidFill>
                <a:latin typeface="Berlin Sans FB" panose="020E0602020502020306" pitchFamily="34" charset="0"/>
              </a:rPr>
              <a:t>kualitatif akan </a:t>
            </a:r>
            <a:r>
              <a:rPr lang="en-US">
                <a:solidFill>
                  <a:schemeClr val="tx1"/>
                </a:solidFill>
                <a:latin typeface="Berlin Sans FB" panose="020E0602020502020306" pitchFamily="34" charset="0"/>
              </a:rPr>
              <a:t>dihadapkan dengan problem ambiguitas yang lebih besar ketika menggunakan desain post-positivis atau non-positivis, seperti desain penelitian yang berbasis paradigm konstruktivis, perspektif teori kritis, etnis, feminis, dan kajian-kajian budaya.</a:t>
            </a:r>
          </a:p>
          <a:p>
            <a:pPr marL="341313" indent="-287338" algn="just">
              <a:buFont typeface="Wingdings" panose="05000000000000000000" pitchFamily="2" charset="2"/>
              <a:buChar char="§"/>
            </a:pPr>
            <a:r>
              <a:rPr lang="en-US">
                <a:solidFill>
                  <a:schemeClr val="tx1"/>
                </a:solidFill>
                <a:latin typeface="Berlin Sans FB" panose="020E0602020502020306" pitchFamily="34" charset="0"/>
              </a:rPr>
              <a:t>Penelitian yang berbasis paradigama dan perspektif kualitatif ini tidak terlalu mengharuskan penulisan format proposal secara baku, rumusan hipotesis, pemilihan sampel secara ketat, jadwal wawancara terstruktur, strategi dan metode penelitian serta model analisis yang telah ditetapkan.  </a:t>
            </a:r>
            <a:endParaRPr lang="en-US" smtClean="0">
              <a:solidFill>
                <a:schemeClr val="tx1"/>
              </a:solidFill>
              <a:latin typeface="Berlin Sans FB" panose="020E0602020502020306" pitchFamily="34" charset="0"/>
            </a:endParaRP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Dalam konteks ini, peneliti mengalir sesuai dengan temuan lapangan, tentu saja dengan model kerangka operasional yang kualitatif yang telah banyak dilakukan.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Penelitian kualitatif diharapkan akan memproduksi karya yang memiliki keunikan-keunikan.</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104724865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914400"/>
            <a:ext cx="10198290" cy="5181600"/>
          </a:xfrm>
        </p:spPr>
        <p:txBody>
          <a:bodyPr>
            <a:normAutofit lnSpcReduction="10000"/>
          </a:bodyPr>
          <a:lstStyle/>
          <a:p>
            <a:pPr marL="45720" indent="0">
              <a:buNone/>
            </a:pPr>
            <a:r>
              <a:rPr lang="en-US" u="sng" smtClean="0">
                <a:solidFill>
                  <a:schemeClr val="tx1"/>
                </a:solidFill>
                <a:latin typeface="Berlin Sans FB" panose="020E0602020502020306" pitchFamily="34" charset="0"/>
              </a:rPr>
              <a:t>Menentukan Desain Penelitian</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Janesick (Denzin &amp; Lincoln, 2009) menyajikan ulasan tentang proses penentuan desain penelitian secara fleksibel. Pandangannya ini sangat dipengaruhi oleh desain penelitian dengan perspektif estetik, artistic dan metaforik.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Menurutnya, sebuah desain penelitian adalah sebuah karya seni, yaitu sebuah peristiwa dan sebuah proses dengan berbagai tahapan yang berhubungan dengan beragam bentuk pengalaman </a:t>
            </a:r>
            <a:r>
              <a:rPr lang="en-US">
                <a:solidFill>
                  <a:schemeClr val="tx1"/>
                </a:solidFill>
                <a:latin typeface="Berlin Sans FB" panose="020E0602020502020306" pitchFamily="34" charset="0"/>
              </a:rPr>
              <a:t>problematis</a:t>
            </a:r>
            <a:r>
              <a:rPr lang="en-US" smtClean="0">
                <a:solidFill>
                  <a:schemeClr val="tx1"/>
                </a:solidFill>
                <a:latin typeface="Berlin Sans FB" panose="020E0602020502020306" pitchFamily="34" charset="0"/>
              </a:rPr>
              <a:t>, bentuk tafsir, serta penyajiannya.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Seni membentuk dan menghiasi pengalaman. Dalam bentuk aplikatifnya, seni menjadi sebuah hasil koreografi berdasarkan beberapa tahapan yang berbeda: pemanasan, latihan, pilihan desain, tahap pendinginan, interpretasi, evaluasi dan kritisisme.</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Pemilihan desain kualitatif sangat terkait dengan tahap-tahap pemanasan, latihan dan pendinginan dalam sebuah tari. Ketika sebuah tarian berhasil mencerminkan kehidupan demikian pula dengan proses adaptasi dan perubahan yang sangat menentukan keterjangkauan fenomena sosial yang sedang diteliti.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25621061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146412"/>
            <a:ext cx="9872871" cy="4949588"/>
          </a:xfrm>
        </p:spPr>
        <p:txBody>
          <a:bodyPr/>
          <a:lstStyle/>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Janesick menyesuaikan desain penelitian tradisional (pertanyaan penelitian, lokasi penelitian, jadwal waktu, strategi-strategi penelitian) ke dalam kerangka operasional tersebut.</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Selanjutnya, dia mengulas masalah-masalah yang </a:t>
            </a:r>
            <a:r>
              <a:rPr lang="en-US">
                <a:solidFill>
                  <a:schemeClr val="tx1"/>
                </a:solidFill>
                <a:latin typeface="Berlin Sans FB" panose="020E0602020502020306" pitchFamily="34" charset="0"/>
              </a:rPr>
              <a:t>t</a:t>
            </a:r>
            <a:r>
              <a:rPr lang="en-US" smtClean="0">
                <a:solidFill>
                  <a:schemeClr val="tx1"/>
                </a:solidFill>
                <a:latin typeface="Berlin Sans FB" panose="020E0602020502020306" pitchFamily="34" charset="0"/>
              </a:rPr>
              <a:t>erangkum dalam penelitian sebelumnya (pilot-studies), triangulasi antar-displin ilmu pengetahuan (interdisciplinary triangulation), dan berbagai pandangan alternative seputar vaiditas, reliabilitas, dan generalizabilitas, sambal mengkritisi paradigm ‘metodolatri’ (hegemoni metode) yang dikembangkan oleh kaum positivis-tradisionalis.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Jadi, paradigm memang membentuk imajinasi-imajinasi interpretif para peneliti kualitatif.</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83029419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3000" y="1091821"/>
            <a:ext cx="9872871" cy="5004179"/>
          </a:xfrm>
        </p:spPr>
        <p:txBody>
          <a:bodyPr/>
          <a:lstStyle/>
          <a:p>
            <a:pPr marL="45720" indent="0">
              <a:buNone/>
            </a:pPr>
            <a:r>
              <a:rPr lang="en-US" u="sng" smtClean="0">
                <a:solidFill>
                  <a:schemeClr val="tx1"/>
                </a:solidFill>
                <a:latin typeface="Berlin Sans FB" panose="020E0602020502020306" pitchFamily="34" charset="0"/>
              </a:rPr>
              <a:t>Siapa dan Apa yang Hendak Diteliti?</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Penelitian kualitatif tentang siapa (who) dan apa (what) yang ehndak di teliti mencakup berbagai contoh kasus yang bersumber dari fenomena-fenomena dan proses-proses sosial. Ada tiga pendekatan umum:</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Pertama, studi kasus (instrinsic case study); kasus-tunggal atau proses-tunggal yang menjadi objek penelitian. Dalam konteks ini, peneliti mengkaji secara cermat sebuah kasus tunggal atau sebuah fenomena sosial secara rinci dalam format pertanyaan. Contoh: pola-pola sekelompok pelajar yang hidup dalam satu asrama.</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Desain peenelitian ini mengarahkan pada lokasi penelitian, memberikan inspirasi tentang pertanyaan yangharus diajukan dan metode apa yang harus digunakan untuk menjawab pertanyaan tersebut.</a:t>
            </a:r>
          </a:p>
          <a:p>
            <a:pPr marL="46038" indent="0" algn="just">
              <a:buNone/>
            </a:pPr>
            <a:r>
              <a:rPr lang="en-US" smtClean="0">
                <a:solidFill>
                  <a:schemeClr val="tx1"/>
                </a:solidFill>
                <a:latin typeface="Berlin Sans FB" panose="020E0602020502020306" pitchFamily="34" charset="0"/>
              </a:rPr>
              <a:t>  </a:t>
            </a:r>
            <a:endParaRPr lang="en-US">
              <a:solidFill>
                <a:schemeClr val="tx1"/>
              </a:solidFill>
              <a:latin typeface="Berlin Sans FB" panose="020E0602020502020306" pitchFamily="34" charset="0"/>
            </a:endParaRPr>
          </a:p>
        </p:txBody>
      </p:sp>
    </p:spTree>
    <p:extLst>
      <p:ext uri="{BB962C8B-B14F-4D97-AF65-F5344CB8AC3E}">
        <p14:creationId xmlns:p14="http://schemas.microsoft.com/office/powerpoint/2010/main" val="30953250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1146412" y="1023582"/>
            <a:ext cx="9853684" cy="5072418"/>
          </a:xfrm>
        </p:spPr>
        <p:txBody>
          <a:bodyPr>
            <a:normAutofit/>
          </a:bodyPr>
          <a:lstStyle/>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Kedua, focus pada sejumlah kasus (collective case approach); yang dapat dianalisis berdasarkan kualitas-kualitas umum dan khusus.</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Ketiga, penelitian proses, ketika proses tersebut tersaji dalam setiap bentuk kasus yang beragam. Contoh: penelitian tentang tingkat kekambuhan para pecandu alcohol selama masa penyembuhan, dengan menguji tipe-tipe kekambuhan melalui beragam jenis penyembuhan yang berbeda.</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Desain penelitian bervariasi dan bergantung pada kebutuhan/focus penelitian: kasus tunggal, kasus ganda, atau penelitian proses. </a:t>
            </a:r>
          </a:p>
          <a:p>
            <a:pPr marL="341313" indent="-295275" algn="just">
              <a:buFont typeface="Wingdings" panose="05000000000000000000" pitchFamily="2" charset="2"/>
              <a:buChar char="§"/>
            </a:pPr>
            <a:r>
              <a:rPr lang="en-US" smtClean="0">
                <a:solidFill>
                  <a:schemeClr val="tx1"/>
                </a:solidFill>
                <a:latin typeface="Berlin Sans FB" panose="020E0602020502020306" pitchFamily="34" charset="0"/>
              </a:rPr>
              <a:t>Desain penelitian menentukan keragaman teknik sampling pada masing-masing situasi. Kebutuhan dan isu seputar pemilihan teknik sampling bergantung pada paradigm penelitian yang digunakan.</a:t>
            </a:r>
          </a:p>
          <a:p>
            <a:pPr marL="341313" indent="-295275" algn="just">
              <a:buFont typeface="Wingdings" panose="05000000000000000000" pitchFamily="2" charset="2"/>
              <a:buChar char="§"/>
            </a:pPr>
            <a:r>
              <a:rPr lang="en-US">
                <a:solidFill>
                  <a:schemeClr val="tx1"/>
                </a:solidFill>
                <a:latin typeface="Berlin Sans FB" panose="020E0602020502020306" pitchFamily="34" charset="0"/>
              </a:rPr>
              <a:t>Para peneliti kualitatif penganut mazhab post-positivis, konstruksionis, teori kritis menggunakan teknik purposive sampling atau teoritis, bukan acak (random sampling)</a:t>
            </a:r>
          </a:p>
          <a:p>
            <a:pPr marL="341313" indent="-295275" algn="just">
              <a:buFont typeface="Wingdings" panose="05000000000000000000" pitchFamily="2" charset="2"/>
              <a:buChar char="§"/>
            </a:pPr>
            <a:endParaRPr lang="en-US" smtClean="0">
              <a:solidFill>
                <a:schemeClr val="tx1"/>
              </a:solidFill>
              <a:latin typeface="Berlin Sans FB" panose="020E0602020502020306" pitchFamily="34" charset="0"/>
            </a:endParaRPr>
          </a:p>
        </p:txBody>
      </p:sp>
    </p:spTree>
    <p:extLst>
      <p:ext uri="{BB962C8B-B14F-4D97-AF65-F5344CB8AC3E}">
        <p14:creationId xmlns:p14="http://schemas.microsoft.com/office/powerpoint/2010/main" val="112986269"/>
      </p:ext>
    </p:extLst>
  </p:cSld>
  <p:clrMapOvr>
    <a:masterClrMapping/>
  </p:clrMapOvr>
</p:sld>
</file>

<file path=ppt/theme/theme1.xml><?xml version="1.0" encoding="utf-8"?>
<a:theme xmlns:a="http://schemas.openxmlformats.org/drawingml/2006/main" name="Basis">
  <a:themeElements>
    <a:clrScheme name="Basis">
      <a:dk1>
        <a:srgbClr val="000000"/>
      </a:dk1>
      <a:lt1>
        <a:srgbClr val="FFFFFF"/>
      </a:lt1>
      <a:dk2>
        <a:srgbClr val="565349"/>
      </a:dk2>
      <a:lt2>
        <a:srgbClr val="DDDDDD"/>
      </a:lt2>
      <a:accent1>
        <a:srgbClr val="A6B727"/>
      </a:accent1>
      <a:accent2>
        <a:srgbClr val="DF5327"/>
      </a:accent2>
      <a:accent3>
        <a:srgbClr val="FE9E00"/>
      </a:accent3>
      <a:accent4>
        <a:srgbClr val="418AB3"/>
      </a:accent4>
      <a:accent5>
        <a:srgbClr val="D7D447"/>
      </a:accent5>
      <a:accent6>
        <a:srgbClr val="818183"/>
      </a:accent6>
      <a:hlink>
        <a:srgbClr val="F59E00"/>
      </a:hlink>
      <a:folHlink>
        <a:srgbClr val="B2B2B2"/>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docProps/app.xml><?xml version="1.0" encoding="utf-8"?>
<Properties xmlns="http://schemas.openxmlformats.org/officeDocument/2006/extended-properties" xmlns:vt="http://schemas.openxmlformats.org/officeDocument/2006/docPropsVTypes">
  <Template>TM03457444[[fn=Basis]]</Template>
  <TotalTime>1254</TotalTime>
  <Words>2173</Words>
  <Application>Microsoft Office PowerPoint</Application>
  <PresentationFormat>Widescreen</PresentationFormat>
  <Paragraphs>103</Paragraphs>
  <Slides>21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21</vt:i4>
      </vt:variant>
    </vt:vector>
  </HeadingPairs>
  <TitlesOfParts>
    <vt:vector size="26" baseType="lpstr">
      <vt:lpstr>Berlin Sans FB</vt:lpstr>
      <vt:lpstr>Corbel</vt:lpstr>
      <vt:lpstr>Georgia</vt:lpstr>
      <vt:lpstr>Wingdings</vt:lpstr>
      <vt:lpstr>Basis</vt:lpstr>
      <vt:lpstr>Strategi-strategi  PENELITIAN</vt:lpstr>
      <vt:lpstr>PowerPoint Presentation</vt:lpstr>
      <vt:lpstr>Desain Penelitian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Referensi:</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Praktek Kerja Sosial Anti-Opresi di Tingkat Pribadi dan Budaya</dc:title>
  <dc:creator>acer</dc:creator>
  <cp:lastModifiedBy>Widi</cp:lastModifiedBy>
  <cp:revision>124</cp:revision>
  <dcterms:created xsi:type="dcterms:W3CDTF">2020-04-20T04:37:06Z</dcterms:created>
  <dcterms:modified xsi:type="dcterms:W3CDTF">2021-03-26T02:18:03Z</dcterms:modified>
</cp:coreProperties>
</file>