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0DACB2-B8A5-4393-8C73-B3DC6ADE08DE}" type="datetimeFigureOut">
              <a:rPr lang="id-ID" smtClean="0"/>
              <a:t>08/10/2019</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63A371-7E9A-4EC5-8EA7-8E808ECD96A6}" type="slidenum">
              <a:rPr lang="id-ID" smtClean="0"/>
              <a:t>‹#›</a:t>
            </a:fld>
            <a:endParaRPr lang="id-ID"/>
          </a:p>
        </p:txBody>
      </p:sp>
    </p:spTree>
    <p:extLst>
      <p:ext uri="{BB962C8B-B14F-4D97-AF65-F5344CB8AC3E}">
        <p14:creationId xmlns:p14="http://schemas.microsoft.com/office/powerpoint/2010/main" val="356166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id-ID" smtClean="0"/>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C4A9482E-4CC1-4983-8EBD-66A666BB6263}" type="slidenum">
              <a:rPr lang="en-US" smtClean="0"/>
              <a:pPr>
                <a:defRPr/>
              </a:pPr>
              <a:t>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7817D6D-6890-4542-B62B-DA7FFB9A2C21}" type="datetimeFigureOut">
              <a:rPr lang="id-ID" smtClean="0"/>
              <a:t>08/10/2019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973764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817D6D-6890-4542-B62B-DA7FFB9A2C21}" type="datetimeFigureOut">
              <a:rPr lang="id-ID" smtClean="0"/>
              <a:t>08/10/2019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2519871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817D6D-6890-4542-B62B-DA7FFB9A2C21}" type="datetimeFigureOut">
              <a:rPr lang="id-ID" smtClean="0"/>
              <a:t>08/10/2019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170819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7817D6D-6890-4542-B62B-DA7FFB9A2C21}" type="datetimeFigureOut">
              <a:rPr lang="id-ID" smtClean="0"/>
              <a:t>08/10/2019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4253275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17D6D-6890-4542-B62B-DA7FFB9A2C21}" type="datetimeFigureOut">
              <a:rPr lang="id-ID" smtClean="0"/>
              <a:t>08/10/2019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1519740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7817D6D-6890-4542-B62B-DA7FFB9A2C21}" type="datetimeFigureOut">
              <a:rPr lang="id-ID" smtClean="0"/>
              <a:t>08/10/2019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355856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7817D6D-6890-4542-B62B-DA7FFB9A2C21}" type="datetimeFigureOut">
              <a:rPr lang="id-ID" smtClean="0"/>
              <a:t>08/10/2019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1286758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7817D6D-6890-4542-B62B-DA7FFB9A2C21}" type="datetimeFigureOut">
              <a:rPr lang="id-ID" smtClean="0"/>
              <a:t>08/10/2019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1837071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817D6D-6890-4542-B62B-DA7FFB9A2C21}" type="datetimeFigureOut">
              <a:rPr lang="id-ID" smtClean="0"/>
              <a:t>08/10/2019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3197166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17D6D-6890-4542-B62B-DA7FFB9A2C21}" type="datetimeFigureOut">
              <a:rPr lang="id-ID" smtClean="0"/>
              <a:t>08/10/2019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3301093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17D6D-6890-4542-B62B-DA7FFB9A2C21}" type="datetimeFigureOut">
              <a:rPr lang="id-ID" smtClean="0"/>
              <a:t>08/10/2019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76EE95A-FFA6-4AD6-A267-E917D7299DE9}" type="slidenum">
              <a:rPr lang="id-ID" smtClean="0"/>
              <a:t>‹#›</a:t>
            </a:fld>
            <a:endParaRPr lang="id-ID"/>
          </a:p>
        </p:txBody>
      </p:sp>
    </p:spTree>
    <p:extLst>
      <p:ext uri="{BB962C8B-B14F-4D97-AF65-F5344CB8AC3E}">
        <p14:creationId xmlns:p14="http://schemas.microsoft.com/office/powerpoint/2010/main" val="2171933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817D6D-6890-4542-B62B-DA7FFB9A2C21}" type="datetimeFigureOut">
              <a:rPr lang="id-ID" smtClean="0"/>
              <a:t>08/10/2019</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6EE95A-FFA6-4AD6-A267-E917D7299DE9}" type="slidenum">
              <a:rPr lang="id-ID" smtClean="0"/>
              <a:t>‹#›</a:t>
            </a:fld>
            <a:endParaRPr lang="id-ID"/>
          </a:p>
        </p:txBody>
      </p:sp>
    </p:spTree>
    <p:extLst>
      <p:ext uri="{BB962C8B-B14F-4D97-AF65-F5344CB8AC3E}">
        <p14:creationId xmlns:p14="http://schemas.microsoft.com/office/powerpoint/2010/main" val="2118496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landasanteori.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Pertemuan 2</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2679287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590550"/>
          </a:xfrm>
        </p:spPr>
        <p:txBody>
          <a:bodyPr>
            <a:normAutofit fontScale="90000"/>
          </a:bodyPr>
          <a:lstStyle/>
          <a:p>
            <a:pPr eaLnBrk="1" fontAlgn="auto" hangingPunct="1">
              <a:spcAft>
                <a:spcPts val="0"/>
              </a:spcAft>
              <a:defRPr/>
            </a:pPr>
            <a:r>
              <a:rPr lang="id-ID" dirty="0" smtClean="0"/>
              <a:t>MEKANISME ADMINITRASI DESA</a:t>
            </a:r>
            <a:endParaRPr lang="id-ID" dirty="0"/>
          </a:p>
        </p:txBody>
      </p:sp>
      <p:sp>
        <p:nvSpPr>
          <p:cNvPr id="29699" name="Content Placeholder 2"/>
          <p:cNvSpPr>
            <a:spLocks noGrp="1"/>
          </p:cNvSpPr>
          <p:nvPr>
            <p:ph idx="1"/>
          </p:nvPr>
        </p:nvSpPr>
        <p:spPr>
          <a:xfrm>
            <a:off x="457200" y="1447800"/>
            <a:ext cx="8229600" cy="4876800"/>
          </a:xfrm>
        </p:spPr>
        <p:txBody>
          <a:bodyPr/>
          <a:lstStyle/>
          <a:p>
            <a:pPr eaLnBrk="1" hangingPunct="1"/>
            <a:r>
              <a:rPr lang="id-ID" altLang="id-ID" smtClean="0"/>
              <a:t>PENANGGUNG JAWAB -------------</a:t>
            </a:r>
            <a:r>
              <a:rPr lang="id-ID" altLang="id-ID" i="1" smtClean="0">
                <a:solidFill>
                  <a:srgbClr val="0070C0"/>
                </a:solidFill>
              </a:rPr>
              <a:t>KEPALA DESA</a:t>
            </a:r>
          </a:p>
          <a:p>
            <a:pPr eaLnBrk="1" hangingPunct="1"/>
            <a:r>
              <a:rPr lang="id-ID" altLang="id-ID" smtClean="0"/>
              <a:t>KOORDINATOR PELAKSANA ---- </a:t>
            </a:r>
            <a:r>
              <a:rPr lang="id-ID" altLang="id-ID" sz="2400" i="1" smtClean="0">
                <a:solidFill>
                  <a:srgbClr val="FF0000"/>
                </a:solidFill>
              </a:rPr>
              <a:t>SEKRETARIS DESA</a:t>
            </a:r>
          </a:p>
          <a:p>
            <a:pPr eaLnBrk="1" hangingPunct="1"/>
            <a:r>
              <a:rPr lang="id-ID" altLang="id-ID" smtClean="0"/>
              <a:t>PELAKSANA  ADMINISTRASI ----- </a:t>
            </a:r>
          </a:p>
          <a:p>
            <a:pPr eaLnBrk="1" hangingPunct="1">
              <a:buFont typeface="Wingdings 2" pitchFamily="18" charset="2"/>
              <a:buNone/>
            </a:pPr>
            <a:r>
              <a:rPr lang="id-ID" altLang="id-ID" smtClean="0"/>
              <a:t>	- </a:t>
            </a:r>
            <a:r>
              <a:rPr lang="id-ID" altLang="id-ID" sz="1900" i="1" smtClean="0">
                <a:solidFill>
                  <a:srgbClr val="C00000"/>
                </a:solidFill>
              </a:rPr>
              <a:t>KEPALA-KEPALA  SEKSI URUSAN SESUAI DENGAN BDANG TUGASNYA .</a:t>
            </a:r>
          </a:p>
          <a:p>
            <a:pPr eaLnBrk="1" hangingPunct="1">
              <a:buFont typeface="Wingdings 2" pitchFamily="18" charset="2"/>
              <a:buNone/>
            </a:pPr>
            <a:r>
              <a:rPr lang="id-ID" altLang="id-ID" sz="1900" i="1" smtClean="0">
                <a:solidFill>
                  <a:srgbClr val="C00000"/>
                </a:solidFill>
              </a:rPr>
              <a:t>	-  RT/RW,  LEMBAGA KEMASYARAKATAN , WARGA MASYARAKAT YANG             	BERKPENTINGAN</a:t>
            </a:r>
          </a:p>
          <a:p>
            <a:pPr eaLnBrk="1" hangingPunct="1">
              <a:buFont typeface="Wingdings 2" pitchFamily="18" charset="2"/>
              <a:buNone/>
            </a:pPr>
            <a:endParaRPr lang="id-ID" altLang="id-ID" sz="1900" i="1" smtClean="0">
              <a:solidFill>
                <a:srgbClr val="C00000"/>
              </a:solidFill>
            </a:endParaRPr>
          </a:p>
          <a:p>
            <a:pPr eaLnBrk="1" hangingPunct="1"/>
            <a:r>
              <a:rPr lang="id-ID" altLang="id-ID" smtClean="0"/>
              <a:t>PROSES --- </a:t>
            </a:r>
            <a:r>
              <a:rPr lang="id-ID" altLang="id-ID" sz="2000" i="1" smtClean="0">
                <a:solidFill>
                  <a:srgbClr val="C00000"/>
                </a:solidFill>
              </a:rPr>
              <a:t>ATAS – TOP DOWN – INFORMASI, PERMINTAAN 		  ATASAN, UNDAN GAN/PANGILAN DSBNYA</a:t>
            </a:r>
          </a:p>
          <a:p>
            <a:pPr eaLnBrk="1" hangingPunct="1">
              <a:buFont typeface="Wingdings 2" pitchFamily="18" charset="2"/>
              <a:buNone/>
            </a:pPr>
            <a:r>
              <a:rPr lang="id-ID" altLang="id-ID" sz="2000" smtClean="0"/>
              <a:t>		          </a:t>
            </a:r>
            <a:r>
              <a:rPr lang="id-ID" altLang="id-ID" sz="2000" smtClean="0">
                <a:solidFill>
                  <a:srgbClr val="0070C0"/>
                </a:solidFill>
              </a:rPr>
              <a:t>--- </a:t>
            </a:r>
            <a:r>
              <a:rPr lang="id-ID" altLang="id-ID" sz="2000" i="1" smtClean="0">
                <a:solidFill>
                  <a:srgbClr val="0070C0"/>
                </a:solidFill>
              </a:rPr>
              <a:t>BAWAH --- BOTTUM UP --- LAPORAN HASIL 			KEGIATAN,  REKOMENDASI DARI  BAWAH KE ATAS – 		RT – RW – DESA – DSTNYA </a:t>
            </a:r>
          </a:p>
        </p:txBody>
      </p:sp>
    </p:spTree>
    <p:extLst>
      <p:ext uri="{BB962C8B-B14F-4D97-AF65-F5344CB8AC3E}">
        <p14:creationId xmlns:p14="http://schemas.microsoft.com/office/powerpoint/2010/main" val="2471296581"/>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704850"/>
            <a:ext cx="8229600" cy="590550"/>
          </a:xfrm>
        </p:spPr>
        <p:txBody>
          <a:bodyPr/>
          <a:lstStyle/>
          <a:p>
            <a:pPr eaLnBrk="1" hangingPunct="1"/>
            <a:r>
              <a:rPr lang="id-ID" altLang="id-ID" b="1" smtClean="0"/>
              <a:t>Administrasi Desa</a:t>
            </a:r>
            <a:endParaRPr lang="en-US" altLang="id-ID" b="1" smtClean="0"/>
          </a:p>
        </p:txBody>
      </p:sp>
      <p:sp>
        <p:nvSpPr>
          <p:cNvPr id="5123" name="Rectangle 3"/>
          <p:cNvSpPr>
            <a:spLocks noGrp="1" noChangeArrowheads="1"/>
          </p:cNvSpPr>
          <p:nvPr>
            <p:ph idx="1"/>
          </p:nvPr>
        </p:nvSpPr>
        <p:spPr>
          <a:xfrm>
            <a:off x="685800" y="1828800"/>
            <a:ext cx="7696200" cy="38100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id-ID" dirty="0" smtClean="0"/>
              <a:t>adalah </a:t>
            </a:r>
            <a:r>
              <a:rPr lang="id-ID" i="1" dirty="0" smtClean="0"/>
              <a:t>keseluruhan proses kegiatan pencatatan data dan informasi mengenai penyelenggraan pemerintah desa pada Buku-buku Administrasi Desa.</a:t>
            </a:r>
            <a:r>
              <a:rPr lang="en-US" i="1" dirty="0" smtClean="0"/>
              <a:t> </a:t>
            </a:r>
            <a:r>
              <a:rPr lang="id-ID" i="1" dirty="0" smtClean="0"/>
              <a:t>(Permendagri Nomor 32 Tahun 2006)</a:t>
            </a:r>
          </a:p>
          <a:p>
            <a:pPr marL="274320" indent="-274320" eaLnBrk="1" fontAlgn="auto" hangingPunct="1">
              <a:spcAft>
                <a:spcPts val="0"/>
              </a:spcAft>
              <a:buClr>
                <a:schemeClr val="accent3"/>
              </a:buClr>
              <a:buFont typeface="Wingdings 2" pitchFamily="18" charset="2"/>
              <a:buNone/>
              <a:defRPr/>
            </a:pPr>
            <a:endParaRPr lang="en-US" dirty="0" smtClean="0"/>
          </a:p>
          <a:p>
            <a:pPr marL="274320" indent="-274320" eaLnBrk="1" fontAlgn="auto" hangingPunct="1">
              <a:spcAft>
                <a:spcPts val="0"/>
              </a:spcAft>
              <a:buClr>
                <a:schemeClr val="accent3"/>
              </a:buClr>
              <a:buFont typeface="Wingdings 2"/>
              <a:buChar char=""/>
              <a:defRPr/>
            </a:pPr>
            <a:r>
              <a:rPr lang="en-US" sz="2800" dirty="0" smtClean="0">
                <a:solidFill>
                  <a:srgbClr val="FF0000"/>
                </a:solidFill>
              </a:rPr>
              <a:t>Data/</a:t>
            </a:r>
            <a:r>
              <a:rPr lang="en-US" sz="2800" dirty="0" err="1" smtClean="0">
                <a:solidFill>
                  <a:srgbClr val="FF0000"/>
                </a:solidFill>
              </a:rPr>
              <a:t>informasi</a:t>
            </a:r>
            <a:r>
              <a:rPr lang="en-US" sz="2800" dirty="0" smtClean="0">
                <a:solidFill>
                  <a:srgbClr val="FF0000"/>
                </a:solidFill>
              </a:rPr>
              <a:t> ----- </a:t>
            </a:r>
            <a:r>
              <a:rPr lang="en-US" sz="2800" dirty="0" err="1" smtClean="0">
                <a:solidFill>
                  <a:srgbClr val="FF0000"/>
                </a:solidFill>
              </a:rPr>
              <a:t>transaksi</a:t>
            </a:r>
            <a:r>
              <a:rPr lang="en-US" sz="2800" dirty="0" smtClean="0">
                <a:solidFill>
                  <a:srgbClr val="FF0000"/>
                </a:solidFill>
              </a:rPr>
              <a:t> </a:t>
            </a:r>
            <a:r>
              <a:rPr lang="en-US" sz="2800" dirty="0" err="1" smtClean="0">
                <a:solidFill>
                  <a:srgbClr val="FF0000"/>
                </a:solidFill>
              </a:rPr>
              <a:t>kegiatan</a:t>
            </a:r>
            <a:r>
              <a:rPr lang="en-US" sz="2800" dirty="0" smtClean="0">
                <a:solidFill>
                  <a:srgbClr val="FF0000"/>
                </a:solidFill>
              </a:rPr>
              <a:t> </a:t>
            </a:r>
            <a:r>
              <a:rPr lang="en-US" sz="2800" dirty="0" err="1" smtClean="0">
                <a:solidFill>
                  <a:srgbClr val="FF0000"/>
                </a:solidFill>
              </a:rPr>
              <a:t>pelayanan</a:t>
            </a:r>
            <a:endParaRPr lang="en-US" sz="2800" dirty="0" smtClean="0">
              <a:solidFill>
                <a:srgbClr val="FF0000"/>
              </a:solidFill>
            </a:endParaRPr>
          </a:p>
          <a:p>
            <a:pPr marL="274320" indent="-274320" eaLnBrk="1" fontAlgn="auto" hangingPunct="1">
              <a:spcAft>
                <a:spcPts val="0"/>
              </a:spcAft>
              <a:buClr>
                <a:schemeClr val="accent3"/>
              </a:buClr>
              <a:buFontTx/>
              <a:buChar char="-"/>
              <a:defRPr/>
            </a:pPr>
            <a:r>
              <a:rPr lang="en-US" sz="2800" dirty="0" err="1" smtClean="0">
                <a:solidFill>
                  <a:srgbClr val="FF0000"/>
                </a:solidFill>
              </a:rPr>
              <a:t>Kegiatan</a:t>
            </a:r>
            <a:r>
              <a:rPr lang="en-US" sz="2800" dirty="0" smtClean="0">
                <a:solidFill>
                  <a:srgbClr val="FF0000"/>
                </a:solidFill>
              </a:rPr>
              <a:t> </a:t>
            </a:r>
            <a:r>
              <a:rPr lang="en-US" sz="2800" dirty="0" err="1" smtClean="0">
                <a:solidFill>
                  <a:srgbClr val="FF0000"/>
                </a:solidFill>
              </a:rPr>
              <a:t>warga</a:t>
            </a:r>
            <a:r>
              <a:rPr lang="en-US" sz="2800" dirty="0" smtClean="0">
                <a:solidFill>
                  <a:srgbClr val="FF0000"/>
                </a:solidFill>
              </a:rPr>
              <a:t> </a:t>
            </a:r>
          </a:p>
          <a:p>
            <a:pPr marL="274320" indent="-274320" eaLnBrk="1" fontAlgn="auto" hangingPunct="1">
              <a:spcAft>
                <a:spcPts val="0"/>
              </a:spcAft>
              <a:buClr>
                <a:schemeClr val="accent3"/>
              </a:buClr>
              <a:buFontTx/>
              <a:buChar char="-"/>
              <a:defRPr/>
            </a:pPr>
            <a:r>
              <a:rPr lang="en-US" sz="2800" dirty="0" err="1" smtClean="0">
                <a:solidFill>
                  <a:srgbClr val="FF0000"/>
                </a:solidFill>
              </a:rPr>
              <a:t>Kegiatan</a:t>
            </a:r>
            <a:r>
              <a:rPr lang="en-US" sz="2800" dirty="0" smtClean="0">
                <a:solidFill>
                  <a:srgbClr val="FF0000"/>
                </a:solidFill>
              </a:rPr>
              <a:t> </a:t>
            </a:r>
            <a:r>
              <a:rPr lang="en-US" sz="2800" dirty="0" err="1" smtClean="0">
                <a:solidFill>
                  <a:srgbClr val="FF0000"/>
                </a:solidFill>
              </a:rPr>
              <a:t>sosial</a:t>
            </a:r>
            <a:r>
              <a:rPr lang="en-US" sz="2800" dirty="0" smtClean="0">
                <a:solidFill>
                  <a:srgbClr val="FF0000"/>
                </a:solidFill>
              </a:rPr>
              <a:t>, </a:t>
            </a:r>
            <a:r>
              <a:rPr lang="en-US" sz="2800" dirty="0" err="1" smtClean="0">
                <a:solidFill>
                  <a:srgbClr val="FF0000"/>
                </a:solidFill>
              </a:rPr>
              <a:t>ekonomi</a:t>
            </a:r>
            <a:r>
              <a:rPr lang="en-US" sz="2800" dirty="0" smtClean="0">
                <a:solidFill>
                  <a:srgbClr val="FF0000"/>
                </a:solidFill>
              </a:rPr>
              <a:t>, </a:t>
            </a:r>
          </a:p>
          <a:p>
            <a:pPr marL="274320" indent="-274320" eaLnBrk="1" fontAlgn="auto" hangingPunct="1">
              <a:spcAft>
                <a:spcPts val="0"/>
              </a:spcAft>
              <a:buClr>
                <a:schemeClr val="accent3"/>
              </a:buClr>
              <a:buFontTx/>
              <a:buChar char="-"/>
              <a:defRPr/>
            </a:pPr>
            <a:r>
              <a:rPr lang="en-US" sz="2800" dirty="0" err="1" smtClean="0">
                <a:solidFill>
                  <a:srgbClr val="FF0000"/>
                </a:solidFill>
              </a:rPr>
              <a:t>Kegiatan</a:t>
            </a:r>
            <a:r>
              <a:rPr lang="en-US" sz="2800" dirty="0" smtClean="0">
                <a:solidFill>
                  <a:srgbClr val="FF0000"/>
                </a:solidFill>
              </a:rPr>
              <a:t> </a:t>
            </a:r>
            <a:r>
              <a:rPr lang="en-US" sz="2800" dirty="0" err="1" smtClean="0">
                <a:solidFill>
                  <a:srgbClr val="FF0000"/>
                </a:solidFill>
              </a:rPr>
              <a:t>pembangunan</a:t>
            </a:r>
            <a:r>
              <a:rPr lang="en-US" sz="2800" dirty="0" smtClean="0">
                <a:solidFill>
                  <a:srgbClr val="FF0000"/>
                </a:solidFill>
              </a:rPr>
              <a:t>  </a:t>
            </a:r>
          </a:p>
        </p:txBody>
      </p:sp>
      <p:pic>
        <p:nvPicPr>
          <p:cNvPr id="30724" name="Picture 3" descr="gbr 2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267200"/>
            <a:ext cx="2160588"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1953665"/>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152400"/>
            <a:ext cx="7924800" cy="762000"/>
          </a:xfrm>
        </p:spPr>
        <p:txBody>
          <a:bodyPr/>
          <a:lstStyle/>
          <a:p>
            <a:pPr eaLnBrk="1" hangingPunct="1"/>
            <a:r>
              <a:rPr lang="id-ID" altLang="id-ID" sz="3600" b="1" smtClean="0"/>
              <a:t>Maksud Dan Tujuan Administrasi</a:t>
            </a:r>
            <a:endParaRPr lang="en-US" altLang="id-ID" sz="3600" b="1" smtClean="0"/>
          </a:p>
        </p:txBody>
      </p:sp>
      <p:sp>
        <p:nvSpPr>
          <p:cNvPr id="31747" name="Rectangle 3"/>
          <p:cNvSpPr>
            <a:spLocks noGrp="1" noChangeArrowheads="1"/>
          </p:cNvSpPr>
          <p:nvPr>
            <p:ph idx="1"/>
          </p:nvPr>
        </p:nvSpPr>
        <p:spPr>
          <a:xfrm>
            <a:off x="685800" y="914400"/>
            <a:ext cx="7696200" cy="4572000"/>
          </a:xfrm>
        </p:spPr>
        <p:txBody>
          <a:bodyPr/>
          <a:lstStyle/>
          <a:p>
            <a:pPr marL="609600" indent="-609600" eaLnBrk="1" hangingPunct="1">
              <a:buFontTx/>
              <a:buNone/>
            </a:pPr>
            <a:endParaRPr lang="id-ID" altLang="id-ID" sz="2800" smtClean="0"/>
          </a:p>
          <a:p>
            <a:pPr marL="609600" indent="-609600" eaLnBrk="1" hangingPunct="1"/>
            <a:r>
              <a:rPr lang="id-ID" altLang="id-ID" sz="2000" smtClean="0"/>
              <a:t>Administrasi merupakan satu kegi</a:t>
            </a:r>
            <a:r>
              <a:rPr lang="en-US" altLang="id-ID" sz="2000" smtClean="0"/>
              <a:t>a</a:t>
            </a:r>
            <a:r>
              <a:rPr lang="id-ID" altLang="id-ID" sz="2000" smtClean="0"/>
              <a:t>tan yang tidak dapat dipisahkan dengan kegiatan pemerintah desa dimana pemerintah sebagai oraganisasi yang memiliki tujuan, baik administrasi dalam arti sempit maupun luas termasuk lembaga-lembaga seperti LPM,PKK, Karang taruna dsb.</a:t>
            </a:r>
          </a:p>
          <a:p>
            <a:pPr marL="609600" indent="-609600" eaLnBrk="1" hangingPunct="1">
              <a:buFont typeface="Wingdings 2" pitchFamily="18" charset="2"/>
              <a:buNone/>
            </a:pPr>
            <a:endParaRPr lang="id-ID" altLang="id-ID" sz="2000" smtClean="0"/>
          </a:p>
          <a:p>
            <a:pPr marL="609600" indent="-609600" eaLnBrk="1" hangingPunct="1"/>
            <a:r>
              <a:rPr lang="id-ID" altLang="id-ID" sz="2000" smtClean="0"/>
              <a:t>Mendokumentasikan semua transaksi /kegiatan yang dilaksanakan/terjadi dalam penyelenggaraan pemerintahan desa , lembaga kemasyarakatan yang dapat digunakan sebahan pertimbangan dalam merumuskan dan melaksanakan kebijakan baik dalam pemerintahan, pembangunan maupun kemasyarakat  guna meningkatkan kesejahteraan masyarakatnya </a:t>
            </a:r>
            <a:endParaRPr lang="en-US" altLang="id-ID" sz="2000" smtClean="0"/>
          </a:p>
          <a:p>
            <a:pPr marL="609600" indent="-609600" eaLnBrk="1" hangingPunct="1">
              <a:buFont typeface="Wingdings 2" pitchFamily="18" charset="2"/>
              <a:buNone/>
            </a:pPr>
            <a:endParaRPr lang="en-US" altLang="id-ID" sz="2000" smtClean="0"/>
          </a:p>
        </p:txBody>
      </p:sp>
    </p:spTree>
    <p:extLst>
      <p:ext uri="{BB962C8B-B14F-4D97-AF65-F5344CB8AC3E}">
        <p14:creationId xmlns:p14="http://schemas.microsoft.com/office/powerpoint/2010/main" val="2509795167"/>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228600"/>
            <a:ext cx="8229600" cy="685800"/>
          </a:xfrm>
        </p:spPr>
        <p:txBody>
          <a:bodyPr/>
          <a:lstStyle/>
          <a:p>
            <a:pPr algn="ctr" eaLnBrk="1" hangingPunct="1"/>
            <a:r>
              <a:rPr lang="id-ID" altLang="id-ID" sz="1800" smtClean="0"/>
              <a:t>POKOK PENGERTIAN </a:t>
            </a:r>
            <a:br>
              <a:rPr lang="id-ID" altLang="id-ID" sz="1800" smtClean="0"/>
            </a:br>
            <a:r>
              <a:rPr lang="id-ID" altLang="id-ID" sz="1800" smtClean="0"/>
              <a:t> (PERATURAN MENTERI DALAM NEGERI NOMOR 32 TAHUN 2006) </a:t>
            </a:r>
          </a:p>
        </p:txBody>
      </p:sp>
      <p:sp>
        <p:nvSpPr>
          <p:cNvPr id="3" name="Content Placeholder 2"/>
          <p:cNvSpPr>
            <a:spLocks noGrp="1"/>
          </p:cNvSpPr>
          <p:nvPr>
            <p:ph idx="1"/>
          </p:nvPr>
        </p:nvSpPr>
        <p:spPr>
          <a:xfrm>
            <a:off x="457200" y="1143000"/>
            <a:ext cx="8229600" cy="5181600"/>
          </a:xfrm>
        </p:spPr>
        <p:txBody>
          <a:bodyPr>
            <a:normAutofit fontScale="92500" lnSpcReduction="10000"/>
          </a:bodyPr>
          <a:lstStyle/>
          <a:p>
            <a:pPr marL="274320" indent="-274320" eaLnBrk="1" fontAlgn="auto" hangingPunct="1">
              <a:spcAft>
                <a:spcPts val="0"/>
              </a:spcAft>
              <a:buClr>
                <a:schemeClr val="accent3"/>
              </a:buClr>
              <a:buFont typeface="Wingdings 2"/>
              <a:buChar char=""/>
              <a:defRPr/>
            </a:pPr>
            <a:r>
              <a:rPr lang="id-ID" dirty="0" smtClean="0"/>
              <a:t>Administrasi Desa adalah</a:t>
            </a:r>
          </a:p>
          <a:p>
            <a:pPr marL="274320" indent="-274320" eaLnBrk="1" fontAlgn="auto" hangingPunct="1">
              <a:spcAft>
                <a:spcPts val="0"/>
              </a:spcAft>
              <a:buClr>
                <a:schemeClr val="accent3"/>
              </a:buClr>
              <a:buFont typeface="Wingdings 2"/>
              <a:buNone/>
              <a:defRPr/>
            </a:pPr>
            <a:r>
              <a:rPr lang="id-ID" dirty="0" smtClean="0"/>
              <a:t>	 </a:t>
            </a:r>
            <a:r>
              <a:rPr lang="id-ID" i="1" dirty="0" smtClean="0">
                <a:solidFill>
                  <a:srgbClr val="FF0000"/>
                </a:solidFill>
              </a:rPr>
              <a:t>keseluruhan proses kegiatan pencatatan data dan informasi mengenai penyelenggaraan Pemerintahan Desa pada Buku Administrasi Desa; </a:t>
            </a:r>
          </a:p>
          <a:p>
            <a:pPr marL="274320" indent="-274320" eaLnBrk="1" fontAlgn="auto" hangingPunct="1">
              <a:spcAft>
                <a:spcPts val="0"/>
              </a:spcAft>
              <a:buClr>
                <a:schemeClr val="accent3"/>
              </a:buClr>
              <a:buFont typeface="Wingdings 2"/>
              <a:buChar char=""/>
              <a:defRPr/>
            </a:pPr>
            <a:endParaRPr lang="id-ID" dirty="0" smtClean="0"/>
          </a:p>
          <a:p>
            <a:pPr marL="274320" indent="-274320" eaLnBrk="1" fontAlgn="auto" hangingPunct="1">
              <a:spcAft>
                <a:spcPts val="0"/>
              </a:spcAft>
              <a:buClr>
                <a:schemeClr val="accent3"/>
              </a:buClr>
              <a:buFont typeface="Wingdings 2"/>
              <a:buChar char=""/>
              <a:defRPr/>
            </a:pPr>
            <a:r>
              <a:rPr lang="id-ID" dirty="0" smtClean="0"/>
              <a:t>Administrasi Umum ( A ) adalah </a:t>
            </a:r>
          </a:p>
          <a:p>
            <a:pPr marL="274320" indent="-274320" eaLnBrk="1" fontAlgn="auto" hangingPunct="1">
              <a:spcAft>
                <a:spcPts val="0"/>
              </a:spcAft>
              <a:buClr>
                <a:schemeClr val="accent3"/>
              </a:buClr>
              <a:buFont typeface="Wingdings 2"/>
              <a:buNone/>
              <a:defRPr/>
            </a:pPr>
            <a:r>
              <a:rPr lang="id-ID" dirty="0" smtClean="0"/>
              <a:t>	</a:t>
            </a:r>
            <a:r>
              <a:rPr lang="id-ID" i="1" dirty="0" smtClean="0">
                <a:solidFill>
                  <a:srgbClr val="92D050"/>
                </a:solidFill>
              </a:rPr>
              <a:t>kegiatan pencatatan data dan informasi mengenai kegiatan Pemerintahan Desa pada Buku Administrasi Umum; </a:t>
            </a:r>
          </a:p>
          <a:p>
            <a:pPr marL="274320" indent="-274320" eaLnBrk="1" fontAlgn="auto" hangingPunct="1">
              <a:spcAft>
                <a:spcPts val="0"/>
              </a:spcAft>
              <a:buClr>
                <a:schemeClr val="accent3"/>
              </a:buClr>
              <a:buFont typeface="Wingdings 2"/>
              <a:buChar char=""/>
              <a:defRPr/>
            </a:pPr>
            <a:endParaRPr lang="id-ID" dirty="0" smtClean="0"/>
          </a:p>
          <a:p>
            <a:pPr marL="274320" indent="-274320" eaLnBrk="1" fontAlgn="auto" hangingPunct="1">
              <a:spcAft>
                <a:spcPts val="0"/>
              </a:spcAft>
              <a:buClr>
                <a:schemeClr val="accent3"/>
              </a:buClr>
              <a:buFont typeface="Wingdings 2"/>
              <a:buChar char=""/>
              <a:defRPr/>
            </a:pPr>
            <a:r>
              <a:rPr lang="id-ID" dirty="0" smtClean="0"/>
              <a:t>Administrasi Penduduk  (B) adalah </a:t>
            </a:r>
          </a:p>
          <a:p>
            <a:pPr marL="274320" indent="-274320" eaLnBrk="1" fontAlgn="auto" hangingPunct="1">
              <a:spcAft>
                <a:spcPts val="0"/>
              </a:spcAft>
              <a:buClr>
                <a:schemeClr val="accent3"/>
              </a:buClr>
              <a:buFont typeface="Wingdings 2"/>
              <a:buNone/>
              <a:defRPr/>
            </a:pPr>
            <a:r>
              <a:rPr lang="id-ID" dirty="0" smtClean="0"/>
              <a:t>	</a:t>
            </a:r>
            <a:r>
              <a:rPr lang="id-ID" i="1" dirty="0" smtClean="0">
                <a:solidFill>
                  <a:srgbClr val="00B0F0"/>
                </a:solidFill>
              </a:rPr>
              <a:t>kegiatan pencatatan data dan informasi mengenai penduduk dan mutasi penduduk pada Buku Administrasi Penduduk; </a:t>
            </a:r>
          </a:p>
          <a:p>
            <a:pPr marL="274320" indent="-274320" eaLnBrk="1" fontAlgn="auto" hangingPunct="1">
              <a:spcAft>
                <a:spcPts val="0"/>
              </a:spcAft>
              <a:buClr>
                <a:schemeClr val="accent3"/>
              </a:buClr>
              <a:buFont typeface="Wingdings 2"/>
              <a:buChar char=""/>
              <a:defRPr/>
            </a:pPr>
            <a:endParaRPr lang="id-ID" dirty="0" smtClean="0"/>
          </a:p>
        </p:txBody>
      </p:sp>
    </p:spTree>
    <p:extLst>
      <p:ext uri="{BB962C8B-B14F-4D97-AF65-F5344CB8AC3E}">
        <p14:creationId xmlns:p14="http://schemas.microsoft.com/office/powerpoint/2010/main" val="916882669"/>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400"/>
            <a:ext cx="9144000" cy="6172200"/>
          </a:xfrm>
        </p:spPr>
        <p:txBody>
          <a:bodyPr/>
          <a:lstStyle/>
          <a:p>
            <a:pPr marL="274320" indent="-274320" eaLnBrk="1" fontAlgn="auto" hangingPunct="1">
              <a:spcAft>
                <a:spcPts val="0"/>
              </a:spcAft>
              <a:buClr>
                <a:schemeClr val="accent3"/>
              </a:buClr>
              <a:buFont typeface="Wingdings 2"/>
              <a:buChar char=""/>
              <a:defRPr/>
            </a:pPr>
            <a:r>
              <a:rPr lang="id-ID" sz="2400" dirty="0" smtClean="0"/>
              <a:t>Administrasi Keuangan ( c )  adalah </a:t>
            </a:r>
          </a:p>
          <a:p>
            <a:pPr marL="274320" indent="-274320" eaLnBrk="1" fontAlgn="auto" hangingPunct="1">
              <a:spcAft>
                <a:spcPts val="0"/>
              </a:spcAft>
              <a:buClr>
                <a:schemeClr val="accent3"/>
              </a:buClr>
              <a:buFont typeface="Wingdings 2"/>
              <a:buNone/>
              <a:defRPr/>
            </a:pPr>
            <a:r>
              <a:rPr lang="id-ID" sz="2400" dirty="0" smtClean="0"/>
              <a:t>	</a:t>
            </a:r>
            <a:r>
              <a:rPr lang="id-ID" sz="2400" i="1" dirty="0" smtClean="0">
                <a:solidFill>
                  <a:srgbClr val="002060"/>
                </a:solidFill>
              </a:rPr>
              <a:t>kegiatan pencatatan data dan informasi mengenai pengelolaan keuangan desa pada Buku Administrasi Keuangan; </a:t>
            </a:r>
          </a:p>
          <a:p>
            <a:pPr marL="274320" indent="-274320" eaLnBrk="1" fontAlgn="auto" hangingPunct="1">
              <a:spcAft>
                <a:spcPts val="0"/>
              </a:spcAft>
              <a:buClr>
                <a:schemeClr val="accent3"/>
              </a:buClr>
              <a:buFont typeface="Wingdings 2"/>
              <a:buChar char=""/>
              <a:defRPr/>
            </a:pPr>
            <a:endParaRPr lang="id-ID" sz="2400" dirty="0" smtClean="0"/>
          </a:p>
          <a:p>
            <a:pPr marL="274320" indent="-274320" eaLnBrk="1" fontAlgn="auto" hangingPunct="1">
              <a:spcAft>
                <a:spcPts val="0"/>
              </a:spcAft>
              <a:buClr>
                <a:schemeClr val="accent3"/>
              </a:buClr>
              <a:buFont typeface="Wingdings 2"/>
              <a:buChar char=""/>
              <a:defRPr/>
            </a:pPr>
            <a:r>
              <a:rPr lang="id-ID" sz="2400" dirty="0" smtClean="0"/>
              <a:t>Administrasi Pembangunan ( D ) adalah </a:t>
            </a:r>
          </a:p>
          <a:p>
            <a:pPr marL="274320" indent="-274320" eaLnBrk="1" fontAlgn="auto" hangingPunct="1">
              <a:spcAft>
                <a:spcPts val="0"/>
              </a:spcAft>
              <a:buClr>
                <a:schemeClr val="accent3"/>
              </a:buClr>
              <a:buFont typeface="Wingdings 2"/>
              <a:buNone/>
              <a:defRPr/>
            </a:pPr>
            <a:r>
              <a:rPr lang="id-ID" sz="2400" dirty="0" smtClean="0"/>
              <a:t>	</a:t>
            </a:r>
            <a:r>
              <a:rPr lang="id-ID" sz="2400" i="1" dirty="0" smtClean="0">
                <a:solidFill>
                  <a:srgbClr val="FF0000"/>
                </a:solidFill>
              </a:rPr>
              <a:t>kegiatan pencatatan data dan informasi pembangunan yang akan, sedang dan telah dilaksanakan pada Buku Administrasi Pembangunan; </a:t>
            </a:r>
          </a:p>
          <a:p>
            <a:pPr marL="274320" indent="-274320" eaLnBrk="1" fontAlgn="auto" hangingPunct="1">
              <a:spcAft>
                <a:spcPts val="0"/>
              </a:spcAft>
              <a:buClr>
                <a:schemeClr val="accent3"/>
              </a:buClr>
              <a:buFont typeface="Wingdings 2"/>
              <a:buChar char=""/>
              <a:defRPr/>
            </a:pPr>
            <a:endParaRPr lang="id-ID" sz="2400" dirty="0" smtClean="0"/>
          </a:p>
          <a:p>
            <a:pPr marL="274320" indent="-274320" eaLnBrk="1" fontAlgn="auto" hangingPunct="1">
              <a:spcAft>
                <a:spcPts val="0"/>
              </a:spcAft>
              <a:buClr>
                <a:schemeClr val="accent3"/>
              </a:buClr>
              <a:buFont typeface="Wingdings 2"/>
              <a:buChar char=""/>
              <a:defRPr/>
            </a:pPr>
            <a:r>
              <a:rPr lang="id-ID" sz="2400" dirty="0" smtClean="0"/>
              <a:t>Administrasi Permusyawaratan Desa atau yang disebut dengan BPD  E )adalah </a:t>
            </a:r>
          </a:p>
          <a:p>
            <a:pPr marL="274320" indent="-274320" eaLnBrk="1" fontAlgn="auto" hangingPunct="1">
              <a:spcAft>
                <a:spcPts val="0"/>
              </a:spcAft>
              <a:buClr>
                <a:schemeClr val="accent3"/>
              </a:buClr>
              <a:buFont typeface="Wingdings 2"/>
              <a:buNone/>
              <a:defRPr/>
            </a:pPr>
            <a:r>
              <a:rPr lang="id-ID" sz="2400" dirty="0" smtClean="0"/>
              <a:t>	</a:t>
            </a:r>
            <a:r>
              <a:rPr lang="id-ID" sz="2400" i="1" dirty="0" smtClean="0">
                <a:solidFill>
                  <a:srgbClr val="0070C0"/>
                </a:solidFill>
              </a:rPr>
              <a:t>kegiatan pencatatan data dan informasi mengenai BPD. </a:t>
            </a:r>
          </a:p>
          <a:p>
            <a:pPr marL="274320" indent="-274320" eaLnBrk="1" fontAlgn="auto" hangingPunct="1">
              <a:spcAft>
                <a:spcPts val="0"/>
              </a:spcAft>
              <a:buClr>
                <a:schemeClr val="accent3"/>
              </a:buClr>
              <a:buFont typeface="Wingdings 2"/>
              <a:buNone/>
              <a:defRPr/>
            </a:pPr>
            <a:endParaRPr lang="id-ID" sz="2400" i="1" dirty="0" smtClean="0">
              <a:solidFill>
                <a:srgbClr val="0070C0"/>
              </a:solidFill>
            </a:endParaRPr>
          </a:p>
          <a:p>
            <a:pPr marL="274320" indent="-274320" eaLnBrk="1" fontAlgn="auto" hangingPunct="1">
              <a:spcAft>
                <a:spcPts val="0"/>
              </a:spcAft>
              <a:buClr>
                <a:schemeClr val="accent3"/>
              </a:buClr>
              <a:buFont typeface="Wingdings 2"/>
              <a:buNone/>
              <a:defRPr/>
            </a:pPr>
            <a:r>
              <a:rPr lang="id-ID" sz="2400" i="1" dirty="0" smtClean="0">
                <a:solidFill>
                  <a:srgbClr val="0070C0"/>
                </a:solidFill>
              </a:rPr>
              <a:t>	(F ) ADMINISTRASI KELEMBAGAAN KEMASYARAKATAN ( BKM , LPMD/K, PKK, KOPERASI dll</a:t>
            </a:r>
          </a:p>
          <a:p>
            <a:pPr marL="274320" indent="-274320" eaLnBrk="1" fontAlgn="auto" hangingPunct="1">
              <a:spcAft>
                <a:spcPts val="0"/>
              </a:spcAft>
              <a:buClr>
                <a:schemeClr val="accent3"/>
              </a:buClr>
              <a:buFont typeface="Wingdings 2"/>
              <a:buChar char=""/>
              <a:defRPr/>
            </a:pPr>
            <a:endParaRPr lang="id-ID" sz="2400" dirty="0" smtClean="0"/>
          </a:p>
          <a:p>
            <a:pPr>
              <a:defRPr/>
            </a:pPr>
            <a:endParaRPr lang="id-ID" dirty="0"/>
          </a:p>
        </p:txBody>
      </p:sp>
    </p:spTree>
    <p:extLst>
      <p:ext uri="{BB962C8B-B14F-4D97-AF65-F5344CB8AC3E}">
        <p14:creationId xmlns:p14="http://schemas.microsoft.com/office/powerpoint/2010/main" val="1580961662"/>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704850"/>
            <a:ext cx="8229600" cy="590550"/>
          </a:xfrm>
        </p:spPr>
        <p:txBody>
          <a:bodyPr/>
          <a:lstStyle/>
          <a:p>
            <a:pPr algn="ctr"/>
            <a:r>
              <a:rPr lang="id-ID" altLang="id-ID" sz="2800" smtClean="0"/>
              <a:t>Pencatatan data sangatlah penting dalam hal pengadministrasian di desa</a:t>
            </a:r>
          </a:p>
        </p:txBody>
      </p:sp>
      <p:sp>
        <p:nvSpPr>
          <p:cNvPr id="34819" name="Content Placeholder 2"/>
          <p:cNvSpPr>
            <a:spLocks noGrp="1"/>
          </p:cNvSpPr>
          <p:nvPr>
            <p:ph idx="1"/>
          </p:nvPr>
        </p:nvSpPr>
        <p:spPr>
          <a:xfrm>
            <a:off x="-304800" y="1295400"/>
            <a:ext cx="9753600" cy="5029200"/>
          </a:xfrm>
        </p:spPr>
        <p:txBody>
          <a:bodyPr/>
          <a:lstStyle/>
          <a:p>
            <a:r>
              <a:rPr lang="id-ID" altLang="id-ID" sz="2400" smtClean="0"/>
              <a:t>Pengelolaan administrasi pada semua tingkatan organisasi termasuk organisasi Pemerintahan Desa dan Kelurahan merupakan suatu tuntutan yang sangat diperlukan, karena dengan terbentuknya administasi yang baik di bidang pemerintahan, pembangunan maupun kemasyarakatan dengan kata lain bahwa suatu kegiatan pemerintahan pada tingkat Desa akan berhasil dengan baik apabila didukung oleh suatu sistem adminitrasi yang tertib dan teratur.</a:t>
            </a:r>
          </a:p>
          <a:p>
            <a:r>
              <a:rPr lang="id-ID" altLang="id-ID" sz="2400" smtClean="0"/>
              <a:t>Sistem pengelolaan administrasi Pemerintahan Desa diarahkan kepada suatu pencatatan data melalui Buku-buku Administrasi Desa sesuai dengan peraturan perundang-undangan yang berlaku yang dicatat secara tertib dan teratur berdasarkan kegiatan-kegiatan setiap harinya sehingga diharapkan akan selalu tersedia data yang diperlukan dalam berbagai hal</a:t>
            </a:r>
            <a:r>
              <a:rPr lang="id-ID" altLang="id-ID" smtClean="0"/>
              <a:t>.</a:t>
            </a:r>
          </a:p>
        </p:txBody>
      </p:sp>
    </p:spTree>
    <p:extLst>
      <p:ext uri="{BB962C8B-B14F-4D97-AF65-F5344CB8AC3E}">
        <p14:creationId xmlns:p14="http://schemas.microsoft.com/office/powerpoint/2010/main" val="124434938"/>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ChangeArrowheads="1"/>
          </p:cNvSpPr>
          <p:nvPr/>
        </p:nvSpPr>
        <p:spPr bwMode="auto">
          <a:xfrm>
            <a:off x="0" y="0"/>
            <a:ext cx="96012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id-ID" altLang="id-ID" sz="1600"/>
              <a:t>Dengan semakin meningkatnya penyelenggaraan pemerintahan dan pelaksanaan pembangunan dari tahun ke tahun, maka keadaan demikian itu menuntut pula pengembangan sistem administrasi terutama di tingkat Desa khususnya dalam upaya mewujudkan Desa yang mampu berfungsi sebagai sumber data dan informasi bagi semua kegiatan pemerintahan dan pelaksanaan pembangunan secara nasional.</a:t>
            </a:r>
          </a:p>
          <a:p>
            <a:endParaRPr lang="id-ID" altLang="id-ID" sz="1600"/>
          </a:p>
          <a:p>
            <a:r>
              <a:rPr lang="id-ID" altLang="id-ID" sz="1600"/>
              <a:t>Penyelenggaraan pemerintahan desa yang merupakan subsistem dari sistem penyelenggaraan pemerintahan menjadikan desa sebagai tumpuan dan ujung tombak dalam penyelenggaraan pemerintahan dan pelaksanaan pembangunan sekaligus sumber data dan informasi dalam penentuan berbagai kebijaksanaan pemerintahan secara nasional. Dalam posisi seperti ini salah satu faktor yang menentukan keberhasilan penyelenggaraan pemerintahan desa adalah terwujudnya penyelenggaraan sistem administrasi pemerintahan desa yang berdaya guna dan berhasil guna. Dengan semakin meningkatnya penyelenggaraan administrasi pemerintahan pada tingkat desa</a:t>
            </a:r>
          </a:p>
          <a:p>
            <a:r>
              <a:rPr lang="id-ID" altLang="id-ID" sz="1600"/>
              <a:t> semakin penting artinya dalam upaya mewujudkan otonomi desa yang kuat sebagaimana diharapkan oleh UU No. 32 tahun 2004 dan sekaligus mendukung otonomi daerah.</a:t>
            </a:r>
          </a:p>
          <a:p>
            <a:r>
              <a:rPr lang="id-ID" altLang="id-ID" sz="1600"/>
              <a:t>Ketertiban dalam penyelenggaraan administrasi pada tingkat Desa merupakan salah satu bukti keberhasilan penyelenggaraan pemerintahan dan pelaksanaan pembangunan secara keseluruhan. Telah menjadi kenyataan bahwa Desa dalam kedudukannya sebagai sumber data dan informasi bagi segala kegiatan pemerintahan dan pembangunan mempunyai peranan yang sangat menentukan karena keberhasilan terhadap pelaksanaan berbagai program pemerintahan dan pembangunan pada semua tingkatan sangat tergantung kepada penyusunan perencanaan yang berpangkal pada data dan informasi yang akurat.</a:t>
            </a:r>
          </a:p>
          <a:p>
            <a:endParaRPr lang="id-ID" altLang="id-ID" sz="1600"/>
          </a:p>
          <a:p>
            <a:r>
              <a:rPr lang="id-ID" altLang="id-ID" sz="1600"/>
              <a:t>Pelaksanaan pencatatan data pada Buku Administrasi Pemerintahan Desa dikelompokkan  menjadi 6 jenis Buku Administrasi Desa.</a:t>
            </a:r>
          </a:p>
        </p:txBody>
      </p:sp>
    </p:spTree>
    <p:extLst>
      <p:ext uri="{BB962C8B-B14F-4D97-AF65-F5344CB8AC3E}">
        <p14:creationId xmlns:p14="http://schemas.microsoft.com/office/powerpoint/2010/main" val="62887651"/>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457200" y="944563"/>
            <a:ext cx="8153400" cy="504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609600" indent="-609600">
              <a:lnSpc>
                <a:spcPct val="80000"/>
              </a:lnSpc>
            </a:pPr>
            <a:r>
              <a:rPr lang="id-ID" altLang="id-ID" sz="2400" b="1" i="1">
                <a:solidFill>
                  <a:srgbClr val="FF0000"/>
                </a:solidFill>
              </a:rPr>
              <a:t>Administrasi Desa </a:t>
            </a:r>
            <a:r>
              <a:rPr lang="en-US" altLang="id-ID" sz="2400" b="1" i="1">
                <a:solidFill>
                  <a:srgbClr val="FF0000"/>
                </a:solidFill>
              </a:rPr>
              <a:t>(arti luas) </a:t>
            </a:r>
            <a:r>
              <a:rPr lang="id-ID" altLang="id-ID" sz="2400" b="1" i="1"/>
              <a:t>adalah </a:t>
            </a:r>
            <a:endParaRPr lang="en-US" altLang="id-ID" sz="2400" b="1" i="1"/>
          </a:p>
          <a:p>
            <a:pPr marL="609600" indent="-609600">
              <a:lnSpc>
                <a:spcPct val="80000"/>
              </a:lnSpc>
            </a:pPr>
            <a:r>
              <a:rPr lang="en-US" altLang="id-ID" sz="2400"/>
              <a:t>	</a:t>
            </a:r>
            <a:r>
              <a:rPr lang="id-ID" altLang="id-ID" sz="2400"/>
              <a:t>rangkaian kegiatan yang dilaksanakan oleh penyelenggara pemerintah desa yaitu Kepala Desa dengan Aparat Desa dalam mencapai tujuan yaitu Pemerintahan Desa yang mampu  menggerakan masyarakat dalam partisipasinya dalam pembangunan demi terwujudnnya Demokrasi Pancasila secara nyata guna peningkatan taraf hidup masyarakat.</a:t>
            </a:r>
            <a:endParaRPr lang="en-US" altLang="id-ID" sz="2400"/>
          </a:p>
          <a:p>
            <a:pPr marL="609600" indent="-609600">
              <a:lnSpc>
                <a:spcPct val="80000"/>
              </a:lnSpc>
            </a:pPr>
            <a:endParaRPr lang="id-ID" altLang="id-ID" sz="2400"/>
          </a:p>
          <a:p>
            <a:pPr marL="609600" indent="-609600">
              <a:lnSpc>
                <a:spcPct val="80000"/>
              </a:lnSpc>
            </a:pPr>
            <a:r>
              <a:rPr lang="id-ID" altLang="id-ID" sz="2400" b="1" i="1">
                <a:solidFill>
                  <a:srgbClr val="FF0000"/>
                </a:solidFill>
              </a:rPr>
              <a:t>Administrasi Desa (arti sempit ) </a:t>
            </a:r>
            <a:r>
              <a:rPr lang="id-ID" altLang="id-ID" sz="2400" b="1" i="1"/>
              <a:t>adalah</a:t>
            </a:r>
            <a:r>
              <a:rPr lang="id-ID" altLang="id-ID" sz="2400"/>
              <a:t> </a:t>
            </a:r>
            <a:endParaRPr lang="en-US" altLang="id-ID" sz="2400"/>
          </a:p>
          <a:p>
            <a:pPr marL="609600" indent="-609600">
              <a:lnSpc>
                <a:spcPct val="80000"/>
              </a:lnSpc>
            </a:pPr>
            <a:r>
              <a:rPr lang="en-US" altLang="id-ID" sz="2400"/>
              <a:t>	</a:t>
            </a:r>
            <a:r>
              <a:rPr lang="id-ID" altLang="id-ID" sz="2400"/>
              <a:t>segenap proses penyelenggaraan kegiatan tulis menulis, surat-menyurat beserta penyimpanan pengurusan naskah-naskah, dan segala pencatatannya yang dilakukan oleh aparat atau perangkat desa dalam mencapi tujuan.</a:t>
            </a:r>
            <a:endParaRPr lang="en-US" altLang="id-ID" sz="2400"/>
          </a:p>
          <a:p>
            <a:pPr marL="609600" indent="-609600">
              <a:lnSpc>
                <a:spcPct val="80000"/>
              </a:lnSpc>
            </a:pPr>
            <a:endParaRPr lang="en-US" altLang="id-ID"/>
          </a:p>
        </p:txBody>
      </p:sp>
    </p:spTree>
    <p:extLst>
      <p:ext uri="{BB962C8B-B14F-4D97-AF65-F5344CB8AC3E}">
        <p14:creationId xmlns:p14="http://schemas.microsoft.com/office/powerpoint/2010/main" val="2346823661"/>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pPr eaLnBrk="1" fontAlgn="auto" hangingPunct="1">
              <a:spcAft>
                <a:spcPts val="0"/>
              </a:spcAft>
              <a:defRPr/>
            </a:pPr>
            <a:r>
              <a:rPr lang="id-ID" sz="5400" dirty="0" smtClean="0"/>
              <a:t>A</a:t>
            </a:r>
            <a:r>
              <a:rPr lang="en-US" sz="5400" dirty="0" err="1" smtClean="0"/>
              <a:t>dministras</a:t>
            </a:r>
            <a:r>
              <a:rPr lang="id-ID" sz="5400" dirty="0" smtClean="0"/>
              <a:t>i</a:t>
            </a:r>
            <a:r>
              <a:rPr lang="en-US" sz="5400" dirty="0" smtClean="0"/>
              <a:t> </a:t>
            </a:r>
            <a:r>
              <a:rPr lang="en-US" sz="5400" dirty="0" err="1" smtClean="0"/>
              <a:t>dalam</a:t>
            </a:r>
            <a:r>
              <a:rPr lang="en-US" sz="5400" dirty="0" smtClean="0"/>
              <a:t> 3 </a:t>
            </a:r>
            <a:r>
              <a:rPr lang="en-US" sz="5400" dirty="0" err="1" smtClean="0"/>
              <a:t>jenis</a:t>
            </a:r>
            <a:r>
              <a:rPr lang="en-US" sz="5400" dirty="0" smtClean="0"/>
              <a:t>, </a:t>
            </a:r>
            <a:r>
              <a:rPr lang="en-US" sz="5400" dirty="0" err="1" smtClean="0"/>
              <a:t>yaitu</a:t>
            </a:r>
            <a:r>
              <a:rPr lang="en-US" sz="5400" dirty="0" smtClean="0"/>
              <a:t> </a:t>
            </a:r>
            <a:endParaRPr lang="id-ID" dirty="0"/>
          </a:p>
        </p:txBody>
      </p:sp>
      <p:sp>
        <p:nvSpPr>
          <p:cNvPr id="3" name="Content Placeholder 2"/>
          <p:cNvSpPr>
            <a:spLocks noGrp="1"/>
          </p:cNvSpPr>
          <p:nvPr>
            <p:ph idx="1"/>
          </p:nvPr>
        </p:nvSpPr>
        <p:spPr>
          <a:xfrm>
            <a:off x="457200" y="1143000"/>
            <a:ext cx="8458200" cy="5715000"/>
          </a:xfrm>
        </p:spPr>
        <p:txBody>
          <a:bodyPr>
            <a:normAutofit fontScale="47500" lnSpcReduction="20000"/>
          </a:bodyPr>
          <a:lstStyle/>
          <a:p>
            <a:pPr marL="274320" indent="-274320" eaLnBrk="1" fontAlgn="auto" hangingPunct="1">
              <a:spcAft>
                <a:spcPts val="0"/>
              </a:spcAft>
              <a:buClr>
                <a:schemeClr val="accent3"/>
              </a:buClr>
              <a:buFont typeface="Wingdings 2"/>
              <a:buNone/>
              <a:defRPr/>
            </a:pPr>
            <a:r>
              <a:rPr lang="en-US" sz="3800" dirty="0" smtClean="0"/>
              <a:t/>
            </a:r>
            <a:br>
              <a:rPr lang="en-US" sz="3800" dirty="0" smtClean="0"/>
            </a:br>
            <a:r>
              <a:rPr lang="en-US" sz="4400" dirty="0" smtClean="0"/>
              <a:t>1. </a:t>
            </a:r>
            <a:r>
              <a:rPr lang="en-US" sz="4400" dirty="0" err="1" smtClean="0"/>
              <a:t>Administrasi</a:t>
            </a:r>
            <a:r>
              <a:rPr lang="en-US" sz="4400" dirty="0" smtClean="0"/>
              <a:t> </a:t>
            </a:r>
            <a:r>
              <a:rPr lang="en-US" sz="4400" dirty="0" err="1" smtClean="0"/>
              <a:t>sebagai</a:t>
            </a:r>
            <a:r>
              <a:rPr lang="en-US" sz="4400" dirty="0" smtClean="0"/>
              <a:t> </a:t>
            </a:r>
            <a:r>
              <a:rPr lang="en-US" sz="4400" dirty="0" err="1" smtClean="0"/>
              <a:t>proses</a:t>
            </a:r>
            <a:r>
              <a:rPr lang="en-US" sz="4400" dirty="0" smtClean="0"/>
              <a:t> </a:t>
            </a:r>
            <a:r>
              <a:rPr lang="id-ID" sz="4400" dirty="0" smtClean="0"/>
              <a:t> </a:t>
            </a:r>
            <a:r>
              <a:rPr lang="en-US" sz="4400" dirty="0" err="1" smtClean="0"/>
              <a:t>atau</a:t>
            </a:r>
            <a:r>
              <a:rPr lang="en-US" sz="4400" dirty="0" smtClean="0"/>
              <a:t> </a:t>
            </a:r>
            <a:r>
              <a:rPr lang="en-US" sz="4400" dirty="0" err="1" smtClean="0"/>
              <a:t>kegiatan</a:t>
            </a:r>
            <a:endParaRPr lang="id-ID" sz="4400" dirty="0" smtClean="0"/>
          </a:p>
          <a:p>
            <a:pPr marL="274320" indent="-274320" eaLnBrk="1" fontAlgn="auto" hangingPunct="1">
              <a:spcAft>
                <a:spcPts val="0"/>
              </a:spcAft>
              <a:buClr>
                <a:schemeClr val="accent3"/>
              </a:buClr>
              <a:buFont typeface="Wingdings 2"/>
              <a:buNone/>
              <a:defRPr/>
            </a:pPr>
            <a:r>
              <a:rPr lang="id-ID" dirty="0" smtClean="0"/>
              <a:t>	</a:t>
            </a:r>
            <a:r>
              <a:rPr lang="id-ID" sz="3300" i="1" dirty="0" smtClean="0">
                <a:solidFill>
                  <a:srgbClr val="FF0000"/>
                </a:solidFill>
                <a:latin typeface="Arial Rounded MT Bold" pitchFamily="34" charset="0"/>
                <a:cs typeface="Arabic Typesetting" pitchFamily="66" charset="-78"/>
              </a:rPr>
              <a:t>(</a:t>
            </a:r>
            <a:r>
              <a:rPr lang="en-US" sz="3300" i="1" dirty="0" err="1" smtClean="0">
                <a:solidFill>
                  <a:srgbClr val="FF0000"/>
                </a:solidFill>
                <a:latin typeface="Arial Rounded MT Bold" pitchFamily="34" charset="0"/>
                <a:cs typeface="Arabic Typesetting" pitchFamily="66" charset="-78"/>
              </a:rPr>
              <a:t>berarti</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keseluruhan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proses</a:t>
            </a:r>
            <a:r>
              <a:rPr lang="en-US" sz="3300" i="1" dirty="0" smtClean="0">
                <a:solidFill>
                  <a:srgbClr val="FF0000"/>
                </a:solidFill>
                <a:latin typeface="Arial Rounded MT Bold" pitchFamily="34" charset="0"/>
                <a:cs typeface="Arabic Typesetting" pitchFamily="66" charset="-78"/>
              </a:rPr>
              <a:t> yang </a:t>
            </a:r>
            <a:r>
              <a:rPr lang="en-US" sz="3300" i="1" dirty="0" err="1" smtClean="0">
                <a:solidFill>
                  <a:srgbClr val="FF0000"/>
                </a:solidFill>
                <a:latin typeface="Arial Rounded MT Bold" pitchFamily="34" charset="0"/>
                <a:cs typeface="Arabic Typesetting" pitchFamily="66" charset="-78"/>
              </a:rPr>
              <a:t>berupa</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kegiatan-kegiatan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pemikiran-pemikiran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pengaturan-pengaturan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sejak</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dari</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penentuan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tujuan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sampai</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penyelenggaraan</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sehingga</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tercapainya</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suatu</a:t>
            </a:r>
            <a:r>
              <a:rPr lang="en-US" sz="3300" i="1" dirty="0" smtClean="0">
                <a:solidFill>
                  <a:srgbClr val="FF0000"/>
                </a:solidFill>
                <a:latin typeface="Arial Rounded MT Bold" pitchFamily="34" charset="0"/>
                <a:cs typeface="Arabic Typesetting" pitchFamily="66" charset="-78"/>
              </a:rPr>
              <a:t> </a:t>
            </a:r>
            <a:r>
              <a:rPr lang="en-US" sz="3300" i="1" dirty="0" err="1" smtClean="0">
                <a:solidFill>
                  <a:srgbClr val="FF0000"/>
                </a:solidFill>
                <a:latin typeface="Arial Rounded MT Bold" pitchFamily="34" charset="0"/>
                <a:cs typeface="Arabic Typesetting" pitchFamily="66" charset="-78"/>
              </a:rPr>
              <a:t>tujuan</a:t>
            </a:r>
            <a:r>
              <a:rPr lang="id-ID" sz="3300" i="1" dirty="0" smtClean="0">
                <a:solidFill>
                  <a:srgbClr val="FF0000"/>
                </a:solidFill>
                <a:latin typeface="Arial Rounded MT Bold" pitchFamily="34" charset="0"/>
                <a:cs typeface="Arabic Typesetting" pitchFamily="66" charset="-78"/>
              </a:rPr>
              <a:t> )</a:t>
            </a:r>
            <a:r>
              <a:rPr lang="en-US" sz="3300" i="1" dirty="0" smtClean="0">
                <a:solidFill>
                  <a:srgbClr val="FF0000"/>
                </a:solidFill>
                <a:latin typeface="Arial Rounded MT Bold" pitchFamily="34" charset="0"/>
                <a:cs typeface="Arabic Typesetting" pitchFamily="66" charset="-78"/>
              </a:rPr>
              <a:t>.</a:t>
            </a:r>
            <a:r>
              <a:rPr lang="id-ID" sz="3300" i="1" dirty="0" smtClean="0">
                <a:solidFill>
                  <a:srgbClr val="FF0000"/>
                </a:solidFill>
                <a:latin typeface="Arial Rounded MT Bold" pitchFamily="34" charset="0"/>
                <a:cs typeface="Arabic Typesetting" pitchFamily="66" charset="-78"/>
              </a:rPr>
              <a:t> ---- </a:t>
            </a:r>
            <a:r>
              <a:rPr lang="id-ID" sz="3300" i="1" dirty="0" smtClean="0">
                <a:solidFill>
                  <a:schemeClr val="tx2"/>
                </a:solidFill>
                <a:latin typeface="Arial Rounded MT Bold" pitchFamily="34" charset="0"/>
                <a:cs typeface="Arabic Typesetting" pitchFamily="66" charset="-78"/>
              </a:rPr>
              <a:t>MANAJEMEN (  PERENCANAAN , PENGAGARAN, AUDITING, PERBEKALAN DLL )</a:t>
            </a:r>
            <a:r>
              <a:rPr lang="en-US" sz="2800" i="1" dirty="0" smtClean="0">
                <a:solidFill>
                  <a:schemeClr val="tx2"/>
                </a:solidFill>
                <a:latin typeface="Arial Rounded MT Bold" pitchFamily="34" charset="0"/>
                <a:cs typeface="Arabic Typesetting" pitchFamily="66" charset="-78"/>
              </a:rPr>
              <a:t/>
            </a:r>
            <a:br>
              <a:rPr lang="en-US" sz="2800" i="1" dirty="0" smtClean="0">
                <a:solidFill>
                  <a:schemeClr val="tx2"/>
                </a:solidFill>
                <a:latin typeface="Arial Rounded MT Bold" pitchFamily="34" charset="0"/>
                <a:cs typeface="Arabic Typesetting" pitchFamily="66" charset="-78"/>
              </a:rPr>
            </a:br>
            <a:r>
              <a:rPr lang="en-US" sz="2800" i="1" dirty="0" smtClean="0">
                <a:solidFill>
                  <a:srgbClr val="FF0000"/>
                </a:solidFill>
              </a:rPr>
              <a:t/>
            </a:r>
            <a:br>
              <a:rPr lang="en-US" sz="2800" i="1" dirty="0" smtClean="0">
                <a:solidFill>
                  <a:srgbClr val="FF0000"/>
                </a:solidFill>
              </a:rPr>
            </a:br>
            <a:endParaRPr lang="id-ID" sz="2800" i="1" dirty="0" smtClean="0">
              <a:solidFill>
                <a:srgbClr val="FF0000"/>
              </a:solidFill>
            </a:endParaRPr>
          </a:p>
          <a:p>
            <a:pPr marL="274320" indent="-274320" eaLnBrk="1" fontAlgn="auto" hangingPunct="1">
              <a:spcAft>
                <a:spcPts val="0"/>
              </a:spcAft>
              <a:buClr>
                <a:schemeClr val="accent3"/>
              </a:buClr>
              <a:buFont typeface="Wingdings 2"/>
              <a:buNone/>
              <a:defRPr/>
            </a:pPr>
            <a:r>
              <a:rPr lang="en-US" sz="4400" dirty="0" smtClean="0"/>
              <a:t/>
            </a:r>
            <a:br>
              <a:rPr lang="en-US" sz="4400" dirty="0" smtClean="0"/>
            </a:br>
            <a:r>
              <a:rPr lang="en-US" sz="4400" dirty="0" smtClean="0"/>
              <a:t>2. </a:t>
            </a:r>
            <a:r>
              <a:rPr lang="en-US" sz="4400" dirty="0" err="1" smtClean="0"/>
              <a:t>Administrasi</a:t>
            </a:r>
            <a:r>
              <a:rPr lang="en-US" sz="4400" dirty="0" smtClean="0"/>
              <a:t> </a:t>
            </a:r>
            <a:r>
              <a:rPr lang="en-US" sz="4400" dirty="0" err="1" smtClean="0"/>
              <a:t>sebagai</a:t>
            </a:r>
            <a:r>
              <a:rPr lang="en-US" sz="4400" dirty="0" smtClean="0"/>
              <a:t> </a:t>
            </a:r>
            <a:r>
              <a:rPr lang="en-US" sz="4400" dirty="0" err="1" smtClean="0"/>
              <a:t>tatausaha</a:t>
            </a:r>
            <a:endParaRPr lang="id-ID" sz="4400" dirty="0" smtClean="0"/>
          </a:p>
          <a:p>
            <a:pPr marL="274320" indent="-274320" eaLnBrk="1" fontAlgn="auto" hangingPunct="1">
              <a:spcAft>
                <a:spcPts val="0"/>
              </a:spcAft>
              <a:buClr>
                <a:schemeClr val="accent3"/>
              </a:buClr>
              <a:buFont typeface="Wingdings 2"/>
              <a:buNone/>
              <a:defRPr/>
            </a:pPr>
            <a:r>
              <a:rPr lang="id-ID" sz="2800" dirty="0" smtClean="0"/>
              <a:t>	</a:t>
            </a:r>
            <a:r>
              <a:rPr lang="id-ID" sz="3600" b="1" i="1" dirty="0" smtClean="0"/>
              <a:t>(</a:t>
            </a:r>
            <a:r>
              <a:rPr lang="en-US" sz="3600" b="1" i="1" dirty="0" err="1" smtClean="0">
                <a:solidFill>
                  <a:srgbClr val="FF0000"/>
                </a:solidFill>
              </a:rPr>
              <a:t>Administrasi</a:t>
            </a:r>
            <a:r>
              <a:rPr lang="en-US" sz="3600" b="1" i="1" dirty="0" smtClean="0">
                <a:solidFill>
                  <a:srgbClr val="FF0000"/>
                </a:solidFill>
              </a:rPr>
              <a:t> </a:t>
            </a:r>
            <a:r>
              <a:rPr lang="en-US" sz="3600" b="1" i="1" dirty="0" err="1" smtClean="0">
                <a:solidFill>
                  <a:srgbClr val="FF0000"/>
                </a:solidFill>
              </a:rPr>
              <a:t>adalah</a:t>
            </a:r>
            <a:r>
              <a:rPr lang="en-US" sz="3600" b="1" i="1" dirty="0" smtClean="0">
                <a:solidFill>
                  <a:srgbClr val="FF0000"/>
                </a:solidFill>
              </a:rPr>
              <a:t> </a:t>
            </a:r>
            <a:r>
              <a:rPr lang="en-US" sz="3600" b="1" i="1" dirty="0" err="1" smtClean="0">
                <a:solidFill>
                  <a:srgbClr val="FF0000"/>
                </a:solidFill>
              </a:rPr>
              <a:t>suatu</a:t>
            </a:r>
            <a:r>
              <a:rPr lang="en-US" sz="3600" b="1" i="1" dirty="0" smtClean="0">
                <a:solidFill>
                  <a:srgbClr val="FF0000"/>
                </a:solidFill>
              </a:rPr>
              <a:t> </a:t>
            </a:r>
            <a:r>
              <a:rPr lang="en-US" sz="3600" b="1" i="1" dirty="0" err="1" smtClean="0">
                <a:solidFill>
                  <a:srgbClr val="FF0000"/>
                </a:solidFill>
              </a:rPr>
              <a:t>alat</a:t>
            </a:r>
            <a:r>
              <a:rPr lang="en-US" sz="3600" b="1" i="1" dirty="0" smtClean="0">
                <a:solidFill>
                  <a:srgbClr val="FF0000"/>
                </a:solidFill>
              </a:rPr>
              <a:t> yang </a:t>
            </a:r>
            <a:r>
              <a:rPr lang="en-US" sz="3600" b="1" i="1" dirty="0" err="1" smtClean="0">
                <a:solidFill>
                  <a:srgbClr val="FF0000"/>
                </a:solidFill>
              </a:rPr>
              <a:t>dapat</a:t>
            </a:r>
            <a:r>
              <a:rPr lang="en-US" sz="3600" b="1" i="1" dirty="0" smtClean="0">
                <a:solidFill>
                  <a:srgbClr val="FF0000"/>
                </a:solidFill>
              </a:rPr>
              <a:t> </a:t>
            </a:r>
            <a:r>
              <a:rPr lang="en-US" sz="3600" b="1" i="1" dirty="0" err="1" smtClean="0">
                <a:solidFill>
                  <a:srgbClr val="FF0000"/>
                </a:solidFill>
              </a:rPr>
              <a:t>dipakai</a:t>
            </a:r>
            <a:r>
              <a:rPr lang="en-US" sz="3600" b="1" i="1" dirty="0" smtClean="0">
                <a:solidFill>
                  <a:srgbClr val="FF0000"/>
                </a:solidFill>
              </a:rPr>
              <a:t> </a:t>
            </a:r>
            <a:r>
              <a:rPr lang="en-US" sz="3600" b="1" i="1" dirty="0" err="1" smtClean="0">
                <a:solidFill>
                  <a:srgbClr val="FF0000"/>
                </a:solidFill>
              </a:rPr>
              <a:t>menjamin</a:t>
            </a:r>
            <a:r>
              <a:rPr lang="en-US" sz="3600" b="1" i="1" dirty="0" smtClean="0">
                <a:solidFill>
                  <a:srgbClr val="FF0000"/>
                </a:solidFill>
              </a:rPr>
              <a:t> </a:t>
            </a:r>
            <a:r>
              <a:rPr lang="en-US" sz="3600" b="1" i="1" dirty="0" err="1" smtClean="0">
                <a:solidFill>
                  <a:srgbClr val="FF0000"/>
                </a:solidFill>
              </a:rPr>
              <a:t>kelancaran</a:t>
            </a:r>
            <a:r>
              <a:rPr lang="en-US" sz="3600" b="1" i="1" dirty="0" smtClean="0">
                <a:solidFill>
                  <a:srgbClr val="FF0000"/>
                </a:solidFill>
              </a:rPr>
              <a:t> </a:t>
            </a:r>
            <a:r>
              <a:rPr lang="en-US" sz="3600" b="1" i="1" dirty="0" err="1" smtClean="0">
                <a:solidFill>
                  <a:srgbClr val="FF0000"/>
                </a:solidFill>
              </a:rPr>
              <a:t>dan</a:t>
            </a:r>
            <a:r>
              <a:rPr lang="en-US" sz="3600" b="1" i="1" dirty="0" smtClean="0">
                <a:solidFill>
                  <a:srgbClr val="FF0000"/>
                </a:solidFill>
              </a:rPr>
              <a:t> </a:t>
            </a:r>
            <a:r>
              <a:rPr lang="en-US" sz="3600" b="1" i="1" dirty="0" err="1" smtClean="0">
                <a:solidFill>
                  <a:srgbClr val="FF0000"/>
                </a:solidFill>
              </a:rPr>
              <a:t>keberesan</a:t>
            </a:r>
            <a:r>
              <a:rPr lang="en-US" sz="3600" b="1" i="1" dirty="0" smtClean="0">
                <a:solidFill>
                  <a:srgbClr val="FF0000"/>
                </a:solidFill>
              </a:rPr>
              <a:t> </a:t>
            </a:r>
            <a:r>
              <a:rPr lang="en-US" sz="3600" b="1" i="1" dirty="0" err="1" smtClean="0">
                <a:solidFill>
                  <a:srgbClr val="FF0000"/>
                </a:solidFill>
              </a:rPr>
              <a:t>bagi</a:t>
            </a:r>
            <a:r>
              <a:rPr lang="en-US" sz="3600" b="1" i="1" dirty="0" smtClean="0">
                <a:solidFill>
                  <a:srgbClr val="FF0000"/>
                </a:solidFill>
              </a:rPr>
              <a:t> </a:t>
            </a:r>
            <a:r>
              <a:rPr lang="en-US" sz="3600" b="1" i="1" dirty="0" err="1" smtClean="0">
                <a:solidFill>
                  <a:srgbClr val="FF0000"/>
                </a:solidFill>
              </a:rPr>
              <a:t>setiap</a:t>
            </a:r>
            <a:r>
              <a:rPr lang="en-US" sz="3600" b="1" i="1" dirty="0" smtClean="0">
                <a:solidFill>
                  <a:srgbClr val="FF0000"/>
                </a:solidFill>
              </a:rPr>
              <a:t> </a:t>
            </a:r>
            <a:r>
              <a:rPr lang="en-US" sz="3600" b="1" i="1" dirty="0" err="1" smtClean="0">
                <a:solidFill>
                  <a:srgbClr val="FF0000"/>
                </a:solidFill>
              </a:rPr>
              <a:t>manusia</a:t>
            </a:r>
            <a:r>
              <a:rPr lang="en-US" sz="3600" b="1" i="1" dirty="0" smtClean="0">
                <a:solidFill>
                  <a:srgbClr val="FF0000"/>
                </a:solidFill>
              </a:rPr>
              <a:t> </a:t>
            </a:r>
            <a:r>
              <a:rPr lang="en-US" sz="3600" b="1" i="1" dirty="0" err="1" smtClean="0">
                <a:solidFill>
                  <a:srgbClr val="FF0000"/>
                </a:solidFill>
              </a:rPr>
              <a:t>untuk</a:t>
            </a:r>
            <a:r>
              <a:rPr lang="en-US" sz="3600" b="1" i="1" dirty="0" smtClean="0">
                <a:solidFill>
                  <a:srgbClr val="FF0000"/>
                </a:solidFill>
              </a:rPr>
              <a:t> </a:t>
            </a:r>
            <a:r>
              <a:rPr lang="en-US" sz="3600" b="1" i="1" dirty="0" err="1" smtClean="0">
                <a:solidFill>
                  <a:srgbClr val="FF0000"/>
                </a:solidFill>
              </a:rPr>
              <a:t>melakukan</a:t>
            </a:r>
            <a:r>
              <a:rPr lang="en-US" sz="3600" b="1" i="1" dirty="0" smtClean="0">
                <a:solidFill>
                  <a:srgbClr val="FF0000"/>
                </a:solidFill>
              </a:rPr>
              <a:t> </a:t>
            </a:r>
            <a:r>
              <a:rPr lang="en-US" sz="3600" b="1" i="1" dirty="0" err="1" smtClean="0">
                <a:solidFill>
                  <a:srgbClr val="FF0000"/>
                </a:solidFill>
              </a:rPr>
              <a:t>perhubungan</a:t>
            </a:r>
            <a:r>
              <a:rPr lang="en-US" sz="3600" b="1" i="1" dirty="0" smtClean="0">
                <a:solidFill>
                  <a:srgbClr val="FF0000"/>
                </a:solidFill>
              </a:rPr>
              <a:t>, </a:t>
            </a:r>
            <a:r>
              <a:rPr lang="en-US" sz="3600" b="1" i="1" dirty="0" err="1" smtClean="0">
                <a:solidFill>
                  <a:srgbClr val="FF0000"/>
                </a:solidFill>
              </a:rPr>
              <a:t>persetujuan</a:t>
            </a:r>
            <a:r>
              <a:rPr lang="en-US" sz="3600" b="1" i="1" dirty="0" smtClean="0">
                <a:solidFill>
                  <a:srgbClr val="FF0000"/>
                </a:solidFill>
              </a:rPr>
              <a:t> </a:t>
            </a:r>
            <a:r>
              <a:rPr lang="en-US" sz="3600" b="1" i="1" dirty="0" err="1" smtClean="0">
                <a:solidFill>
                  <a:srgbClr val="FF0000"/>
                </a:solidFill>
              </a:rPr>
              <a:t>dan</a:t>
            </a:r>
            <a:r>
              <a:rPr lang="en-US" sz="3600" b="1" i="1" dirty="0" smtClean="0">
                <a:solidFill>
                  <a:srgbClr val="FF0000"/>
                </a:solidFill>
              </a:rPr>
              <a:t> </a:t>
            </a:r>
            <a:r>
              <a:rPr lang="en-US" sz="3600" b="1" i="1" dirty="0" err="1" smtClean="0">
                <a:solidFill>
                  <a:srgbClr val="FF0000"/>
                </a:solidFill>
              </a:rPr>
              <a:t>perjanjian</a:t>
            </a:r>
            <a:r>
              <a:rPr lang="en-US" sz="3600" b="1" i="1" dirty="0" smtClean="0">
                <a:solidFill>
                  <a:srgbClr val="FF0000"/>
                </a:solidFill>
              </a:rPr>
              <a:t> </a:t>
            </a:r>
            <a:r>
              <a:rPr lang="en-US" sz="3600" b="1" i="1" dirty="0" err="1" smtClean="0">
                <a:solidFill>
                  <a:srgbClr val="FF0000"/>
                </a:solidFill>
              </a:rPr>
              <a:t>atau</a:t>
            </a:r>
            <a:r>
              <a:rPr lang="en-US" sz="3600" b="1" i="1" dirty="0" smtClean="0">
                <a:solidFill>
                  <a:srgbClr val="FF0000"/>
                </a:solidFill>
              </a:rPr>
              <a:t> lain </a:t>
            </a:r>
            <a:r>
              <a:rPr lang="en-US" sz="3600" b="1" i="1" dirty="0" err="1" smtClean="0">
                <a:solidFill>
                  <a:srgbClr val="FF0000"/>
                </a:solidFill>
              </a:rPr>
              <a:t>sebagainya</a:t>
            </a:r>
            <a:r>
              <a:rPr lang="en-US" sz="3600" b="1" i="1" dirty="0" smtClean="0">
                <a:solidFill>
                  <a:srgbClr val="FF0000"/>
                </a:solidFill>
              </a:rPr>
              <a:t> </a:t>
            </a:r>
            <a:r>
              <a:rPr lang="en-US" sz="3600" b="1" i="1" dirty="0" err="1" smtClean="0">
                <a:solidFill>
                  <a:srgbClr val="FF0000"/>
                </a:solidFill>
              </a:rPr>
              <a:t>antara</a:t>
            </a:r>
            <a:r>
              <a:rPr lang="en-US" sz="3600" b="1" i="1" dirty="0" smtClean="0">
                <a:solidFill>
                  <a:srgbClr val="FF0000"/>
                </a:solidFill>
              </a:rPr>
              <a:t> sesame </a:t>
            </a:r>
            <a:r>
              <a:rPr lang="en-US" sz="3600" b="1" i="1" dirty="0" err="1" smtClean="0">
                <a:solidFill>
                  <a:srgbClr val="FF0000"/>
                </a:solidFill>
              </a:rPr>
              <a:t>manusia</a:t>
            </a:r>
            <a:r>
              <a:rPr lang="en-US" sz="3600" b="1" i="1" dirty="0" smtClean="0">
                <a:solidFill>
                  <a:srgbClr val="FF0000"/>
                </a:solidFill>
              </a:rPr>
              <a:t> </a:t>
            </a:r>
            <a:r>
              <a:rPr lang="en-US" sz="3600" b="1" i="1" dirty="0" err="1" smtClean="0">
                <a:solidFill>
                  <a:srgbClr val="FF0000"/>
                </a:solidFill>
              </a:rPr>
              <a:t>dan</a:t>
            </a:r>
            <a:r>
              <a:rPr lang="en-US" sz="3600" b="1" i="1" dirty="0" smtClean="0">
                <a:solidFill>
                  <a:srgbClr val="FF0000"/>
                </a:solidFill>
              </a:rPr>
              <a:t> </a:t>
            </a:r>
            <a:r>
              <a:rPr lang="en-US" sz="3600" b="1" i="1" dirty="0" err="1" smtClean="0">
                <a:solidFill>
                  <a:srgbClr val="FF0000"/>
                </a:solidFill>
              </a:rPr>
              <a:t>atau</a:t>
            </a:r>
            <a:r>
              <a:rPr lang="en-US" sz="3600" b="1" i="1" dirty="0" smtClean="0">
                <a:solidFill>
                  <a:srgbClr val="FF0000"/>
                </a:solidFill>
              </a:rPr>
              <a:t> </a:t>
            </a:r>
            <a:r>
              <a:rPr lang="en-US" sz="3600" b="1" i="1" dirty="0" err="1" smtClean="0">
                <a:solidFill>
                  <a:srgbClr val="FF0000"/>
                </a:solidFill>
              </a:rPr>
              <a:t>badan</a:t>
            </a:r>
            <a:r>
              <a:rPr lang="en-US" sz="3600" b="1" i="1" dirty="0" smtClean="0">
                <a:solidFill>
                  <a:srgbClr val="FF0000"/>
                </a:solidFill>
              </a:rPr>
              <a:t> </a:t>
            </a:r>
            <a:r>
              <a:rPr lang="en-US" sz="3600" b="1" i="1" dirty="0" err="1" smtClean="0">
                <a:solidFill>
                  <a:srgbClr val="FF0000"/>
                </a:solidFill>
              </a:rPr>
              <a:t>hukum</a:t>
            </a:r>
            <a:r>
              <a:rPr lang="en-US" sz="3600" b="1" i="1" dirty="0" smtClean="0">
                <a:solidFill>
                  <a:srgbClr val="FF0000"/>
                </a:solidFill>
              </a:rPr>
              <a:t> yang </a:t>
            </a:r>
            <a:r>
              <a:rPr lang="en-US" sz="3600" b="1" i="1" dirty="0" err="1" smtClean="0">
                <a:solidFill>
                  <a:srgbClr val="FF0000"/>
                </a:solidFill>
              </a:rPr>
              <a:t>dilakukan</a:t>
            </a:r>
            <a:r>
              <a:rPr lang="en-US" sz="3600" b="1" i="1" dirty="0" smtClean="0">
                <a:solidFill>
                  <a:srgbClr val="FF0000"/>
                </a:solidFill>
              </a:rPr>
              <a:t> </a:t>
            </a:r>
            <a:r>
              <a:rPr lang="en-US" sz="3600" b="1" i="1" dirty="0" err="1" smtClean="0">
                <a:solidFill>
                  <a:srgbClr val="FF0000"/>
                </a:solidFill>
              </a:rPr>
              <a:t>secara</a:t>
            </a:r>
            <a:r>
              <a:rPr lang="en-US" sz="3600" b="1" i="1" dirty="0" smtClean="0">
                <a:solidFill>
                  <a:srgbClr val="FF0000"/>
                </a:solidFill>
              </a:rPr>
              <a:t> </a:t>
            </a:r>
            <a:r>
              <a:rPr lang="en-US" sz="3600" b="1" i="1" dirty="0" err="1" smtClean="0">
                <a:solidFill>
                  <a:srgbClr val="FF0000"/>
                </a:solidFill>
              </a:rPr>
              <a:t>tertulis</a:t>
            </a:r>
            <a:r>
              <a:rPr lang="en-US" sz="3600" b="1" i="1" dirty="0" smtClean="0">
                <a:solidFill>
                  <a:srgbClr val="FF0000"/>
                </a:solidFill>
              </a:rPr>
              <a:t>”</a:t>
            </a:r>
            <a:r>
              <a:rPr lang="id-ID" sz="3600" b="1" i="1" dirty="0" smtClean="0">
                <a:solidFill>
                  <a:srgbClr val="FF0000"/>
                </a:solidFill>
              </a:rPr>
              <a:t>)----- ARTI SEMPIT </a:t>
            </a:r>
            <a:r>
              <a:rPr lang="en-US" sz="3600" dirty="0" smtClean="0">
                <a:solidFill>
                  <a:srgbClr val="FF0000"/>
                </a:solidFill>
              </a:rPr>
              <a:t/>
            </a:r>
            <a:br>
              <a:rPr lang="en-US" sz="3600" dirty="0" smtClean="0">
                <a:solidFill>
                  <a:srgbClr val="FF0000"/>
                </a:solidFill>
              </a:rPr>
            </a:br>
            <a:endParaRPr lang="id-ID" sz="3600" dirty="0" smtClean="0">
              <a:solidFill>
                <a:srgbClr val="FF0000"/>
              </a:solidFill>
            </a:endParaRPr>
          </a:p>
          <a:p>
            <a:pPr marL="274320" indent="-274320" eaLnBrk="1" fontAlgn="auto" hangingPunct="1">
              <a:spcAft>
                <a:spcPts val="0"/>
              </a:spcAft>
              <a:buClr>
                <a:schemeClr val="accent3"/>
              </a:buClr>
              <a:buFont typeface="Wingdings 2"/>
              <a:buNone/>
              <a:defRPr/>
            </a:pPr>
            <a:endParaRPr lang="id-ID" sz="3800" dirty="0" smtClean="0"/>
          </a:p>
          <a:p>
            <a:pPr marL="274320" indent="-274320" eaLnBrk="1" fontAlgn="auto" hangingPunct="1">
              <a:spcAft>
                <a:spcPts val="0"/>
              </a:spcAft>
              <a:buClr>
                <a:schemeClr val="accent3"/>
              </a:buClr>
              <a:buFont typeface="Wingdings 2"/>
              <a:buNone/>
              <a:defRPr/>
            </a:pPr>
            <a:r>
              <a:rPr lang="en-US" sz="4400" dirty="0" smtClean="0"/>
              <a:t/>
            </a:r>
            <a:br>
              <a:rPr lang="en-US" sz="4400" dirty="0" smtClean="0"/>
            </a:br>
            <a:r>
              <a:rPr lang="en-US" sz="4400" dirty="0" smtClean="0"/>
              <a:t>3. </a:t>
            </a:r>
            <a:r>
              <a:rPr lang="en-US" sz="4400" dirty="0" err="1" smtClean="0"/>
              <a:t>Administrasi</a:t>
            </a:r>
            <a:r>
              <a:rPr lang="en-US" sz="4400" dirty="0" smtClean="0"/>
              <a:t> </a:t>
            </a:r>
            <a:r>
              <a:rPr lang="en-US" sz="4400" dirty="0" err="1" smtClean="0"/>
              <a:t>sebagai</a:t>
            </a:r>
            <a:r>
              <a:rPr lang="en-US" sz="4400" dirty="0" smtClean="0"/>
              <a:t> </a:t>
            </a:r>
            <a:r>
              <a:rPr lang="en-US" sz="4400" dirty="0" err="1" smtClean="0"/>
              <a:t>administrasi</a:t>
            </a:r>
            <a:r>
              <a:rPr lang="en-US" sz="4400" dirty="0" smtClean="0"/>
              <a:t> </a:t>
            </a:r>
            <a:r>
              <a:rPr lang="en-US" sz="4400" dirty="0" err="1" smtClean="0"/>
              <a:t>negara</a:t>
            </a:r>
            <a:r>
              <a:rPr lang="en-US" sz="4400" dirty="0" smtClean="0"/>
              <a:t> </a:t>
            </a:r>
            <a:r>
              <a:rPr lang="en-US" sz="4400" dirty="0" err="1" smtClean="0"/>
              <a:t>dan</a:t>
            </a:r>
            <a:r>
              <a:rPr lang="en-US" sz="4400" dirty="0" smtClean="0"/>
              <a:t> </a:t>
            </a:r>
            <a:r>
              <a:rPr lang="en-US" sz="4400" dirty="0" err="1" smtClean="0"/>
              <a:t>pemerintahan</a:t>
            </a:r>
            <a:endParaRPr lang="id-ID" sz="4400" dirty="0" smtClean="0"/>
          </a:p>
          <a:p>
            <a:pPr marL="274320" indent="-274320" eaLnBrk="1" fontAlgn="auto" hangingPunct="1">
              <a:spcAft>
                <a:spcPts val="0"/>
              </a:spcAft>
              <a:buClr>
                <a:schemeClr val="accent3"/>
              </a:buClr>
              <a:buFont typeface="Wingdings 2"/>
              <a:buNone/>
              <a:defRPr/>
            </a:pPr>
            <a:r>
              <a:rPr lang="id-ID" dirty="0" smtClean="0"/>
              <a:t>	</a:t>
            </a:r>
            <a:r>
              <a:rPr lang="id-ID" sz="4200" b="1" dirty="0" smtClean="0">
                <a:latin typeface="Batang" pitchFamily="18" charset="-127"/>
                <a:ea typeface="Batang" pitchFamily="18" charset="-127"/>
              </a:rPr>
              <a:t>(</a:t>
            </a:r>
            <a:r>
              <a:rPr lang="en-US" sz="4200" b="1" i="1" dirty="0" err="1" smtClean="0">
                <a:solidFill>
                  <a:srgbClr val="00B0F0"/>
                </a:solidFill>
                <a:latin typeface="Batang" pitchFamily="18" charset="-127"/>
                <a:ea typeface="Batang" pitchFamily="18" charset="-127"/>
              </a:rPr>
              <a:t>gabungan</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jabatan-jabatan</a:t>
            </a:r>
            <a:r>
              <a:rPr lang="en-US" sz="4200" b="1" i="1" dirty="0" smtClean="0">
                <a:solidFill>
                  <a:srgbClr val="00B0F0"/>
                </a:solidFill>
                <a:latin typeface="Batang" pitchFamily="18" charset="-127"/>
                <a:ea typeface="Batang" pitchFamily="18" charset="-127"/>
              </a:rPr>
              <a:t> yang </a:t>
            </a:r>
            <a:r>
              <a:rPr lang="en-US" sz="4200" b="1" i="1" dirty="0" err="1" smtClean="0">
                <a:solidFill>
                  <a:srgbClr val="00B0F0"/>
                </a:solidFill>
                <a:latin typeface="Batang" pitchFamily="18" charset="-127"/>
                <a:ea typeface="Batang" pitchFamily="18" charset="-127"/>
              </a:rPr>
              <a:t>dibawah</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pimpinan</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pemerintah</a:t>
            </a:r>
            <a:r>
              <a:rPr lang="en-US" sz="4200" b="1" i="1" dirty="0" smtClean="0">
                <a:solidFill>
                  <a:srgbClr val="00B0F0"/>
                </a:solidFill>
                <a:latin typeface="Batang" pitchFamily="18" charset="-127"/>
                <a:ea typeface="Batang" pitchFamily="18" charset="-127"/>
              </a:rPr>
              <a:t> yang </a:t>
            </a:r>
            <a:r>
              <a:rPr lang="en-US" sz="4200" b="1" i="1" dirty="0" err="1" smtClean="0">
                <a:solidFill>
                  <a:srgbClr val="00B0F0"/>
                </a:solidFill>
                <a:latin typeface="Batang" pitchFamily="18" charset="-127"/>
                <a:ea typeface="Batang" pitchFamily="18" charset="-127"/>
              </a:rPr>
              <a:t>tidak</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ditugaskan</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kepada</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badan-badan</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pemerintah</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dari</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persekutuan-persekutuan</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hukum</a:t>
            </a:r>
            <a:r>
              <a:rPr lang="en-US" sz="4200" b="1" i="1" dirty="0" smtClean="0">
                <a:solidFill>
                  <a:srgbClr val="00B0F0"/>
                </a:solidFill>
                <a:latin typeface="Batang" pitchFamily="18" charset="-127"/>
                <a:ea typeface="Batang" pitchFamily="18" charset="-127"/>
              </a:rPr>
              <a:t> yang </a:t>
            </a:r>
            <a:r>
              <a:rPr lang="en-US" sz="4200" b="1" i="1" dirty="0" err="1" smtClean="0">
                <a:solidFill>
                  <a:srgbClr val="00B0F0"/>
                </a:solidFill>
                <a:latin typeface="Batang" pitchFamily="18" charset="-127"/>
                <a:ea typeface="Batang" pitchFamily="18" charset="-127"/>
              </a:rPr>
              <a:t>lebih</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rendah</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dari</a:t>
            </a:r>
            <a:r>
              <a:rPr lang="en-US" sz="4200" b="1" i="1" dirty="0" smtClean="0">
                <a:solidFill>
                  <a:srgbClr val="00B0F0"/>
                </a:solidFill>
                <a:latin typeface="Batang" pitchFamily="18" charset="-127"/>
                <a:ea typeface="Batang" pitchFamily="18" charset="-127"/>
              </a:rPr>
              <a:t> </a:t>
            </a:r>
            <a:r>
              <a:rPr lang="en-US" sz="4200" b="1" i="1" dirty="0" err="1" smtClean="0">
                <a:solidFill>
                  <a:srgbClr val="00B0F0"/>
                </a:solidFill>
                <a:latin typeface="Batang" pitchFamily="18" charset="-127"/>
                <a:ea typeface="Batang" pitchFamily="18" charset="-127"/>
              </a:rPr>
              <a:t>negara</a:t>
            </a:r>
            <a:r>
              <a:rPr lang="en-US" sz="4200" b="1" i="1" dirty="0" smtClean="0">
                <a:solidFill>
                  <a:srgbClr val="00B0F0"/>
                </a:solidFill>
                <a:latin typeface="Batang" pitchFamily="18" charset="-127"/>
                <a:ea typeface="Batang" pitchFamily="18" charset="-127"/>
              </a:rPr>
              <a:t>.</a:t>
            </a:r>
            <a:r>
              <a:rPr lang="id-ID" sz="4200" b="1" i="1" dirty="0" smtClean="0">
                <a:solidFill>
                  <a:srgbClr val="00B0F0"/>
                </a:solidFill>
                <a:latin typeface="Batang" pitchFamily="18" charset="-127"/>
                <a:ea typeface="Batang" pitchFamily="18" charset="-127"/>
              </a:rPr>
              <a:t>)</a:t>
            </a:r>
            <a:r>
              <a:rPr lang="en-US" sz="4200" b="1" dirty="0" smtClean="0">
                <a:latin typeface="Batang" pitchFamily="18" charset="-127"/>
                <a:ea typeface="Batang" pitchFamily="18" charset="-127"/>
              </a:rPr>
              <a:t/>
            </a:r>
            <a:br>
              <a:rPr lang="en-US" sz="4200" b="1" dirty="0" smtClean="0">
                <a:latin typeface="Batang" pitchFamily="18" charset="-127"/>
                <a:ea typeface="Batang" pitchFamily="18" charset="-127"/>
              </a:rPr>
            </a:br>
            <a:r>
              <a:rPr lang="en-US" sz="4200" b="1" dirty="0" smtClean="0">
                <a:latin typeface="Batang" pitchFamily="18" charset="-127"/>
                <a:ea typeface="Batang" pitchFamily="18" charset="-127"/>
              </a:rPr>
              <a:t/>
            </a:r>
            <a:br>
              <a:rPr lang="en-US" sz="4200" b="1" dirty="0" smtClean="0">
                <a:latin typeface="Batang" pitchFamily="18" charset="-127"/>
                <a:ea typeface="Batang" pitchFamily="18" charset="-127"/>
              </a:rPr>
            </a:br>
            <a:r>
              <a:rPr lang="en-US" dirty="0" smtClean="0"/>
              <a:t/>
            </a:r>
            <a:br>
              <a:rPr lang="en-US" dirty="0" smtClean="0"/>
            </a:br>
            <a:endParaRPr lang="id-ID" dirty="0"/>
          </a:p>
        </p:txBody>
      </p:sp>
    </p:spTree>
    <p:extLst>
      <p:ext uri="{BB962C8B-B14F-4D97-AF65-F5344CB8AC3E}">
        <p14:creationId xmlns:p14="http://schemas.microsoft.com/office/powerpoint/2010/main" val="1498938158"/>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fontScale="90000"/>
          </a:bodyPr>
          <a:lstStyle/>
          <a:p>
            <a:r>
              <a:rPr lang="id-ID" altLang="id-ID" b="1" smtClean="0"/>
              <a:t>Definisi Administrasi Perkantoran Menurut Para Ahli</a:t>
            </a:r>
            <a:br>
              <a:rPr lang="id-ID" altLang="id-ID" b="1" smtClean="0"/>
            </a:br>
            <a:endParaRPr lang="id-ID" altLang="id-ID" smtClean="0"/>
          </a:p>
        </p:txBody>
      </p:sp>
      <p:sp>
        <p:nvSpPr>
          <p:cNvPr id="23555" name="Content Placeholder 2"/>
          <p:cNvSpPr>
            <a:spLocks noGrp="1"/>
          </p:cNvSpPr>
          <p:nvPr>
            <p:ph idx="1"/>
          </p:nvPr>
        </p:nvSpPr>
        <p:spPr>
          <a:xfrm>
            <a:off x="457200" y="1219200"/>
            <a:ext cx="8229600" cy="5105400"/>
          </a:xfrm>
        </p:spPr>
        <p:txBody>
          <a:bodyPr>
            <a:normAutofit fontScale="92500" lnSpcReduction="20000"/>
          </a:bodyPr>
          <a:lstStyle/>
          <a:p>
            <a:r>
              <a:rPr lang="id-ID" altLang="id-ID" smtClean="0"/>
              <a:t>Manajemen perkantoran dapat didefenisikan sebagai perencanaan, pengendalian, dan pengorganisasian pekerjaan perkantoran, serta penggerakkan mereka yang melaksanakannya agar mencapai tujuan-tujuan yang telah ditentukan lebih dahulu. </a:t>
            </a:r>
          </a:p>
          <a:p>
            <a:r>
              <a:rPr lang="id-ID" altLang="id-ID" smtClean="0"/>
              <a:t>Ini bersangkut paut dengan peredaran hidup data dan keterangan perusahaan dri sejak penciptaannya melalui pemeliharaan, penyebaran dan penyimpanannya kalau memiliki nilai tetap atau pemusnahannya kalau usang ). </a:t>
            </a:r>
          </a:p>
          <a:p>
            <a:pPr>
              <a:buFont typeface="Wingdings 2" pitchFamily="18" charset="2"/>
              <a:buNone/>
            </a:pPr>
            <a:r>
              <a:rPr lang="id-ID" altLang="id-ID" smtClean="0"/>
              <a:t/>
            </a:r>
            <a:br>
              <a:rPr lang="id-ID" altLang="id-ID" smtClean="0"/>
            </a:br>
            <a:endParaRPr lang="id-ID" altLang="id-ID" smtClean="0"/>
          </a:p>
        </p:txBody>
      </p:sp>
    </p:spTree>
    <p:extLst>
      <p:ext uri="{BB962C8B-B14F-4D97-AF65-F5344CB8AC3E}">
        <p14:creationId xmlns:p14="http://schemas.microsoft.com/office/powerpoint/2010/main" val="558241422"/>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304800"/>
            <a:ext cx="8229600" cy="457200"/>
          </a:xfrm>
        </p:spPr>
        <p:txBody>
          <a:bodyPr>
            <a:normAutofit fontScale="90000"/>
          </a:bodyPr>
          <a:lstStyle/>
          <a:p>
            <a:r>
              <a:rPr lang="id-ID" altLang="id-ID" sz="3200" b="1" smtClean="0">
                <a:hlinkClick r:id="rId2"/>
              </a:rPr>
              <a:t>Ruang Lingkup Tugas Administrasi Perkantoran</a:t>
            </a:r>
            <a:endParaRPr lang="id-ID" altLang="id-ID" sz="3200" smtClean="0"/>
          </a:p>
        </p:txBody>
      </p:sp>
      <p:sp>
        <p:nvSpPr>
          <p:cNvPr id="24579" name="Content Placeholder 2"/>
          <p:cNvSpPr>
            <a:spLocks noGrp="1"/>
          </p:cNvSpPr>
          <p:nvPr>
            <p:ph idx="1"/>
          </p:nvPr>
        </p:nvSpPr>
        <p:spPr>
          <a:xfrm>
            <a:off x="0" y="838200"/>
            <a:ext cx="9144000" cy="5486400"/>
          </a:xfrm>
        </p:spPr>
        <p:txBody>
          <a:bodyPr/>
          <a:lstStyle/>
          <a:p>
            <a:r>
              <a:rPr lang="id-ID" altLang="id-ID" sz="2000" smtClean="0"/>
              <a:t>Ruang lingkup  tugas administrasi perkantoran dapat dikatakan tugas pelayanan disekitar keterangan-keterangan yang berwujud 6 (enam)  pola perbuatan (Gie, 2007 :16), yakni : </a:t>
            </a:r>
          </a:p>
          <a:p>
            <a:endParaRPr lang="id-ID" altLang="id-ID" sz="1400" smtClean="0"/>
          </a:p>
          <a:p>
            <a:r>
              <a:rPr lang="id-ID" altLang="id-ID" sz="2000" smtClean="0"/>
              <a:t>a. Menghimpun </a:t>
            </a:r>
          </a:p>
          <a:p>
            <a:r>
              <a:rPr lang="id-ID" altLang="id-ID" sz="2000" smtClean="0"/>
              <a:t>yaitu : kegiatan-kegiatan mencari dan mengusahakan tersedianya segala keterangan yang tadinya belum ada atau berserakan dimana-mana sehingga siap untuk dipergunakan bilamana diperlukan. </a:t>
            </a:r>
            <a:br>
              <a:rPr lang="id-ID" altLang="id-ID" sz="2000" smtClean="0"/>
            </a:br>
            <a:endParaRPr lang="id-ID" altLang="id-ID" sz="2000" smtClean="0"/>
          </a:p>
          <a:p>
            <a:r>
              <a:rPr lang="id-ID" altLang="id-ID" sz="2000" smtClean="0"/>
              <a:t>b. Mencatat </a:t>
            </a:r>
          </a:p>
          <a:p>
            <a:r>
              <a:rPr lang="id-ID" altLang="id-ID" sz="2000" smtClean="0"/>
              <a:t>Yaitu : kegiatan yang mebubuhkan dengan berbagai peralatan tulis keterangan-keterangan yang diperlukan sehingga berwujud tulisan yang dapat dibaca, dikirim dan disimpan. Dalam perkembangan teknologi modern sekarang ini termasuk pula memateri keterangan-keterangan itu dengan alat-alat perekam suara sehingga dapat didengar, pencatatan dengan pita rekaman.</a:t>
            </a:r>
            <a:br>
              <a:rPr lang="id-ID" altLang="id-ID" sz="2000" smtClean="0"/>
            </a:br>
            <a:endParaRPr lang="id-ID" altLang="id-ID" sz="2000" smtClean="0"/>
          </a:p>
        </p:txBody>
      </p:sp>
    </p:spTree>
    <p:extLst>
      <p:ext uri="{BB962C8B-B14F-4D97-AF65-F5344CB8AC3E}">
        <p14:creationId xmlns:p14="http://schemas.microsoft.com/office/powerpoint/2010/main" val="905880056"/>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4294967295"/>
          </p:nvPr>
        </p:nvSpPr>
        <p:spPr>
          <a:xfrm>
            <a:off x="0" y="0"/>
            <a:ext cx="9144000" cy="6324600"/>
          </a:xfrm>
        </p:spPr>
        <p:txBody>
          <a:bodyPr>
            <a:normAutofit fontScale="92500" lnSpcReduction="20000"/>
          </a:bodyPr>
          <a:lstStyle/>
          <a:p>
            <a:r>
              <a:rPr lang="id-ID" altLang="id-ID" smtClean="0"/>
              <a:t>c. Mengelola </a:t>
            </a:r>
          </a:p>
          <a:p>
            <a:r>
              <a:rPr lang="id-ID" altLang="id-ID" smtClean="0"/>
              <a:t>Yaitu : bermacam-macam kegiatan mengerjakan keterangan-keterangan dengan maksud menyajikannya dalam bentuk yang berguna. </a:t>
            </a:r>
          </a:p>
          <a:p>
            <a:r>
              <a:rPr lang="id-ID" altLang="id-ID" smtClean="0"/>
              <a:t/>
            </a:r>
            <a:br>
              <a:rPr lang="id-ID" altLang="id-ID" smtClean="0"/>
            </a:br>
            <a:r>
              <a:rPr lang="id-ID" altLang="id-ID" smtClean="0"/>
              <a:t>d. Mengganda </a:t>
            </a:r>
          </a:p>
          <a:p>
            <a:r>
              <a:rPr lang="id-ID" altLang="id-ID" smtClean="0"/>
              <a:t>Yaitu : kegiatan memperbanyak dengan berbagai cara dan alat sebanyak jumlah yang diperlukan. </a:t>
            </a:r>
          </a:p>
          <a:p>
            <a:r>
              <a:rPr lang="id-ID" altLang="id-ID" smtClean="0"/>
              <a:t>e. Mengirim </a:t>
            </a:r>
          </a:p>
          <a:p>
            <a:r>
              <a:rPr lang="id-ID" altLang="id-ID" smtClean="0"/>
              <a:t>Yaitu : kegiatan menyampaikan dengan berbagai cara dan alat dari satu pihak  kepihak lain. </a:t>
            </a:r>
          </a:p>
          <a:p>
            <a:r>
              <a:rPr lang="id-ID" altLang="id-ID" smtClean="0"/>
              <a:t>f. Menyimpan  </a:t>
            </a:r>
          </a:p>
          <a:p>
            <a:r>
              <a:rPr lang="id-ID" altLang="id-ID" smtClean="0"/>
              <a:t>Yaitu : kegitan menaruh dengan berbagai cara dan alat ditempat tertentu yang aman. </a:t>
            </a:r>
          </a:p>
          <a:p>
            <a:endParaRPr lang="id-ID" altLang="id-ID" smtClean="0"/>
          </a:p>
          <a:p>
            <a:endParaRPr lang="id-ID" altLang="id-ID" smtClean="0"/>
          </a:p>
        </p:txBody>
      </p:sp>
    </p:spTree>
    <p:extLst>
      <p:ext uri="{BB962C8B-B14F-4D97-AF65-F5344CB8AC3E}">
        <p14:creationId xmlns:p14="http://schemas.microsoft.com/office/powerpoint/2010/main" val="2465509280"/>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685800" y="457200"/>
            <a:ext cx="77724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id-ID" altLang="id-ID"/>
              <a:t>b. </a:t>
            </a:r>
            <a:r>
              <a:rPr lang="id-ID" altLang="id-ID" sz="2400"/>
              <a:t>Menurut Mills (2001:4)  yaitu: Bagian dari proses manajemen yang berhubungan dengan institusi dan pelaksanaan prosedur yang digunakan untuk menentukan dan mengkomunikasikan program dan perkembangan kegiatan diatur dan dicek berdasarkan target dan rencana. </a:t>
            </a:r>
          </a:p>
          <a:p>
            <a:r>
              <a:rPr lang="id-ID" altLang="id-ID" sz="2400"/>
              <a:t>Sehingga dapat disimpulkan bahwa manajemen perkantoran merupakan rangkaian aktivitas merencanakan, mengorganisasikan, mengarahkan, mengawasi dan mengendalikan hingga menyelenggarakan secara tertib pekerjaan administrasi perkantoran untuk menunjang pencapaian tujuan organisasi. </a:t>
            </a:r>
          </a:p>
        </p:txBody>
      </p:sp>
    </p:spTree>
    <p:extLst>
      <p:ext uri="{BB962C8B-B14F-4D97-AF65-F5344CB8AC3E}">
        <p14:creationId xmlns:p14="http://schemas.microsoft.com/office/powerpoint/2010/main" val="3682857940"/>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p:cNvSpPr>
            <a:spLocks noGrp="1"/>
          </p:cNvSpPr>
          <p:nvPr>
            <p:ph type="sldNum" sz="quarter" idx="12"/>
          </p:nvPr>
        </p:nvSpPr>
        <p:spPr/>
        <p:txBody>
          <a:bodyPr/>
          <a:lstStyle/>
          <a:p>
            <a:pPr>
              <a:defRPr/>
            </a:pPr>
            <a:fld id="{C9EE1B77-3F2A-48F7-8C92-0D60CA594FF9}" type="slidenum">
              <a:rPr lang="en-US" smtClean="0"/>
              <a:pPr>
                <a:defRPr/>
              </a:pPr>
              <a:t>8</a:t>
            </a:fld>
            <a:endParaRPr lang="en-US" smtClean="0"/>
          </a:p>
        </p:txBody>
      </p:sp>
      <p:sp>
        <p:nvSpPr>
          <p:cNvPr id="27651" name="Rectangle 2"/>
          <p:cNvSpPr>
            <a:spLocks noGrp="1" noChangeArrowheads="1"/>
          </p:cNvSpPr>
          <p:nvPr>
            <p:ph type="title"/>
          </p:nvPr>
        </p:nvSpPr>
        <p:spPr>
          <a:xfrm>
            <a:off x="457200" y="0"/>
            <a:ext cx="8229600" cy="411163"/>
          </a:xfrm>
        </p:spPr>
        <p:txBody>
          <a:bodyPr>
            <a:normAutofit fontScale="90000"/>
          </a:bodyPr>
          <a:lstStyle/>
          <a:p>
            <a:pPr eaLnBrk="1" hangingPunct="1"/>
            <a:r>
              <a:rPr lang="en-US" altLang="id-ID" sz="2600" smtClean="0"/>
              <a:t>	MACAM-MACAM KEGIATAN TATA USAHA</a:t>
            </a:r>
          </a:p>
        </p:txBody>
      </p:sp>
      <p:sp>
        <p:nvSpPr>
          <p:cNvPr id="27652" name="Rectangle 3"/>
          <p:cNvSpPr>
            <a:spLocks noGrp="1" noChangeArrowheads="1"/>
          </p:cNvSpPr>
          <p:nvPr>
            <p:ph type="body" idx="1"/>
          </p:nvPr>
        </p:nvSpPr>
        <p:spPr>
          <a:xfrm>
            <a:off x="228600" y="685800"/>
            <a:ext cx="8763000" cy="6172200"/>
          </a:xfrm>
        </p:spPr>
        <p:txBody>
          <a:bodyPr/>
          <a:lstStyle/>
          <a:p>
            <a:pPr marL="609600" indent="-609600" eaLnBrk="1" hangingPunct="1">
              <a:buFontTx/>
              <a:buNone/>
            </a:pPr>
            <a:r>
              <a:rPr lang="en-US" altLang="id-ID" sz="2400" smtClean="0"/>
              <a:t>Prajudi Atmosudirdjo mengelompokkan dalam 4 kelompok :</a:t>
            </a:r>
            <a:endParaRPr lang="id-ID" altLang="id-ID" sz="2400" smtClean="0"/>
          </a:p>
          <a:p>
            <a:pPr marL="609600" indent="-609600" eaLnBrk="1" hangingPunct="1">
              <a:buFontTx/>
              <a:buNone/>
            </a:pPr>
            <a:endParaRPr lang="en-US" altLang="id-ID" sz="2400" smtClean="0"/>
          </a:p>
          <a:p>
            <a:pPr marL="609600" indent="-609600" eaLnBrk="1" hangingPunct="1">
              <a:buFontTx/>
              <a:buNone/>
            </a:pPr>
            <a:r>
              <a:rPr lang="en-US" altLang="id-ID" sz="2400" smtClean="0">
                <a:solidFill>
                  <a:schemeClr val="hlink"/>
                </a:solidFill>
              </a:rPr>
              <a:t>a.	</a:t>
            </a:r>
            <a:r>
              <a:rPr lang="en-US" altLang="id-ID" sz="2400" smtClean="0">
                <a:solidFill>
                  <a:srgbClr val="C00000"/>
                </a:solidFill>
              </a:rPr>
              <a:t>Pekerjaan yang bersifat </a:t>
            </a:r>
            <a:r>
              <a:rPr lang="en-US" altLang="id-ID" sz="2400" b="1" smtClean="0">
                <a:solidFill>
                  <a:srgbClr val="C00000"/>
                </a:solidFill>
              </a:rPr>
              <a:t>Komunikasi</a:t>
            </a:r>
          </a:p>
          <a:p>
            <a:pPr marL="609600" indent="-609600" eaLnBrk="1" hangingPunct="1">
              <a:buFontTx/>
              <a:buNone/>
            </a:pPr>
            <a:r>
              <a:rPr lang="en-US" altLang="id-ID" sz="2400" b="1" smtClean="0"/>
              <a:t>	rapat, briefing, konferensi, musyawarah, interviu, dll</a:t>
            </a:r>
            <a:endParaRPr lang="id-ID" altLang="id-ID" sz="2400" b="1" smtClean="0"/>
          </a:p>
          <a:p>
            <a:pPr marL="609600" indent="-609600" eaLnBrk="1" hangingPunct="1">
              <a:buFontTx/>
              <a:buNone/>
            </a:pPr>
            <a:endParaRPr lang="en-US" altLang="id-ID" sz="2400" b="1" smtClean="0"/>
          </a:p>
          <a:p>
            <a:pPr marL="609600" indent="-609600" eaLnBrk="1" hangingPunct="1">
              <a:buFontTx/>
              <a:buNone/>
            </a:pPr>
            <a:r>
              <a:rPr lang="en-US" altLang="id-ID" sz="2400" smtClean="0">
                <a:solidFill>
                  <a:schemeClr val="hlink"/>
                </a:solidFill>
              </a:rPr>
              <a:t>b.	</a:t>
            </a:r>
            <a:r>
              <a:rPr lang="en-US" altLang="id-ID" sz="2400" smtClean="0">
                <a:solidFill>
                  <a:srgbClr val="FF0000"/>
                </a:solidFill>
              </a:rPr>
              <a:t>Perkerjaan yang bersifat</a:t>
            </a:r>
            <a:r>
              <a:rPr lang="en-US" altLang="id-ID" sz="2400" b="1" smtClean="0">
                <a:solidFill>
                  <a:srgbClr val="FF0000"/>
                </a:solidFill>
              </a:rPr>
              <a:t> Registrasi</a:t>
            </a:r>
          </a:p>
          <a:p>
            <a:pPr marL="609600" indent="-609600" eaLnBrk="1" hangingPunct="1">
              <a:buFontTx/>
              <a:buNone/>
            </a:pPr>
            <a:r>
              <a:rPr lang="en-US" altLang="id-ID" sz="2400" b="1" smtClean="0">
                <a:solidFill>
                  <a:schemeClr val="hlink"/>
                </a:solidFill>
              </a:rPr>
              <a:t>	</a:t>
            </a:r>
            <a:r>
              <a:rPr lang="en-US" altLang="id-ID" sz="2400" b="1" smtClean="0"/>
              <a:t>pencatatan, penggandaan, pengetikan</a:t>
            </a:r>
            <a:endParaRPr lang="id-ID" altLang="id-ID" sz="2400" b="1" smtClean="0"/>
          </a:p>
          <a:p>
            <a:pPr marL="609600" indent="-609600" eaLnBrk="1" hangingPunct="1">
              <a:buFontTx/>
              <a:buNone/>
            </a:pPr>
            <a:endParaRPr lang="en-US" altLang="id-ID" sz="2400" b="1" smtClean="0"/>
          </a:p>
          <a:p>
            <a:pPr marL="609600" indent="-609600" eaLnBrk="1" hangingPunct="1">
              <a:buFontTx/>
              <a:buNone/>
            </a:pPr>
            <a:r>
              <a:rPr lang="en-US" altLang="id-ID" sz="2400" smtClean="0">
                <a:solidFill>
                  <a:schemeClr val="hlink"/>
                </a:solidFill>
              </a:rPr>
              <a:t>c.	</a:t>
            </a:r>
            <a:r>
              <a:rPr lang="en-US" altLang="id-ID" sz="2400" smtClean="0">
                <a:solidFill>
                  <a:srgbClr val="FF0000"/>
                </a:solidFill>
              </a:rPr>
              <a:t>Pekerjaan yang bersifat</a:t>
            </a:r>
            <a:r>
              <a:rPr lang="en-US" altLang="id-ID" sz="2400" b="1" smtClean="0">
                <a:solidFill>
                  <a:srgbClr val="FF0000"/>
                </a:solidFill>
              </a:rPr>
              <a:t> Komputasi</a:t>
            </a:r>
          </a:p>
          <a:p>
            <a:pPr marL="609600" indent="-609600" eaLnBrk="1" hangingPunct="1">
              <a:buFontTx/>
              <a:buNone/>
            </a:pPr>
            <a:r>
              <a:rPr lang="en-US" altLang="id-ID" sz="2400" b="1" smtClean="0">
                <a:solidFill>
                  <a:schemeClr val="hlink"/>
                </a:solidFill>
              </a:rPr>
              <a:t>	</a:t>
            </a:r>
            <a:r>
              <a:rPr lang="en-US" altLang="id-ID" sz="2400" b="1" smtClean="0"/>
              <a:t>penghitungan, pemrosesan data, grafik, tabel, dll.</a:t>
            </a:r>
            <a:endParaRPr lang="id-ID" altLang="id-ID" sz="2400" b="1" smtClean="0"/>
          </a:p>
          <a:p>
            <a:pPr marL="609600" indent="-609600" eaLnBrk="1" hangingPunct="1">
              <a:buFontTx/>
              <a:buNone/>
            </a:pPr>
            <a:endParaRPr lang="en-US" altLang="id-ID" sz="2400" b="1" smtClean="0"/>
          </a:p>
          <a:p>
            <a:pPr marL="609600" indent="-609600" eaLnBrk="1" hangingPunct="1">
              <a:buFontTx/>
              <a:buNone/>
            </a:pPr>
            <a:r>
              <a:rPr lang="en-US" altLang="id-ID" sz="2400" smtClean="0">
                <a:solidFill>
                  <a:schemeClr val="hlink"/>
                </a:solidFill>
              </a:rPr>
              <a:t>d.	</a:t>
            </a:r>
            <a:r>
              <a:rPr lang="en-US" altLang="id-ID" sz="2400" smtClean="0">
                <a:solidFill>
                  <a:srgbClr val="C00000"/>
                </a:solidFill>
              </a:rPr>
              <a:t>Pekerjaan yang bersifat</a:t>
            </a:r>
            <a:r>
              <a:rPr lang="en-US" altLang="id-ID" sz="2400" b="1" smtClean="0">
                <a:solidFill>
                  <a:srgbClr val="C00000"/>
                </a:solidFill>
              </a:rPr>
              <a:t> Informasi</a:t>
            </a:r>
          </a:p>
          <a:p>
            <a:pPr marL="609600" indent="-609600" eaLnBrk="1" hangingPunct="1">
              <a:buFontTx/>
              <a:buNone/>
            </a:pPr>
            <a:r>
              <a:rPr lang="en-US" altLang="id-ID" sz="2400" b="1" smtClean="0">
                <a:solidFill>
                  <a:schemeClr val="hlink"/>
                </a:solidFill>
              </a:rPr>
              <a:t>	</a:t>
            </a:r>
            <a:r>
              <a:rPr lang="en-US" altLang="id-ID" sz="2400" b="1" smtClean="0"/>
              <a:t>membuat/mengirim surat, edaran, pengumuman2, telepon, dll.</a:t>
            </a:r>
            <a:endParaRPr lang="en-US" altLang="id-ID" sz="2400" b="1" smtClean="0">
              <a:solidFill>
                <a:schemeClr val="hlink"/>
              </a:solidFill>
            </a:endParaRPr>
          </a:p>
        </p:txBody>
      </p:sp>
    </p:spTree>
    <p:extLst>
      <p:ext uri="{BB962C8B-B14F-4D97-AF65-F5344CB8AC3E}">
        <p14:creationId xmlns:p14="http://schemas.microsoft.com/office/powerpoint/2010/main" val="35574851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normAutofit fontScale="90000"/>
          </a:bodyPr>
          <a:lstStyle/>
          <a:p>
            <a:pPr eaLnBrk="1" fontAlgn="auto" hangingPunct="1">
              <a:spcAft>
                <a:spcPts val="0"/>
              </a:spcAft>
              <a:defRPr/>
            </a:pPr>
            <a:r>
              <a:rPr lang="id-ID" dirty="0" smtClean="0"/>
              <a:t>KEBUTUHAN AKAN ADMINISTRASI</a:t>
            </a:r>
            <a:endParaRPr lang="id-ID" dirty="0"/>
          </a:p>
        </p:txBody>
      </p:sp>
      <p:sp>
        <p:nvSpPr>
          <p:cNvPr id="3" name="Content Placeholder 2"/>
          <p:cNvSpPr>
            <a:spLocks noGrp="1"/>
          </p:cNvSpPr>
          <p:nvPr>
            <p:ph idx="1"/>
          </p:nvPr>
        </p:nvSpPr>
        <p:spPr>
          <a:xfrm>
            <a:off x="457200" y="1524000"/>
            <a:ext cx="8229600" cy="4800600"/>
          </a:xfrm>
        </p:spPr>
        <p:txBody>
          <a:bodyPr>
            <a:normAutofit fontScale="92500" lnSpcReduction="20000"/>
          </a:bodyPr>
          <a:lstStyle/>
          <a:p>
            <a:pPr marL="274320" indent="-274320" eaLnBrk="1" fontAlgn="auto" hangingPunct="1">
              <a:spcAft>
                <a:spcPts val="0"/>
              </a:spcAft>
              <a:buClr>
                <a:schemeClr val="accent3"/>
              </a:buClr>
              <a:buFont typeface="Wingdings 2"/>
              <a:buChar char=""/>
              <a:defRPr/>
            </a:pPr>
            <a:r>
              <a:rPr lang="id-ID" dirty="0" smtClean="0">
                <a:solidFill>
                  <a:srgbClr val="FF0000"/>
                </a:solidFill>
              </a:rPr>
              <a:t>KEBUTUHAN INTERNAL PEMDES </a:t>
            </a:r>
          </a:p>
          <a:p>
            <a:pPr marL="274320" indent="-274320" eaLnBrk="1" fontAlgn="auto" hangingPunct="1">
              <a:spcAft>
                <a:spcPts val="0"/>
              </a:spcAft>
              <a:buClr>
                <a:schemeClr val="accent3"/>
              </a:buClr>
              <a:buFont typeface="Wingdings 2"/>
              <a:buNone/>
              <a:defRPr/>
            </a:pPr>
            <a:r>
              <a:rPr lang="id-ID" dirty="0" smtClean="0"/>
              <a:t>	</a:t>
            </a:r>
            <a:r>
              <a:rPr lang="id-ID" sz="2200" dirty="0" smtClean="0"/>
              <a:t>Kebutuhan akan data /informasi/dokumen----- profil/monografi </a:t>
            </a:r>
          </a:p>
          <a:p>
            <a:pPr marL="274320" indent="-274320" eaLnBrk="1" fontAlgn="auto" hangingPunct="1">
              <a:spcAft>
                <a:spcPts val="0"/>
              </a:spcAft>
              <a:buClr>
                <a:schemeClr val="accent3"/>
              </a:buClr>
              <a:buFont typeface="Wingdings 2"/>
              <a:buNone/>
              <a:defRPr/>
            </a:pPr>
            <a:r>
              <a:rPr lang="id-ID" sz="2200" dirty="0" smtClean="0"/>
              <a:t>	kebutuhan akan data untuk laporan kegiatan dan perencanaan pembangunan  RPJMD, MONEF, LPJ , Pembinaan staf dll )</a:t>
            </a:r>
          </a:p>
          <a:p>
            <a:pPr marL="274320" indent="-274320" eaLnBrk="1" fontAlgn="auto" hangingPunct="1">
              <a:spcAft>
                <a:spcPts val="0"/>
              </a:spcAft>
              <a:buClr>
                <a:schemeClr val="accent3"/>
              </a:buClr>
              <a:buFont typeface="Wingdings 2"/>
              <a:buNone/>
              <a:defRPr/>
            </a:pPr>
            <a:endParaRPr lang="id-ID" dirty="0" smtClean="0"/>
          </a:p>
          <a:p>
            <a:pPr marL="274320" indent="-274320" eaLnBrk="1" fontAlgn="auto" hangingPunct="1">
              <a:spcAft>
                <a:spcPts val="0"/>
              </a:spcAft>
              <a:buClr>
                <a:schemeClr val="accent3"/>
              </a:buClr>
              <a:buFont typeface="Wingdings 2"/>
              <a:buChar char=""/>
              <a:defRPr/>
            </a:pPr>
            <a:r>
              <a:rPr lang="id-ID" dirty="0" smtClean="0">
                <a:solidFill>
                  <a:srgbClr val="FF0000"/>
                </a:solidFill>
              </a:rPr>
              <a:t>KEBUTUHAN EKSTERNAL</a:t>
            </a:r>
          </a:p>
          <a:p>
            <a:pPr marL="274320" indent="-274320" eaLnBrk="1" fontAlgn="auto" hangingPunct="1">
              <a:spcAft>
                <a:spcPts val="0"/>
              </a:spcAft>
              <a:buClr>
                <a:schemeClr val="accent3"/>
              </a:buClr>
              <a:buFont typeface="Wingdings 2"/>
              <a:buNone/>
              <a:defRPr/>
            </a:pPr>
            <a:r>
              <a:rPr lang="id-ID" dirty="0" smtClean="0"/>
              <a:t>	</a:t>
            </a:r>
            <a:r>
              <a:rPr lang="id-ID" sz="2200" dirty="0" smtClean="0"/>
              <a:t>adanya tututan kebutuhan warga akan administrasi dan legalitas identitas (pelayanan )</a:t>
            </a:r>
          </a:p>
          <a:p>
            <a:pPr marL="274320" indent="-274320" eaLnBrk="1" fontAlgn="auto" hangingPunct="1">
              <a:spcAft>
                <a:spcPts val="0"/>
              </a:spcAft>
              <a:buClr>
                <a:schemeClr val="accent3"/>
              </a:buClr>
              <a:buFont typeface="Wingdings 2"/>
              <a:buNone/>
              <a:defRPr/>
            </a:pPr>
            <a:r>
              <a:rPr lang="id-ID" sz="2200" dirty="0" smtClean="0"/>
              <a:t>	kebutuhan fihak-pihak lain ----- pelayanan  perijinan dll</a:t>
            </a:r>
          </a:p>
          <a:p>
            <a:pPr marL="274320" indent="-274320" eaLnBrk="1" fontAlgn="auto" hangingPunct="1">
              <a:spcAft>
                <a:spcPts val="0"/>
              </a:spcAft>
              <a:buClr>
                <a:schemeClr val="accent3"/>
              </a:buClr>
              <a:buFont typeface="Wingdings 2"/>
              <a:buChar char=""/>
              <a:defRPr/>
            </a:pPr>
            <a:endParaRPr lang="id-ID" dirty="0" smtClean="0">
              <a:solidFill>
                <a:srgbClr val="FF0000"/>
              </a:solidFill>
            </a:endParaRPr>
          </a:p>
          <a:p>
            <a:pPr marL="274320" indent="-274320" eaLnBrk="1" fontAlgn="auto" hangingPunct="1">
              <a:spcAft>
                <a:spcPts val="0"/>
              </a:spcAft>
              <a:buClr>
                <a:schemeClr val="accent3"/>
              </a:buClr>
              <a:buFont typeface="Wingdings 2"/>
              <a:buChar char=""/>
              <a:defRPr/>
            </a:pPr>
            <a:r>
              <a:rPr lang="id-ID" dirty="0" smtClean="0">
                <a:solidFill>
                  <a:srgbClr val="FF0000"/>
                </a:solidFill>
              </a:rPr>
              <a:t>KEBUTUHAN PEMERINTAH  DIATASNYA/PUSAT </a:t>
            </a:r>
          </a:p>
          <a:p>
            <a:pPr marL="274320" indent="-274320" eaLnBrk="1" fontAlgn="auto" hangingPunct="1">
              <a:spcAft>
                <a:spcPts val="0"/>
              </a:spcAft>
              <a:buClr>
                <a:schemeClr val="accent3"/>
              </a:buClr>
              <a:buFont typeface="Wingdings 2"/>
              <a:buNone/>
              <a:defRPr/>
            </a:pPr>
            <a:r>
              <a:rPr lang="id-ID" dirty="0" smtClean="0">
                <a:solidFill>
                  <a:srgbClr val="FF0000"/>
                </a:solidFill>
              </a:rPr>
              <a:t>	</a:t>
            </a:r>
            <a:r>
              <a:rPr lang="id-ID" sz="2200" dirty="0" smtClean="0"/>
              <a:t>Laporan kegiatanhasilnya / pertanggung jawaban</a:t>
            </a:r>
          </a:p>
          <a:p>
            <a:pPr marL="274320" indent="-274320" eaLnBrk="1" fontAlgn="auto" hangingPunct="1">
              <a:spcAft>
                <a:spcPts val="0"/>
              </a:spcAft>
              <a:buClr>
                <a:schemeClr val="accent3"/>
              </a:buClr>
              <a:buFont typeface="Wingdings 2"/>
              <a:buNone/>
              <a:defRPr/>
            </a:pPr>
            <a:endParaRPr lang="id-ID" sz="2200" dirty="0" smtClean="0"/>
          </a:p>
          <a:p>
            <a:pPr marL="274320" indent="-274320" eaLnBrk="1" fontAlgn="auto" hangingPunct="1">
              <a:spcAft>
                <a:spcPts val="0"/>
              </a:spcAft>
              <a:buClr>
                <a:schemeClr val="accent3"/>
              </a:buClr>
              <a:buFont typeface="Wingdings 2"/>
              <a:buNone/>
              <a:defRPr/>
            </a:pPr>
            <a:r>
              <a:rPr lang="id-ID" dirty="0" smtClean="0"/>
              <a:t>	2&amp;3 -----------kegiatan pelayanan administrasi </a:t>
            </a:r>
            <a:endParaRPr lang="id-ID" dirty="0"/>
          </a:p>
        </p:txBody>
      </p:sp>
    </p:spTree>
    <p:extLst>
      <p:ext uri="{BB962C8B-B14F-4D97-AF65-F5344CB8AC3E}">
        <p14:creationId xmlns:p14="http://schemas.microsoft.com/office/powerpoint/2010/main" val="1967270504"/>
      </p:ext>
    </p:extLst>
  </p:cSld>
  <p:clrMapOvr>
    <a:masterClrMapping/>
  </p:clrMapOvr>
  <mc:AlternateContent xmlns:mc="http://schemas.openxmlformats.org/markup-compatibility/2006">
    <mc:Choice xmlns:p14="http://schemas.microsoft.com/office/powerpoint/2010/main" Requires="p14">
      <p:transition spd="slow" p14:dur="2000" advTm="17000"/>
    </mc:Choice>
    <mc:Fallback>
      <p:transition spd="slow" advTm="1700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585</Words>
  <Application>Microsoft Office PowerPoint</Application>
  <PresentationFormat>On-screen Show (4:3)</PresentationFormat>
  <Paragraphs>114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Pertemuan 2</vt:lpstr>
      <vt:lpstr>PowerPoint Presentation</vt:lpstr>
      <vt:lpstr>Administrasi dalam 3 jenis, yaitu </vt:lpstr>
      <vt:lpstr>Definisi Administrasi Perkantoran Menurut Para Ahli </vt:lpstr>
      <vt:lpstr>Ruang Lingkup Tugas Administrasi Perkantoran</vt:lpstr>
      <vt:lpstr>PowerPoint Presentation</vt:lpstr>
      <vt:lpstr>PowerPoint Presentation</vt:lpstr>
      <vt:lpstr> MACAM-MACAM KEGIATAN TATA USAHA</vt:lpstr>
      <vt:lpstr>KEBUTUHAN AKAN ADMINISTRASI</vt:lpstr>
      <vt:lpstr>MEKANISME ADMINITRASI DESA</vt:lpstr>
      <vt:lpstr>Administrasi Desa</vt:lpstr>
      <vt:lpstr>Maksud Dan Tujuan Administrasi</vt:lpstr>
      <vt:lpstr>POKOK PENGERTIAN   (PERATURAN MENTERI DALAM NEGERI NOMOR 32 TAHUN 2006) </vt:lpstr>
      <vt:lpstr>PowerPoint Presentation</vt:lpstr>
      <vt:lpstr>Pencatatan data sangatlah penting dalam hal pengadministrasian di desa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2</dc:title>
  <dc:creator>Prodi PMD</dc:creator>
  <cp:lastModifiedBy>Prodi PMD</cp:lastModifiedBy>
  <cp:revision>1</cp:revision>
  <dcterms:created xsi:type="dcterms:W3CDTF">2019-10-08T04:31:10Z</dcterms:created>
  <dcterms:modified xsi:type="dcterms:W3CDTF">2019-10-08T04:31:48Z</dcterms:modified>
</cp:coreProperties>
</file>