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8"/>
  </p:notesMasterIdLst>
  <p:sldIdLst>
    <p:sldId id="269" r:id="rId2"/>
    <p:sldId id="304" r:id="rId3"/>
    <p:sldId id="305" r:id="rId4"/>
    <p:sldId id="264" r:id="rId5"/>
    <p:sldId id="308" r:id="rId6"/>
    <p:sldId id="309" r:id="rId7"/>
    <p:sldId id="311" r:id="rId8"/>
    <p:sldId id="312" r:id="rId9"/>
    <p:sldId id="313" r:id="rId10"/>
    <p:sldId id="306" r:id="rId11"/>
    <p:sldId id="307" r:id="rId12"/>
    <p:sldId id="315" r:id="rId13"/>
    <p:sldId id="265" r:id="rId14"/>
    <p:sldId id="266" r:id="rId15"/>
    <p:sldId id="295" r:id="rId16"/>
    <p:sldId id="297" r:id="rId17"/>
    <p:sldId id="301" r:id="rId18"/>
    <p:sldId id="316" r:id="rId19"/>
    <p:sldId id="317" r:id="rId20"/>
    <p:sldId id="318" r:id="rId21"/>
    <p:sldId id="319" r:id="rId22"/>
    <p:sldId id="320" r:id="rId23"/>
    <p:sldId id="321" r:id="rId24"/>
    <p:sldId id="302" r:id="rId25"/>
    <p:sldId id="322" r:id="rId26"/>
    <p:sldId id="30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644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3031E-1806-4A7F-B83F-28EB391E21BB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D4D7B-1630-4292-8F5E-F54E0C0B4D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2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D4D7B-1630-4292-8F5E-F54E0C0B4D4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3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562600"/>
          </a:xfrm>
        </p:spPr>
        <p:txBody>
          <a:bodyPr anchor="t">
            <a:normAutofit/>
          </a:bodyPr>
          <a:lstStyle/>
          <a:p>
            <a:pPr algn="ctr"/>
            <a:endParaRPr lang="en-US" sz="3200" b="1" dirty="0" smtClean="0">
              <a:solidFill>
                <a:schemeClr val="accent6"/>
              </a:solidFill>
            </a:endParaRPr>
          </a:p>
          <a:p>
            <a:pPr algn="ctr"/>
            <a:endParaRPr lang="en-US" sz="3200" b="1" dirty="0">
              <a:solidFill>
                <a:schemeClr val="accent6"/>
              </a:solidFill>
            </a:endParaRPr>
          </a:p>
          <a:p>
            <a:pPr algn="ctr"/>
            <a:r>
              <a:rPr lang="id-ID" sz="3200" b="1" dirty="0" smtClean="0">
                <a:solidFill>
                  <a:schemeClr val="accent6"/>
                </a:solidFill>
              </a:rPr>
              <a:t>PENGERTIAN </a:t>
            </a:r>
          </a:p>
          <a:p>
            <a:pPr algn="ctr"/>
            <a:r>
              <a:rPr lang="id-ID" sz="3200" b="1" dirty="0" smtClean="0">
                <a:solidFill>
                  <a:schemeClr val="accent6"/>
                </a:solidFill>
              </a:rPr>
              <a:t>PENGETAHUAN, ILMU DAN SENI</a:t>
            </a:r>
            <a:endParaRPr lang="en-US" sz="3200" b="1" dirty="0" smtClean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Autofit/>
          </a:bodyPr>
          <a:lstStyle/>
          <a:p>
            <a:r>
              <a:rPr lang="en-US" sz="3400" dirty="0" smtClean="0">
                <a:latin typeface="Elephant" pitchFamily="18" charset="0"/>
              </a:rPr>
              <a:t>SENI </a:t>
            </a:r>
            <a:r>
              <a:rPr lang="en-US" sz="3400" dirty="0" err="1" smtClean="0">
                <a:latin typeface="Elephant" pitchFamily="18" charset="0"/>
              </a:rPr>
              <a:t>dalam</a:t>
            </a:r>
            <a:r>
              <a:rPr lang="en-US" sz="3400" dirty="0" smtClean="0">
                <a:latin typeface="Elephant" pitchFamily="18" charset="0"/>
              </a:rPr>
              <a:t> ILMU PEMERINTAHAN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endParaRPr lang="en-US" dirty="0" smtClean="0">
              <a:latin typeface="Berlin Sans FB" pitchFamily="34" charset="0"/>
            </a:endParaRPr>
          </a:p>
          <a:p>
            <a:r>
              <a:rPr lang="en-US" dirty="0" smtClean="0">
                <a:latin typeface="Berlin Sans FB" pitchFamily="34" charset="0"/>
              </a:rPr>
              <a:t>SENI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kemampuan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kemahiran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seseorang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untuk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mewujudkan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cipta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rasa,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karsa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yg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dimiliki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</a:p>
          <a:p>
            <a:pPr>
              <a:buNone/>
            </a:pPr>
            <a:endParaRPr lang="en-US" dirty="0" smtClean="0">
              <a:latin typeface="Berlin Sans FB" pitchFamily="34" charset="0"/>
              <a:sym typeface="Wingdings" pitchFamily="2" charset="2"/>
            </a:endParaRPr>
          </a:p>
          <a:p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Dalam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Pemerintahan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seni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memerintah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bagaimana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seseorang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dengan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keahliannya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mengetahui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mampu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menyelenggarakan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pemerintahan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</a:p>
          <a:p>
            <a:endParaRPr lang="en-US" dirty="0" smtClean="0">
              <a:latin typeface="Berlin Sans FB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Pemerintahan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sebagai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SENI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Brush Script MT" pitchFamily="66" charset="0"/>
              </a:rPr>
              <a:t>Lanjutan</a:t>
            </a:r>
            <a:r>
              <a:rPr lang="en-US" dirty="0" smtClean="0">
                <a:latin typeface="Brush Script MT" pitchFamily="66" charset="0"/>
              </a:rPr>
              <a:t> …..</a:t>
            </a:r>
            <a:endParaRPr lang="en-US" dirty="0">
              <a:latin typeface="Brush Scrip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Berlin Sans FB" pitchFamily="34" charset="0"/>
              </a:rPr>
              <a:t>Seni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Memerintah</a:t>
            </a:r>
            <a:r>
              <a:rPr lang="en-US" b="1" dirty="0" smtClean="0">
                <a:latin typeface="Berlin Sans FB" pitchFamily="34" charset="0"/>
              </a:rPr>
              <a:t> :</a:t>
            </a:r>
            <a:r>
              <a:rPr lang="en-US" dirty="0" smtClean="0">
                <a:latin typeface="Berlin Sans FB" pitchFamily="34" charset="0"/>
              </a:rPr>
              <a:t> </a:t>
            </a:r>
          </a:p>
          <a:p>
            <a:r>
              <a:rPr lang="en-US" dirty="0" err="1" smtClean="0">
                <a:latin typeface="Berlin Sans FB" pitchFamily="34" charset="0"/>
              </a:rPr>
              <a:t>Seni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membujuk</a:t>
            </a:r>
            <a:r>
              <a:rPr lang="en-US" dirty="0" smtClean="0">
                <a:latin typeface="Berlin Sans FB" pitchFamily="34" charset="0"/>
              </a:rPr>
              <a:t> (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persuasif</a:t>
            </a:r>
            <a:r>
              <a:rPr lang="en-US" dirty="0" smtClean="0">
                <a:latin typeface="Berlin Sans FB" pitchFamily="34" charset="0"/>
              </a:rPr>
              <a:t>)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Seni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mendorong</a:t>
            </a:r>
            <a:r>
              <a:rPr lang="en-US" dirty="0" smtClean="0">
                <a:latin typeface="Berlin Sans FB" pitchFamily="34" charset="0"/>
              </a:rPr>
              <a:t> (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motivasi</a:t>
            </a:r>
            <a:r>
              <a:rPr lang="en-US" dirty="0" smtClean="0">
                <a:latin typeface="Berlin Sans FB" pitchFamily="34" charset="0"/>
              </a:rPr>
              <a:t>) </a:t>
            </a:r>
            <a:r>
              <a:rPr lang="en-US" dirty="0" err="1" smtClean="0">
                <a:latin typeface="Berlin Sans FB" pitchFamily="34" charset="0"/>
              </a:rPr>
              <a:t>pihak</a:t>
            </a:r>
            <a:r>
              <a:rPr lang="en-US" dirty="0" smtClean="0">
                <a:latin typeface="Berlin Sans FB" pitchFamily="34" charset="0"/>
              </a:rPr>
              <a:t> lain.</a:t>
            </a:r>
          </a:p>
          <a:p>
            <a:r>
              <a:rPr lang="en-US" dirty="0" err="1" smtClean="0">
                <a:latin typeface="Berlin Sans FB" pitchFamily="34" charset="0"/>
              </a:rPr>
              <a:t>Seni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dalam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melayani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kebutuhan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dasar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masyarakat</a:t>
            </a:r>
            <a:r>
              <a:rPr lang="en-US" dirty="0" smtClean="0">
                <a:latin typeface="Berlin Sans FB" pitchFamily="34" charset="0"/>
              </a:rPr>
              <a:t> .</a:t>
            </a:r>
          </a:p>
          <a:p>
            <a:pPr>
              <a:buNone/>
            </a:pPr>
            <a:r>
              <a:rPr lang="en-US" b="1" dirty="0" err="1" smtClean="0">
                <a:latin typeface="Berlin Sans FB" pitchFamily="34" charset="0"/>
              </a:rPr>
              <a:t>Kebutuhan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Dasar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>
                <a:latin typeface="Berlin Sans FB" pitchFamily="34" charset="0"/>
              </a:rPr>
              <a:t>M</a:t>
            </a:r>
            <a:r>
              <a:rPr lang="en-US" b="1" dirty="0" err="1" smtClean="0">
                <a:latin typeface="Berlin Sans FB" pitchFamily="34" charset="0"/>
              </a:rPr>
              <a:t>anusia</a:t>
            </a:r>
            <a:r>
              <a:rPr lang="en-US" dirty="0" smtClean="0">
                <a:latin typeface="Berlin Sans FB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Berlin Sans FB" pitchFamily="34" charset="0"/>
              </a:rPr>
              <a:t>Makan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minum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sex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Berlin Sans FB" pitchFamily="34" charset="0"/>
              </a:rPr>
              <a:t>Rasa </a:t>
            </a:r>
            <a:r>
              <a:rPr lang="en-US" dirty="0" err="1" smtClean="0">
                <a:latin typeface="Berlin Sans FB" pitchFamily="34" charset="0"/>
              </a:rPr>
              <a:t>aman</a:t>
            </a:r>
            <a:r>
              <a:rPr lang="en-US" dirty="0" smtClean="0">
                <a:latin typeface="Berlin Sans FB" pitchFamily="34" charset="0"/>
              </a:rPr>
              <a:t> (</a:t>
            </a:r>
            <a:r>
              <a:rPr lang="en-US" dirty="0" err="1" smtClean="0">
                <a:latin typeface="Berlin Sans FB" pitchFamily="34" charset="0"/>
              </a:rPr>
              <a:t>moril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materiil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Berlin Sans FB" pitchFamily="34" charset="0"/>
              </a:rPr>
              <a:t>Bergaul</a:t>
            </a:r>
            <a:endParaRPr lang="en-US" dirty="0" smtClean="0">
              <a:latin typeface="Berlin Sans FB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Berlin Sans FB" pitchFamily="34" charset="0"/>
              </a:rPr>
              <a:t>Pujian</a:t>
            </a:r>
            <a:endParaRPr lang="en-US" dirty="0" smtClean="0">
              <a:latin typeface="Berlin Sans FB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Berlin Sans FB" pitchFamily="34" charset="0"/>
              </a:rPr>
              <a:t>Berprestasi</a:t>
            </a:r>
            <a:r>
              <a:rPr lang="en-US" dirty="0" smtClean="0">
                <a:latin typeface="Berlin Sans FB" pitchFamily="34" charset="0"/>
              </a:rPr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2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562600"/>
          </a:xfrm>
        </p:spPr>
        <p:txBody>
          <a:bodyPr anchor="t">
            <a:normAutofit/>
          </a:bodyPr>
          <a:lstStyle/>
          <a:p>
            <a:pPr algn="ctr"/>
            <a:endParaRPr lang="en-US" sz="3200" b="1" dirty="0" smtClean="0">
              <a:solidFill>
                <a:schemeClr val="accent6"/>
              </a:solidFill>
            </a:endParaRPr>
          </a:p>
          <a:p>
            <a:pPr algn="ctr"/>
            <a:endParaRPr lang="en-US" sz="3200" b="1" dirty="0">
              <a:solidFill>
                <a:schemeClr val="accent6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accent6"/>
                </a:solidFill>
              </a:rPr>
              <a:t>KONSEP DASAR ILMU PEMERINTAHAN</a:t>
            </a:r>
          </a:p>
          <a:p>
            <a:pPr algn="ctr"/>
            <a:endParaRPr lang="en-US" sz="3200" b="1" dirty="0">
              <a:solidFill>
                <a:schemeClr val="accent6"/>
              </a:solidFill>
            </a:endParaRPr>
          </a:p>
          <a:p>
            <a:pPr algn="ctr"/>
            <a:endParaRPr lang="en-US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en-US" sz="4000" b="1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Pemerintahan</a:t>
            </a:r>
            <a:r>
              <a:rPr lang="en-US" sz="4000" b="1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 </a:t>
            </a:r>
            <a:r>
              <a:rPr lang="en-US" sz="4000" b="1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Sebagai</a:t>
            </a:r>
            <a:r>
              <a:rPr lang="en-US" sz="4000" b="1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 </a:t>
            </a:r>
            <a:r>
              <a:rPr lang="en-US" sz="4000" b="1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Ilmu</a:t>
            </a:r>
            <a:endParaRPr lang="en-US" sz="4000" b="1" dirty="0" smtClean="0">
              <a:solidFill>
                <a:schemeClr val="accent6"/>
              </a:solidFill>
              <a:latin typeface="Berlin Sans FB Demi" panose="020E0802020502020306" pitchFamily="34" charset="0"/>
            </a:endParaRPr>
          </a:p>
          <a:p>
            <a:pPr algn="l"/>
            <a:endParaRPr lang="en-US" sz="1800" b="1" dirty="0" smtClean="0">
              <a:solidFill>
                <a:schemeClr val="accent6"/>
              </a:solidFill>
              <a:latin typeface="Garamond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/>
                </a:solidFill>
                <a:latin typeface="Garamond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Ontologi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</a:t>
            </a:r>
            <a:r>
              <a:rPr lang="en-US" sz="28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“</a:t>
            </a:r>
            <a:r>
              <a:rPr lang="en-US" sz="2800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ada</a:t>
            </a:r>
            <a:r>
              <a:rPr lang="en-US" sz="28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” </a:t>
            </a:r>
            <a:r>
              <a:rPr lang="en-US" sz="2800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 “</a:t>
            </a:r>
            <a:r>
              <a:rPr lang="en-US" sz="2800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apa</a:t>
            </a:r>
            <a:r>
              <a:rPr lang="en-US" sz="28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”</a:t>
            </a:r>
          </a:p>
          <a:p>
            <a:pPr indent="4170363" algn="l">
              <a:lnSpc>
                <a:spcPct val="110000"/>
              </a:lnSpc>
            </a:pP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(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tentang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ada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realitas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)</a:t>
            </a:r>
          </a:p>
          <a:p>
            <a:pPr algn="l">
              <a:lnSpc>
                <a:spcPct val="110000"/>
              </a:lnSpc>
              <a:tabLst>
                <a:tab pos="4170363" algn="l"/>
              </a:tabLst>
            </a:pP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	-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Refleksi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Rasional</a:t>
            </a:r>
            <a:endParaRPr lang="en-US" sz="28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110000"/>
              </a:lnSpc>
              <a:tabLst>
                <a:tab pos="4170363" algn="l"/>
              </a:tabLst>
            </a:pP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	-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Analisis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Sintesis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Logika</a:t>
            </a:r>
            <a:endParaRPr lang="en-US" sz="28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110000"/>
              </a:lnSpc>
              <a:tabLst>
                <a:tab pos="4170363" algn="l"/>
              </a:tabLst>
            </a:pP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	-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Sistematika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Obyek</a:t>
            </a:r>
            <a:endParaRPr lang="en-US" sz="28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110000"/>
              </a:lnSpc>
              <a:tabLst>
                <a:tab pos="4170363" algn="l"/>
              </a:tabLst>
            </a:pPr>
            <a:endParaRPr lang="en-US" sz="28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r>
              <a:rPr lang="en-US" dirty="0" smtClean="0">
                <a:solidFill>
                  <a:schemeClr val="accent6"/>
                </a:solidFill>
                <a:latin typeface="Garamond" pitchFamily="18" charset="0"/>
              </a:rPr>
              <a:t>	</a:t>
            </a:r>
            <a:endParaRPr lang="en-US" dirty="0" smtClean="0">
              <a:solidFill>
                <a:schemeClr val="bg1"/>
              </a:solidFill>
              <a:latin typeface="Garamond" pitchFamily="18" charset="0"/>
            </a:endParaRP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endParaRPr lang="en-US" dirty="0" smtClean="0">
              <a:solidFill>
                <a:schemeClr val="bg1"/>
              </a:solidFill>
              <a:latin typeface="Garamond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latin typeface="Garamond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latin typeface="Garamond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latin typeface="Garamond" pitchFamily="18" charset="0"/>
            </a:endParaRPr>
          </a:p>
          <a:p>
            <a:pPr algn="l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514600" y="1143000"/>
            <a:ext cx="1219200" cy="1524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tabLst>
                <a:tab pos="4170363" algn="l"/>
              </a:tabLst>
            </a:pPr>
            <a:r>
              <a:rPr lang="en-US" dirty="0" err="1">
                <a:latin typeface="Brush Script MT" pitchFamily="66" charset="0"/>
              </a:rPr>
              <a:t>Lanjutan</a:t>
            </a:r>
            <a:r>
              <a:rPr lang="en-US" dirty="0">
                <a:latin typeface="Brush Script MT" pitchFamily="66" charset="0"/>
              </a:rPr>
              <a:t> …..</a:t>
            </a:r>
            <a:r>
              <a:rPr lang="en-US" dirty="0" smtClean="0">
                <a:solidFill>
                  <a:schemeClr val="accent6"/>
                </a:solidFill>
                <a:latin typeface="Garamond" pitchFamily="18" charset="0"/>
              </a:rPr>
              <a:t>		</a:t>
            </a:r>
            <a:r>
              <a:rPr lang="en-US" sz="2400" dirty="0" smtClean="0">
                <a:solidFill>
                  <a:schemeClr val="accent6"/>
                </a:solidFill>
                <a:latin typeface="Garamond" pitchFamily="18" charset="0"/>
              </a:rPr>
              <a:t>    </a:t>
            </a:r>
            <a:endParaRPr lang="id-ID" sz="2400" dirty="0" smtClean="0">
              <a:solidFill>
                <a:schemeClr val="accent6"/>
              </a:solidFill>
              <a:latin typeface="Garamond" pitchFamily="18" charset="0"/>
            </a:endParaRP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endParaRPr lang="id-ID" sz="800" dirty="0">
              <a:solidFill>
                <a:schemeClr val="accent6"/>
              </a:solidFill>
              <a:latin typeface="Garamond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>
                <a:solidFill>
                  <a:schemeClr val="accent6"/>
                </a:solidFill>
                <a:latin typeface="Berlin Sans FB" panose="020E0602020502020306" pitchFamily="34" charset="0"/>
              </a:rPr>
              <a:t>Aksiologi</a:t>
            </a: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</a:t>
            </a:r>
            <a:r>
              <a:rPr lang="en-US" sz="2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“</a:t>
            </a:r>
            <a:r>
              <a:rPr lang="en-US" sz="2600" dirty="0" err="1">
                <a:solidFill>
                  <a:schemeClr val="accent6"/>
                </a:solidFill>
                <a:latin typeface="Berlin Sans FB Demi" panose="020E0802020502020306" pitchFamily="34" charset="0"/>
              </a:rPr>
              <a:t>untuk</a:t>
            </a:r>
            <a:r>
              <a:rPr lang="en-US" sz="2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 </a:t>
            </a:r>
            <a:r>
              <a:rPr lang="en-US" sz="2600" dirty="0" err="1">
                <a:solidFill>
                  <a:schemeClr val="accent6"/>
                </a:solidFill>
                <a:latin typeface="Berlin Sans FB Demi" panose="020E0802020502020306" pitchFamily="34" charset="0"/>
              </a:rPr>
              <a:t>apa</a:t>
            </a:r>
            <a:r>
              <a:rPr lang="en-US" sz="2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 </a:t>
            </a:r>
            <a:r>
              <a:rPr lang="en-US" sz="2600" dirty="0" err="1">
                <a:solidFill>
                  <a:schemeClr val="accent6"/>
                </a:solidFill>
                <a:latin typeface="Berlin Sans FB Demi" panose="020E0802020502020306" pitchFamily="34" charset="0"/>
              </a:rPr>
              <a:t>atau</a:t>
            </a:r>
            <a:r>
              <a:rPr lang="en-US" sz="2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 </a:t>
            </a:r>
            <a:r>
              <a:rPr lang="en-US" sz="2600" dirty="0" err="1">
                <a:solidFill>
                  <a:schemeClr val="accent6"/>
                </a:solidFill>
                <a:latin typeface="Berlin Sans FB Demi" panose="020E0802020502020306" pitchFamily="34" charset="0"/>
              </a:rPr>
              <a:t>mengapa</a:t>
            </a:r>
            <a:r>
              <a:rPr lang="en-US" sz="2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”</a:t>
            </a:r>
          </a:p>
          <a:p>
            <a:pPr algn="l">
              <a:tabLst>
                <a:tab pos="4170363" algn="l"/>
              </a:tabLst>
            </a:pP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	- (</a:t>
            </a:r>
            <a:r>
              <a:rPr lang="en-US" sz="2600" dirty="0" err="1">
                <a:solidFill>
                  <a:schemeClr val="accent6"/>
                </a:solidFill>
                <a:latin typeface="Berlin Sans FB" panose="020E0602020502020306" pitchFamily="34" charset="0"/>
              </a:rPr>
              <a:t>penerapan</a:t>
            </a: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>
                <a:solidFill>
                  <a:schemeClr val="accent6"/>
                </a:solidFill>
                <a:latin typeface="Berlin Sans FB" panose="020E0602020502020306" pitchFamily="34" charset="0"/>
              </a:rPr>
              <a:t>ilmu</a:t>
            </a: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)</a:t>
            </a: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r>
              <a:rPr lang="en-US" sz="2600" dirty="0" smtClean="0">
                <a:solidFill>
                  <a:schemeClr val="accent6"/>
                </a:solidFill>
                <a:latin typeface="Garamond" pitchFamily="18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Garamond" pitchFamily="18" charset="0"/>
              </a:rPr>
              <a:t>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Klasifikasinya</a:t>
            </a:r>
            <a:endParaRPr lang="en-US" sz="2600" dirty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	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>
                <a:solidFill>
                  <a:schemeClr val="accent6"/>
                </a:solidFill>
                <a:latin typeface="Berlin Sans FB" panose="020E0602020502020306" pitchFamily="34" charset="0"/>
              </a:rPr>
              <a:t>Tinjauannya</a:t>
            </a:r>
            <a:endParaRPr lang="en-US" sz="2600" dirty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170363" algn="l"/>
              </a:tabLst>
            </a:pPr>
            <a:r>
              <a:rPr lang="en-US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	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>
                <a:solidFill>
                  <a:schemeClr val="accent6"/>
                </a:solidFill>
                <a:latin typeface="Berlin Sans FB" panose="020E0602020502020306" pitchFamily="34" charset="0"/>
              </a:rPr>
              <a:t>Perkembangannya</a:t>
            </a:r>
            <a:endParaRPr lang="en-US" sz="2600" dirty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Epistemologi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“</a:t>
            </a:r>
            <a:r>
              <a:rPr lang="en-US" sz="2600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Bagaimana</a:t>
            </a:r>
            <a:r>
              <a:rPr lang="en-US" sz="2600" dirty="0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”</a:t>
            </a:r>
          </a:p>
          <a:p>
            <a:pPr algn="l"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(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Pengetahuan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)</a:t>
            </a: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Terminologi</a:t>
            </a:r>
            <a:endParaRPr lang="en-US" sz="26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Metodologi</a:t>
            </a:r>
            <a:endParaRPr lang="en-US" sz="26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Sistematika</a:t>
            </a:r>
            <a:endParaRPr lang="en-US" sz="26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Teori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dan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Tekniknya</a:t>
            </a:r>
            <a:endParaRPr lang="en-US" sz="26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r>
              <a:rPr lang="id-ID" sz="2600" dirty="0">
                <a:solidFill>
                  <a:schemeClr val="accent6"/>
                </a:solidFill>
                <a:latin typeface="Berlin Sans FB" panose="020E0602020502020306" pitchFamily="34" charset="0"/>
              </a:rPr>
              <a:t> </a:t>
            </a:r>
            <a:r>
              <a:rPr lang="id-ID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                                                   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-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Azas</a:t>
            </a:r>
            <a:r>
              <a:rPr lang="en-US" sz="2600" dirty="0" smtClean="0">
                <a:solidFill>
                  <a:schemeClr val="accent6"/>
                </a:solidFill>
                <a:latin typeface="Berlin Sans FB" panose="020E0602020502020306" pitchFamily="34" charset="0"/>
              </a:rPr>
              <a:t>/ </a:t>
            </a:r>
            <a:r>
              <a:rPr lang="en-US" sz="2600" dirty="0" err="1" smtClean="0">
                <a:solidFill>
                  <a:schemeClr val="accent6"/>
                </a:solidFill>
                <a:latin typeface="Berlin Sans FB" panose="020E0602020502020306" pitchFamily="34" charset="0"/>
              </a:rPr>
              <a:t>dasarnya</a:t>
            </a:r>
            <a:endParaRPr lang="en-US" sz="2600" dirty="0" smtClean="0">
              <a:solidFill>
                <a:schemeClr val="accent6"/>
              </a:solidFill>
              <a:latin typeface="Berlin Sans FB" panose="020E0602020502020306" pitchFamily="34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endParaRPr lang="en-US" sz="1400" dirty="0" smtClean="0">
              <a:solidFill>
                <a:schemeClr val="accent6"/>
              </a:solidFill>
              <a:latin typeface="Garamond" pitchFamily="18" charset="0"/>
            </a:endParaRPr>
          </a:p>
          <a:p>
            <a:pPr algn="l">
              <a:lnSpc>
                <a:spcPct val="80000"/>
              </a:lnSpc>
              <a:tabLst>
                <a:tab pos="4973638" algn="l"/>
              </a:tabLst>
            </a:pPr>
            <a:endParaRPr lang="en-US" sz="1000" dirty="0" smtClean="0">
              <a:solidFill>
                <a:schemeClr val="accent6"/>
              </a:solidFill>
              <a:latin typeface="Garamond" pitchFamily="18" charset="0"/>
            </a:endParaRPr>
          </a:p>
          <a:p>
            <a:pPr lvl="0" algn="l">
              <a:lnSpc>
                <a:spcPct val="80000"/>
              </a:lnSpc>
              <a:tabLst>
                <a:tab pos="4973638" algn="l"/>
              </a:tabLst>
            </a:pP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133600" y="762000"/>
            <a:ext cx="1219200" cy="1524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0" y="2743200"/>
            <a:ext cx="1219200" cy="1524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28600" y="1676400"/>
            <a:ext cx="3124200" cy="29718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ILMU POLITIK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71800" y="1679532"/>
            <a:ext cx="3124200" cy="297180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ILMU PEMERINTAHAN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5635147" y="1752600"/>
            <a:ext cx="3124200" cy="2971800"/>
          </a:xfrm>
          <a:prstGeom prst="ellipse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ILMU </a:t>
            </a:r>
            <a:r>
              <a:rPr lang="en-US" b="1" dirty="0"/>
              <a:t> </a:t>
            </a:r>
            <a:r>
              <a:rPr lang="en-US" b="1" dirty="0" smtClean="0"/>
              <a:t>ADMINISTRASI PUBLIK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066800" y="5257800"/>
            <a:ext cx="7391400" cy="1295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ILMU HUKUM TATA NEGARA</a:t>
            </a:r>
            <a:endParaRPr lang="en-US" sz="3600" dirty="0"/>
          </a:p>
        </p:txBody>
      </p:sp>
      <p:sp>
        <p:nvSpPr>
          <p:cNvPr id="8" name="Right Arrow 7"/>
          <p:cNvSpPr/>
          <p:nvPr/>
        </p:nvSpPr>
        <p:spPr>
          <a:xfrm rot="16200000">
            <a:off x="3505200" y="4114800"/>
            <a:ext cx="1981200" cy="76200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0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Para </a:t>
            </a:r>
            <a:r>
              <a:rPr lang="en-US" sz="2600" dirty="0" err="1" smtClean="0"/>
              <a:t>pakar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pemerintahan</a:t>
            </a:r>
            <a:r>
              <a:rPr lang="en-US" sz="2600" dirty="0" smtClean="0"/>
              <a:t>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sepakat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kedekatan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 smtClean="0"/>
              <a:t>politik</a:t>
            </a:r>
            <a:r>
              <a:rPr lang="en-US" sz="2600" dirty="0" smtClean="0"/>
              <a:t>, </a:t>
            </a:r>
            <a:r>
              <a:rPr lang="en-US" sz="2600" dirty="0" err="1"/>
              <a:t>administrasi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hukum</a:t>
            </a:r>
            <a:r>
              <a:rPr lang="en-US" sz="2600" dirty="0"/>
              <a:t>. </a:t>
            </a:r>
            <a:endParaRPr lang="en-US" sz="2600" dirty="0" smtClean="0"/>
          </a:p>
          <a:p>
            <a:r>
              <a:rPr lang="en-US" sz="2600" dirty="0" err="1" smtClean="0"/>
              <a:t>Namun</a:t>
            </a:r>
            <a:r>
              <a:rPr lang="en-US" sz="2600" dirty="0" smtClean="0"/>
              <a:t> </a:t>
            </a:r>
            <a:r>
              <a:rPr lang="en-US" sz="2600" dirty="0" err="1" smtClean="0"/>
              <a:t>karena</a:t>
            </a:r>
            <a:r>
              <a:rPr lang="en-US" sz="2600" dirty="0" smtClean="0"/>
              <a:t> </a:t>
            </a:r>
            <a:r>
              <a:rPr lang="en-US" sz="2600" dirty="0" err="1" smtClean="0"/>
              <a:t>kedekatan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sejumlah</a:t>
            </a:r>
            <a:r>
              <a:rPr lang="en-US" sz="2600" dirty="0" smtClean="0"/>
              <a:t> </a:t>
            </a:r>
            <a:r>
              <a:rPr lang="en-US" sz="2600" dirty="0" err="1" smtClean="0"/>
              <a:t>ilmu</a:t>
            </a:r>
            <a:r>
              <a:rPr lang="en-US" sz="2600" dirty="0" smtClean="0"/>
              <a:t>, </a:t>
            </a:r>
            <a:r>
              <a:rPr lang="en-US" sz="2600" dirty="0" err="1" smtClean="0"/>
              <a:t>kajian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pemerintahan</a:t>
            </a:r>
            <a:r>
              <a:rPr lang="en-US" sz="2600" dirty="0" smtClean="0"/>
              <a:t> </a:t>
            </a:r>
            <a:r>
              <a:rPr lang="en-US" sz="2600" dirty="0" err="1"/>
              <a:t>dianggap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 smtClean="0"/>
              <a:t>obyek</a:t>
            </a:r>
            <a:r>
              <a:rPr lang="en-US" sz="2600" dirty="0" smtClean="0"/>
              <a:t> yang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jelas</a:t>
            </a:r>
            <a:r>
              <a:rPr lang="en-US" sz="2600" dirty="0"/>
              <a:t>. </a:t>
            </a:r>
            <a:r>
              <a:rPr lang="en-US" sz="2600" dirty="0" err="1"/>
              <a:t>Banyak</a:t>
            </a:r>
            <a:r>
              <a:rPr lang="en-US" sz="2600" dirty="0"/>
              <a:t> yang </a:t>
            </a:r>
            <a:r>
              <a:rPr lang="en-US" sz="2600" dirty="0" err="1"/>
              <a:t>menilai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en-US" sz="2600" dirty="0" err="1"/>
              <a:t>bukan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pengetahuan</a:t>
            </a:r>
            <a:r>
              <a:rPr lang="en-US" sz="2600" dirty="0"/>
              <a:t> yang </a:t>
            </a:r>
            <a:r>
              <a:rPr lang="en-US" sz="2600" dirty="0" err="1"/>
              <a:t>terpisah</a:t>
            </a:r>
            <a:r>
              <a:rPr lang="en-US" sz="2600" dirty="0"/>
              <a:t>, </a:t>
            </a:r>
            <a:r>
              <a:rPr lang="en-US" sz="2600" dirty="0" err="1"/>
              <a:t>tetapi</a:t>
            </a:r>
            <a:r>
              <a:rPr lang="en-US" sz="2600" dirty="0"/>
              <a:t> </a:t>
            </a:r>
            <a:r>
              <a:rPr lang="en-US" sz="2600" dirty="0" err="1"/>
              <a:t>merupakan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yang </a:t>
            </a:r>
            <a:r>
              <a:rPr lang="en-US" sz="2600" dirty="0" err="1"/>
              <a:t>terintegrasi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Politik</a:t>
            </a:r>
            <a:r>
              <a:rPr lang="en-US" sz="2600" dirty="0" smtClean="0"/>
              <a:t>.</a:t>
            </a:r>
          </a:p>
          <a:p>
            <a:pPr lvl="0"/>
            <a:r>
              <a:rPr lang="en-US" sz="2600" dirty="0" err="1"/>
              <a:t>Telah</a:t>
            </a:r>
            <a:r>
              <a:rPr lang="en-US" sz="2600" dirty="0"/>
              <a:t> </a:t>
            </a:r>
            <a:r>
              <a:rPr lang="en-US" sz="2600" dirty="0" err="1"/>
              <a:t>terjadi</a:t>
            </a:r>
            <a:r>
              <a:rPr lang="en-US" sz="2600" dirty="0"/>
              <a:t> </a:t>
            </a:r>
            <a:r>
              <a:rPr lang="en-US" sz="2600" dirty="0" err="1"/>
              <a:t>pergeseran</a:t>
            </a:r>
            <a:r>
              <a:rPr lang="en-US" sz="2600" dirty="0"/>
              <a:t> </a:t>
            </a:r>
            <a:r>
              <a:rPr lang="en-US" sz="2600" dirty="0" err="1"/>
              <a:t>perkembangan</a:t>
            </a:r>
            <a:r>
              <a:rPr lang="en-US" sz="2600" dirty="0"/>
              <a:t> </a:t>
            </a:r>
            <a:r>
              <a:rPr lang="en-US" sz="2600" dirty="0" err="1"/>
              <a:t>kajian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yang </a:t>
            </a:r>
            <a:r>
              <a:rPr lang="en-US" sz="2600" dirty="0" err="1"/>
              <a:t>berawal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kajian</a:t>
            </a:r>
            <a:r>
              <a:rPr lang="en-US" sz="2600" dirty="0"/>
              <a:t> </a:t>
            </a:r>
            <a:r>
              <a:rPr lang="en-US" sz="2600" dirty="0" err="1"/>
              <a:t>bercitarasa</a:t>
            </a:r>
            <a:r>
              <a:rPr lang="en-US" sz="2600" dirty="0"/>
              <a:t> </a:t>
            </a:r>
            <a:r>
              <a:rPr lang="en-US" sz="2600" dirty="0" err="1"/>
              <a:t>hukum</a:t>
            </a:r>
            <a:r>
              <a:rPr lang="en-US" sz="2600" dirty="0"/>
              <a:t>, </a:t>
            </a:r>
            <a:r>
              <a:rPr lang="en-US" sz="2600" dirty="0" err="1"/>
              <a:t>administrasi</a:t>
            </a:r>
            <a:r>
              <a:rPr lang="en-US" sz="2600" dirty="0"/>
              <a:t>,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politik</a:t>
            </a:r>
            <a:r>
              <a:rPr lang="en-US" sz="2600" dirty="0"/>
              <a:t> </a:t>
            </a:r>
            <a:r>
              <a:rPr lang="en-US" sz="2600" dirty="0" err="1"/>
              <a:t>sampai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citarasa</a:t>
            </a:r>
            <a:r>
              <a:rPr lang="en-US" sz="2600" dirty="0"/>
              <a:t> </a:t>
            </a:r>
            <a:r>
              <a:rPr lang="en-US" sz="2600" i="1" dirty="0"/>
              <a:t>governance.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jelasnya</a:t>
            </a:r>
            <a:r>
              <a:rPr lang="en-US" sz="2600" dirty="0"/>
              <a:t>, </a:t>
            </a:r>
            <a:r>
              <a:rPr lang="en-US" sz="2600" dirty="0" err="1"/>
              <a:t>lihat</a:t>
            </a:r>
            <a:r>
              <a:rPr lang="en-US" sz="2600" dirty="0"/>
              <a:t> </a:t>
            </a:r>
            <a:r>
              <a:rPr lang="en-US" sz="2600" dirty="0" err="1"/>
              <a:t>tabel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.</a:t>
            </a:r>
          </a:p>
          <a:p>
            <a:pPr marL="109728" indent="0">
              <a:buNone/>
            </a:pPr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0668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100" dirty="0" err="1"/>
              <a:t>Tabel</a:t>
            </a:r>
            <a:r>
              <a:rPr lang="en-US" sz="3100" dirty="0"/>
              <a:t>: </a:t>
            </a:r>
            <a:r>
              <a:rPr lang="en-US" sz="3100" dirty="0" err="1"/>
              <a:t>Pergeseran</a:t>
            </a:r>
            <a:r>
              <a:rPr lang="en-US" sz="3100" dirty="0"/>
              <a:t> </a:t>
            </a:r>
            <a:r>
              <a:rPr lang="en-US" sz="3100" dirty="0" err="1"/>
              <a:t>Kajian</a:t>
            </a:r>
            <a:r>
              <a:rPr lang="en-US" sz="3100" dirty="0"/>
              <a:t> </a:t>
            </a:r>
            <a:r>
              <a:rPr lang="en-US" sz="3100" dirty="0" err="1"/>
              <a:t>Ilmu</a:t>
            </a:r>
            <a:r>
              <a:rPr lang="en-US" sz="3100" dirty="0"/>
              <a:t> </a:t>
            </a:r>
            <a:r>
              <a:rPr lang="en-US" sz="3100" dirty="0" err="1"/>
              <a:t>Pemerintahan</a:t>
            </a:r>
            <a:endParaRPr lang="en-US" sz="31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49465"/>
              </p:ext>
            </p:extLst>
          </p:nvPr>
        </p:nvGraphicFramePr>
        <p:xfrm>
          <a:off x="-2" y="1143000"/>
          <a:ext cx="9144001" cy="54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738"/>
                <a:gridCol w="2810656"/>
                <a:gridCol w="4028607"/>
              </a:tblGrid>
              <a:tr h="73392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Periode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Warna</a:t>
                      </a:r>
                      <a:r>
                        <a:rPr lang="en-US" sz="2000" dirty="0">
                          <a:effectLst/>
                        </a:rPr>
                        <a:t>/</a:t>
                      </a:r>
                      <a:r>
                        <a:rPr lang="en-US" sz="2000" dirty="0" err="1">
                          <a:effectLst/>
                        </a:rPr>
                        <a:t>Cita</a:t>
                      </a:r>
                      <a:r>
                        <a:rPr lang="en-US" sz="2000" dirty="0">
                          <a:effectLst/>
                        </a:rPr>
                        <a:t> Rasa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Karakteristik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0776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1950-an </a:t>
                      </a:r>
                      <a:r>
                        <a:rPr lang="en-US" sz="1800" dirty="0" err="1" smtClean="0">
                          <a:effectLst/>
                        </a:rPr>
                        <a:t>sd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70-an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IP </a:t>
                      </a:r>
                      <a:r>
                        <a:rPr lang="en-US" sz="1800" dirty="0" err="1">
                          <a:effectLst/>
                        </a:rPr>
                        <a:t>bercitarasa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hukum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Cikal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bakal</a:t>
                      </a:r>
                      <a:r>
                        <a:rPr lang="en-US" sz="1800" dirty="0">
                          <a:effectLst/>
                        </a:rPr>
                        <a:t> IP yang </a:t>
                      </a:r>
                      <a:r>
                        <a:rPr lang="en-US" sz="1800" dirty="0" err="1" smtClean="0">
                          <a:effectLst/>
                        </a:rPr>
                        <a:t>mengajarkan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tentang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perbuatan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hukum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pemerintah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5769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1970-an </a:t>
                      </a:r>
                      <a:r>
                        <a:rPr lang="en-US" sz="1800" dirty="0" err="1" smtClean="0">
                          <a:effectLst/>
                        </a:rPr>
                        <a:t>sd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sekarang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IP </a:t>
                      </a:r>
                      <a:r>
                        <a:rPr lang="en-US" sz="1800" dirty="0" err="1">
                          <a:effectLst/>
                        </a:rPr>
                        <a:t>bercitarasa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administrasi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Ini</a:t>
                      </a:r>
                      <a:r>
                        <a:rPr lang="en-US" sz="1800" dirty="0">
                          <a:effectLst/>
                        </a:rPr>
                        <a:t> yang paling </a:t>
                      </a:r>
                      <a:r>
                        <a:rPr lang="en-US" sz="1800" dirty="0" err="1">
                          <a:effectLst/>
                        </a:rPr>
                        <a:t>dominan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 err="1">
                          <a:effectLst/>
                        </a:rPr>
                        <a:t>Antipolitik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</a:rPr>
                        <a:t>IP </a:t>
                      </a:r>
                      <a:r>
                        <a:rPr lang="en-US" sz="1800" dirty="0" err="1">
                          <a:effectLst/>
                        </a:rPr>
                        <a:t>tidak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berbeda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jauh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dengan</a:t>
                      </a:r>
                      <a:r>
                        <a:rPr lang="en-US" sz="1800" dirty="0">
                          <a:effectLst/>
                        </a:rPr>
                        <a:t> AP, </a:t>
                      </a:r>
                      <a:r>
                        <a:rPr lang="en-US" sz="1800" dirty="0" err="1">
                          <a:effectLst/>
                        </a:rPr>
                        <a:t>terlalu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administratif-teknokratik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9440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1990-an s.d sekarang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IP dipengaruhi oleh ilmu politik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800" dirty="0" err="1">
                          <a:effectLst/>
                        </a:rPr>
                        <a:t>Cukup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banyak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mempelajari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matakuliah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politik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0776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2000-an s.d sekarang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Governance (</a:t>
                      </a:r>
                      <a:r>
                        <a:rPr lang="en-US" sz="1800" dirty="0" err="1">
                          <a:effectLst/>
                        </a:rPr>
                        <a:t>khususnya</a:t>
                      </a:r>
                      <a:r>
                        <a:rPr lang="en-US" sz="1800" dirty="0">
                          <a:effectLst/>
                        </a:rPr>
                        <a:t> good governance) </a:t>
                      </a:r>
                      <a:r>
                        <a:rPr lang="en-US" sz="1800" dirty="0" err="1">
                          <a:effectLst/>
                        </a:rPr>
                        <a:t>masuk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dalam</a:t>
                      </a:r>
                      <a:r>
                        <a:rPr lang="en-US" sz="1800" dirty="0">
                          <a:effectLst/>
                        </a:rPr>
                        <a:t> IP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</a:rPr>
                        <a:t>Mempelajari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pemerintah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dengan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swasta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masyarakat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07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b="1" smtClean="0"/>
              <a:t>Pemerintah dan Pemerintahan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Pemerintah</a:t>
            </a:r>
            <a:r>
              <a:rPr lang="en-US" sz="4000" dirty="0" smtClean="0"/>
              <a:t> </a:t>
            </a:r>
            <a:r>
              <a:rPr lang="en-US" sz="4000" dirty="0" smtClean="0">
                <a:sym typeface="Symbol" pitchFamily="18" charset="2"/>
              </a:rPr>
              <a:t> Organ (</a:t>
            </a:r>
            <a:r>
              <a:rPr lang="en-US" sz="4000" dirty="0" err="1" smtClean="0">
                <a:sym typeface="Symbol" pitchFamily="18" charset="2"/>
              </a:rPr>
              <a:t>badan</a:t>
            </a:r>
            <a:r>
              <a:rPr lang="en-US" sz="4000" dirty="0" smtClean="0">
                <a:sym typeface="Symbol" pitchFamily="18" charset="2"/>
              </a:rPr>
              <a:t>, </a:t>
            </a:r>
            <a:r>
              <a:rPr lang="en-US" sz="4000" dirty="0" err="1" smtClean="0">
                <a:sym typeface="Symbol" pitchFamily="18" charset="2"/>
              </a:rPr>
              <a:t>lembaga</a:t>
            </a:r>
            <a:r>
              <a:rPr lang="en-US" sz="4000" dirty="0" smtClean="0">
                <a:sym typeface="Symbol" pitchFamily="18" charset="2"/>
              </a:rPr>
              <a:t>),</a:t>
            </a:r>
            <a:r>
              <a:rPr lang="id-ID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atau</a:t>
            </a:r>
            <a:r>
              <a:rPr lang="id-ID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alat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perlengkapan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negara</a:t>
            </a:r>
            <a:r>
              <a:rPr lang="en-US" sz="4000" dirty="0" smtClean="0">
                <a:sym typeface="Symbol" pitchFamily="18" charset="2"/>
              </a:rPr>
              <a:t>.</a:t>
            </a:r>
          </a:p>
          <a:p>
            <a:pPr algn="just" eaLnBrk="1" hangingPunct="1"/>
            <a:r>
              <a:rPr lang="en-US" sz="4000" dirty="0" err="1" smtClean="0">
                <a:sym typeface="Symbol" pitchFamily="18" charset="2"/>
              </a:rPr>
              <a:t>Pemerintahan</a:t>
            </a:r>
            <a:r>
              <a:rPr lang="en-US" sz="4000" dirty="0" smtClean="0">
                <a:sym typeface="Symbol" pitchFamily="18" charset="2"/>
              </a:rPr>
              <a:t>  </a:t>
            </a:r>
            <a:r>
              <a:rPr lang="en-US" sz="4000" dirty="0" err="1" smtClean="0">
                <a:sym typeface="Symbol" pitchFamily="18" charset="2"/>
              </a:rPr>
              <a:t>bidang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tugas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atau</a:t>
            </a:r>
            <a:r>
              <a:rPr lang="en-US" sz="4000" dirty="0" smtClean="0">
                <a:sym typeface="Symbol" pitchFamily="18" charset="2"/>
              </a:rPr>
              <a:t> </a:t>
            </a:r>
            <a:r>
              <a:rPr lang="en-US" sz="4000" dirty="0" err="1" smtClean="0">
                <a:sym typeface="Symbol" pitchFamily="18" charset="2"/>
              </a:rPr>
              <a:t>fungsi</a:t>
            </a:r>
            <a:r>
              <a:rPr lang="en-US" sz="4000" dirty="0" smtClean="0">
                <a:sym typeface="Symbol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875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b="1" smtClean="0"/>
              <a:t>Pemerintah dalam Arti Luas dan Sempit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572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b="1" i="1" u="sng" smtClean="0"/>
              <a:t>Pemerintah (luas)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 semua organ-organ, badan-badan atau lembaga-lembaga, alat-alat kelengkapan negara atau aparatur negara yang menjalankan pelbagai macam kegiatan atau aktivitas untuk mencapai tujuan negara.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b="1" i="1" u="sng" smtClean="0">
                <a:sym typeface="Symbol" pitchFamily="18" charset="2"/>
              </a:rPr>
              <a:t>Pemerintah (luas)</a:t>
            </a:r>
            <a:r>
              <a:rPr lang="en-US" smtClean="0">
                <a:sym typeface="Symbol" pitchFamily="18" charset="2"/>
              </a:rPr>
              <a:t>  semua lembaga negara yang terdiri dari lembaga-lembaga legislatif, eksekutif, dan yudikatif (John Locke dan Mosteqiueu)</a:t>
            </a:r>
          </a:p>
        </p:txBody>
      </p:sp>
    </p:spTree>
    <p:extLst>
      <p:ext uri="{BB962C8B-B14F-4D97-AF65-F5344CB8AC3E}">
        <p14:creationId xmlns:p14="http://schemas.microsoft.com/office/powerpoint/2010/main" val="106375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Elephant" pitchFamily="18" charset="0"/>
              </a:rPr>
              <a:t>PENGETAHUAN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“</a:t>
            </a:r>
            <a:r>
              <a:rPr lang="en-US" dirty="0" err="1" smtClean="0">
                <a:latin typeface="Berlin Sans FB" pitchFamily="34" charset="0"/>
              </a:rPr>
              <a:t>Orang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Berpengetahuan</a:t>
            </a:r>
            <a:r>
              <a:rPr lang="en-US" dirty="0" smtClean="0">
                <a:latin typeface="Berlin Sans FB" pitchFamily="34" charset="0"/>
              </a:rPr>
              <a:t>” : </a:t>
            </a:r>
            <a:r>
              <a:rPr lang="en-US" dirty="0" err="1" smtClean="0">
                <a:latin typeface="Berlin Sans FB" pitchFamily="34" charset="0"/>
              </a:rPr>
              <a:t>memiliki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pengertian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atau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sikap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tertentu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yg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diperoleh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melalui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pendidikan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pengalaman</a:t>
            </a:r>
            <a:r>
              <a:rPr lang="en-US" dirty="0" smtClean="0">
                <a:latin typeface="Berlin Sans FB" pitchFamily="34" charset="0"/>
              </a:rPr>
              <a:t>.</a:t>
            </a:r>
          </a:p>
          <a:p>
            <a:r>
              <a:rPr lang="en-US" dirty="0" smtClean="0">
                <a:latin typeface="Berlin Sans FB" pitchFamily="34" charset="0"/>
              </a:rPr>
              <a:t>“</a:t>
            </a:r>
            <a:r>
              <a:rPr lang="en-US" dirty="0" err="1" smtClean="0">
                <a:latin typeface="Berlin Sans FB" pitchFamily="34" charset="0"/>
              </a:rPr>
              <a:t>Kebiasaan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atau</a:t>
            </a:r>
            <a:r>
              <a:rPr lang="en-US" dirty="0" smtClean="0">
                <a:latin typeface="Berlin Sans FB" pitchFamily="34" charset="0"/>
              </a:rPr>
              <a:t>  </a:t>
            </a:r>
            <a:r>
              <a:rPr lang="en-US" dirty="0" err="1" smtClean="0">
                <a:latin typeface="Berlin Sans FB" pitchFamily="34" charset="0"/>
              </a:rPr>
              <a:t>kekulinaan</a:t>
            </a:r>
            <a:r>
              <a:rPr lang="en-US" dirty="0" smtClean="0">
                <a:latin typeface="Berlin Sans FB" pitchFamily="34" charset="0"/>
              </a:rPr>
              <a:t>” : </a:t>
            </a:r>
            <a:r>
              <a:rPr lang="en-US" dirty="0" err="1" smtClean="0">
                <a:latin typeface="Berlin Sans FB" pitchFamily="34" charset="0"/>
              </a:rPr>
              <a:t>memiliki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ketrampilan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atau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ketangkasan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yg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diperoleh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melalui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latihan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praktek</a:t>
            </a:r>
            <a:endParaRPr lang="en-US" dirty="0" smtClean="0">
              <a:latin typeface="Berlin Sans FB" pitchFamily="34" charset="0"/>
            </a:endParaRPr>
          </a:p>
          <a:p>
            <a:pPr>
              <a:buFont typeface="Wingdings" pitchFamily="2" charset="2"/>
              <a:buChar char="à"/>
            </a:pP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Kebiasaan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melalukan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sesuatu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karena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sebelumnya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“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”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bagaimana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mengerjakannya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à"/>
            </a:pP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Pada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prinsipnya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“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”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mengerjakan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i="1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know to do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 ;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bagaimana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i="1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know how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mengapa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i="1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know why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sesuatu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7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b="1" i="1" smtClean="0"/>
              <a:t>Continue...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algn="just" eaLnBrk="1" hangingPunct="1"/>
            <a:r>
              <a:rPr lang="en-US" smtClean="0"/>
              <a:t>Pemerintah (sempit) </a:t>
            </a:r>
            <a:r>
              <a:rPr lang="en-US" smtClean="0">
                <a:sym typeface="Symbol" pitchFamily="18" charset="2"/>
              </a:rPr>
              <a:t> hanyalan ditujukan pada lembaga eksekutif saja.</a:t>
            </a:r>
          </a:p>
          <a:p>
            <a:pPr algn="just" eaLnBrk="1" hangingPunct="1"/>
            <a:r>
              <a:rPr lang="en-US" smtClean="0">
                <a:sym typeface="Symbol" pitchFamily="18" charset="2"/>
              </a:rPr>
              <a:t>Lembaga eksekutif (pem pusat: presiden- wakil presiden dan kabinetnya (departemen), dan beberapa lembaga lainnya. Pemda Prov. : Gubernur, Pemda Kabupaten/Kota Bupati/Walikota, dan jajaran pemerintahan kebawahnya sampai Pemdes ; Kepala Desa).</a:t>
            </a:r>
          </a:p>
        </p:txBody>
      </p:sp>
    </p:spTree>
    <p:extLst>
      <p:ext uri="{BB962C8B-B14F-4D97-AF65-F5344CB8AC3E}">
        <p14:creationId xmlns:p14="http://schemas.microsoft.com/office/powerpoint/2010/main" val="339513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just" eaLnBrk="1" hangingPunct="1"/>
            <a:r>
              <a:rPr lang="en-US" b="1" smtClean="0"/>
              <a:t>Pemerintahan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800" smtClean="0"/>
              <a:t>Pemerintahan Umum </a:t>
            </a:r>
            <a:r>
              <a:rPr lang="en-US" sz="2800" smtClean="0">
                <a:sym typeface="Symbol" pitchFamily="18" charset="2"/>
              </a:rPr>
              <a:t></a:t>
            </a:r>
            <a:r>
              <a:rPr lang="en-US" sz="2800" smtClean="0"/>
              <a:t>  keseluruhan struktur dan proses-proses didalamnya (proses&amp;tata cara) perumusan kebijakan dan keputusan yang bersifat mengikat, untuk dan atas nama kehidupan bersama (</a:t>
            </a:r>
            <a:r>
              <a:rPr lang="en-US" sz="2800" i="1" smtClean="0"/>
              <a:t>U. Rosental</a:t>
            </a:r>
            <a:r>
              <a:rPr lang="en-US" sz="2800" smtClean="0"/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/>
              <a:t>Pemerintahan </a:t>
            </a:r>
            <a:r>
              <a:rPr lang="en-US" sz="2800" smtClean="0">
                <a:sym typeface="Symbol" pitchFamily="18" charset="2"/>
              </a:rPr>
              <a:t> kegiatan di dalam negara yang bersumber pada kedaulatan dan kemerdekaan negara.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Obyek sasaran  rakyat dan wilayah negara.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Dasar negara  landasan dan tujuan negara (arah perjalanannya)</a:t>
            </a:r>
          </a:p>
        </p:txBody>
      </p:sp>
    </p:spTree>
    <p:extLst>
      <p:ext uri="{BB962C8B-B14F-4D97-AF65-F5344CB8AC3E}">
        <p14:creationId xmlns:p14="http://schemas.microsoft.com/office/powerpoint/2010/main" val="202132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b="1" i="1" smtClean="0"/>
              <a:t>Continue…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800" smtClean="0"/>
              <a:t>Pemerintahan </a:t>
            </a:r>
            <a:r>
              <a:rPr lang="en-US" sz="2800" smtClean="0">
                <a:sym typeface="Symbol" pitchFamily="18" charset="2"/>
              </a:rPr>
              <a:t> segala kegiatan/ usaha yang terorganisir, bersumber pada kedaulatandan kemerdekaan, berlandaskan dasar negara, mengenai rakyat dan wilayah negara tersebut demi tercapainya tujuan negara.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Pemerintahan  kegiatan yang terorganisir mempunyai makna bahwa kegiatan-kegiatan tersebut dilakukan oleh sekelompok orang untuk mencapai tujuan bersama, dengan kerjasama, ada pembagian kerja, dibawah satu pimpinan.</a:t>
            </a:r>
          </a:p>
        </p:txBody>
      </p:sp>
    </p:spTree>
    <p:extLst>
      <p:ext uri="{BB962C8B-B14F-4D97-AF65-F5344CB8AC3E}">
        <p14:creationId xmlns:p14="http://schemas.microsoft.com/office/powerpoint/2010/main" val="274020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b="1" i="1" smtClean="0"/>
              <a:t>Continue…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smtClean="0"/>
              <a:t>Secara Struktur Fungsional </a:t>
            </a:r>
            <a:r>
              <a:rPr lang="en-US" smtClean="0">
                <a:sym typeface="Symbol" pitchFamily="18" charset="2"/>
              </a:rPr>
              <a:t> suatu sistem (struktur atau organisasi) dari berbagai macam fungsi yang dilaksanakan atas dasar-dasar tertentu untuk mewujudkan tujuan negara.</a:t>
            </a:r>
          </a:p>
          <a:p>
            <a:pPr algn="just" eaLnBrk="1" hangingPunct="1"/>
            <a:r>
              <a:rPr lang="en-US" smtClean="0">
                <a:sym typeface="Symbol" pitchFamily="18" charset="2"/>
              </a:rPr>
              <a:t>Tugas dan fungsi  hanya dapat dilaksanakan apabila disertai  dengan kewenangan/ kekuasaan.</a:t>
            </a:r>
          </a:p>
        </p:txBody>
      </p:sp>
    </p:spTree>
    <p:extLst>
      <p:ext uri="{BB962C8B-B14F-4D97-AF65-F5344CB8AC3E}">
        <p14:creationId xmlns:p14="http://schemas.microsoft.com/office/powerpoint/2010/main" val="15404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325133"/>
              </p:ext>
            </p:extLst>
          </p:nvPr>
        </p:nvGraphicFramePr>
        <p:xfrm>
          <a:off x="228600" y="1524002"/>
          <a:ext cx="8915400" cy="5029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709"/>
                <a:gridCol w="2194180"/>
                <a:gridCol w="4726511"/>
              </a:tblGrid>
              <a:tr h="980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IP Lama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IP </a:t>
                      </a:r>
                      <a:r>
                        <a:rPr lang="en-US" sz="1800" dirty="0" err="1">
                          <a:effectLst/>
                        </a:rPr>
                        <a:t>Baru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2278064"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Pemerintahan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dalam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arti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sempit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Lembaga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proses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eksekutif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Government: </a:t>
                      </a:r>
                      <a:r>
                        <a:rPr lang="en-US" sz="1800" dirty="0" err="1">
                          <a:effectLst/>
                        </a:rPr>
                        <a:t>Institusi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tindakan</a:t>
                      </a:r>
                      <a:r>
                        <a:rPr lang="en-US" sz="1800" dirty="0">
                          <a:effectLst/>
                        </a:rPr>
                        <a:t>/</a:t>
                      </a:r>
                      <a:r>
                        <a:rPr lang="en-US" sz="1800" dirty="0" err="1">
                          <a:effectLst/>
                        </a:rPr>
                        <a:t>perbuatan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politik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hukum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administrasi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dilakukan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pemerintah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dalam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penyelenggaraan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negara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770745"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Pemerintahan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dalam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arti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luas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Lembaga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proses </a:t>
                      </a:r>
                      <a:r>
                        <a:rPr lang="en-US" sz="1800" dirty="0" err="1">
                          <a:effectLst/>
                        </a:rPr>
                        <a:t>eksekutif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legislatif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yudikatif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Governance: </a:t>
                      </a:r>
                      <a:r>
                        <a:rPr lang="en-US" sz="1800" dirty="0" err="1">
                          <a:effectLst/>
                        </a:rPr>
                        <a:t>relasi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pemerintah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dengan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swasta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masyarakat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dalam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ranah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pelayanan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publik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pembangunan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pemberdayaan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masyarakat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: Lama Vs </a:t>
            </a:r>
            <a:r>
              <a:rPr lang="en-US" dirty="0" err="1" smtClean="0"/>
              <a:t>Baru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4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 smtClean="0">
                <a:latin typeface="Garamond" pitchFamily="18" charset="0"/>
              </a:rPr>
              <a:t>Klasifikasi Ilmu pemerintahan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696200" cy="3505200"/>
          </a:xfrm>
        </p:spPr>
        <p:txBody>
          <a:bodyPr/>
          <a:lstStyle/>
          <a:p>
            <a:pPr eaLnBrk="1" hangingPunct="1"/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Murni</a:t>
            </a:r>
            <a:r>
              <a:rPr lang="en-US" sz="4000" dirty="0" smtClean="0"/>
              <a:t> (</a:t>
            </a:r>
            <a:r>
              <a:rPr lang="en-US" sz="4000" dirty="0" err="1" smtClean="0"/>
              <a:t>teoritis</a:t>
            </a:r>
            <a:r>
              <a:rPr lang="en-US" sz="4000" dirty="0" smtClean="0"/>
              <a:t>)</a:t>
            </a:r>
          </a:p>
          <a:p>
            <a:pPr eaLnBrk="1" hangingPunct="1"/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Terapan</a:t>
            </a:r>
            <a:r>
              <a:rPr lang="en-US" sz="4000" dirty="0" smtClean="0"/>
              <a:t> (</a:t>
            </a:r>
            <a:r>
              <a:rPr lang="en-US" sz="4000" dirty="0" err="1" smtClean="0"/>
              <a:t>empiris</a:t>
            </a:r>
            <a:r>
              <a:rPr lang="en-US" sz="4000" dirty="0" smtClean="0"/>
              <a:t>)</a:t>
            </a:r>
          </a:p>
          <a:p>
            <a:pPr eaLnBrk="1" hangingPunct="1"/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Teoritis</a:t>
            </a:r>
            <a:r>
              <a:rPr lang="en-US" sz="4000" dirty="0" smtClean="0"/>
              <a:t> </a:t>
            </a:r>
            <a:r>
              <a:rPr lang="en-US" sz="4000" dirty="0" err="1" smtClean="0"/>
              <a:t>Empiris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6233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800" dirty="0" smtClean="0"/>
          </a:p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r>
              <a:rPr lang="en-US" sz="4800" dirty="0" smtClean="0"/>
              <a:t>Mari </a:t>
            </a:r>
            <a:r>
              <a:rPr lang="en-US" sz="4800" dirty="0" err="1" smtClean="0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24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latin typeface="Elephant" pitchFamily="18" charset="0"/>
              </a:rPr>
              <a:t>ILMU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Ilmu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bagian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“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”</a:t>
            </a:r>
          </a:p>
          <a:p>
            <a:endParaRPr lang="en-US" dirty="0">
              <a:latin typeface="Berlin Sans FB" pitchFamily="34" charset="0"/>
              <a:sym typeface="Wingdings" pitchFamily="2" charset="2"/>
            </a:endParaRPr>
          </a:p>
          <a:p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Setiap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“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”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adalah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tetapi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setiap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“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”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belum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tentu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endParaRPr lang="en-US" dirty="0" smtClean="0">
              <a:latin typeface="Berlin Sans FB" pitchFamily="34" charset="0"/>
              <a:sym typeface="Wingdings" pitchFamily="2" charset="2"/>
            </a:endParaRPr>
          </a:p>
          <a:p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harus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memiliki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objek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metode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sistematika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bersifat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universal</a:t>
            </a:r>
          </a:p>
          <a:p>
            <a:pPr>
              <a:buNone/>
            </a:pP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b="1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b="1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kongkrit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dapat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diamati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dipelajari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diajarkan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serta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teruji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kebenarannya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teratur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mempunyai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metodologi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/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objek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/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sistematika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teori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tersendiri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01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ln>
            <a:solidFill>
              <a:schemeClr val="bg1"/>
            </a:solidFill>
          </a:ln>
        </p:spPr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accent6"/>
                </a:solidFill>
                <a:latin typeface="Berlin Sans FB Demi" panose="020E0802020502020306" pitchFamily="34" charset="0"/>
              </a:rPr>
              <a:t>Ilmu</a:t>
            </a:r>
            <a:endParaRPr lang="en-US" sz="4000" dirty="0" smtClean="0">
              <a:solidFill>
                <a:schemeClr val="accent6"/>
              </a:solidFill>
              <a:latin typeface="Berlin Sans FB Demi" panose="020E0802020502020306" pitchFamily="34" charset="0"/>
            </a:endParaRPr>
          </a:p>
          <a:p>
            <a:pPr algn="just"/>
            <a:endParaRPr lang="id-ID" sz="9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Ilmu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adalah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suatu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objek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ilmiah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memiliki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sekelompok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prinsip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dalil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rumus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yang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melalui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percobaan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sistematis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dilakukan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berulang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kali,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telah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teruji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kebenarannya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prinsip-prinsip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dalil-dalil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rumus-rumus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mana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diajarkan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dipelajari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. (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Sondang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Siagian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)</a:t>
            </a:r>
            <a:endParaRPr lang="id-ID" sz="2800" i="1" dirty="0" smtClean="0">
              <a:solidFill>
                <a:schemeClr val="accent6"/>
              </a:solidFill>
              <a:latin typeface="Berlin Sans FB" panose="020E0602020502020306" pitchFamily="34" charset="0"/>
              <a:cs typeface="Times New Roman" pitchFamily="18" charset="0"/>
            </a:endParaRPr>
          </a:p>
          <a:p>
            <a:pPr algn="just"/>
            <a:endParaRPr lang="en-US" sz="900" i="1" dirty="0" smtClean="0">
              <a:solidFill>
                <a:schemeClr val="accent6"/>
              </a:solidFill>
              <a:latin typeface="Berlin Sans FB" panose="020E0602020502020306" pitchFamily="34" charset="0"/>
              <a:cs typeface="Times New Roman" pitchFamily="18" charset="0"/>
            </a:endParaRPr>
          </a:p>
          <a:p>
            <a:pPr marL="234950" indent="-234950" algn="just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Syarat-syarat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ilmu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harus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memiliki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objek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metodologi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filosofis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teori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khas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. 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Prajudi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Atmosudirdjo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atau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memiliki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objek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metode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sistematika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khas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musti</a:t>
            </a:r>
            <a:r>
              <a:rPr lang="en-US" sz="2800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universal. 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Hadari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Nawawi</a:t>
            </a:r>
            <a:r>
              <a:rPr lang="en-US" sz="2800" i="1" dirty="0" smtClean="0">
                <a:solidFill>
                  <a:schemeClr val="accent6"/>
                </a:solidFill>
                <a:latin typeface="Berlin Sans FB" panose="020E0602020502020306" pitchFamily="34" charset="0"/>
                <a:cs typeface="Times New Roman" pitchFamily="18" charset="0"/>
              </a:rPr>
              <a:t>)</a:t>
            </a:r>
          </a:p>
          <a:p>
            <a:pPr algn="l"/>
            <a:endParaRPr lang="en-US" sz="1000" dirty="0" smtClean="0">
              <a:solidFill>
                <a:schemeClr val="accent6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Elephant" pitchFamily="18" charset="0"/>
              </a:rPr>
              <a:t>              </a:t>
            </a:r>
            <a:r>
              <a:rPr lang="en-US" sz="3600" dirty="0" smtClean="0">
                <a:solidFill>
                  <a:srgbClr val="FF0000"/>
                </a:solidFill>
                <a:latin typeface="Elephant" pitchFamily="18" charset="0"/>
              </a:rPr>
              <a:t>PANDANGAN UMUM</a:t>
            </a:r>
            <a:br>
              <a:rPr lang="en-US" sz="3600" dirty="0" smtClean="0">
                <a:solidFill>
                  <a:srgbClr val="FF0000"/>
                </a:solidFill>
                <a:latin typeface="Elephant" pitchFamily="18" charset="0"/>
              </a:rPr>
            </a:br>
            <a:r>
              <a:rPr lang="en-US" sz="3600" dirty="0" smtClean="0">
                <a:latin typeface="Elephant" pitchFamily="18" charset="0"/>
              </a:rPr>
              <a:t/>
            </a:r>
            <a:br>
              <a:rPr lang="en-US" sz="3600" dirty="0" smtClean="0">
                <a:latin typeface="Elephant" pitchFamily="18" charset="0"/>
              </a:rPr>
            </a:br>
            <a:r>
              <a:rPr lang="en-US" sz="3300" dirty="0" smtClean="0">
                <a:latin typeface="Elephant" pitchFamily="18" charset="0"/>
              </a:rPr>
              <a:t>CABANG ILMU PENGETAHUAN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err="1" smtClean="0">
                <a:latin typeface="Elephant" pitchFamily="18" charset="0"/>
              </a:rPr>
              <a:t>Ilmu</a:t>
            </a:r>
            <a:r>
              <a:rPr lang="en-US" dirty="0" smtClean="0">
                <a:latin typeface="Elephant" pitchFamily="18" charset="0"/>
              </a:rPr>
              <a:t> </a:t>
            </a:r>
            <a:r>
              <a:rPr lang="en-US" dirty="0" err="1" smtClean="0">
                <a:latin typeface="Elephant" pitchFamily="18" charset="0"/>
              </a:rPr>
              <a:t>Sosial</a:t>
            </a:r>
            <a:r>
              <a:rPr lang="en-US" dirty="0" smtClean="0">
                <a:latin typeface="Elephant" pitchFamily="18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- </a:t>
            </a:r>
            <a:r>
              <a:rPr lang="en-US" dirty="0" err="1" smtClean="0">
                <a:latin typeface="Berlin Sans FB" pitchFamily="34" charset="0"/>
              </a:rPr>
              <a:t>Filsafat</a:t>
            </a:r>
            <a:r>
              <a:rPr lang="en-US" dirty="0" smtClean="0">
                <a:latin typeface="Berlin Sans FB" pitchFamily="34" charset="0"/>
              </a:rPr>
              <a:t>		   - </a:t>
            </a:r>
            <a:r>
              <a:rPr lang="en-US" dirty="0" err="1" smtClean="0">
                <a:latin typeface="Berlin Sans FB" pitchFamily="34" charset="0"/>
              </a:rPr>
              <a:t>Administrasi</a:t>
            </a:r>
            <a:r>
              <a:rPr lang="en-US" dirty="0" smtClean="0">
                <a:latin typeface="Berlin Sans FB" pitchFamily="34" charset="0"/>
              </a:rPr>
              <a:t>	   - </a:t>
            </a:r>
            <a:r>
              <a:rPr lang="en-US" dirty="0" err="1" smtClean="0">
                <a:latin typeface="Berlin Sans FB" pitchFamily="34" charset="0"/>
              </a:rPr>
              <a:t>Kepariwisataan</a:t>
            </a:r>
            <a:endParaRPr lang="en-US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- </a:t>
            </a:r>
            <a:r>
              <a:rPr lang="en-US" dirty="0" err="1" smtClean="0">
                <a:latin typeface="Berlin Sans FB" pitchFamily="34" charset="0"/>
              </a:rPr>
              <a:t>Pemerintahan</a:t>
            </a:r>
            <a:r>
              <a:rPr lang="en-US" dirty="0" smtClean="0">
                <a:latin typeface="Berlin Sans FB" pitchFamily="34" charset="0"/>
              </a:rPr>
              <a:t>          - </a:t>
            </a:r>
            <a:r>
              <a:rPr lang="en-US" dirty="0" err="1" smtClean="0">
                <a:latin typeface="Berlin Sans FB" pitchFamily="34" charset="0"/>
              </a:rPr>
              <a:t>Hukum</a:t>
            </a:r>
            <a:r>
              <a:rPr lang="en-US" dirty="0" smtClean="0">
                <a:latin typeface="Berlin Sans FB" pitchFamily="34" charset="0"/>
              </a:rPr>
              <a:t>                 - </a:t>
            </a:r>
            <a:r>
              <a:rPr lang="en-US" dirty="0" err="1" smtClean="0">
                <a:latin typeface="Berlin Sans FB" pitchFamily="34" charset="0"/>
              </a:rPr>
              <a:t>Sejarah</a:t>
            </a:r>
            <a:endParaRPr lang="en-US" dirty="0" smtClean="0">
              <a:latin typeface="Berlin Sans FB" pitchFamily="34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Berlin Sans FB" pitchFamily="34" charset="0"/>
              </a:rPr>
              <a:t>Politik</a:t>
            </a:r>
            <a:r>
              <a:rPr lang="en-US" dirty="0" smtClean="0">
                <a:latin typeface="Berlin Sans FB" pitchFamily="34" charset="0"/>
              </a:rPr>
              <a:t>                       - </a:t>
            </a:r>
            <a:r>
              <a:rPr lang="en-US" dirty="0" err="1" smtClean="0">
                <a:latin typeface="Berlin Sans FB" pitchFamily="34" charset="0"/>
              </a:rPr>
              <a:t>Ekonomi</a:t>
            </a:r>
            <a:r>
              <a:rPr lang="en-US" dirty="0" smtClean="0">
                <a:latin typeface="Berlin Sans FB" pitchFamily="34" charset="0"/>
              </a:rPr>
              <a:t>               - </a:t>
            </a:r>
            <a:r>
              <a:rPr lang="en-US" dirty="0" err="1" smtClean="0">
                <a:latin typeface="Berlin Sans FB" pitchFamily="34" charset="0"/>
              </a:rPr>
              <a:t>Komunikasi</a:t>
            </a:r>
            <a:endParaRPr lang="en-US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Elephant" pitchFamily="18" charset="0"/>
              </a:rPr>
              <a:t>Ilmu</a:t>
            </a:r>
            <a:r>
              <a:rPr lang="en-US" dirty="0" smtClean="0">
                <a:latin typeface="Elephant" pitchFamily="18" charset="0"/>
              </a:rPr>
              <a:t> </a:t>
            </a:r>
            <a:r>
              <a:rPr lang="en-US" dirty="0" err="1" smtClean="0">
                <a:latin typeface="Elephant" pitchFamily="18" charset="0"/>
              </a:rPr>
              <a:t>Eksakta</a:t>
            </a:r>
            <a:r>
              <a:rPr lang="en-US" dirty="0" smtClean="0">
                <a:latin typeface="Elephant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- </a:t>
            </a:r>
            <a:r>
              <a:rPr lang="en-US" dirty="0" err="1" smtClean="0">
                <a:latin typeface="Berlin Sans FB" pitchFamily="34" charset="0"/>
              </a:rPr>
              <a:t>Teknik</a:t>
            </a:r>
            <a:r>
              <a:rPr lang="en-US" dirty="0" smtClean="0">
                <a:latin typeface="Berlin Sans FB" pitchFamily="34" charset="0"/>
              </a:rPr>
              <a:t>   		    - </a:t>
            </a:r>
            <a:r>
              <a:rPr lang="en-US" dirty="0" err="1" smtClean="0">
                <a:latin typeface="Berlin Sans FB" pitchFamily="34" charset="0"/>
              </a:rPr>
              <a:t>Komputer</a:t>
            </a:r>
            <a:r>
              <a:rPr lang="en-US" dirty="0" smtClean="0">
                <a:latin typeface="Berlin Sans FB" pitchFamily="34" charset="0"/>
              </a:rPr>
              <a:t>             - </a:t>
            </a:r>
            <a:r>
              <a:rPr lang="en-US" dirty="0" err="1" smtClean="0">
                <a:latin typeface="Berlin Sans FB" pitchFamily="34" charset="0"/>
              </a:rPr>
              <a:t>Ilmu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Alam</a:t>
            </a:r>
            <a:endParaRPr lang="en-US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- </a:t>
            </a:r>
            <a:r>
              <a:rPr lang="en-US" dirty="0" err="1" smtClean="0">
                <a:latin typeface="Berlin Sans FB" pitchFamily="34" charset="0"/>
              </a:rPr>
              <a:t>Kedokteran</a:t>
            </a:r>
            <a:r>
              <a:rPr lang="en-US" dirty="0" smtClean="0">
                <a:latin typeface="Berlin Sans FB" pitchFamily="34" charset="0"/>
              </a:rPr>
              <a:t>               - </a:t>
            </a:r>
            <a:r>
              <a:rPr lang="en-US" dirty="0" err="1" smtClean="0">
                <a:latin typeface="Berlin Sans FB" pitchFamily="34" charset="0"/>
              </a:rPr>
              <a:t>Geografi</a:t>
            </a:r>
            <a:r>
              <a:rPr lang="en-US" dirty="0" smtClean="0">
                <a:latin typeface="Berlin Sans FB" pitchFamily="34" charset="0"/>
              </a:rPr>
              <a:t>                - Kimia</a:t>
            </a:r>
          </a:p>
          <a:p>
            <a:pPr>
              <a:buNone/>
            </a:pPr>
            <a:r>
              <a:rPr lang="en-US" dirty="0" smtClean="0">
                <a:latin typeface="Berlin Sans FB" pitchFamily="34" charset="0"/>
              </a:rPr>
              <a:t>- </a:t>
            </a:r>
            <a:r>
              <a:rPr lang="en-US" dirty="0" err="1" smtClean="0">
                <a:latin typeface="Berlin Sans FB" pitchFamily="34" charset="0"/>
              </a:rPr>
              <a:t>Biologi</a:t>
            </a:r>
            <a:r>
              <a:rPr lang="en-US" dirty="0" smtClean="0">
                <a:latin typeface="Berlin Sans FB" pitchFamily="34" charset="0"/>
              </a:rPr>
              <a:t>                        - </a:t>
            </a:r>
            <a:r>
              <a:rPr lang="en-US" dirty="0" err="1" smtClean="0">
                <a:latin typeface="Berlin Sans FB" pitchFamily="34" charset="0"/>
              </a:rPr>
              <a:t>Statistik</a:t>
            </a:r>
            <a:r>
              <a:rPr lang="en-US" dirty="0" smtClean="0">
                <a:latin typeface="Berlin Sans FB" pitchFamily="34" charset="0"/>
              </a:rPr>
              <a:t>                - </a:t>
            </a:r>
            <a:r>
              <a:rPr lang="en-US" dirty="0" err="1" smtClean="0">
                <a:latin typeface="Berlin Sans FB" pitchFamily="34" charset="0"/>
              </a:rPr>
              <a:t>Fisika</a:t>
            </a:r>
            <a:endParaRPr lang="en-US" dirty="0" smtClean="0">
              <a:latin typeface="Berlin Sans FB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6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sz="3300" dirty="0" smtClean="0">
                <a:latin typeface="Elephant" pitchFamily="18" charset="0"/>
              </a:rPr>
              <a:t>KLASIFIKASI ILMU PENGETAHUAN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BERDASAR PENERAPAN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Berlin Sans FB" pitchFamily="34" charset="0"/>
              </a:rPr>
              <a:t>Ilmu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Murni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murni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bermanfaat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untuk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sendiri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berorientasi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pada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teoritisasi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membentuk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mengembangkan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ilpeng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scr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abstrak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/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mempertinggi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mutu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b="1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Berlin Sans FB" pitchFamily="34" charset="0"/>
                <a:sym typeface="Wingdings" pitchFamily="2" charset="2"/>
              </a:rPr>
              <a:t>Praktis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langsung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dpt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diterapkan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kpd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masyarakat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membantu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masyarakat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dlm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mengatasi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masalah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Berlin Sans FB" pitchFamily="34" charset="0"/>
                <a:sym typeface="Wingdings" pitchFamily="2" charset="2"/>
              </a:rPr>
              <a:t>Campuran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termasuk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murni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terapan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yg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praktis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langsung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dpt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digunakan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13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algn="l"/>
            <a:r>
              <a:rPr lang="en-US" dirty="0" err="1" smtClean="0">
                <a:latin typeface="Brush Script MT" pitchFamily="66" charset="0"/>
              </a:rPr>
              <a:t>Lanjutan</a:t>
            </a:r>
            <a:r>
              <a:rPr lang="en-US" dirty="0" smtClean="0">
                <a:latin typeface="Brush Script MT" pitchFamily="66" charset="0"/>
              </a:rPr>
              <a:t> 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BERDASAR FUNGSI :</a:t>
            </a: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Berlin Sans FB" pitchFamily="34" charset="0"/>
              </a:rPr>
              <a:t>Ilmu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Teoritis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Rasional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memakai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cara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berpikir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scr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dominan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deduktif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mempergunakan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silogisme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dogmatis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hukum</a:t>
            </a:r>
            <a:endParaRPr lang="en-US" dirty="0" smtClean="0">
              <a:latin typeface="Berlin Sans FB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Berlin Sans FB" pitchFamily="34" charset="0"/>
              </a:rPr>
              <a:t>Ilmu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Empiris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Praktis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analisa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scr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induktif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saja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pekerjaan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sosial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mewujudkan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kesejahteraan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masyarakat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  <a:endParaRPr lang="en-US" dirty="0" smtClean="0">
              <a:latin typeface="Berlin Sans FB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Berlin Sans FB" pitchFamily="34" charset="0"/>
              </a:rPr>
              <a:t>Ilmu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Teoritis</a:t>
            </a:r>
            <a:r>
              <a:rPr lang="en-US" b="1" dirty="0" smtClean="0">
                <a:latin typeface="Berlin Sans FB" pitchFamily="34" charset="0"/>
              </a:rPr>
              <a:t> </a:t>
            </a:r>
            <a:r>
              <a:rPr lang="en-US" b="1" dirty="0" err="1" smtClean="0">
                <a:latin typeface="Berlin Sans FB" pitchFamily="34" charset="0"/>
              </a:rPr>
              <a:t>Empiris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memakai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cara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gabungan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berpikir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induktif-deduktif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atau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deduktik-induktif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).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Mis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Pemerintahan</a:t>
            </a:r>
            <a:r>
              <a:rPr lang="en-US" dirty="0" smtClean="0">
                <a:latin typeface="Berlin Sans FB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935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en-US" sz="3300" dirty="0" smtClean="0">
                <a:latin typeface="Elephant" pitchFamily="18" charset="0"/>
              </a:rPr>
              <a:t>KAJIAN ILMU PENGETAHUAN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buNone/>
            </a:pPr>
            <a:r>
              <a:rPr lang="id-ID" dirty="0" smtClean="0">
                <a:latin typeface="Berlin Sans FB" pitchFamily="34" charset="0"/>
              </a:rPr>
              <a:t>Ada 3 kajian pokok: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>
                <a:latin typeface="Berlin Sans FB" pitchFamily="34" charset="0"/>
              </a:rPr>
              <a:t> </a:t>
            </a:r>
            <a:r>
              <a:rPr lang="id-ID" b="1" dirty="0" smtClean="0">
                <a:solidFill>
                  <a:schemeClr val="tx2"/>
                </a:solidFill>
                <a:latin typeface="Berlin Sans FB" pitchFamily="34" charset="0"/>
              </a:rPr>
              <a:t>Ontologi</a:t>
            </a:r>
            <a:r>
              <a:rPr lang="id-ID" dirty="0" smtClean="0">
                <a:latin typeface="Berlin Sans FB" pitchFamily="34" charset="0"/>
              </a:rPr>
              <a:t> </a:t>
            </a:r>
            <a:r>
              <a:rPr lang="id-ID" dirty="0" smtClean="0">
                <a:latin typeface="Berlin Sans FB" pitchFamily="34" charset="0"/>
                <a:sym typeface="Wingdings" pitchFamily="2" charset="2"/>
              </a:rPr>
              <a:t>(teori tentang ada dan realitas) : mengadakan penyelidikan thd sifat dan realitas dng refleksi rasional serta analisis dan sintesis logika.</a:t>
            </a:r>
          </a:p>
          <a:p>
            <a:pPr>
              <a:buFont typeface="Wingdings" pitchFamily="2" charset="2"/>
              <a:buChar char="Ø"/>
            </a:pPr>
            <a:r>
              <a:rPr lang="id-ID" b="1" dirty="0" smtClean="0">
                <a:solidFill>
                  <a:schemeClr val="tx2"/>
                </a:solidFill>
                <a:latin typeface="Berlin Sans FB" pitchFamily="34" charset="0"/>
                <a:sym typeface="Wingdings" pitchFamily="2" charset="2"/>
              </a:rPr>
              <a:t>Epistemologi</a:t>
            </a:r>
            <a:r>
              <a:rPr lang="id-ID" dirty="0" smtClean="0">
                <a:latin typeface="Berlin Sans FB" pitchFamily="34" charset="0"/>
                <a:sym typeface="Wingdings" pitchFamily="2" charset="2"/>
              </a:rPr>
              <a:t> (bhs Yunani episteme=pengetahuan): bagaimana sesuatu yg benar itu datang dan bagaimana kita mengetahuinya (dpt membedakan yg benar dan salah)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tx2"/>
                </a:solidFill>
                <a:latin typeface="Berlin Sans FB" pitchFamily="34" charset="0"/>
                <a:sym typeface="Wingdings" pitchFamily="2" charset="2"/>
              </a:rPr>
              <a:t>Aksiologi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penerapan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 :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dapat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diketahui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mulai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klasifikasinya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kemudian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melihat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tujuan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sendiri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terakhir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perkembangannya</a:t>
            </a:r>
            <a:endParaRPr lang="id-ID" dirty="0" smtClean="0">
              <a:latin typeface="Berlin Sans FB" pitchFamily="34" charset="0"/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19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/>
          <a:lstStyle/>
          <a:p>
            <a:r>
              <a:rPr lang="en-US" sz="3300" dirty="0" smtClean="0">
                <a:latin typeface="Elephant" pitchFamily="18" charset="0"/>
              </a:rPr>
              <a:t>TAHAP PERKEMBANGAN ILMU PENGETAHUAN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922520"/>
          </a:xfrm>
        </p:spPr>
        <p:txBody>
          <a:bodyPr/>
          <a:lstStyle/>
          <a:p>
            <a:r>
              <a:rPr lang="en-US" dirty="0" err="1" smtClean="0">
                <a:latin typeface="Bauhaus 93" pitchFamily="82" charset="0"/>
              </a:rPr>
              <a:t>Tahap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err="1" smtClean="0">
                <a:latin typeface="Bauhaus 93" pitchFamily="82" charset="0"/>
              </a:rPr>
              <a:t>Klasifikasi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smtClean="0">
                <a:latin typeface="Bauhaus 93" pitchFamily="82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berada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dalam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kondisi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pemilahan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termasuk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dalam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kategori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serta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klas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yang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mana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suatu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tersebut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).</a:t>
            </a:r>
          </a:p>
          <a:p>
            <a:pPr>
              <a:buNone/>
            </a:pPr>
            <a:endParaRPr lang="en-US" dirty="0" smtClean="0">
              <a:latin typeface="Bauhaus 93" pitchFamily="82" charset="0"/>
            </a:endParaRPr>
          </a:p>
          <a:p>
            <a:r>
              <a:rPr lang="en-US" dirty="0" err="1" smtClean="0">
                <a:latin typeface="Bauhaus 93" pitchFamily="82" charset="0"/>
              </a:rPr>
              <a:t>Tahap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err="1" smtClean="0">
                <a:latin typeface="Bauhaus 93" pitchFamily="82" charset="0"/>
              </a:rPr>
              <a:t>Komparasi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smtClean="0">
                <a:latin typeface="Bauhaus 93" pitchFamily="82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berada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dalam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tahap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memperbandingkan-bandingkan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antara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yg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satu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dng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yg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lain.</a:t>
            </a:r>
          </a:p>
          <a:p>
            <a:pPr>
              <a:buNone/>
            </a:pPr>
            <a:endParaRPr lang="en-US" dirty="0" smtClean="0">
              <a:latin typeface="Bauhaus 93" pitchFamily="82" charset="0"/>
            </a:endParaRPr>
          </a:p>
          <a:p>
            <a:r>
              <a:rPr lang="en-US" dirty="0" err="1" smtClean="0">
                <a:latin typeface="Bauhaus 93" pitchFamily="82" charset="0"/>
              </a:rPr>
              <a:t>Tahap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err="1" smtClean="0">
                <a:latin typeface="Bauhaus 93" pitchFamily="82" charset="0"/>
              </a:rPr>
              <a:t>Kuantifikasi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smtClean="0">
                <a:latin typeface="Bauhaus 93" pitchFamily="82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ilmu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pengetahuan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berada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dalam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tahap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memperhitungkan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kematangannya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(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dapat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diukur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keberadaannya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secara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kuantitas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Berlin Sans FB" pitchFamily="34" charset="0"/>
                <a:sym typeface="Wingdings" pitchFamily="2" charset="2"/>
              </a:rPr>
              <a:t>kualitas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)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1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1061</TotalTime>
  <Words>1173</Words>
  <Application>Microsoft Office PowerPoint</Application>
  <PresentationFormat>On-screen Show (4:3)</PresentationFormat>
  <Paragraphs>164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PowerPoint Presentation</vt:lpstr>
      <vt:lpstr>PENGETAHUAN</vt:lpstr>
      <vt:lpstr>ILMU</vt:lpstr>
      <vt:lpstr>PowerPoint Presentation</vt:lpstr>
      <vt:lpstr>              PANDANGAN UMUM  CABANG ILMU PENGETAHUAN</vt:lpstr>
      <vt:lpstr>KLASIFIKASI ILMU PENGETAHUAN</vt:lpstr>
      <vt:lpstr>Lanjutan …..</vt:lpstr>
      <vt:lpstr>KAJIAN ILMU PENGETAHUAN</vt:lpstr>
      <vt:lpstr>TAHAP PERKEMBANGAN ILMU PENGETAHUAN</vt:lpstr>
      <vt:lpstr>SENI dalam ILMU PEMERINTAHAN</vt:lpstr>
      <vt:lpstr>Lanjutan …..</vt:lpstr>
      <vt:lpstr>PowerPoint Presentation</vt:lpstr>
      <vt:lpstr>PowerPoint Presentation</vt:lpstr>
      <vt:lpstr>PowerPoint Presentation</vt:lpstr>
      <vt:lpstr>Merumuskan Ilmu Pemerintahan</vt:lpstr>
      <vt:lpstr>Merumuskan Ilmu Pemerintahan</vt:lpstr>
      <vt:lpstr> Tabel: Pergeseran Kajian Ilmu Pemerintahan</vt:lpstr>
      <vt:lpstr>Pemerintah dan Pemerintahan</vt:lpstr>
      <vt:lpstr>Pemerintah dalam Arti Luas dan Sempit</vt:lpstr>
      <vt:lpstr>Continue...</vt:lpstr>
      <vt:lpstr>Pemerintahan</vt:lpstr>
      <vt:lpstr>Continue…</vt:lpstr>
      <vt:lpstr>Continue…</vt:lpstr>
      <vt:lpstr>Ilmu Pemerintahan: Lama Vs Baru</vt:lpstr>
      <vt:lpstr>Klasifikasi Ilmu pemerintahan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BELAJAR</dc:title>
  <dc:creator>NASTIA</dc:creator>
  <cp:lastModifiedBy>ESF</cp:lastModifiedBy>
  <cp:revision>89</cp:revision>
  <dcterms:created xsi:type="dcterms:W3CDTF">2012-03-17T12:08:48Z</dcterms:created>
  <dcterms:modified xsi:type="dcterms:W3CDTF">2020-09-26T13:36:28Z</dcterms:modified>
</cp:coreProperties>
</file>