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Book Antiqua" pitchFamily="18" charset="0"/>
      <p:regular r:id="rId9"/>
      <p:bold r:id="rId10"/>
      <p:italic r:id="rId11"/>
      <p:boldItalic r:id="rId12"/>
    </p:embeddedFont>
    <p:embeddedFont>
      <p:font typeface="Palatino Linotype" pitchFamily="18" charset="0"/>
      <p:regular r:id="rId13"/>
      <p:bold r:id="rId14"/>
      <p:italic r:id="rId15"/>
      <p:boldItalic r:id="rId16"/>
    </p:embeddedFont>
    <p:embeddedFont>
      <p:font typeface="Libre Franklin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17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230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991672" y="388299"/>
            <a:ext cx="6915955" cy="1324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600"/>
              <a:buFont typeface="Libre Franklin"/>
              <a:buNone/>
            </a:pPr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TEORI 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KOMUNIKASI</a:t>
            </a:r>
            <a:b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ANTARBUDAYA</a:t>
            </a:r>
            <a:endParaRPr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3464" y="5548171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Minggu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Ke-7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AU" sz="1600" b="1" dirty="0" err="1">
                <a:solidFill>
                  <a:schemeClr val="tx1"/>
                </a:solidFill>
                <a:latin typeface="Calibri" pitchFamily="34" charset="0"/>
              </a:rPr>
              <a:t>Dr.Yuli</a:t>
            </a:r>
            <a:r>
              <a:rPr lang="en-AU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Calibri" pitchFamily="34" charset="0"/>
              </a:rPr>
              <a:t>Setyowati</a:t>
            </a:r>
            <a:r>
              <a:rPr lang="en-AU" sz="1600" b="1" dirty="0">
                <a:solidFill>
                  <a:schemeClr val="tx1"/>
                </a:solidFill>
                <a:latin typeface="Calibri" pitchFamily="34" charset="0"/>
              </a:rPr>
              <a:t>, S.IP,. </a:t>
            </a:r>
            <a:r>
              <a:rPr lang="en-AU" sz="1600" b="1" dirty="0" err="1">
                <a:solidFill>
                  <a:schemeClr val="tx1"/>
                </a:solidFill>
                <a:latin typeface="Calibri" pitchFamily="34" charset="0"/>
              </a:rPr>
              <a:t>M.Si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3" descr="F:\MATERI KULIAH\Smt. Gasal 2021-2022\Teori Komunikasi\pengertian-komunikasi-antar-bud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61" y="1771512"/>
            <a:ext cx="7228017" cy="361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idx="1"/>
          </p:nvPr>
        </p:nvSpPr>
        <p:spPr>
          <a:xfrm>
            <a:off x="309093" y="1532586"/>
            <a:ext cx="8525814" cy="450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 sz="1600" dirty="0" err="1">
                <a:latin typeface="Calibri" pitchFamily="34" charset="0"/>
              </a:rPr>
              <a:t>Komunikasi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antar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budaya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adalah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komunikasi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terjadi</a:t>
            </a:r>
            <a:r>
              <a:rPr lang="en-US" sz="1600" dirty="0">
                <a:latin typeface="Calibri" pitchFamily="34" charset="0"/>
              </a:rPr>
              <a:t> di </a:t>
            </a:r>
            <a:r>
              <a:rPr lang="en-US" sz="1600" dirty="0" err="1">
                <a:latin typeface="Calibri" pitchFamily="34" charset="0"/>
              </a:rPr>
              <a:t>antara</a:t>
            </a:r>
            <a:r>
              <a:rPr lang="en-US" sz="1600" dirty="0">
                <a:latin typeface="Calibri" pitchFamily="34" charset="0"/>
              </a:rPr>
              <a:t> orang-orang yang </a:t>
            </a:r>
            <a:r>
              <a:rPr lang="en-US" sz="1600" dirty="0" err="1">
                <a:latin typeface="Calibri" pitchFamily="34" charset="0"/>
              </a:rPr>
              <a:t>memiliki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kebudayaan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berbeda</a:t>
            </a:r>
            <a:r>
              <a:rPr lang="en-US" sz="1600" dirty="0">
                <a:latin typeface="Calibri" pitchFamily="34" charset="0"/>
              </a:rPr>
              <a:t> (</a:t>
            </a:r>
            <a:r>
              <a:rPr lang="en-US" sz="1600" dirty="0" err="1">
                <a:latin typeface="Calibri" pitchFamily="34" charset="0"/>
              </a:rPr>
              <a:t>bisa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beda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ras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etnik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atau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sosioekonomi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atau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gabungan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dari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semua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perbedaan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ini</a:t>
            </a:r>
            <a:r>
              <a:rPr lang="en-US" sz="1600" dirty="0">
                <a:latin typeface="Calibri" pitchFamily="34" charset="0"/>
              </a:rPr>
              <a:t>).</a:t>
            </a:r>
            <a:endParaRPr sz="16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375"/>
              </a:spcBef>
              <a:spcAft>
                <a:spcPts val="0"/>
              </a:spcAft>
              <a:buSzPct val="80000"/>
              <a:buChar char="⦿"/>
            </a:pPr>
            <a:r>
              <a:rPr lang="en-US" sz="1600" dirty="0" err="1">
                <a:latin typeface="Calibri" pitchFamily="34" charset="0"/>
              </a:rPr>
              <a:t>Kebudayaan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adalah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cara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hidup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berkembang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dianut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oleh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sekelompok</a:t>
            </a:r>
            <a:r>
              <a:rPr lang="en-US" sz="1600" dirty="0">
                <a:latin typeface="Calibri" pitchFamily="34" charset="0"/>
              </a:rPr>
              <a:t> orang </a:t>
            </a:r>
            <a:r>
              <a:rPr lang="en-US" sz="1600" dirty="0" err="1">
                <a:latin typeface="Calibri" pitchFamily="34" charset="0"/>
              </a:rPr>
              <a:t>serta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berlangsung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dari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generasi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generasi</a:t>
            </a:r>
            <a:r>
              <a:rPr lang="en-US" sz="1600" dirty="0">
                <a:latin typeface="Calibri" pitchFamily="34" charset="0"/>
              </a:rPr>
              <a:t> (Tubbs, Moss:1996).</a:t>
            </a:r>
            <a:r>
              <a:rPr lang="en-US" sz="1600" dirty="0" err="1">
                <a:latin typeface="Calibri" pitchFamily="34" charset="0"/>
              </a:rPr>
              <a:t>Komunikasi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antar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budaya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memiliki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akarnya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dalam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bahasa</a:t>
            </a:r>
            <a:r>
              <a:rPr lang="en-US" sz="1600" dirty="0">
                <a:latin typeface="Calibri" pitchFamily="34" charset="0"/>
              </a:rPr>
              <a:t> (</a:t>
            </a:r>
            <a:r>
              <a:rPr lang="en-US" sz="1600" dirty="0" err="1">
                <a:latin typeface="Calibri" pitchFamily="34" charset="0"/>
              </a:rPr>
              <a:t>khususnya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sosiolinguistik</a:t>
            </a:r>
            <a:r>
              <a:rPr lang="en-US" sz="1600" dirty="0">
                <a:latin typeface="Calibri" pitchFamily="34" charset="0"/>
              </a:rPr>
              <a:t>), </a:t>
            </a:r>
            <a:r>
              <a:rPr lang="en-US" sz="1600" dirty="0" err="1">
                <a:latin typeface="Calibri" pitchFamily="34" charset="0"/>
              </a:rPr>
              <a:t>sosiologi,antropologi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budaya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dan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psikologi</a:t>
            </a:r>
            <a:r>
              <a:rPr lang="en-US" sz="1600" dirty="0">
                <a:latin typeface="Calibri" pitchFamily="34" charset="0"/>
              </a:rPr>
              <a:t>. Dari </a:t>
            </a:r>
            <a:r>
              <a:rPr lang="en-US" sz="1600" dirty="0" err="1">
                <a:latin typeface="Calibri" pitchFamily="34" charset="0"/>
              </a:rPr>
              <a:t>keempat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disiplin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ilmu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tersebut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psikologi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menjadi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disiplin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acuan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utama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komunikasi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lintas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budaya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khususnya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psikologi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lintas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budaya</a:t>
            </a:r>
            <a:r>
              <a:rPr lang="en-US" sz="1600" dirty="0">
                <a:latin typeface="Calibri" pitchFamily="34" charset="0"/>
              </a:rPr>
              <a:t>. </a:t>
            </a:r>
            <a:endParaRPr sz="16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375"/>
              </a:spcBef>
              <a:spcAft>
                <a:spcPts val="0"/>
              </a:spcAft>
              <a:buSzPct val="80000"/>
              <a:buChar char="⦿"/>
            </a:pPr>
            <a:r>
              <a:rPr lang="en-US" sz="1600" dirty="0" err="1">
                <a:latin typeface="Calibri" pitchFamily="34" charset="0"/>
              </a:rPr>
              <a:t>Pertumbuhan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komunikasi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antar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budaya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dalam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dunia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bisnis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memiliki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tempat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utama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terutama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perusahaan</a:t>
            </a:r>
            <a:r>
              <a:rPr lang="en-US" sz="1600" dirty="0">
                <a:latin typeface="Calibri" pitchFamily="34" charset="0"/>
              </a:rPr>
              <a:t> - </a:t>
            </a:r>
            <a:r>
              <a:rPr lang="en-US" sz="1600" dirty="0" err="1">
                <a:latin typeface="Calibri" pitchFamily="34" charset="0"/>
              </a:rPr>
              <a:t>perusahaan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melakukan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ekspansi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pasar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luar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negaranya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notabene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negara</a:t>
            </a:r>
            <a:r>
              <a:rPr lang="en-US" sz="1600" dirty="0">
                <a:latin typeface="Calibri" pitchFamily="34" charset="0"/>
              </a:rPr>
              <a:t> - </a:t>
            </a:r>
            <a:r>
              <a:rPr lang="en-US" sz="1600" dirty="0" err="1">
                <a:latin typeface="Calibri" pitchFamily="34" charset="0"/>
              </a:rPr>
              <a:t>negara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ditujunya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memiliki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aneka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ragam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budaya</a:t>
            </a:r>
            <a:r>
              <a:rPr lang="en-US" sz="1600" dirty="0">
                <a:latin typeface="Calibri" pitchFamily="34" charset="0"/>
              </a:rPr>
              <a:t>. </a:t>
            </a:r>
            <a:endParaRPr sz="16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375"/>
              </a:spcBef>
              <a:spcAft>
                <a:spcPts val="0"/>
              </a:spcAft>
              <a:buSzPct val="80000"/>
              <a:buChar char="⦿"/>
            </a:pPr>
            <a:r>
              <a:rPr lang="en-US" sz="1600" dirty="0">
                <a:latin typeface="Calibri" pitchFamily="34" charset="0"/>
              </a:rPr>
              <a:t>Makin </a:t>
            </a:r>
            <a:r>
              <a:rPr lang="en-US" sz="1600" dirty="0" err="1">
                <a:latin typeface="Calibri" pitchFamily="34" charset="0"/>
              </a:rPr>
              <a:t>banyak</a:t>
            </a:r>
            <a:r>
              <a:rPr lang="en-US" sz="1600" dirty="0">
                <a:latin typeface="Calibri" pitchFamily="34" charset="0"/>
              </a:rPr>
              <a:t> orang yang </a:t>
            </a:r>
            <a:r>
              <a:rPr lang="en-US" sz="1600" dirty="0" err="1">
                <a:latin typeface="Calibri" pitchFamily="34" charset="0"/>
              </a:rPr>
              <a:t>bepergian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keluar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negeri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dengan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beragam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kepentingan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mulai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dari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melakukan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perjalanan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bisnis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liburan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mengikuti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pendidikan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lanjutan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baik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sifatnya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sementara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maupun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dengan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tujuan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untuk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menetap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selamanya</a:t>
            </a:r>
            <a:r>
              <a:rPr lang="en-US" sz="1600" dirty="0">
                <a:latin typeface="Calibri" pitchFamily="34" charset="0"/>
              </a:rPr>
              <a:t>.</a:t>
            </a:r>
            <a:endParaRPr sz="1600" dirty="0">
              <a:latin typeface="Calibri" pitchFamily="34" charset="0"/>
            </a:endParaRPr>
          </a:p>
          <a:p>
            <a:pPr marL="420624" lvl="0" indent="-288797" algn="l" rtl="0">
              <a:spcBef>
                <a:spcPts val="375"/>
              </a:spcBef>
              <a:spcAft>
                <a:spcPts val="0"/>
              </a:spcAft>
              <a:buSzPct val="80000"/>
              <a:buNone/>
            </a:pPr>
            <a:endParaRPr sz="16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0302"/>
            <a:ext cx="9144000" cy="1094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093" y="192773"/>
            <a:ext cx="8525814" cy="786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algn="ctr">
              <a:buSzPct val="80000"/>
            </a:pPr>
            <a:r>
              <a:rPr lang="en-US" sz="2700" b="1" dirty="0">
                <a:solidFill>
                  <a:schemeClr val="bg1"/>
                </a:solidFill>
                <a:latin typeface="Calibri" pitchFamily="34" charset="0"/>
              </a:rPr>
              <a:t>PENGERTIAN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idx="1"/>
          </p:nvPr>
        </p:nvSpPr>
        <p:spPr>
          <a:xfrm>
            <a:off x="431443" y="772732"/>
            <a:ext cx="8081491" cy="500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 sz="1700" b="1" dirty="0">
                <a:solidFill>
                  <a:schemeClr val="tx1"/>
                </a:solidFill>
                <a:latin typeface="Calibri" pitchFamily="34" charset="0"/>
              </a:rPr>
              <a:t>Andrea L. Rich </a:t>
            </a:r>
            <a:r>
              <a:rPr lang="en-US" sz="1700" b="1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1700" b="1" dirty="0">
                <a:solidFill>
                  <a:schemeClr val="tx1"/>
                </a:solidFill>
                <a:latin typeface="Calibri" pitchFamily="34" charset="0"/>
              </a:rPr>
              <a:t> Dennis M. Ogawa</a:t>
            </a:r>
            <a:r>
              <a:rPr lang="en-US" sz="17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: </a:t>
            </a:r>
            <a:r>
              <a:rPr lang="en-US" sz="1700" dirty="0" err="1" smtClean="0">
                <a:latin typeface="Calibri" pitchFamily="34" charset="0"/>
              </a:rPr>
              <a:t>komunikasi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adalah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</a:t>
            </a:r>
            <a:r>
              <a:rPr lang="en-US" sz="1700" dirty="0">
                <a:latin typeface="Calibri" pitchFamily="34" charset="0"/>
              </a:rPr>
              <a:t> orang-orang yang </a:t>
            </a:r>
            <a:r>
              <a:rPr lang="en-US" sz="1700" dirty="0" err="1">
                <a:latin typeface="Calibri" pitchFamily="34" charset="0"/>
              </a:rPr>
              <a:t>berbeda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kebudayaanya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misalnya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suku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bangsa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etnik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ras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kelas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sosial</a:t>
            </a:r>
            <a:r>
              <a:rPr lang="en-US" sz="1700" dirty="0">
                <a:latin typeface="Calibri" pitchFamily="34" charset="0"/>
              </a:rPr>
              <a:t>.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b="1" dirty="0">
                <a:solidFill>
                  <a:schemeClr val="tx1"/>
                </a:solidFill>
                <a:latin typeface="Calibri" pitchFamily="34" charset="0"/>
              </a:rPr>
              <a:t>Samovar </a:t>
            </a:r>
            <a:r>
              <a:rPr lang="en-US" sz="1700" b="1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1700" b="1" dirty="0">
                <a:solidFill>
                  <a:schemeClr val="tx1"/>
                </a:solidFill>
                <a:latin typeface="Calibri" pitchFamily="34" charset="0"/>
              </a:rPr>
              <a:t> Porter</a:t>
            </a:r>
            <a:r>
              <a:rPr lang="en-US" sz="17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: </a:t>
            </a:r>
            <a:r>
              <a:rPr lang="en-US" sz="1700" dirty="0" err="1" smtClean="0">
                <a:latin typeface="Calibri" pitchFamily="34" charset="0"/>
              </a:rPr>
              <a:t>komunikasi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terjadi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diantara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produsen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pesan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penerima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pesan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latar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belakang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kebudayaanya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berbeda</a:t>
            </a:r>
            <a:r>
              <a:rPr lang="en-US" sz="1700" dirty="0">
                <a:latin typeface="Calibri" pitchFamily="34" charset="0"/>
              </a:rPr>
              <a:t>.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b="1" dirty="0">
                <a:solidFill>
                  <a:schemeClr val="tx1"/>
                </a:solidFill>
                <a:latin typeface="Calibri" pitchFamily="34" charset="0"/>
              </a:rPr>
              <a:t>Charley H. </a:t>
            </a:r>
            <a:r>
              <a:rPr lang="en-US" sz="1700" b="1" dirty="0" err="1">
                <a:solidFill>
                  <a:schemeClr val="tx1"/>
                </a:solidFill>
                <a:latin typeface="Calibri" pitchFamily="34" charset="0"/>
              </a:rPr>
              <a:t>Dood</a:t>
            </a:r>
            <a:r>
              <a:rPr lang="en-US" sz="17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: 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meliputi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melibatkan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peserta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mewakili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pribadi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antar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pribadi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atau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kelompok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dengan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tekanan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pada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perbedaan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latar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belakang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kebudayaan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mempengaruhi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prilaku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para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peserta</a:t>
            </a:r>
            <a:r>
              <a:rPr lang="en-US" sz="1700" dirty="0">
                <a:latin typeface="Calibri" pitchFamily="34" charset="0"/>
              </a:rPr>
              <a:t>.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b="1" dirty="0" err="1">
                <a:solidFill>
                  <a:schemeClr val="tx1"/>
                </a:solidFill>
                <a:latin typeface="Calibri" pitchFamily="34" charset="0"/>
              </a:rPr>
              <a:t>Menurut</a:t>
            </a:r>
            <a:r>
              <a:rPr lang="en-US" sz="1700" b="1" dirty="0">
                <a:solidFill>
                  <a:schemeClr val="tx1"/>
                </a:solidFill>
                <a:latin typeface="Calibri" pitchFamily="34" charset="0"/>
              </a:rPr>
              <a:t> Stewart</a:t>
            </a:r>
            <a:r>
              <a:rPr lang="en-US" sz="17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sz="1700" dirty="0" err="1" smtClean="0">
                <a:latin typeface="Calibri" pitchFamily="34" charset="0"/>
              </a:rPr>
              <a:t>Komunikasi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adalah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terjadi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dalam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suatu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kondisi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menunjukkan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adanya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perbedaan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seperti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bahasa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nilai-nilai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adat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kebiasaan</a:t>
            </a:r>
            <a:r>
              <a:rPr lang="en-US" sz="1700" dirty="0">
                <a:latin typeface="Calibri" pitchFamily="34" charset="0"/>
              </a:rPr>
              <a:t>.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b="1" dirty="0" err="1">
                <a:solidFill>
                  <a:schemeClr val="tx1"/>
                </a:solidFill>
                <a:latin typeface="Calibri" pitchFamily="34" charset="0"/>
              </a:rPr>
              <a:t>Menurut</a:t>
            </a:r>
            <a:r>
              <a:rPr lang="en-US" sz="1700" b="1" dirty="0">
                <a:solidFill>
                  <a:schemeClr val="tx1"/>
                </a:solidFill>
                <a:latin typeface="Calibri" pitchFamily="34" charset="0"/>
              </a:rPr>
              <a:t> Young Yung Kim</a:t>
            </a:r>
            <a:r>
              <a:rPr lang="en-US" sz="17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sz="1700" dirty="0" err="1" smtClean="0">
                <a:latin typeface="Calibri" pitchFamily="34" charset="0"/>
              </a:rPr>
              <a:t>komunikasi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menunjuk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pada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suatu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fenomena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di </a:t>
            </a:r>
            <a:r>
              <a:rPr lang="en-US" sz="1700" dirty="0" err="1">
                <a:latin typeface="Calibri" pitchFamily="34" charset="0"/>
              </a:rPr>
              <a:t>mana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pesertanya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masing-masing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memiliki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latar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belakang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berbeda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terlibat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dalam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suatu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kontak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satu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dengan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lainnya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baik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secara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langsung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atau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tidak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langsung</a:t>
            </a:r>
            <a:r>
              <a:rPr lang="en-US" sz="1700" dirty="0" smtClean="0">
                <a:latin typeface="Calibri" pitchFamily="34" charset="0"/>
              </a:rPr>
              <a:t>.</a:t>
            </a:r>
            <a:endParaRPr sz="17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idx="1"/>
          </p:nvPr>
        </p:nvSpPr>
        <p:spPr>
          <a:xfrm>
            <a:off x="470078" y="1303986"/>
            <a:ext cx="7862552" cy="411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1" indent="0" algn="l" rtl="0"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1700" dirty="0">
              <a:latin typeface="Calibri" pitchFamily="34" charset="0"/>
            </a:endParaRPr>
          </a:p>
          <a:p>
            <a:pPr marL="36576" lvl="0" indent="0" algn="l" rtl="0">
              <a:spcBef>
                <a:spcPts val="400"/>
              </a:spcBef>
              <a:spcAft>
                <a:spcPts val="0"/>
              </a:spcAft>
              <a:buSzPct val="80000"/>
              <a:buNone/>
            </a:pP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Perbedaan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Persepsi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Antar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Komunikator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Komunikan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sz="2000" dirty="0">
              <a:solidFill>
                <a:schemeClr val="tx1"/>
              </a:solidFill>
              <a:latin typeface="Calibri" pitchFamily="34" charset="0"/>
            </a:endParaRPr>
          </a:p>
          <a:p>
            <a:pPr marL="420624" lvl="0" indent="-384047" algn="l" rtl="0">
              <a:spcBef>
                <a:spcPts val="40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 err="1">
                <a:latin typeface="Calibri" pitchFamily="34" charset="0"/>
              </a:rPr>
              <a:t>Perbedaan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iklim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komunikator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dengan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merupakan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asumsi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bahkan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prinsip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utama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dari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terutama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antarbudaya</a:t>
            </a:r>
            <a:r>
              <a:rPr lang="en-US" sz="1700" dirty="0">
                <a:latin typeface="Calibri" pitchFamily="34" charset="0"/>
              </a:rPr>
              <a:t>. 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0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 err="1">
                <a:latin typeface="Calibri" pitchFamily="34" charset="0"/>
              </a:rPr>
              <a:t>Karena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ada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perbedaan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iklim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tersebut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maka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pada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umumnya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perhatian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teoritis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atau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praktis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dari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selalu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difokuskan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pada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pesan-pesan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yang </a:t>
            </a:r>
            <a:r>
              <a:rPr lang="en-US" sz="1700" dirty="0" err="1">
                <a:latin typeface="Calibri" pitchFamily="34" charset="0"/>
              </a:rPr>
              <a:t>dihubungkan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individu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atau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kelompok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dari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dua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situasi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berbeda</a:t>
            </a:r>
            <a:r>
              <a:rPr lang="en-US" sz="1700" dirty="0">
                <a:latin typeface="Calibri" pitchFamily="34" charset="0"/>
              </a:rPr>
              <a:t>. 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0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 err="1">
                <a:latin typeface="Calibri" pitchFamily="34" charset="0"/>
              </a:rPr>
              <a:t>Hambatan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acap</a:t>
            </a:r>
            <a:r>
              <a:rPr lang="en-US" sz="1700" dirty="0">
                <a:latin typeface="Calibri" pitchFamily="34" charset="0"/>
              </a:rPr>
              <a:t> kali </a:t>
            </a:r>
            <a:r>
              <a:rPr lang="en-US" sz="1700" dirty="0" err="1">
                <a:latin typeface="Calibri" pitchFamily="34" charset="0"/>
              </a:rPr>
              <a:t>tampil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dalam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bentuk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perbedaan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persepsi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terhadap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norma-norma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 , </a:t>
            </a:r>
            <a:r>
              <a:rPr lang="en-US" sz="1700" dirty="0" err="1" smtClean="0">
                <a:latin typeface="Calibri" pitchFamily="34" charset="0"/>
              </a:rPr>
              <a:t>pola-pola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berpikir</a:t>
            </a:r>
            <a:r>
              <a:rPr lang="en-US" sz="1700" dirty="0">
                <a:latin typeface="Calibri" pitchFamily="34" charset="0"/>
              </a:rPr>
              <a:t> , </a:t>
            </a:r>
            <a:r>
              <a:rPr lang="en-US" sz="1700" dirty="0" err="1">
                <a:latin typeface="Calibri" pitchFamily="34" charset="0"/>
              </a:rPr>
              <a:t>struktur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sistem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. 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0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>
                <a:latin typeface="Calibri" pitchFamily="34" charset="0"/>
              </a:rPr>
              <a:t>A</a:t>
            </a:r>
            <a:r>
              <a:rPr lang="en-US" sz="1700" dirty="0" smtClean="0">
                <a:latin typeface="Calibri" pitchFamily="34" charset="0"/>
              </a:rPr>
              <a:t>gar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menjadi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sukses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maka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tiap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individu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harus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mengetahui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menerima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perbedaan-perbedaan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sebagaimana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adanya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sebagaimana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 smtClean="0">
                <a:latin typeface="Calibri" pitchFamily="34" charset="0"/>
              </a:rPr>
              <a:t>dikehendaki</a:t>
            </a:r>
            <a:r>
              <a:rPr lang="en-US" sz="1700" dirty="0" smtClean="0">
                <a:latin typeface="Calibri" pitchFamily="34" charset="0"/>
              </a:rPr>
              <a:t>.</a:t>
            </a:r>
            <a:endParaRPr sz="17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94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093" y="192772"/>
            <a:ext cx="8525814" cy="786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algn="ctr">
              <a:buSzPct val="80000"/>
            </a:pP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</a:rPr>
              <a:t>Asumsi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</a:rPr>
              <a:t>Dasar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</a:rPr>
              <a:t>Munculnya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</a:rPr>
              <a:t>Komunikasi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</a:rPr>
              <a:t>Antarbudaya</a:t>
            </a:r>
            <a:endParaRPr lang="en-US" sz="21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idx="1"/>
          </p:nvPr>
        </p:nvSpPr>
        <p:spPr>
          <a:xfrm>
            <a:off x="321971" y="1622738"/>
            <a:ext cx="8512936" cy="404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7" indent="0">
              <a:spcBef>
                <a:spcPts val="518"/>
              </a:spcBef>
              <a:buSzPct val="80000"/>
              <a:buNone/>
            </a:pP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Komunikasi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Antarbudaya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Mengandung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Isi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Relasi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Antarpribadi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2000" dirty="0" smtClean="0">
              <a:latin typeface="Calibri" pitchFamily="34" charset="0"/>
            </a:endParaRPr>
          </a:p>
          <a:p>
            <a:pPr marL="420624" lvl="0" indent="-384047" algn="l" rtl="0">
              <a:spcBef>
                <a:spcPts val="518"/>
              </a:spcBef>
              <a:spcAft>
                <a:spcPts val="0"/>
              </a:spcAft>
              <a:buSzPct val="80000"/>
              <a:buChar char="⦿"/>
            </a:pPr>
            <a:r>
              <a:rPr lang="en-US" sz="2000" dirty="0" err="1" smtClean="0">
                <a:latin typeface="Calibri" pitchFamily="34" charset="0"/>
              </a:rPr>
              <a:t>Secara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alamiah</a:t>
            </a:r>
            <a:r>
              <a:rPr lang="en-US" sz="2000" dirty="0">
                <a:latin typeface="Calibri" pitchFamily="34" charset="0"/>
              </a:rPr>
              <a:t> proses </a:t>
            </a:r>
            <a:r>
              <a:rPr lang="en-US" sz="2000" dirty="0" err="1">
                <a:latin typeface="Calibri" pitchFamily="34" charset="0"/>
              </a:rPr>
              <a:t>komunikasi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antarbudaya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berasal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dari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relasi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sosial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antarbudaya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menghendaki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adanya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interaksi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sosial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en-US" sz="2000" dirty="0" err="1">
                <a:latin typeface="Calibri" pitchFamily="34" charset="0"/>
              </a:rPr>
              <a:t>Watzlawick</a:t>
            </a:r>
            <a:r>
              <a:rPr lang="en-US" sz="2000" dirty="0">
                <a:latin typeface="Calibri" pitchFamily="34" charset="0"/>
              </a:rPr>
              <a:t> , </a:t>
            </a:r>
            <a:r>
              <a:rPr lang="en-US" sz="2000" dirty="0" err="1">
                <a:latin typeface="Calibri" pitchFamily="34" charset="0"/>
              </a:rPr>
              <a:t>Beavin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</a:rPr>
              <a:t> Jackson </a:t>
            </a:r>
            <a:r>
              <a:rPr lang="en-US" sz="2000" dirty="0" err="1">
                <a:latin typeface="Calibri" pitchFamily="34" charset="0"/>
              </a:rPr>
              <a:t>menekankan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bahwa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isi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n-US" sz="2000" i="1" dirty="0">
                <a:latin typeface="Calibri" pitchFamily="34" charset="0"/>
              </a:rPr>
              <a:t>content of communication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komunikasi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tidak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berada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sebuah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ruangan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terisolasi</a:t>
            </a:r>
            <a:r>
              <a:rPr lang="en-US" sz="2000" dirty="0">
                <a:latin typeface="Calibri" pitchFamily="34" charset="0"/>
              </a:rPr>
              <a:t>. </a:t>
            </a:r>
            <a:endParaRPr sz="20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518"/>
              </a:spcBef>
              <a:spcAft>
                <a:spcPts val="0"/>
              </a:spcAft>
              <a:buSzPct val="80000"/>
              <a:buChar char="⦿"/>
            </a:pPr>
            <a:r>
              <a:rPr lang="en-US" sz="2000" dirty="0">
                <a:latin typeface="Calibri" pitchFamily="34" charset="0"/>
              </a:rPr>
              <a:t>Isi (</a:t>
            </a:r>
            <a:r>
              <a:rPr lang="en-US" sz="2000" i="1" dirty="0">
                <a:latin typeface="Calibri" pitchFamily="34" charset="0"/>
              </a:rPr>
              <a:t>content)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makna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n-US" sz="2000" i="1" dirty="0">
                <a:latin typeface="Calibri" pitchFamily="34" charset="0"/>
              </a:rPr>
              <a:t>meaning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adalah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dua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hal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tidak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dapat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dipisahkan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dua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hal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esensial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membentuk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relasi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n-US" sz="2000" i="1" dirty="0">
                <a:latin typeface="Calibri" pitchFamily="34" charset="0"/>
              </a:rPr>
              <a:t>relations</a:t>
            </a:r>
            <a:r>
              <a:rPr lang="en-US" sz="2000" dirty="0">
                <a:latin typeface="Calibri" pitchFamily="34" charset="0"/>
              </a:rPr>
              <a:t>).</a:t>
            </a:r>
            <a:endParaRPr sz="20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518"/>
              </a:spcBef>
              <a:spcAft>
                <a:spcPts val="0"/>
              </a:spcAft>
              <a:buSzPct val="80000"/>
              <a:buChar char="⦿"/>
            </a:pPr>
            <a:r>
              <a:rPr lang="en-US" sz="2000" dirty="0" err="1" smtClean="0">
                <a:latin typeface="Calibri" pitchFamily="34" charset="0"/>
              </a:rPr>
              <a:t>Relasi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antarmanusia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sangat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memengaruhi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bagaimana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makna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sebuah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pesan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tersebut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diinterpretasikan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sz="2000" dirty="0">
              <a:latin typeface="Calibri" pitchFamily="34" charset="0"/>
            </a:endParaRPr>
          </a:p>
          <a:p>
            <a:pPr marL="420624" lvl="0" indent="-243078" algn="l" rtl="0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endParaRPr sz="20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0302"/>
            <a:ext cx="9144000" cy="1094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9093" y="192773"/>
            <a:ext cx="8525814" cy="786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algn="ctr">
              <a:buSzPct val="80000"/>
            </a:pPr>
            <a:endParaRPr lang="en-US" sz="21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idx="1"/>
          </p:nvPr>
        </p:nvSpPr>
        <p:spPr>
          <a:xfrm>
            <a:off x="450761" y="1442434"/>
            <a:ext cx="8384145" cy="463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7" indent="0">
              <a:spcBef>
                <a:spcPts val="420"/>
              </a:spcBef>
              <a:buSzPct val="8000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Gaya Personal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Mempengaruhi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Komunikasi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</a:rPr>
              <a:t>Antarpribadi</a:t>
            </a:r>
            <a:endParaRPr lang="en-US"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 smtClean="0">
                <a:latin typeface="Calibri" pitchFamily="34" charset="0"/>
              </a:rPr>
              <a:t>Gaya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antarpribadi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dapat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diterangkan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secara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kognitif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maupun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sosial</a:t>
            </a:r>
            <a:r>
              <a:rPr lang="en-US" sz="1700" dirty="0">
                <a:latin typeface="Calibri" pitchFamily="34" charset="0"/>
              </a:rPr>
              <a:t>. 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 err="1">
                <a:latin typeface="Calibri" pitchFamily="34" charset="0"/>
              </a:rPr>
              <a:t>Beberapa</a:t>
            </a:r>
            <a:r>
              <a:rPr lang="en-US" sz="1700" dirty="0">
                <a:latin typeface="Calibri" pitchFamily="34" charset="0"/>
              </a:rPr>
              <a:t> orang </a:t>
            </a:r>
            <a:r>
              <a:rPr lang="en-US" sz="1700" dirty="0" err="1">
                <a:latin typeface="Calibri" pitchFamily="34" charset="0"/>
              </a:rPr>
              <a:t>memiliki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gaya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menunjukkan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dominasi</a:t>
            </a:r>
            <a:r>
              <a:rPr lang="en-US" sz="1700" dirty="0">
                <a:latin typeface="Calibri" pitchFamily="34" charset="0"/>
              </a:rPr>
              <a:t> (</a:t>
            </a:r>
            <a:r>
              <a:rPr lang="en-US" sz="1700" dirty="0" err="1">
                <a:latin typeface="Calibri" pitchFamily="34" charset="0"/>
              </a:rPr>
              <a:t>sok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kuasa</a:t>
            </a:r>
            <a:r>
              <a:rPr lang="en-US" sz="1700" dirty="0">
                <a:latin typeface="Calibri" pitchFamily="34" charset="0"/>
              </a:rPr>
              <a:t>) </a:t>
            </a:r>
            <a:r>
              <a:rPr lang="en-US" sz="1700" dirty="0" err="1">
                <a:latin typeface="Calibri" pitchFamily="34" charset="0"/>
              </a:rPr>
              <a:t>sebaliknya</a:t>
            </a:r>
            <a:r>
              <a:rPr lang="en-US" sz="1700" dirty="0">
                <a:latin typeface="Calibri" pitchFamily="34" charset="0"/>
              </a:rPr>
              <a:t> orang lain </a:t>
            </a:r>
            <a:r>
              <a:rPr lang="en-US" sz="1700" dirty="0" err="1">
                <a:latin typeface="Calibri" pitchFamily="34" charset="0"/>
              </a:rPr>
              <a:t>mungkin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memilih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gaya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>
                <a:latin typeface="Calibri" pitchFamily="34" charset="0"/>
              </a:rPr>
              <a:t>submisif</a:t>
            </a:r>
            <a:r>
              <a:rPr lang="en-US" sz="1700" dirty="0">
                <a:latin typeface="Calibri" pitchFamily="34" charset="0"/>
              </a:rPr>
              <a:t>. 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>
                <a:latin typeface="Calibri" pitchFamily="34" charset="0"/>
              </a:rPr>
              <a:t>Ada orang </a:t>
            </a:r>
            <a:r>
              <a:rPr lang="en-US" sz="1700" dirty="0" err="1" smtClean="0">
                <a:latin typeface="Calibri" pitchFamily="34" charset="0"/>
              </a:rPr>
              <a:t>bercakap</a:t>
            </a:r>
            <a:r>
              <a:rPr lang="en-US" sz="1700" dirty="0" err="1">
                <a:latin typeface="Calibri" pitchFamily="34" charset="0"/>
              </a:rPr>
              <a:t>-</a:t>
            </a:r>
            <a:r>
              <a:rPr lang="en-US" sz="1700" dirty="0" err="1" smtClean="0">
                <a:latin typeface="Calibri" pitchFamily="34" charset="0"/>
              </a:rPr>
              <a:t>cakap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dalam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kehangatan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namun</a:t>
            </a:r>
            <a:r>
              <a:rPr lang="en-US" sz="1700" dirty="0">
                <a:latin typeface="Calibri" pitchFamily="34" charset="0"/>
              </a:rPr>
              <a:t> orang lain </a:t>
            </a:r>
            <a:r>
              <a:rPr lang="en-US" sz="1700" dirty="0" err="1" smtClean="0">
                <a:latin typeface="Calibri" pitchFamily="34" charset="0"/>
              </a:rPr>
              <a:t>menampakkan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wajah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dingin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kurang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bersahabat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sehingga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membuat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perasaan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orang lain </a:t>
            </a:r>
            <a:r>
              <a:rPr lang="en-US" sz="1700" dirty="0" err="1">
                <a:latin typeface="Calibri" pitchFamily="34" charset="0"/>
              </a:rPr>
              <a:t>merasa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kurang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enak</a:t>
            </a:r>
            <a:r>
              <a:rPr lang="en-US" sz="1700" dirty="0">
                <a:latin typeface="Calibri" pitchFamily="34" charset="0"/>
              </a:rPr>
              <a:t>.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 err="1">
                <a:latin typeface="Calibri" pitchFamily="34" charset="0"/>
              </a:rPr>
              <a:t>Kadang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-</a:t>
            </a:r>
            <a:r>
              <a:rPr lang="en-US" sz="1700" dirty="0" err="1" smtClean="0">
                <a:latin typeface="Calibri" pitchFamily="34" charset="0"/>
              </a:rPr>
              <a:t>kadang</a:t>
            </a:r>
            <a:r>
              <a:rPr lang="en-US" sz="1700" dirty="0" smtClean="0">
                <a:latin typeface="Calibri" pitchFamily="34" charset="0"/>
              </a:rPr>
              <a:t> orang </a:t>
            </a:r>
            <a:r>
              <a:rPr lang="en-US" sz="1700" dirty="0" err="1" smtClean="0">
                <a:latin typeface="Calibri" pitchFamily="34" charset="0"/>
              </a:rPr>
              <a:t>diperhadapkan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 smtClean="0">
                <a:latin typeface="Calibri" pitchFamily="34" charset="0"/>
              </a:rPr>
              <a:t>dengan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orang yang </a:t>
            </a:r>
            <a:r>
              <a:rPr lang="en-US" sz="1700" dirty="0" err="1">
                <a:latin typeface="Calibri" pitchFamily="34" charset="0"/>
              </a:rPr>
              <a:t>bersikap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otoriter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namun</a:t>
            </a:r>
            <a:r>
              <a:rPr lang="en-US" sz="1700" dirty="0">
                <a:latin typeface="Calibri" pitchFamily="34" charset="0"/>
              </a:rPr>
              <a:t> orang lain </a:t>
            </a:r>
            <a:r>
              <a:rPr lang="en-US" sz="1700" dirty="0" err="1">
                <a:latin typeface="Calibri" pitchFamily="34" charset="0"/>
              </a:rPr>
              <a:t>sangat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demokratis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partisipatif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serta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terbuka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ada</a:t>
            </a:r>
            <a:r>
              <a:rPr lang="en-US" sz="1700" dirty="0">
                <a:latin typeface="Calibri" pitchFamily="34" charset="0"/>
              </a:rPr>
              <a:t> orang yang </a:t>
            </a:r>
            <a:r>
              <a:rPr lang="en-US" sz="1700" dirty="0" err="1">
                <a:latin typeface="Calibri" pitchFamily="34" charset="0"/>
              </a:rPr>
              <a:t>cepat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bereaksi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mendahului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namun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adapun</a:t>
            </a:r>
            <a:r>
              <a:rPr lang="en-US" sz="1700" dirty="0">
                <a:latin typeface="Calibri" pitchFamily="34" charset="0"/>
              </a:rPr>
              <a:t> orang lain </a:t>
            </a:r>
            <a:r>
              <a:rPr lang="en-US" sz="1700" dirty="0" err="1">
                <a:latin typeface="Calibri" pitchFamily="34" charset="0"/>
              </a:rPr>
              <a:t>menunggu</a:t>
            </a:r>
            <a:r>
              <a:rPr lang="en-US" sz="1700" dirty="0">
                <a:latin typeface="Calibri" pitchFamily="34" charset="0"/>
              </a:rPr>
              <a:t>. </a:t>
            </a:r>
            <a:endParaRPr sz="1700" dirty="0">
              <a:latin typeface="Calibri" pitchFamily="34" charset="0"/>
            </a:endParaRPr>
          </a:p>
          <a:p>
            <a:pPr marL="420624" lvl="0" indent="-384047" algn="l" rtl="0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 sz="1700" dirty="0" err="1">
                <a:latin typeface="Calibri" pitchFamily="34" charset="0"/>
              </a:rPr>
              <a:t>Pengalaman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sosial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dalam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berkomunikasi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terutama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komunikasi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antarbudaya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dengan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macam-macam</a:t>
            </a:r>
            <a:r>
              <a:rPr lang="en-US" sz="1700" dirty="0">
                <a:latin typeface="Calibri" pitchFamily="34" charset="0"/>
              </a:rPr>
              <a:t> orang </a:t>
            </a:r>
            <a:r>
              <a:rPr lang="en-US" sz="1700" dirty="0" err="1">
                <a:latin typeface="Calibri" pitchFamily="34" charset="0"/>
              </a:rPr>
              <a:t>dari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latar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belakang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budaya</a:t>
            </a:r>
            <a:r>
              <a:rPr lang="en-US" sz="1700" dirty="0">
                <a:latin typeface="Calibri" pitchFamily="34" charset="0"/>
              </a:rPr>
              <a:t> yang </a:t>
            </a:r>
            <a:r>
              <a:rPr lang="en-US" sz="1700" dirty="0" err="1" smtClean="0">
                <a:latin typeface="Calibri" pitchFamily="34" charset="0"/>
              </a:rPr>
              <a:t>berbeda</a:t>
            </a:r>
            <a:r>
              <a:rPr lang="en-US" sz="1700" dirty="0" err="1">
                <a:latin typeface="Calibri" pitchFamily="34" charset="0"/>
              </a:rPr>
              <a:t>-</a:t>
            </a:r>
            <a:r>
              <a:rPr lang="en-US" sz="1700" dirty="0" err="1" smtClean="0">
                <a:latin typeface="Calibri" pitchFamily="34" charset="0"/>
              </a:rPr>
              <a:t>beda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membuat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anda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semakin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berpengalaman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berpendapat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en-US" sz="1700" dirty="0" err="1">
                <a:latin typeface="Calibri" pitchFamily="34" charset="0"/>
              </a:rPr>
              <a:t>dan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mungkin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memberikan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evaluasi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secara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kognitif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tentang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gaya</a:t>
            </a:r>
            <a:r>
              <a:rPr lang="en-US" sz="1700" dirty="0">
                <a:latin typeface="Calibri" pitchFamily="34" charset="0"/>
              </a:rPr>
              <a:t> personal </a:t>
            </a:r>
            <a:r>
              <a:rPr lang="en-US" sz="1700" dirty="0" err="1">
                <a:latin typeface="Calibri" pitchFamily="34" charset="0"/>
              </a:rPr>
              <a:t>maupun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gaya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suatu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kelompok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 err="1">
                <a:latin typeface="Calibri" pitchFamily="34" charset="0"/>
              </a:rPr>
              <a:t>tertentu</a:t>
            </a:r>
            <a:r>
              <a:rPr lang="en-US" sz="1700" dirty="0">
                <a:latin typeface="Calibri" pitchFamily="34" charset="0"/>
              </a:rPr>
              <a:t>.</a:t>
            </a:r>
            <a:endParaRPr sz="17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0302"/>
            <a:ext cx="9144000" cy="1094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9093" y="192773"/>
            <a:ext cx="8525814" cy="786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lvl="0" algn="ctr">
              <a:buSzPct val="80000"/>
            </a:pPr>
            <a:endParaRPr lang="en-US" sz="24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</TotalTime>
  <Words>648</Words>
  <Application>Microsoft Office PowerPoint</Application>
  <PresentationFormat>On-screen Show (4:3)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Wingdings</vt:lpstr>
      <vt:lpstr>Book Antiqua</vt:lpstr>
      <vt:lpstr>Palatino Linotype</vt:lpstr>
      <vt:lpstr>Libre Franklin</vt:lpstr>
      <vt:lpstr>Calibri</vt:lpstr>
      <vt:lpstr>Hardcover</vt:lpstr>
      <vt:lpstr>TEORI KOMUNIKASI ANTARBUDAYA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KOMUNIKASI ANTARBUDAYAs</dc:title>
  <dc:creator>Acer1</dc:creator>
  <cp:lastModifiedBy>Acer1</cp:lastModifiedBy>
  <cp:revision>6</cp:revision>
  <dcterms:modified xsi:type="dcterms:W3CDTF">2021-11-08T16:08:49Z</dcterms:modified>
</cp:coreProperties>
</file>