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4DFC5-2C06-427C-9111-CF16735444AE}" type="datetimeFigureOut">
              <a:rPr lang="id-ID" smtClean="0"/>
              <a:t>01/11/2021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96C5F-B2CF-4446-8A2D-930A7262DB2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12883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4DFC5-2C06-427C-9111-CF16735444AE}" type="datetimeFigureOut">
              <a:rPr lang="id-ID" smtClean="0"/>
              <a:t>01/11/2021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96C5F-B2CF-4446-8A2D-930A7262DB2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20416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4DFC5-2C06-427C-9111-CF16735444AE}" type="datetimeFigureOut">
              <a:rPr lang="id-ID" smtClean="0"/>
              <a:t>01/11/2021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96C5F-B2CF-4446-8A2D-930A7262DB2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71210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4DFC5-2C06-427C-9111-CF16735444AE}" type="datetimeFigureOut">
              <a:rPr lang="id-ID" smtClean="0"/>
              <a:t>01/11/2021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96C5F-B2CF-4446-8A2D-930A7262DB2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91445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4DFC5-2C06-427C-9111-CF16735444AE}" type="datetimeFigureOut">
              <a:rPr lang="id-ID" smtClean="0"/>
              <a:t>01/11/2021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96C5F-B2CF-4446-8A2D-930A7262DB2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24809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4DFC5-2C06-427C-9111-CF16735444AE}" type="datetimeFigureOut">
              <a:rPr lang="id-ID" smtClean="0"/>
              <a:t>01/11/2021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96C5F-B2CF-4446-8A2D-930A7262DB2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06816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4DFC5-2C06-427C-9111-CF16735444AE}" type="datetimeFigureOut">
              <a:rPr lang="id-ID" smtClean="0"/>
              <a:t>01/11/2021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96C5F-B2CF-4446-8A2D-930A7262DB2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31839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4DFC5-2C06-427C-9111-CF16735444AE}" type="datetimeFigureOut">
              <a:rPr lang="id-ID" smtClean="0"/>
              <a:t>01/11/2021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96C5F-B2CF-4446-8A2D-930A7262DB2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33512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4DFC5-2C06-427C-9111-CF16735444AE}" type="datetimeFigureOut">
              <a:rPr lang="id-ID" smtClean="0"/>
              <a:t>01/11/2021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96C5F-B2CF-4446-8A2D-930A7262DB2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88459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4DFC5-2C06-427C-9111-CF16735444AE}" type="datetimeFigureOut">
              <a:rPr lang="id-ID" smtClean="0"/>
              <a:t>01/11/2021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96C5F-B2CF-4446-8A2D-930A7262DB2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54621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4DFC5-2C06-427C-9111-CF16735444AE}" type="datetimeFigureOut">
              <a:rPr lang="id-ID" smtClean="0"/>
              <a:t>01/11/2021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96C5F-B2CF-4446-8A2D-930A7262DB2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43795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A4DFC5-2C06-427C-9111-CF16735444AE}" type="datetimeFigureOut">
              <a:rPr lang="id-ID" smtClean="0"/>
              <a:t>01/11/2021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96C5F-B2CF-4446-8A2D-930A7262DB2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84944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sz="3200" b="1" dirty="0" smtClean="0">
                <a:cs typeface="Arial" pitchFamily="34" charset="0"/>
              </a:rPr>
              <a:t/>
            </a:r>
            <a:br>
              <a:rPr lang="id-ID" sz="3200" b="1" dirty="0" smtClean="0">
                <a:cs typeface="Arial" pitchFamily="34" charset="0"/>
              </a:rPr>
            </a:br>
            <a:r>
              <a:rPr lang="en-US" sz="3200" b="1" dirty="0" smtClean="0">
                <a:cs typeface="Arial" pitchFamily="34" charset="0"/>
              </a:rPr>
              <a:t>Pemerintahan Daerah</a:t>
            </a:r>
            <a:r>
              <a:rPr lang="id-ID" sz="3200" b="1" dirty="0" smtClean="0">
                <a:cs typeface="Arial" pitchFamily="34" charset="0"/>
              </a:rPr>
              <a:t>  </a:t>
            </a:r>
            <a:r>
              <a:rPr lang="id-ID" sz="3200" b="1" dirty="0" smtClean="0"/>
              <a:t>menurut</a:t>
            </a:r>
            <a:r>
              <a:rPr lang="en-US" sz="3200" b="1" dirty="0" smtClean="0">
                <a:cs typeface="Arial" pitchFamily="34" charset="0"/>
              </a:rPr>
              <a:t> </a:t>
            </a:r>
            <a:r>
              <a:rPr lang="en-US" sz="3200" b="1" dirty="0">
                <a:cs typeface="Arial" pitchFamily="34" charset="0"/>
              </a:rPr>
              <a:t>Undang-undang </a:t>
            </a:r>
            <a:r>
              <a:rPr lang="en-US" sz="3200" b="1" dirty="0" err="1">
                <a:cs typeface="Arial" pitchFamily="34" charset="0"/>
              </a:rPr>
              <a:t>Nomor</a:t>
            </a:r>
            <a:r>
              <a:rPr lang="en-US" sz="3200" b="1" dirty="0">
                <a:cs typeface="Arial" pitchFamily="34" charset="0"/>
              </a:rPr>
              <a:t> 23 </a:t>
            </a:r>
            <a:r>
              <a:rPr lang="en-US" sz="3200" b="1" dirty="0" err="1">
                <a:cs typeface="Arial" pitchFamily="34" charset="0"/>
              </a:rPr>
              <a:t>Tahun</a:t>
            </a:r>
            <a:r>
              <a:rPr lang="en-US" sz="3200" b="1" dirty="0">
                <a:cs typeface="Arial" pitchFamily="34" charset="0"/>
              </a:rPr>
              <a:t> 2014 </a:t>
            </a:r>
            <a:r>
              <a:rPr lang="id-ID" sz="3200" dirty="0"/>
              <a:t/>
            </a:r>
            <a:br>
              <a:rPr lang="id-ID" sz="3200" dirty="0"/>
            </a:b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00200"/>
            <a:ext cx="8291264" cy="5069160"/>
          </a:xfrm>
        </p:spPr>
        <p:txBody>
          <a:bodyPr>
            <a:normAutofit fontScale="77500" lnSpcReduction="20000"/>
          </a:bodyPr>
          <a:lstStyle/>
          <a:p>
            <a:pPr marL="457200" indent="-457200"/>
            <a:r>
              <a:rPr lang="en-US" dirty="0" err="1" smtClean="0">
                <a:latin typeface="+mj-lt"/>
                <a:cs typeface="Arial" pitchFamily="34" charset="0"/>
              </a:rPr>
              <a:t>P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enyelenggaraan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Pemerintahan Daerah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memasuki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era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baru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ketika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UU No 32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Th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2004 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diganti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d</a:t>
            </a:r>
            <a:r>
              <a:rPr lang="id-ID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engan 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UU No 23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Th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2014 </a:t>
            </a:r>
            <a:endParaRPr lang="id-ID" dirty="0">
              <a:latin typeface="+mj-lt"/>
              <a:cs typeface="Arial" pitchFamily="34" charset="0"/>
            </a:endParaRPr>
          </a:p>
          <a:p>
            <a:pPr marL="457200" indent="-457200"/>
            <a:r>
              <a:rPr lang="id-ID" dirty="0" smtClean="0">
                <a:latin typeface="+mj-lt"/>
                <a:cs typeface="Arial" pitchFamily="34" charset="0"/>
              </a:rPr>
              <a:t>Terdapat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perbedaan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yuridis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maupun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filosofis</a:t>
            </a:r>
            <a:r>
              <a:rPr lang="id-ID" dirty="0">
                <a:latin typeface="+mj-lt"/>
                <a:cs typeface="Arial" pitchFamily="34" charset="0"/>
              </a:rPr>
              <a:t> </a:t>
            </a:r>
            <a:r>
              <a:rPr lang="id-ID" dirty="0" smtClean="0">
                <a:latin typeface="+mj-lt"/>
                <a:cs typeface="Arial" pitchFamily="34" charset="0"/>
              </a:rPr>
              <a:t>antara 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UU No 32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Th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2004   d</a:t>
            </a:r>
            <a:r>
              <a:rPr lang="id-ID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engan 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UU No 23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Th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2014 </a:t>
            </a:r>
            <a:r>
              <a:rPr lang="id-ID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yaitu</a:t>
            </a:r>
            <a:r>
              <a:rPr lang="id-ID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:</a:t>
            </a:r>
            <a:endParaRPr lang="en-US" dirty="0" smtClean="0">
              <a:solidFill>
                <a:schemeClr val="tx1"/>
              </a:solidFill>
              <a:latin typeface="+mj-lt"/>
              <a:cs typeface="Arial" pitchFamily="34" charset="0"/>
            </a:endParaRPr>
          </a:p>
          <a:p>
            <a:pPr marL="457200" indent="-457200"/>
            <a:r>
              <a:rPr lang="en-US" b="1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Perbedaan</a:t>
            </a:r>
            <a:r>
              <a:rPr lang="en-US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filosofis</a:t>
            </a:r>
            <a:r>
              <a:rPr lang="en-US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terlihat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dari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makna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orientasi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secara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tersurat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terkandung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pasal-pasal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sebelumnya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tidak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diatur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U</a:t>
            </a:r>
            <a:r>
              <a:rPr lang="id-ID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ndang-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U</a:t>
            </a:r>
            <a:r>
              <a:rPr lang="id-ID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ndang 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sebelumnya</a:t>
            </a:r>
            <a:endParaRPr lang="en-US" dirty="0" smtClean="0">
              <a:solidFill>
                <a:schemeClr val="tx1"/>
              </a:solidFill>
              <a:latin typeface="+mj-lt"/>
              <a:cs typeface="Arial" pitchFamily="34" charset="0"/>
            </a:endParaRPr>
          </a:p>
          <a:p>
            <a:pPr marL="457200" indent="-457200"/>
            <a:r>
              <a:rPr lang="en-US" b="1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Perbedaan</a:t>
            </a:r>
            <a:r>
              <a:rPr lang="en-US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yuridis</a:t>
            </a:r>
            <a:r>
              <a:rPr lang="en-US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tertuang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bentuk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pasal-pasal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mengatur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hal-hal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tidak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diatur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U</a:t>
            </a:r>
            <a:r>
              <a:rPr lang="id-ID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ndang-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U</a:t>
            </a:r>
            <a:r>
              <a:rPr lang="id-ID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ndang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sebelumnya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Tidak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ada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pasal-pasal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mengatur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penyelenggaraan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pemilihan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kepala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daerah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Perihal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pemilihan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kepala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daerah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diatur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UU No 22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Th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2014.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7588007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91264" cy="634082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Urusan </a:t>
            </a:r>
            <a:r>
              <a:rPr lang="en-US" sz="3200" b="1" dirty="0" err="1" smtClean="0"/>
              <a:t>pemerintahan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absolut</a:t>
            </a:r>
            <a:r>
              <a:rPr lang="en-US" sz="3200" b="1" dirty="0" smtClean="0"/>
              <a:t>  </a:t>
            </a:r>
            <a:r>
              <a:rPr lang="en-US" sz="3200" b="1" dirty="0" err="1" smtClean="0"/>
              <a:t>pasal</a:t>
            </a:r>
            <a:r>
              <a:rPr lang="en-US" sz="3200" b="1" dirty="0" smtClean="0"/>
              <a:t> 10 </a:t>
            </a:r>
            <a:r>
              <a:rPr lang="en-US" sz="3200" b="1" dirty="0" err="1" smtClean="0"/>
              <a:t>ayat</a:t>
            </a:r>
            <a:r>
              <a:rPr lang="en-US" sz="3200" b="1" dirty="0" smtClean="0"/>
              <a:t> (1)</a:t>
            </a:r>
            <a:endParaRPr lang="id-ID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08720"/>
            <a:ext cx="8363272" cy="5688632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+mj-lt"/>
              </a:rPr>
              <a:t> </a:t>
            </a:r>
            <a:r>
              <a:rPr lang="en-US" sz="2800" b="1" dirty="0" smtClean="0">
                <a:latin typeface="+mj-lt"/>
              </a:rPr>
              <a:t>Politik </a:t>
            </a:r>
            <a:r>
              <a:rPr lang="en-US" sz="2800" b="1" dirty="0" err="1" smtClean="0">
                <a:latin typeface="+mj-lt"/>
              </a:rPr>
              <a:t>Luar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err="1" smtClean="0">
                <a:latin typeface="+mj-lt"/>
              </a:rPr>
              <a:t>Negeri</a:t>
            </a:r>
            <a:endParaRPr lang="id-ID" sz="2800" b="1" dirty="0" smtClean="0">
              <a:latin typeface="+mj-lt"/>
            </a:endParaRPr>
          </a:p>
          <a:p>
            <a:pPr marL="457200" indent="-457200">
              <a:buFont typeface="+mj-lt"/>
              <a:buAutoNum type="arabicPeriod"/>
            </a:pPr>
            <a:r>
              <a:rPr lang="id-ID" sz="2800" b="1" dirty="0" smtClean="0">
                <a:latin typeface="+mj-lt"/>
              </a:rPr>
              <a:t>Pertahanan dan Keamanan  (</a:t>
            </a:r>
            <a:r>
              <a:rPr lang="en-US" sz="2800" b="1" dirty="0" err="1" smtClean="0">
                <a:latin typeface="+mj-lt"/>
              </a:rPr>
              <a:t>Hankam</a:t>
            </a:r>
            <a:r>
              <a:rPr lang="id-ID" sz="2800" b="1" dirty="0">
                <a:latin typeface="+mj-lt"/>
              </a:rPr>
              <a:t>)</a:t>
            </a:r>
            <a:r>
              <a:rPr lang="en-US" sz="2800" b="1" dirty="0" smtClean="0">
                <a:latin typeface="+mj-lt"/>
              </a:rPr>
              <a:t> </a:t>
            </a:r>
            <a:endParaRPr lang="id-ID" sz="2800" b="1" dirty="0" smtClean="0">
              <a:latin typeface="+mj-lt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b="1" dirty="0" smtClean="0">
                <a:latin typeface="+mj-lt"/>
              </a:rPr>
              <a:t>Yustisi, </a:t>
            </a:r>
            <a:endParaRPr lang="id-ID" sz="2800" b="1" dirty="0" smtClean="0">
              <a:latin typeface="+mj-lt"/>
            </a:endParaRPr>
          </a:p>
          <a:p>
            <a:pPr marL="457200" indent="-457200">
              <a:buFont typeface="+mj-lt"/>
              <a:buAutoNum type="arabicPeriod"/>
            </a:pPr>
            <a:r>
              <a:rPr lang="id-ID" sz="2800" b="1" dirty="0" err="1">
                <a:latin typeface="+mj-lt"/>
              </a:rPr>
              <a:t>M</a:t>
            </a:r>
            <a:r>
              <a:rPr lang="en-US" sz="2800" b="1" dirty="0" err="1" smtClean="0">
                <a:latin typeface="+mj-lt"/>
              </a:rPr>
              <a:t>oneter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err="1" smtClean="0">
                <a:latin typeface="+mj-lt"/>
              </a:rPr>
              <a:t>dan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err="1" smtClean="0">
                <a:latin typeface="+mj-lt"/>
              </a:rPr>
              <a:t>fiskal</a:t>
            </a:r>
            <a:r>
              <a:rPr lang="en-US" sz="2800" b="1" dirty="0" smtClean="0">
                <a:latin typeface="+mj-lt"/>
              </a:rPr>
              <a:t> </a:t>
            </a:r>
            <a:endParaRPr lang="id-ID" sz="2800" b="1" dirty="0">
              <a:latin typeface="+mj-lt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b="1" dirty="0" smtClean="0">
                <a:latin typeface="+mj-lt"/>
              </a:rPr>
              <a:t> </a:t>
            </a:r>
            <a:r>
              <a:rPr lang="id-ID" sz="2800" b="1" dirty="0" smtClean="0">
                <a:latin typeface="+mj-lt"/>
              </a:rPr>
              <a:t>A</a:t>
            </a:r>
            <a:r>
              <a:rPr lang="en-US" sz="2800" b="1" dirty="0" err="1" smtClean="0">
                <a:latin typeface="+mj-lt"/>
              </a:rPr>
              <a:t>gama</a:t>
            </a:r>
            <a:r>
              <a:rPr lang="en-US" sz="2800" b="1" dirty="0" smtClean="0">
                <a:latin typeface="+mj-lt"/>
              </a:rPr>
              <a:t>. </a:t>
            </a:r>
            <a:endParaRPr lang="id-ID" sz="2800" b="1" dirty="0" smtClean="0">
              <a:latin typeface="+mj-lt"/>
            </a:endParaRPr>
          </a:p>
          <a:p>
            <a:r>
              <a:rPr lang="en-US" sz="2400" dirty="0" smtClean="0">
                <a:latin typeface="+mj-lt"/>
              </a:rPr>
              <a:t>Namun, </a:t>
            </a:r>
            <a:r>
              <a:rPr lang="en-US" sz="2400" dirty="0" err="1" smtClean="0">
                <a:latin typeface="+mj-lt"/>
              </a:rPr>
              <a:t>pemerintah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pusat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dalam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melimpahkan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kewenangannya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kepada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instansi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verikal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wakil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pemerintah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pusat</a:t>
            </a:r>
            <a:r>
              <a:rPr lang="en-US" sz="2400" dirty="0" smtClean="0">
                <a:latin typeface="+mj-lt"/>
              </a:rPr>
              <a:t> di </a:t>
            </a:r>
            <a:r>
              <a:rPr lang="en-US" sz="2400" dirty="0" err="1" smtClean="0">
                <a:latin typeface="+mj-lt"/>
              </a:rPr>
              <a:t>daerah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yakni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gubernur</a:t>
            </a:r>
            <a:r>
              <a:rPr lang="en-US" sz="2400" dirty="0" smtClean="0">
                <a:latin typeface="+mj-lt"/>
              </a:rPr>
              <a:t> yang </a:t>
            </a:r>
            <a:r>
              <a:rPr lang="en-US" sz="2400" dirty="0" err="1" smtClean="0">
                <a:latin typeface="+mj-lt"/>
              </a:rPr>
              <a:t>berdasarkan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asas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dekonsentrasi</a:t>
            </a:r>
            <a:r>
              <a:rPr lang="en-US" sz="2400" dirty="0" smtClean="0">
                <a:latin typeface="+mj-lt"/>
              </a:rPr>
              <a:t>.</a:t>
            </a:r>
          </a:p>
          <a:p>
            <a:r>
              <a:rPr lang="en-US" sz="2400" dirty="0" err="1" smtClean="0">
                <a:latin typeface="+mj-lt"/>
              </a:rPr>
              <a:t>Dengan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demikian</a:t>
            </a:r>
            <a:r>
              <a:rPr lang="en-US" sz="2400" dirty="0" smtClean="0">
                <a:latin typeface="+mj-lt"/>
              </a:rPr>
              <a:t> urusan </a:t>
            </a:r>
            <a:r>
              <a:rPr lang="en-US" sz="2400" dirty="0" err="1" smtClean="0">
                <a:latin typeface="+mj-lt"/>
              </a:rPr>
              <a:t>pemerintah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absolut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memang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menjadi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kewenangan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pemerintah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pusat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tak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berkaitan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dengan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Pemerintah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kota</a:t>
            </a:r>
            <a:r>
              <a:rPr lang="en-US" sz="2400" dirty="0" smtClean="0">
                <a:latin typeface="+mj-lt"/>
              </a:rPr>
              <a:t> &amp; </a:t>
            </a:r>
            <a:r>
              <a:rPr lang="en-US" sz="2400" dirty="0" err="1" smtClean="0">
                <a:latin typeface="+mj-lt"/>
              </a:rPr>
              <a:t>kabupaten</a:t>
            </a:r>
            <a:r>
              <a:rPr lang="en-US" sz="2400" dirty="0" smtClean="0">
                <a:latin typeface="+mj-lt"/>
              </a:rPr>
              <a:t> yang </a:t>
            </a:r>
            <a:r>
              <a:rPr lang="en-US" sz="2400" dirty="0" err="1" smtClean="0">
                <a:latin typeface="+mj-lt"/>
              </a:rPr>
              <a:t>mengedepankan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azas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desentralisasi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serta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bukan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perwakilan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pemerintah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pusat</a:t>
            </a:r>
            <a:r>
              <a:rPr lang="en-US" sz="2400" dirty="0" smtClean="0">
                <a:latin typeface="+mj-lt"/>
              </a:rPr>
              <a:t>.. </a:t>
            </a:r>
          </a:p>
          <a:p>
            <a:pPr marL="0" indent="0">
              <a:buNone/>
            </a:pPr>
            <a:endParaRPr lang="id-ID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046999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706090"/>
          </a:xfrm>
        </p:spPr>
        <p:txBody>
          <a:bodyPr>
            <a:noAutofit/>
          </a:bodyPr>
          <a:lstStyle/>
          <a:p>
            <a:r>
              <a:rPr lang="en-US" sz="3200" b="1" dirty="0"/>
              <a:t>Urusan </a:t>
            </a:r>
            <a:r>
              <a:rPr lang="en-US" sz="3200" b="1" dirty="0" err="1"/>
              <a:t>pemerintahan</a:t>
            </a:r>
            <a:r>
              <a:rPr lang="en-US" sz="3200" b="1" dirty="0"/>
              <a:t> </a:t>
            </a:r>
            <a:r>
              <a:rPr lang="id-ID" sz="3200" b="1" dirty="0"/>
              <a:t>K</a:t>
            </a:r>
            <a:r>
              <a:rPr lang="en-US" sz="3200" b="1" dirty="0" err="1"/>
              <a:t>onkuren</a:t>
            </a:r>
            <a:r>
              <a:rPr lang="en-US" sz="3200" b="1" dirty="0"/>
              <a:t> </a:t>
            </a:r>
            <a:r>
              <a:rPr lang="en-US" sz="3200" b="1" dirty="0" err="1" smtClean="0"/>
              <a:t>psl</a:t>
            </a:r>
            <a:r>
              <a:rPr lang="en-US" sz="3200" b="1" dirty="0" smtClean="0"/>
              <a:t> 1</a:t>
            </a:r>
            <a:r>
              <a:rPr lang="id-ID" sz="3200" b="1" dirty="0" smtClean="0"/>
              <a:t>1</a:t>
            </a:r>
            <a:r>
              <a:rPr lang="en-US" sz="3200" b="1" dirty="0" smtClean="0"/>
              <a:t> </a:t>
            </a:r>
            <a:r>
              <a:rPr lang="en-US" sz="3200" b="1" dirty="0" err="1"/>
              <a:t>ayat</a:t>
            </a:r>
            <a:r>
              <a:rPr lang="en-US" sz="3200" b="1" dirty="0"/>
              <a:t> (</a:t>
            </a:r>
            <a:r>
              <a:rPr lang="en-US" sz="3200" b="1" dirty="0" smtClean="0"/>
              <a:t>1</a:t>
            </a:r>
            <a:r>
              <a:rPr lang="id-ID" sz="3200" b="1" dirty="0" smtClean="0"/>
              <a:t>)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19256" cy="4785395"/>
          </a:xfrm>
        </p:spPr>
        <p:txBody>
          <a:bodyPr>
            <a:noAutofit/>
          </a:bodyPr>
          <a:lstStyle/>
          <a:p>
            <a:r>
              <a:rPr lang="en-US" sz="2800" dirty="0" err="1">
                <a:latin typeface="+mj-lt"/>
              </a:rPr>
              <a:t>Untuk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memaksimalkan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kinerja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Penyelenggaraan</a:t>
            </a:r>
            <a:r>
              <a:rPr lang="en-US" sz="2800" dirty="0">
                <a:latin typeface="+mj-lt"/>
                <a:cs typeface="Arial" pitchFamily="34" charset="0"/>
              </a:rPr>
              <a:t> Pemerintahan Daerah </a:t>
            </a:r>
            <a:r>
              <a:rPr lang="en-US" sz="2800" dirty="0" err="1">
                <a:latin typeface="+mj-lt"/>
                <a:cs typeface="Arial" pitchFamily="34" charset="0"/>
              </a:rPr>
              <a:t>baik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gubernur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selaku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wakil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pemerintah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pusat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Pemerintah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kota</a:t>
            </a:r>
            <a:r>
              <a:rPr lang="en-US" sz="2800" dirty="0">
                <a:latin typeface="+mj-lt"/>
              </a:rPr>
              <a:t> &amp; </a:t>
            </a:r>
            <a:r>
              <a:rPr lang="en-US" sz="2800" dirty="0" err="1">
                <a:latin typeface="+mj-lt"/>
              </a:rPr>
              <a:t>kabupaten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telah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dibedakan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menjadi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dua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jenis</a:t>
            </a:r>
            <a:r>
              <a:rPr lang="en-US" sz="2800" dirty="0">
                <a:latin typeface="+mj-lt"/>
              </a:rPr>
              <a:t> </a:t>
            </a:r>
            <a:r>
              <a:rPr lang="id-ID" sz="2800" b="1" dirty="0">
                <a:latin typeface="+mj-lt"/>
              </a:rPr>
              <a:t>U</a:t>
            </a:r>
            <a:r>
              <a:rPr lang="en-US" sz="2800" b="1" dirty="0" err="1">
                <a:latin typeface="+mj-lt"/>
              </a:rPr>
              <a:t>rusan</a:t>
            </a:r>
            <a:r>
              <a:rPr lang="en-US" sz="2800" b="1" dirty="0">
                <a:latin typeface="+mj-lt"/>
              </a:rPr>
              <a:t> </a:t>
            </a:r>
            <a:r>
              <a:rPr lang="id-ID" sz="2800" b="1" dirty="0">
                <a:latin typeface="+mj-lt"/>
              </a:rPr>
              <a:t>K</a:t>
            </a:r>
            <a:r>
              <a:rPr lang="en-US" sz="2800" b="1" dirty="0" err="1">
                <a:latin typeface="+mj-lt"/>
              </a:rPr>
              <a:t>onkuren</a:t>
            </a:r>
            <a:r>
              <a:rPr lang="en-US" sz="2800" b="1" dirty="0">
                <a:latin typeface="+mj-lt"/>
              </a:rPr>
              <a:t>  </a:t>
            </a:r>
            <a:r>
              <a:rPr lang="en-US" sz="2800" dirty="0" err="1">
                <a:latin typeface="+mj-lt"/>
              </a:rPr>
              <a:t>yakni</a:t>
            </a:r>
            <a:r>
              <a:rPr lang="en-US" sz="2800" dirty="0">
                <a:latin typeface="+mj-lt"/>
              </a:rPr>
              <a:t> </a:t>
            </a:r>
            <a:r>
              <a:rPr lang="en-US" sz="2800" b="1" dirty="0">
                <a:latin typeface="+mj-lt"/>
              </a:rPr>
              <a:t>urusan </a:t>
            </a:r>
            <a:r>
              <a:rPr lang="en-US" sz="2800" b="1" dirty="0" err="1">
                <a:latin typeface="+mj-lt"/>
              </a:rPr>
              <a:t>pemerintahan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Wajib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dan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uruan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Pilihan</a:t>
            </a:r>
            <a:r>
              <a:rPr lang="en-US" sz="2800" dirty="0">
                <a:latin typeface="+mj-lt"/>
              </a:rPr>
              <a:t>. 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endParaRPr lang="en-US" sz="2800" dirty="0">
              <a:latin typeface="+mj-lt"/>
            </a:endParaRPr>
          </a:p>
          <a:p>
            <a:pPr lvl="0"/>
            <a:r>
              <a:rPr lang="en-US" sz="2800" dirty="0" smtClean="0">
                <a:latin typeface="+mj-lt"/>
              </a:rPr>
              <a:t>Urusan </a:t>
            </a:r>
            <a:r>
              <a:rPr lang="en-US" sz="2800" dirty="0" err="1">
                <a:latin typeface="+mj-lt"/>
              </a:rPr>
              <a:t>wajib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dibagi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dua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yakni</a:t>
            </a:r>
            <a:r>
              <a:rPr lang="en-US" sz="2800" dirty="0">
                <a:latin typeface="+mj-lt"/>
              </a:rPr>
              <a:t> </a:t>
            </a:r>
            <a:r>
              <a:rPr lang="en-US" sz="2800" b="1" dirty="0">
                <a:latin typeface="+mj-lt"/>
              </a:rPr>
              <a:t>urusan </a:t>
            </a:r>
            <a:r>
              <a:rPr lang="en-US" sz="2800" b="1" dirty="0" err="1">
                <a:latin typeface="+mj-lt"/>
              </a:rPr>
              <a:t>wajib</a:t>
            </a:r>
            <a:r>
              <a:rPr lang="en-US" sz="2800" dirty="0">
                <a:latin typeface="+mj-lt"/>
              </a:rPr>
              <a:t> yang </a:t>
            </a:r>
            <a:r>
              <a:rPr lang="en-US" sz="2800" dirty="0" err="1">
                <a:latin typeface="+mj-lt"/>
              </a:rPr>
              <a:t>berkaitan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dengan</a:t>
            </a:r>
            <a:r>
              <a:rPr lang="en-US" sz="2800" dirty="0">
                <a:latin typeface="+mj-lt"/>
              </a:rPr>
              <a:t> </a:t>
            </a:r>
            <a:r>
              <a:rPr lang="id-ID" sz="2800" b="1" dirty="0">
                <a:latin typeface="+mj-lt"/>
              </a:rPr>
              <a:t>P</a:t>
            </a:r>
            <a:r>
              <a:rPr lang="en-US" sz="2800" b="1" dirty="0" err="1">
                <a:latin typeface="+mj-lt"/>
              </a:rPr>
              <a:t>elayanan</a:t>
            </a:r>
            <a:r>
              <a:rPr lang="en-US" sz="2800" b="1" dirty="0">
                <a:latin typeface="+mj-lt"/>
              </a:rPr>
              <a:t> </a:t>
            </a:r>
            <a:r>
              <a:rPr lang="id-ID" sz="2800" b="1" dirty="0">
                <a:latin typeface="+mj-lt"/>
              </a:rPr>
              <a:t>D</a:t>
            </a:r>
            <a:r>
              <a:rPr lang="en-US" sz="2800" b="1" dirty="0" err="1">
                <a:latin typeface="+mj-lt"/>
              </a:rPr>
              <a:t>asar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dirty="0">
                <a:latin typeface="+mj-lt"/>
              </a:rPr>
              <a:t>Urusan Pemerintahan </a:t>
            </a:r>
            <a:r>
              <a:rPr lang="en-US" sz="2800" dirty="0" err="1">
                <a:latin typeface="+mj-lt"/>
              </a:rPr>
              <a:t>Wajib</a:t>
            </a:r>
            <a:r>
              <a:rPr lang="en-US" sz="2800" dirty="0">
                <a:latin typeface="+mj-lt"/>
              </a:rPr>
              <a:t> yang </a:t>
            </a:r>
            <a:r>
              <a:rPr lang="en-US" sz="2800" b="1" dirty="0" err="1">
                <a:latin typeface="+mj-lt"/>
              </a:rPr>
              <a:t>tidak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berkaitan</a:t>
            </a:r>
            <a:r>
              <a:rPr lang="en-US" sz="2800" b="1" dirty="0">
                <a:latin typeface="+mj-lt"/>
              </a:rPr>
              <a:t> dg Pelayanan </a:t>
            </a:r>
            <a:r>
              <a:rPr lang="en-US" sz="2800" b="1" dirty="0" err="1">
                <a:latin typeface="+mj-lt"/>
              </a:rPr>
              <a:t>Dasar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dlm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Pasal</a:t>
            </a:r>
            <a:r>
              <a:rPr lang="en-US" sz="2800" dirty="0">
                <a:latin typeface="+mj-lt"/>
              </a:rPr>
              <a:t> 11 </a:t>
            </a:r>
            <a:r>
              <a:rPr lang="en-US" sz="2800" dirty="0" err="1">
                <a:latin typeface="+mj-lt"/>
              </a:rPr>
              <a:t>ayat</a:t>
            </a:r>
            <a:r>
              <a:rPr lang="en-US" sz="2800" dirty="0">
                <a:latin typeface="+mj-lt"/>
              </a:rPr>
              <a:t> (2) </a:t>
            </a:r>
            <a:r>
              <a:rPr lang="en-US" sz="2800" dirty="0" err="1">
                <a:latin typeface="+mj-lt"/>
              </a:rPr>
              <a:t>meliputi</a:t>
            </a:r>
            <a:r>
              <a:rPr lang="en-US" sz="2800" dirty="0">
                <a:latin typeface="+mj-lt"/>
              </a:rPr>
              <a:t>:  </a:t>
            </a:r>
          </a:p>
          <a:p>
            <a:pPr marL="0" indent="0">
              <a:buNone/>
            </a:pPr>
            <a:endParaRPr lang="id-ID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631695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634082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5040560"/>
          </a:xfrm>
        </p:spPr>
        <p:txBody>
          <a:bodyPr>
            <a:normAutofit fontScale="92500"/>
          </a:bodyPr>
          <a:lstStyle/>
          <a:p>
            <a:pPr marL="514350" lvl="0" indent="-514350" fontAlgn="base">
              <a:buAutoNum type="arabicPeriod"/>
            </a:pPr>
            <a:r>
              <a:rPr lang="en-US" b="1" dirty="0" smtClean="0"/>
              <a:t>Urusan </a:t>
            </a:r>
            <a:r>
              <a:rPr lang="en-US" b="1" dirty="0"/>
              <a:t>Pemerintahan </a:t>
            </a:r>
            <a:r>
              <a:rPr lang="en-US" b="1" dirty="0" err="1"/>
              <a:t>Wajib</a:t>
            </a:r>
            <a:r>
              <a:rPr lang="en-US" b="1" dirty="0"/>
              <a:t> </a:t>
            </a:r>
            <a:r>
              <a:rPr lang="en-US" dirty="0"/>
              <a:t>yang </a:t>
            </a:r>
            <a:r>
              <a:rPr lang="en-US" dirty="0" err="1"/>
              <a:t>berkaitan</a:t>
            </a:r>
            <a:r>
              <a:rPr lang="en-US" dirty="0"/>
              <a:t> </a:t>
            </a:r>
            <a:endParaRPr lang="id-ID" dirty="0" smtClean="0"/>
          </a:p>
          <a:p>
            <a:pPr marL="0" lvl="0" indent="0" fontAlgn="base">
              <a:buNone/>
            </a:pPr>
            <a:r>
              <a:rPr lang="id-ID" dirty="0"/>
              <a:t> </a:t>
            </a:r>
            <a:r>
              <a:rPr lang="id-ID" dirty="0" smtClean="0"/>
              <a:t>     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b="1" dirty="0"/>
              <a:t>Pelayanan </a:t>
            </a:r>
            <a:r>
              <a:rPr lang="en-US" b="1" dirty="0" err="1"/>
              <a:t>Dasar</a:t>
            </a:r>
            <a:endParaRPr lang="en-US" b="1" dirty="0"/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err="1"/>
              <a:t>kesehatan</a:t>
            </a:r>
            <a:r>
              <a:rPr lang="en-US" dirty="0"/>
              <a:t>; </a:t>
            </a:r>
            <a:r>
              <a:rPr lang="en-US" dirty="0" err="1"/>
              <a:t>jiwa</a:t>
            </a:r>
            <a:r>
              <a:rPr lang="en-US" dirty="0"/>
              <a:t>, raga, </a:t>
            </a:r>
            <a:r>
              <a:rPr lang="en-US" dirty="0" err="1"/>
              <a:t>sosial</a:t>
            </a:r>
            <a:r>
              <a:rPr lang="en-US" dirty="0"/>
              <a:t>, </a:t>
            </a:r>
            <a:r>
              <a:rPr lang="en-US" dirty="0" err="1"/>
              <a:t>ekonomi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penataan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;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err="1"/>
              <a:t>perumahan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kawasan</a:t>
            </a:r>
            <a:r>
              <a:rPr lang="en-US" dirty="0"/>
              <a:t> </a:t>
            </a:r>
            <a:r>
              <a:rPr lang="en-US" dirty="0" err="1"/>
              <a:t>permukiman</a:t>
            </a:r>
            <a:r>
              <a:rPr lang="en-US" dirty="0"/>
              <a:t>;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err="1"/>
              <a:t>ketenteraman</a:t>
            </a:r>
            <a:r>
              <a:rPr lang="en-US" dirty="0"/>
              <a:t>, </a:t>
            </a:r>
            <a:r>
              <a:rPr lang="en-US" dirty="0" err="1"/>
              <a:t>ketertiban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pelindungan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err="1"/>
              <a:t>sosial</a:t>
            </a:r>
            <a:r>
              <a:rPr lang="en-US" dirty="0"/>
              <a:t>. 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3409827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418058"/>
          </a:xfrm>
        </p:spPr>
        <p:txBody>
          <a:bodyPr>
            <a:normAutofit fontScale="90000"/>
          </a:bodyPr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764704"/>
            <a:ext cx="8291264" cy="5688632"/>
          </a:xfrm>
        </p:spPr>
        <p:txBody>
          <a:bodyPr>
            <a:normAutofit fontScale="85000" lnSpcReduction="10000"/>
          </a:bodyPr>
          <a:lstStyle/>
          <a:p>
            <a:pPr marL="0" lvl="0" indent="0" fontAlgn="base">
              <a:buNone/>
            </a:pPr>
            <a:r>
              <a:rPr lang="id-ID" b="1" dirty="0" smtClean="0"/>
              <a:t>2. </a:t>
            </a:r>
            <a:r>
              <a:rPr lang="en-US" b="1" dirty="0" smtClean="0"/>
              <a:t>Urusan </a:t>
            </a:r>
            <a:r>
              <a:rPr lang="en-US" b="1" dirty="0"/>
              <a:t>Pemerintahan </a:t>
            </a:r>
            <a:r>
              <a:rPr lang="en-US" b="1" dirty="0" err="1"/>
              <a:t>Wajib</a:t>
            </a:r>
            <a:r>
              <a:rPr lang="en-US" b="1" dirty="0"/>
              <a:t> yang </a:t>
            </a:r>
            <a:r>
              <a:rPr lang="en-US" b="1" dirty="0" err="1"/>
              <a:t>tidak</a:t>
            </a:r>
            <a:r>
              <a:rPr lang="en-US" b="1" dirty="0"/>
              <a:t> </a:t>
            </a:r>
            <a:r>
              <a:rPr lang="en-US" b="1" dirty="0" err="1"/>
              <a:t>berkaitan</a:t>
            </a:r>
            <a:r>
              <a:rPr lang="en-US" b="1" dirty="0"/>
              <a:t> </a:t>
            </a:r>
            <a:endParaRPr lang="id-ID" b="1" dirty="0" smtClean="0"/>
          </a:p>
          <a:p>
            <a:pPr marL="0" lvl="0" indent="0" fontAlgn="base">
              <a:buNone/>
            </a:pPr>
            <a:r>
              <a:rPr lang="id-ID" b="1" dirty="0"/>
              <a:t> </a:t>
            </a:r>
            <a:r>
              <a:rPr lang="id-ID" b="1" dirty="0" smtClean="0"/>
              <a:t>   </a:t>
            </a:r>
            <a:r>
              <a:rPr lang="en-US" dirty="0" smtClean="0"/>
              <a:t>d</a:t>
            </a:r>
            <a:r>
              <a:rPr lang="id-ID" dirty="0" smtClean="0"/>
              <a:t>en</a:t>
            </a:r>
            <a:r>
              <a:rPr lang="en-US" dirty="0" smtClean="0"/>
              <a:t>g</a:t>
            </a:r>
            <a:r>
              <a:rPr lang="id-ID" dirty="0" smtClean="0"/>
              <a:t>an</a:t>
            </a:r>
            <a:r>
              <a:rPr lang="en-US" dirty="0" smtClean="0"/>
              <a:t> </a:t>
            </a:r>
            <a:r>
              <a:rPr lang="en-US" b="1" dirty="0"/>
              <a:t>Pelayanan </a:t>
            </a:r>
            <a:r>
              <a:rPr lang="en-US" b="1" dirty="0" err="1"/>
              <a:t>Dasar</a:t>
            </a:r>
            <a:r>
              <a:rPr lang="en-US" b="1" dirty="0"/>
              <a:t> </a:t>
            </a:r>
            <a:r>
              <a:rPr lang="en-US" dirty="0" err="1" smtClean="0"/>
              <a:t>meliputi</a:t>
            </a:r>
            <a:r>
              <a:rPr lang="en-US" dirty="0"/>
              <a:t>: 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;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err="1"/>
              <a:t>pemberdayaan</a:t>
            </a:r>
            <a:r>
              <a:rPr lang="en-US" dirty="0"/>
              <a:t> </a:t>
            </a:r>
            <a:r>
              <a:rPr lang="en-US" dirty="0" err="1"/>
              <a:t>perempuan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pelindungan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; 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err="1"/>
              <a:t>pangan</a:t>
            </a:r>
            <a:r>
              <a:rPr lang="en-US" dirty="0"/>
              <a:t>;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err="1"/>
              <a:t>pertanahan</a:t>
            </a:r>
            <a:r>
              <a:rPr lang="en-US" dirty="0"/>
              <a:t>;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;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err="1"/>
              <a:t>administrasi</a:t>
            </a:r>
            <a:r>
              <a:rPr lang="en-US" dirty="0"/>
              <a:t> </a:t>
            </a:r>
            <a:r>
              <a:rPr lang="en-US" dirty="0" err="1"/>
              <a:t>kependudukan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pencatatan</a:t>
            </a:r>
            <a:r>
              <a:rPr lang="en-US" dirty="0"/>
              <a:t> </a:t>
            </a:r>
            <a:r>
              <a:rPr lang="en-US" dirty="0" err="1"/>
              <a:t>sipil</a:t>
            </a:r>
            <a:r>
              <a:rPr lang="en-US" dirty="0"/>
              <a:t>;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err="1"/>
              <a:t>pemberdayaan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;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err="1"/>
              <a:t>pengendalian</a:t>
            </a:r>
            <a:r>
              <a:rPr lang="en-US" dirty="0"/>
              <a:t> </a:t>
            </a:r>
            <a:r>
              <a:rPr lang="en-US" dirty="0" err="1"/>
              <a:t>penduduk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berencana</a:t>
            </a:r>
            <a:r>
              <a:rPr lang="en-US" dirty="0"/>
              <a:t>;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 err="1"/>
              <a:t>perhubungan</a:t>
            </a:r>
            <a:r>
              <a:rPr lang="en-US" dirty="0"/>
              <a:t>;  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899640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lvl="0" indent="-514350" fontAlgn="base">
              <a:buFont typeface="+mj-lt"/>
              <a:buAutoNum type="alphaLcPeriod" startAt="10"/>
            </a:pPr>
            <a:r>
              <a:rPr lang="en-US" dirty="0"/>
              <a:t>komunikasi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informatika</a:t>
            </a:r>
            <a:r>
              <a:rPr lang="en-US" dirty="0"/>
              <a:t>; </a:t>
            </a:r>
          </a:p>
          <a:p>
            <a:pPr marL="514350" lvl="0" indent="-514350" fontAlgn="base">
              <a:buFont typeface="+mj-lt"/>
              <a:buAutoNum type="alphaLcPeriod" startAt="10"/>
            </a:pPr>
            <a:r>
              <a:rPr lang="en-US" dirty="0" err="1"/>
              <a:t>koperasi</a:t>
            </a:r>
            <a:r>
              <a:rPr lang="en-US" dirty="0"/>
              <a:t>,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menengah</a:t>
            </a:r>
            <a:r>
              <a:rPr lang="en-US" dirty="0"/>
              <a:t>;</a:t>
            </a:r>
          </a:p>
          <a:p>
            <a:pPr marL="514350" lvl="0" indent="-514350" fontAlgn="base">
              <a:buFont typeface="+mj-lt"/>
              <a:buAutoNum type="alphaLcPeriod" startAt="10"/>
            </a:pPr>
            <a:r>
              <a:rPr lang="en-US" dirty="0"/>
              <a:t> </a:t>
            </a:r>
            <a:r>
              <a:rPr lang="en-US" dirty="0" err="1"/>
              <a:t>penanaman</a:t>
            </a:r>
            <a:r>
              <a:rPr lang="en-US" dirty="0"/>
              <a:t> modal; </a:t>
            </a:r>
            <a:endParaRPr lang="id-ID" dirty="0" smtClean="0"/>
          </a:p>
          <a:p>
            <a:pPr marL="514350" lvl="0" indent="-514350" fontAlgn="base">
              <a:buFont typeface="+mj-lt"/>
              <a:buAutoNum type="alphaLcPeriod" startAt="10"/>
            </a:pP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kepemudaan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olah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raga; </a:t>
            </a:r>
            <a:endParaRPr lang="id-ID" sz="3400" dirty="0" smtClean="0">
              <a:latin typeface="Arial" pitchFamily="34" charset="0"/>
              <a:cs typeface="Arial" pitchFamily="34" charset="0"/>
            </a:endParaRPr>
          </a:p>
          <a:p>
            <a:pPr marL="514350" lvl="0" indent="-514350" fontAlgn="base">
              <a:buFont typeface="+mj-lt"/>
              <a:buAutoNum type="alphaLcPeriod" startAt="10"/>
            </a:pP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statistik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; </a:t>
            </a:r>
            <a:endParaRPr lang="id-ID" sz="3400" dirty="0" smtClean="0">
              <a:latin typeface="Arial" pitchFamily="34" charset="0"/>
              <a:cs typeface="Arial" pitchFamily="34" charset="0"/>
            </a:endParaRPr>
          </a:p>
          <a:p>
            <a:pPr marL="514350" lvl="0" indent="-514350" fontAlgn="base">
              <a:buFont typeface="+mj-lt"/>
              <a:buAutoNum type="alphaLcPeriod" startAt="10"/>
            </a:pP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persandian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; </a:t>
            </a:r>
            <a:endParaRPr lang="id-ID" sz="3400" dirty="0" smtClean="0">
              <a:latin typeface="Arial" pitchFamily="34" charset="0"/>
              <a:cs typeface="Arial" pitchFamily="34" charset="0"/>
            </a:endParaRPr>
          </a:p>
          <a:p>
            <a:pPr marL="514350" lvl="0" indent="-514350" fontAlgn="base">
              <a:buFont typeface="+mj-lt"/>
              <a:buAutoNum type="alphaLcPeriod" startAt="10"/>
            </a:pP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kebudayaan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; </a:t>
            </a:r>
            <a:endParaRPr lang="id-ID" sz="3400" dirty="0" smtClean="0">
              <a:latin typeface="Arial" pitchFamily="34" charset="0"/>
              <a:cs typeface="Arial" pitchFamily="34" charset="0"/>
            </a:endParaRPr>
          </a:p>
          <a:p>
            <a:pPr marL="514350" lvl="0" indent="-514350" fontAlgn="base">
              <a:buFont typeface="+mj-lt"/>
              <a:buAutoNum type="alphaLcPeriod" startAt="10"/>
            </a:pP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perpustakaan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;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endParaRPr lang="id-ID" sz="3400" dirty="0" smtClean="0">
              <a:latin typeface="Arial" pitchFamily="34" charset="0"/>
              <a:cs typeface="Arial" pitchFamily="34" charset="0"/>
            </a:endParaRPr>
          </a:p>
          <a:p>
            <a:pPr marL="514350" lvl="0" indent="-514350" fontAlgn="base">
              <a:buFont typeface="+mj-lt"/>
              <a:buAutoNum type="alphaLcPeriod" startAt="10"/>
            </a:pP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kearsipan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. </a:t>
            </a:r>
          </a:p>
          <a:p>
            <a:pPr marL="457200" lvl="1" indent="0" fontAlgn="base">
              <a:buNone/>
            </a:pPr>
            <a:endParaRPr lang="en-US" sz="31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13168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634082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157592" cy="5030019"/>
          </a:xfrm>
        </p:spPr>
        <p:txBody>
          <a:bodyPr>
            <a:normAutofit fontScale="92500" lnSpcReduction="20000"/>
          </a:bodyPr>
          <a:lstStyle/>
          <a:p>
            <a:pPr marL="0" lvl="0" indent="0" fontAlgn="base">
              <a:buNone/>
            </a:pPr>
            <a:r>
              <a:rPr lang="id-ID" sz="3100" dirty="0">
                <a:latin typeface="Arial" pitchFamily="34" charset="0"/>
                <a:cs typeface="Arial" pitchFamily="34" charset="0"/>
              </a:rPr>
              <a:t>3</a:t>
            </a:r>
            <a:r>
              <a:rPr lang="id-ID" sz="31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3000" dirty="0" smtClean="0">
                <a:latin typeface="+mj-lt"/>
                <a:cs typeface="Arial" pitchFamily="34" charset="0"/>
              </a:rPr>
              <a:t>Urusan </a:t>
            </a:r>
            <a:r>
              <a:rPr lang="en-US" sz="3000" dirty="0">
                <a:latin typeface="+mj-lt"/>
                <a:cs typeface="Arial" pitchFamily="34" charset="0"/>
              </a:rPr>
              <a:t>Pemerintahan </a:t>
            </a:r>
            <a:r>
              <a:rPr lang="en-US" sz="3000" b="1" dirty="0" err="1">
                <a:latin typeface="+mj-lt"/>
                <a:cs typeface="Arial" pitchFamily="34" charset="0"/>
              </a:rPr>
              <a:t>Pilihan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dalam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Pasal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smtClean="0">
                <a:latin typeface="+mj-lt"/>
                <a:cs typeface="Arial" pitchFamily="34" charset="0"/>
              </a:rPr>
              <a:t>11</a:t>
            </a:r>
            <a:endParaRPr lang="id-ID" sz="3000" dirty="0" smtClean="0">
              <a:latin typeface="+mj-lt"/>
              <a:cs typeface="Arial" pitchFamily="34" charset="0"/>
            </a:endParaRPr>
          </a:p>
          <a:p>
            <a:pPr marL="0" lvl="0" indent="0" fontAlgn="base">
              <a:buNone/>
            </a:pPr>
            <a:r>
              <a:rPr lang="id-ID" sz="3000" dirty="0">
                <a:latin typeface="+mj-lt"/>
                <a:cs typeface="Arial" pitchFamily="34" charset="0"/>
              </a:rPr>
              <a:t> </a:t>
            </a:r>
            <a:r>
              <a:rPr lang="id-ID" sz="3000" dirty="0" smtClean="0">
                <a:latin typeface="+mj-lt"/>
                <a:cs typeface="Arial" pitchFamily="34" charset="0"/>
              </a:rPr>
              <a:t>   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ayat</a:t>
            </a:r>
            <a:r>
              <a:rPr lang="en-US" sz="3000" dirty="0">
                <a:latin typeface="+mj-lt"/>
                <a:cs typeface="Arial" pitchFamily="34" charset="0"/>
              </a:rPr>
              <a:t> (1) </a:t>
            </a:r>
            <a:r>
              <a:rPr lang="en-US" sz="3000" dirty="0" err="1">
                <a:latin typeface="+mj-lt"/>
                <a:cs typeface="Arial" pitchFamily="34" charset="0"/>
              </a:rPr>
              <a:t>meliputi</a:t>
            </a:r>
            <a:r>
              <a:rPr lang="en-US" sz="3000" dirty="0">
                <a:latin typeface="+mj-lt"/>
                <a:cs typeface="Arial" pitchFamily="34" charset="0"/>
              </a:rPr>
              <a:t>: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3000" dirty="0" smtClean="0">
                <a:latin typeface="+mj-lt"/>
                <a:cs typeface="Arial" pitchFamily="34" charset="0"/>
              </a:rPr>
              <a:t>kelautan </a:t>
            </a:r>
            <a:r>
              <a:rPr lang="en-US" sz="3000" dirty="0" err="1">
                <a:latin typeface="+mj-lt"/>
                <a:cs typeface="Arial" pitchFamily="34" charset="0"/>
              </a:rPr>
              <a:t>dan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perikanan</a:t>
            </a:r>
            <a:r>
              <a:rPr lang="en-US" sz="3000" dirty="0">
                <a:latin typeface="+mj-lt"/>
                <a:cs typeface="Arial" pitchFamily="34" charset="0"/>
              </a:rPr>
              <a:t>; </a:t>
            </a:r>
            <a:endParaRPr lang="id-ID" sz="3000" dirty="0">
              <a:latin typeface="+mj-lt"/>
              <a:cs typeface="Arial" pitchFamily="34" charset="0"/>
            </a:endParaRP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3000" dirty="0" err="1" smtClean="0">
                <a:latin typeface="+mj-lt"/>
                <a:cs typeface="Arial" pitchFamily="34" charset="0"/>
              </a:rPr>
              <a:t>pariwisata</a:t>
            </a:r>
            <a:r>
              <a:rPr lang="en-US" sz="3000" dirty="0">
                <a:latin typeface="+mj-lt"/>
                <a:cs typeface="Arial" pitchFamily="34" charset="0"/>
              </a:rPr>
              <a:t>; </a:t>
            </a:r>
            <a:endParaRPr lang="id-ID" sz="3000" dirty="0" smtClean="0">
              <a:latin typeface="+mj-lt"/>
              <a:cs typeface="Arial" pitchFamily="34" charset="0"/>
            </a:endParaRP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3000" dirty="0" err="1" smtClean="0">
                <a:latin typeface="+mj-lt"/>
                <a:cs typeface="Arial" pitchFamily="34" charset="0"/>
              </a:rPr>
              <a:t>pertanian</a:t>
            </a:r>
            <a:r>
              <a:rPr lang="en-US" sz="3000" dirty="0">
                <a:latin typeface="+mj-lt"/>
                <a:cs typeface="Arial" pitchFamily="34" charset="0"/>
              </a:rPr>
              <a:t>; </a:t>
            </a:r>
            <a:endParaRPr lang="id-ID" sz="3000" dirty="0">
              <a:latin typeface="+mj-lt"/>
              <a:cs typeface="Arial" pitchFamily="34" charset="0"/>
            </a:endParaRP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3000" dirty="0" err="1" smtClean="0">
                <a:latin typeface="+mj-lt"/>
                <a:cs typeface="Arial" pitchFamily="34" charset="0"/>
              </a:rPr>
              <a:t>kehutanan</a:t>
            </a:r>
            <a:r>
              <a:rPr lang="en-US" sz="3000" dirty="0">
                <a:latin typeface="+mj-lt"/>
                <a:cs typeface="Arial" pitchFamily="34" charset="0"/>
              </a:rPr>
              <a:t>; </a:t>
            </a:r>
            <a:endParaRPr lang="id-ID" sz="3000" dirty="0" smtClean="0">
              <a:latin typeface="+mj-lt"/>
              <a:cs typeface="Arial" pitchFamily="34" charset="0"/>
            </a:endParaRP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3000" dirty="0" err="1" smtClean="0">
                <a:latin typeface="+mj-lt"/>
                <a:cs typeface="Arial" pitchFamily="34" charset="0"/>
              </a:rPr>
              <a:t>energi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dan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sumber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daya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smtClean="0">
                <a:latin typeface="+mj-lt"/>
                <a:cs typeface="Arial" pitchFamily="34" charset="0"/>
              </a:rPr>
              <a:t>mineral;</a:t>
            </a:r>
            <a:endParaRPr lang="id-ID" sz="3000" dirty="0" smtClean="0">
              <a:latin typeface="+mj-lt"/>
              <a:cs typeface="Arial" pitchFamily="34" charset="0"/>
            </a:endParaRP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3000" dirty="0" err="1" smtClean="0">
                <a:latin typeface="+mj-lt"/>
                <a:cs typeface="Arial" pitchFamily="34" charset="0"/>
              </a:rPr>
              <a:t>perdagangan</a:t>
            </a:r>
            <a:r>
              <a:rPr lang="en-US" sz="3000" dirty="0">
                <a:latin typeface="+mj-lt"/>
                <a:cs typeface="Arial" pitchFamily="34" charset="0"/>
              </a:rPr>
              <a:t>; </a:t>
            </a:r>
            <a:endParaRPr lang="id-ID" sz="3000" dirty="0" smtClean="0">
              <a:latin typeface="+mj-lt"/>
              <a:cs typeface="Arial" pitchFamily="34" charset="0"/>
            </a:endParaRP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3000" dirty="0" err="1" smtClean="0">
                <a:latin typeface="+mj-lt"/>
                <a:cs typeface="Arial" pitchFamily="34" charset="0"/>
              </a:rPr>
              <a:t>perindustrian</a:t>
            </a:r>
            <a:r>
              <a:rPr lang="en-US" sz="3000" dirty="0">
                <a:latin typeface="+mj-lt"/>
                <a:cs typeface="Arial" pitchFamily="34" charset="0"/>
              </a:rPr>
              <a:t>; </a:t>
            </a:r>
            <a:r>
              <a:rPr lang="en-US" sz="3000" dirty="0" err="1">
                <a:latin typeface="+mj-lt"/>
                <a:cs typeface="Arial" pitchFamily="34" charset="0"/>
              </a:rPr>
              <a:t>dan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endParaRPr lang="id-ID" sz="3000" dirty="0" smtClean="0">
              <a:latin typeface="+mj-lt"/>
              <a:cs typeface="Arial" pitchFamily="34" charset="0"/>
            </a:endParaRP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3000" dirty="0" err="1" smtClean="0">
                <a:latin typeface="+mj-lt"/>
                <a:cs typeface="Arial" pitchFamily="34" charset="0"/>
              </a:rPr>
              <a:t>transmigrasi</a:t>
            </a:r>
            <a:r>
              <a:rPr lang="en-US" sz="3000" dirty="0">
                <a:latin typeface="+mj-lt"/>
                <a:cs typeface="Arial" pitchFamily="34" charset="0"/>
              </a:rPr>
              <a:t>. </a:t>
            </a:r>
          </a:p>
          <a:p>
            <a:pPr marL="0" indent="0">
              <a:buNone/>
            </a:pPr>
            <a:r>
              <a:rPr lang="en-US" sz="3000" dirty="0">
                <a:latin typeface="+mj-lt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224470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634082"/>
          </a:xfrm>
        </p:spPr>
        <p:txBody>
          <a:bodyPr>
            <a:normAutofit fontScale="90000"/>
          </a:bodyPr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219256" cy="507342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id-ID" b="1" dirty="0" smtClean="0"/>
              <a:t>4. </a:t>
            </a:r>
            <a:r>
              <a:rPr lang="en-US" sz="3300" b="1" dirty="0" smtClean="0">
                <a:latin typeface="+mj-lt"/>
              </a:rPr>
              <a:t>Urusan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pemerintahan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umum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dilaksanakan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oleh</a:t>
            </a:r>
            <a:r>
              <a:rPr lang="en-US" sz="3300" dirty="0">
                <a:latin typeface="+mj-lt"/>
              </a:rPr>
              <a:t> </a:t>
            </a:r>
            <a:endParaRPr lang="id-ID" sz="3300" dirty="0" smtClean="0">
              <a:latin typeface="+mj-lt"/>
            </a:endParaRPr>
          </a:p>
          <a:p>
            <a:pPr marL="0" indent="0">
              <a:buNone/>
            </a:pPr>
            <a:r>
              <a:rPr lang="id-ID" sz="3300" dirty="0">
                <a:latin typeface="+mj-lt"/>
              </a:rPr>
              <a:t> </a:t>
            </a:r>
            <a:r>
              <a:rPr lang="id-ID" sz="3300" dirty="0" smtClean="0">
                <a:latin typeface="+mj-lt"/>
              </a:rPr>
              <a:t>   </a:t>
            </a:r>
            <a:r>
              <a:rPr lang="en-US" sz="3300" dirty="0" err="1" smtClean="0">
                <a:latin typeface="+mj-lt"/>
              </a:rPr>
              <a:t>gubernur</a:t>
            </a:r>
            <a:r>
              <a:rPr lang="en-US" sz="3300" dirty="0" smtClean="0">
                <a:latin typeface="+mj-lt"/>
              </a:rPr>
              <a:t> d</a:t>
            </a:r>
            <a:r>
              <a:rPr lang="id-ID" sz="3300" dirty="0" smtClean="0">
                <a:latin typeface="+mj-lt"/>
              </a:rPr>
              <a:t>an </a:t>
            </a:r>
            <a:r>
              <a:rPr lang="en-US" sz="3300" dirty="0" err="1" smtClean="0">
                <a:latin typeface="+mj-lt"/>
              </a:rPr>
              <a:t>bupati</a:t>
            </a:r>
            <a:r>
              <a:rPr lang="en-US" sz="3300" dirty="0" smtClean="0">
                <a:latin typeface="+mj-lt"/>
              </a:rPr>
              <a:t>/</a:t>
            </a:r>
            <a:r>
              <a:rPr lang="en-US" sz="3300" dirty="0" err="1" smtClean="0">
                <a:latin typeface="+mj-lt"/>
              </a:rPr>
              <a:t>walikota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diwilayah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kerja</a:t>
            </a:r>
            <a:r>
              <a:rPr lang="en-US" sz="3300" dirty="0">
                <a:latin typeface="+mj-lt"/>
              </a:rPr>
              <a:t> </a:t>
            </a:r>
            <a:endParaRPr lang="id-ID" sz="3300" dirty="0" smtClean="0">
              <a:latin typeface="+mj-lt"/>
            </a:endParaRPr>
          </a:p>
          <a:p>
            <a:pPr marL="0" indent="0">
              <a:buNone/>
            </a:pPr>
            <a:r>
              <a:rPr lang="id-ID" sz="3300" dirty="0">
                <a:latin typeface="+mj-lt"/>
              </a:rPr>
              <a:t> </a:t>
            </a:r>
            <a:r>
              <a:rPr lang="id-ID" sz="3300" dirty="0" smtClean="0">
                <a:latin typeface="+mj-lt"/>
              </a:rPr>
              <a:t>   </a:t>
            </a:r>
            <a:r>
              <a:rPr lang="en-US" sz="3300" dirty="0" err="1" smtClean="0">
                <a:latin typeface="+mj-lt"/>
              </a:rPr>
              <a:t>masing-masing</a:t>
            </a:r>
            <a:r>
              <a:rPr lang="en-US" sz="3300" dirty="0">
                <a:latin typeface="+mj-lt"/>
              </a:rPr>
              <a:t>. </a:t>
            </a:r>
          </a:p>
          <a:p>
            <a:r>
              <a:rPr lang="en-US" sz="3300" dirty="0">
                <a:latin typeface="+mj-lt"/>
              </a:rPr>
              <a:t>Yang </a:t>
            </a:r>
            <a:r>
              <a:rPr lang="en-US" sz="3300" dirty="0" err="1">
                <a:latin typeface="+mj-lt"/>
              </a:rPr>
              <a:t>patut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dicatat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adalah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penggunaan</a:t>
            </a:r>
            <a:r>
              <a:rPr lang="en-US" sz="3300" dirty="0">
                <a:latin typeface="+mj-lt"/>
              </a:rPr>
              <a:t> APBN </a:t>
            </a:r>
            <a:r>
              <a:rPr lang="en-US" sz="3300" dirty="0" err="1">
                <a:latin typeface="+mj-lt"/>
              </a:rPr>
              <a:t>dalam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penyelenggaraan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pemerintahan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umum</a:t>
            </a:r>
            <a:r>
              <a:rPr lang="en-US" sz="3300" dirty="0">
                <a:latin typeface="+mj-lt"/>
              </a:rPr>
              <a:t>  </a:t>
            </a:r>
            <a:r>
              <a:rPr lang="en-US" sz="3300" dirty="0" err="1">
                <a:latin typeface="+mj-lt"/>
              </a:rPr>
              <a:t>hal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ini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dimaksud</a:t>
            </a:r>
            <a:r>
              <a:rPr lang="en-US" sz="3300" dirty="0">
                <a:latin typeface="+mj-lt"/>
              </a:rPr>
              <a:t> agar </a:t>
            </a:r>
            <a:r>
              <a:rPr lang="en-US" sz="3300" b="1" dirty="0">
                <a:latin typeface="+mj-lt"/>
              </a:rPr>
              <a:t>APBD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masing-masing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pemerintah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daerah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dapat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digunakan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untuk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melaksanakan</a:t>
            </a:r>
            <a:r>
              <a:rPr lang="en-US" sz="3300" dirty="0">
                <a:latin typeface="+mj-lt"/>
              </a:rPr>
              <a:t> urusan </a:t>
            </a:r>
            <a:r>
              <a:rPr lang="en-US" sz="3300" b="1" dirty="0" err="1">
                <a:latin typeface="+mj-lt"/>
              </a:rPr>
              <a:t>konkuren</a:t>
            </a:r>
            <a:r>
              <a:rPr lang="en-US" sz="3300" b="1" dirty="0">
                <a:latin typeface="+mj-lt"/>
              </a:rPr>
              <a:t> yang </a:t>
            </a:r>
            <a:r>
              <a:rPr lang="en-US" sz="3300" b="1" dirty="0" err="1">
                <a:latin typeface="+mj-lt"/>
              </a:rPr>
              <a:t>pelayanan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dasar</a:t>
            </a:r>
            <a:r>
              <a:rPr lang="en-US" sz="3300" b="1" dirty="0">
                <a:latin typeface="+mj-lt"/>
              </a:rPr>
              <a:t>. </a:t>
            </a:r>
          </a:p>
          <a:p>
            <a:r>
              <a:rPr lang="en-US" sz="3300" dirty="0" err="1">
                <a:latin typeface="+mj-lt"/>
              </a:rPr>
              <a:t>Disinilah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terlihat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komitmen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pemerintah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pusat</a:t>
            </a:r>
            <a:r>
              <a:rPr lang="en-US" sz="3300" dirty="0">
                <a:latin typeface="+mj-lt"/>
              </a:rPr>
              <a:t>, </a:t>
            </a:r>
            <a:r>
              <a:rPr lang="en-US" sz="3300" dirty="0" err="1">
                <a:latin typeface="+mj-lt"/>
              </a:rPr>
              <a:t>untuk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menghindari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beban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berlebih</a:t>
            </a:r>
            <a:r>
              <a:rPr lang="en-US" sz="3300" dirty="0">
                <a:latin typeface="+mj-lt"/>
              </a:rPr>
              <a:t> yang </a:t>
            </a:r>
            <a:r>
              <a:rPr lang="en-US" sz="3300" dirty="0" err="1">
                <a:latin typeface="+mj-lt"/>
              </a:rPr>
              <a:t>harus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ditanggung</a:t>
            </a:r>
            <a:r>
              <a:rPr lang="en-US" sz="3300" dirty="0">
                <a:latin typeface="+mj-lt"/>
              </a:rPr>
              <a:t> APBD </a:t>
            </a:r>
            <a:r>
              <a:rPr lang="en-US" sz="3300" dirty="0" err="1">
                <a:latin typeface="+mj-lt"/>
              </a:rPr>
              <a:t>dalam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penyelenggaraan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pemerintahan</a:t>
            </a:r>
            <a:r>
              <a:rPr lang="en-US" sz="3300" dirty="0">
                <a:latin typeface="+mj-lt"/>
              </a:rPr>
              <a:t>. </a:t>
            </a:r>
            <a:endParaRPr lang="en-US" sz="33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773189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562074"/>
          </a:xfrm>
        </p:spPr>
        <p:txBody>
          <a:bodyPr>
            <a:normAutofit fontScale="90000"/>
          </a:bodyPr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24744"/>
            <a:ext cx="8363272" cy="540060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>
                <a:latin typeface="+mj-lt"/>
              </a:rPr>
              <a:t>Sinergi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penyelenggaraan</a:t>
            </a:r>
            <a:r>
              <a:rPr lang="en-US" dirty="0">
                <a:latin typeface="+mj-lt"/>
              </a:rPr>
              <a:t> urusan </a:t>
            </a:r>
            <a:r>
              <a:rPr lang="en-US" dirty="0" err="1">
                <a:latin typeface="+mj-lt"/>
              </a:rPr>
              <a:t>pemerintahan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antara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kementerian</a:t>
            </a:r>
            <a:r>
              <a:rPr lang="en-US" dirty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d</a:t>
            </a:r>
            <a:r>
              <a:rPr lang="id-ID" dirty="0" smtClean="0">
                <a:latin typeface="+mj-lt"/>
              </a:rPr>
              <a:t>en</a:t>
            </a:r>
            <a:r>
              <a:rPr lang="en-US" dirty="0" smtClean="0">
                <a:latin typeface="+mj-lt"/>
              </a:rPr>
              <a:t>g</a:t>
            </a:r>
            <a:r>
              <a:rPr lang="id-ID" dirty="0" smtClean="0">
                <a:latin typeface="+mj-lt"/>
              </a:rPr>
              <a:t>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daerah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presiden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melimpahkan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kewenangan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kepada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Mendagri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utk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bertindak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selaku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koordinator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kementerian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atau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lembaga</a:t>
            </a:r>
            <a:r>
              <a:rPr lang="en-US" dirty="0">
                <a:latin typeface="+mj-lt"/>
              </a:rPr>
              <a:t> non </a:t>
            </a:r>
            <a:r>
              <a:rPr lang="en-US" dirty="0" err="1">
                <a:latin typeface="+mj-lt"/>
              </a:rPr>
              <a:t>kementerian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yg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sebagian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urusannya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diserahkan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daerah</a:t>
            </a:r>
            <a:endParaRPr lang="en-US" dirty="0">
              <a:latin typeface="+mj-lt"/>
            </a:endParaRPr>
          </a:p>
          <a:p>
            <a:r>
              <a:rPr lang="en-US" dirty="0" err="1">
                <a:latin typeface="+mj-lt"/>
              </a:rPr>
              <a:t>Kementerian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urusannya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diserahkan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kepd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daerah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berkewajiban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melakukan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pembinaan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pengawasan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bersifat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teknis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kepada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daerah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sedangkan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Kementerian</a:t>
            </a:r>
            <a:r>
              <a:rPr lang="en-US" dirty="0">
                <a:latin typeface="+mj-lt"/>
              </a:rPr>
              <a:t> Dalam </a:t>
            </a:r>
            <a:r>
              <a:rPr lang="en-US" dirty="0" err="1">
                <a:latin typeface="+mj-lt"/>
              </a:rPr>
              <a:t>Negeri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melaksanakan</a:t>
            </a:r>
            <a:r>
              <a:rPr lang="en-US" dirty="0">
                <a:latin typeface="+mj-lt"/>
              </a:rPr>
              <a:t> </a:t>
            </a:r>
            <a:r>
              <a:rPr lang="en-US" b="1" dirty="0" err="1">
                <a:latin typeface="+mj-lt"/>
              </a:rPr>
              <a:t>pembinaan</a:t>
            </a:r>
            <a:r>
              <a:rPr lang="en-US" b="1" dirty="0">
                <a:latin typeface="+mj-lt"/>
              </a:rPr>
              <a:t> </a:t>
            </a:r>
            <a:r>
              <a:rPr lang="en-US" b="1" dirty="0" err="1">
                <a:latin typeface="+mj-lt"/>
              </a:rPr>
              <a:t>dan</a:t>
            </a:r>
            <a:r>
              <a:rPr lang="en-US" b="1" dirty="0">
                <a:latin typeface="+mj-lt"/>
              </a:rPr>
              <a:t> </a:t>
            </a:r>
            <a:r>
              <a:rPr lang="en-US" b="1" dirty="0" err="1">
                <a:latin typeface="+mj-lt"/>
              </a:rPr>
              <a:t>pengawasan</a:t>
            </a:r>
            <a:r>
              <a:rPr lang="en-US" b="1" dirty="0">
                <a:latin typeface="+mj-lt"/>
              </a:rPr>
              <a:t> </a:t>
            </a:r>
            <a:r>
              <a:rPr lang="en-US" dirty="0">
                <a:latin typeface="+mj-lt"/>
              </a:rPr>
              <a:t>yang </a:t>
            </a:r>
            <a:r>
              <a:rPr lang="en-US" dirty="0" err="1">
                <a:latin typeface="+mj-lt"/>
              </a:rPr>
              <a:t>bersifat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umum</a:t>
            </a:r>
            <a:r>
              <a:rPr lang="en-US" dirty="0">
                <a:latin typeface="+mj-lt"/>
              </a:rPr>
              <a:t>.</a:t>
            </a:r>
          </a:p>
          <a:p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Mekanisme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tersebut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diharapkan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mampu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menciptakan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harmonisasi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sinergi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antara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pusat</a:t>
            </a:r>
            <a:r>
              <a:rPr lang="en-US" dirty="0">
                <a:latin typeface="+mj-lt"/>
              </a:rPr>
              <a:t> dg </a:t>
            </a:r>
            <a:r>
              <a:rPr lang="en-US" dirty="0" err="1">
                <a:latin typeface="+mj-lt"/>
              </a:rPr>
              <a:t>pemerintahan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daerah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dalam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penyelenggaraan</a:t>
            </a:r>
            <a:r>
              <a:rPr lang="en-US" dirty="0">
                <a:latin typeface="+mj-lt"/>
              </a:rPr>
              <a:t> urusan </a:t>
            </a:r>
            <a:r>
              <a:rPr lang="en-US" dirty="0" err="1">
                <a:latin typeface="+mj-lt"/>
              </a:rPr>
              <a:t>pemerintahan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secara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keseluruhan</a:t>
            </a:r>
            <a:r>
              <a:rPr lang="en-US" dirty="0">
                <a:latin typeface="+mj-lt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427729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Dalam </a:t>
            </a:r>
            <a:r>
              <a:rPr lang="en-US" dirty="0" err="1"/>
              <a:t>melaksanakan</a:t>
            </a:r>
            <a:r>
              <a:rPr lang="en-US" dirty="0"/>
              <a:t> urusan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kelancaran</a:t>
            </a:r>
            <a:r>
              <a:rPr lang="en-US" dirty="0"/>
              <a:t> </a:t>
            </a:r>
            <a:r>
              <a:rPr lang="en-US" dirty="0" err="1"/>
              <a:t>koordinasi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pemimpin</a:t>
            </a:r>
            <a:r>
              <a:rPr lang="en-US" dirty="0"/>
              <a:t> </a:t>
            </a:r>
            <a:r>
              <a:rPr lang="en-US" dirty="0" err="1"/>
              <a:t>instansi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di </a:t>
            </a:r>
            <a:r>
              <a:rPr lang="en-US" dirty="0" err="1"/>
              <a:t>daerah</a:t>
            </a:r>
            <a:r>
              <a:rPr lang="en-US" dirty="0"/>
              <a:t>,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dibentuk</a:t>
            </a:r>
            <a:r>
              <a:rPr lang="en-US" dirty="0"/>
              <a:t> </a:t>
            </a:r>
            <a:r>
              <a:rPr lang="en-US" b="1" dirty="0"/>
              <a:t>Forum </a:t>
            </a:r>
            <a:r>
              <a:rPr lang="en-US" b="1" dirty="0" err="1"/>
              <a:t>Koordinasi</a:t>
            </a:r>
            <a:r>
              <a:rPr lang="en-US" b="1" dirty="0"/>
              <a:t> </a:t>
            </a:r>
            <a:r>
              <a:rPr lang="en-US" b="1" dirty="0" err="1"/>
              <a:t>Pimpinan</a:t>
            </a:r>
            <a:r>
              <a:rPr lang="en-US" b="1" dirty="0"/>
              <a:t> Pemerintahan di </a:t>
            </a:r>
            <a:r>
              <a:rPr lang="en-US" b="1" dirty="0" err="1"/>
              <a:t>daerah</a:t>
            </a:r>
            <a:r>
              <a:rPr lang="en-US" b="1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selaku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di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bertindak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koordinatornya</a:t>
            </a:r>
            <a:r>
              <a:rPr lang="en-US" dirty="0"/>
              <a:t>.</a:t>
            </a:r>
          </a:p>
          <a:p>
            <a:r>
              <a:rPr lang="en-US" dirty="0" err="1"/>
              <a:t>Karena</a:t>
            </a:r>
            <a:r>
              <a:rPr lang="en-US" dirty="0"/>
              <a:t> urusan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urusan yang </a:t>
            </a:r>
            <a:r>
              <a:rPr lang="en-US" dirty="0" err="1"/>
              <a:t>tidak</a:t>
            </a:r>
            <a:r>
              <a:rPr lang="en-US" dirty="0"/>
              <a:t> di </a:t>
            </a:r>
            <a:r>
              <a:rPr lang="en-US" dirty="0" err="1"/>
              <a:t>desentralisasikan</a:t>
            </a:r>
            <a:r>
              <a:rPr lang="en-US" dirty="0"/>
              <a:t>, </a:t>
            </a:r>
            <a:r>
              <a:rPr lang="en-US" dirty="0" err="1"/>
              <a:t>mk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 urusan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di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tanggungjawab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6130031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634082"/>
          </a:xfrm>
        </p:spPr>
        <p:txBody>
          <a:bodyPr>
            <a:normAutofit fontScale="90000"/>
          </a:bodyPr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124744"/>
            <a:ext cx="8147248" cy="5001419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Dalam UU 23 2014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mengakomodasi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yang </a:t>
            </a:r>
            <a:r>
              <a:rPr lang="en-US" dirty="0" err="1"/>
              <a:t>bercirikan</a:t>
            </a:r>
            <a:r>
              <a:rPr lang="en-US" dirty="0"/>
              <a:t> </a:t>
            </a:r>
            <a:r>
              <a:rPr lang="en-US" dirty="0" err="1"/>
              <a:t>kepulauan</a:t>
            </a:r>
            <a:r>
              <a:rPr lang="en-US" dirty="0"/>
              <a:t> yang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b="1" dirty="0"/>
              <a:t>Bab V </a:t>
            </a:r>
            <a:r>
              <a:rPr lang="en-US" b="1" dirty="0" err="1"/>
              <a:t>ttg</a:t>
            </a:r>
            <a:r>
              <a:rPr lang="en-US" b="1" dirty="0"/>
              <a:t>  </a:t>
            </a:r>
            <a:r>
              <a:rPr lang="en-US" dirty="0" err="1"/>
              <a:t>Kewenangan</a:t>
            </a:r>
            <a:r>
              <a:rPr lang="en-US" dirty="0"/>
              <a:t> Daerah </a:t>
            </a:r>
            <a:r>
              <a:rPr lang="en-US" dirty="0" err="1"/>
              <a:t>Propinsi</a:t>
            </a:r>
            <a:r>
              <a:rPr lang="en-US" dirty="0"/>
              <a:t> di </a:t>
            </a:r>
            <a:r>
              <a:rPr lang="en-US" dirty="0" err="1"/>
              <a:t>Laut</a:t>
            </a:r>
            <a:r>
              <a:rPr lang="en-US" dirty="0"/>
              <a:t> 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b="1" dirty="0"/>
              <a:t>Daerah </a:t>
            </a:r>
            <a:r>
              <a:rPr lang="en-US" b="1" dirty="0" err="1"/>
              <a:t>Propinsi</a:t>
            </a:r>
            <a:r>
              <a:rPr lang="en-US" b="1" dirty="0"/>
              <a:t> yang </a:t>
            </a:r>
            <a:r>
              <a:rPr lang="en-US" b="1" dirty="0" err="1"/>
              <a:t>bercirikan</a:t>
            </a:r>
            <a:r>
              <a:rPr lang="en-US" b="1" dirty="0"/>
              <a:t> </a:t>
            </a:r>
            <a:r>
              <a:rPr lang="en-US" b="1" dirty="0" err="1"/>
              <a:t>Kepulauan</a:t>
            </a:r>
            <a:r>
              <a:rPr lang="en-US" b="1" dirty="0"/>
              <a:t>. </a:t>
            </a:r>
          </a:p>
          <a:p>
            <a:r>
              <a:rPr lang="en-US" dirty="0" err="1"/>
              <a:t>Realitas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ciri</a:t>
            </a:r>
            <a:r>
              <a:rPr lang="en-US" dirty="0"/>
              <a:t> </a:t>
            </a:r>
            <a:r>
              <a:rPr lang="en-US" dirty="0" err="1"/>
              <a:t>kas</a:t>
            </a:r>
            <a:r>
              <a:rPr lang="en-US" dirty="0"/>
              <a:t> </a:t>
            </a:r>
            <a:r>
              <a:rPr lang="en-US" dirty="0" err="1"/>
              <a:t>kepulauan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meratanya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prasarana</a:t>
            </a:r>
            <a:r>
              <a:rPr lang="en-US" dirty="0"/>
              <a:t> yang </a:t>
            </a:r>
            <a:r>
              <a:rPr lang="en-US" dirty="0" err="1"/>
              <a:t>memadai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menunjang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penciptaan</a:t>
            </a:r>
            <a:r>
              <a:rPr lang="en-US" dirty="0"/>
              <a:t> </a:t>
            </a:r>
            <a:r>
              <a:rPr lang="en-US" dirty="0" err="1"/>
              <a:t>kesejahteraan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jauh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harapan</a:t>
            </a:r>
            <a:r>
              <a:rPr lang="en-US" dirty="0"/>
              <a:t>. </a:t>
            </a:r>
          </a:p>
          <a:p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bercirikan</a:t>
            </a:r>
            <a:r>
              <a:rPr lang="en-US" dirty="0"/>
              <a:t> </a:t>
            </a:r>
            <a:r>
              <a:rPr lang="en-US" dirty="0" err="1"/>
              <a:t>kepulauan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model </a:t>
            </a:r>
            <a:r>
              <a:rPr lang="en-US" dirty="0" err="1"/>
              <a:t>pembangunan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 dg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, model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admnistrasi</a:t>
            </a:r>
            <a:r>
              <a:rPr lang="en-US" dirty="0"/>
              <a:t>/</a:t>
            </a:r>
            <a:r>
              <a:rPr lang="en-US" dirty="0" err="1"/>
              <a:t>pelayan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</a:t>
            </a:r>
            <a:r>
              <a:rPr lang="en-US" dirty="0" err="1"/>
              <a:t>kepulauan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prasarana</a:t>
            </a:r>
            <a:r>
              <a:rPr lang="en-US" dirty="0"/>
              <a:t> yang </a:t>
            </a:r>
            <a:r>
              <a:rPr lang="en-US" dirty="0" err="1"/>
              <a:t>mengedepankan</a:t>
            </a:r>
            <a:r>
              <a:rPr lang="en-US" dirty="0"/>
              <a:t> </a:t>
            </a:r>
            <a:r>
              <a:rPr lang="en-US" b="1" i="1" dirty="0"/>
              <a:t>security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linier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722074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490066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08720"/>
            <a:ext cx="8363272" cy="5616624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Dalam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pemisahan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Penyelenggaraan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Pemerintahan Daerah </a:t>
            </a:r>
            <a:r>
              <a:rPr lang="id-ID" dirty="0">
                <a:latin typeface="+mj-lt"/>
                <a:cs typeface="Arial" pitchFamily="34" charset="0"/>
              </a:rPr>
              <a:t>&amp;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pil</a:t>
            </a:r>
            <a:r>
              <a:rPr lang="id-ID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ihan 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k</a:t>
            </a:r>
            <a:r>
              <a:rPr lang="id-ID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epal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a</a:t>
            </a:r>
            <a:r>
              <a:rPr lang="id-ID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da</a:t>
            </a:r>
            <a:r>
              <a:rPr lang="id-ID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erah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dimaksudkan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mempertegas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posisi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perbedaan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Gubernur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Walikota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/</a:t>
            </a:r>
            <a:r>
              <a:rPr lang="en-US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Bupati</a:t>
            </a:r>
            <a:endParaRPr lang="en-US" dirty="0" smtClean="0">
              <a:solidFill>
                <a:schemeClr val="tx1"/>
              </a:solidFill>
              <a:latin typeface="+mj-lt"/>
              <a:cs typeface="Arial" pitchFamily="34" charset="0"/>
            </a:endParaRPr>
          </a:p>
          <a:p>
            <a:r>
              <a:rPr lang="en-US" b="1" dirty="0" err="1" smtClean="0">
                <a:latin typeface="+mj-lt"/>
                <a:cs typeface="Arial" pitchFamily="34" charset="0"/>
              </a:rPr>
              <a:t>Gubernur</a:t>
            </a:r>
            <a:r>
              <a:rPr lang="en-US" b="1" dirty="0" smtClean="0">
                <a:latin typeface="+mj-lt"/>
                <a:cs typeface="Arial" pitchFamily="34" charset="0"/>
              </a:rPr>
              <a:t> </a:t>
            </a:r>
            <a:r>
              <a:rPr lang="en-US" dirty="0" smtClean="0">
                <a:latin typeface="+mj-lt"/>
                <a:cs typeface="Arial" pitchFamily="34" charset="0"/>
              </a:rPr>
              <a:t>  yang </a:t>
            </a:r>
            <a:r>
              <a:rPr lang="en-US" dirty="0" err="1" smtClean="0">
                <a:latin typeface="+mj-lt"/>
                <a:cs typeface="Arial" pitchFamily="34" charset="0"/>
              </a:rPr>
              <a:t>dipilih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melalui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mekanisme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pemilihan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langsung</a:t>
            </a:r>
            <a:r>
              <a:rPr lang="en-US" dirty="0" smtClean="0">
                <a:latin typeface="+mj-lt"/>
                <a:cs typeface="Arial" pitchFamily="34" charset="0"/>
              </a:rPr>
              <a:t>, </a:t>
            </a:r>
            <a:r>
              <a:rPr lang="en-US" dirty="0" err="1" smtClean="0">
                <a:latin typeface="+mj-lt"/>
                <a:cs typeface="Arial" pitchFamily="34" charset="0"/>
              </a:rPr>
              <a:t>namun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secara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sepihak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dikooptasi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dengan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menempatkan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Gubernur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sebagai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b="1" dirty="0" err="1" smtClean="0">
                <a:latin typeface="+mj-lt"/>
                <a:cs typeface="Arial" pitchFamily="34" charset="0"/>
              </a:rPr>
              <a:t>wakil</a:t>
            </a:r>
            <a:r>
              <a:rPr lang="en-US" b="1" dirty="0" smtClean="0">
                <a:latin typeface="+mj-lt"/>
                <a:cs typeface="Arial" pitchFamily="34" charset="0"/>
              </a:rPr>
              <a:t> </a:t>
            </a:r>
            <a:r>
              <a:rPr lang="en-US" b="1" dirty="0" err="1" smtClean="0">
                <a:latin typeface="+mj-lt"/>
                <a:cs typeface="Arial" pitchFamily="34" charset="0"/>
              </a:rPr>
              <a:t>pemerintahan</a:t>
            </a:r>
            <a:r>
              <a:rPr lang="en-US" b="1" dirty="0" smtClean="0">
                <a:latin typeface="+mj-lt"/>
                <a:cs typeface="Arial" pitchFamily="34" charset="0"/>
              </a:rPr>
              <a:t> </a:t>
            </a:r>
            <a:r>
              <a:rPr lang="en-US" b="1" dirty="0" err="1" smtClean="0">
                <a:latin typeface="+mj-lt"/>
                <a:cs typeface="Arial" pitchFamily="34" charset="0"/>
              </a:rPr>
              <a:t>pusat</a:t>
            </a:r>
            <a:r>
              <a:rPr lang="en-US" dirty="0" smtClean="0">
                <a:latin typeface="+mj-lt"/>
                <a:cs typeface="Arial" pitchFamily="34" charset="0"/>
              </a:rPr>
              <a:t>. </a:t>
            </a:r>
            <a:endParaRPr lang="id-ID" dirty="0" smtClean="0">
              <a:latin typeface="+mj-lt"/>
              <a:cs typeface="Arial" pitchFamily="34" charset="0"/>
            </a:endParaRPr>
          </a:p>
          <a:p>
            <a:r>
              <a:rPr lang="en-US" dirty="0" err="1" smtClean="0">
                <a:latin typeface="+mj-lt"/>
                <a:cs typeface="Arial" pitchFamily="34" charset="0"/>
              </a:rPr>
              <a:t>Posisi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gubernur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sebagai</a:t>
            </a:r>
            <a:r>
              <a:rPr lang="en-US" dirty="0" smtClean="0">
                <a:latin typeface="+mj-lt"/>
                <a:cs typeface="Arial" pitchFamily="34" charset="0"/>
              </a:rPr>
              <a:t> “</a:t>
            </a:r>
            <a:r>
              <a:rPr lang="en-US" b="1" dirty="0" smtClean="0">
                <a:latin typeface="+mj-lt"/>
                <a:cs typeface="Arial" pitchFamily="34" charset="0"/>
              </a:rPr>
              <a:t>unit </a:t>
            </a:r>
            <a:r>
              <a:rPr lang="en-US" b="1" dirty="0" err="1" smtClean="0">
                <a:latin typeface="+mj-lt"/>
                <a:cs typeface="Arial" pitchFamily="34" charset="0"/>
              </a:rPr>
              <a:t>antara</a:t>
            </a:r>
            <a:r>
              <a:rPr lang="en-US" dirty="0" smtClean="0">
                <a:latin typeface="+mj-lt"/>
                <a:cs typeface="Arial" pitchFamily="34" charset="0"/>
              </a:rPr>
              <a:t>” yang </a:t>
            </a:r>
            <a:r>
              <a:rPr lang="en-US" dirty="0" err="1" smtClean="0">
                <a:latin typeface="+mj-lt"/>
                <a:cs typeface="Arial" pitchFamily="34" charset="0"/>
              </a:rPr>
              <a:t>lebih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bersinggungan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smtClean="0">
                <a:latin typeface="+mj-lt"/>
                <a:cs typeface="Arial" pitchFamily="34" charset="0"/>
              </a:rPr>
              <a:t>d</a:t>
            </a:r>
            <a:r>
              <a:rPr lang="id-ID" dirty="0" smtClean="0">
                <a:latin typeface="+mj-lt"/>
                <a:cs typeface="Arial" pitchFamily="34" charset="0"/>
              </a:rPr>
              <a:t>en</a:t>
            </a:r>
            <a:r>
              <a:rPr lang="en-US" dirty="0" smtClean="0">
                <a:latin typeface="+mj-lt"/>
                <a:cs typeface="Arial" pitchFamily="34" charset="0"/>
              </a:rPr>
              <a:t>g</a:t>
            </a:r>
            <a:r>
              <a:rPr lang="id-ID" dirty="0" smtClean="0">
                <a:latin typeface="+mj-lt"/>
                <a:cs typeface="Arial" pitchFamily="34" charset="0"/>
              </a:rPr>
              <a:t>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dekonsentrasi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dari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smtClean="0">
                <a:latin typeface="+mj-lt"/>
                <a:cs typeface="Arial" pitchFamily="34" charset="0"/>
              </a:rPr>
              <a:t>p</a:t>
            </a:r>
            <a:r>
              <a:rPr lang="id-ID" dirty="0" smtClean="0">
                <a:latin typeface="+mj-lt"/>
                <a:cs typeface="Arial" pitchFamily="34" charset="0"/>
              </a:rPr>
              <a:t>a</a:t>
            </a:r>
            <a:r>
              <a:rPr lang="en-US" dirty="0" smtClean="0">
                <a:latin typeface="+mj-lt"/>
                <a:cs typeface="Arial" pitchFamily="34" charset="0"/>
              </a:rPr>
              <a:t>d</a:t>
            </a:r>
            <a:r>
              <a:rPr lang="id-ID" dirty="0" smtClean="0">
                <a:latin typeface="+mj-lt"/>
                <a:cs typeface="Arial" pitchFamily="34" charset="0"/>
              </a:rPr>
              <a:t>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desentralisasi</a:t>
            </a:r>
            <a:endParaRPr lang="en-US" dirty="0" smtClean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endParaRPr lang="id-ID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44353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346050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836712"/>
            <a:ext cx="8147248" cy="5289451"/>
          </a:xfrm>
        </p:spPr>
        <p:txBody>
          <a:bodyPr>
            <a:noAutofit/>
          </a:bodyPr>
          <a:lstStyle/>
          <a:p>
            <a:r>
              <a:rPr lang="en-US" sz="2400" dirty="0"/>
              <a:t>Pada  </a:t>
            </a:r>
            <a:r>
              <a:rPr lang="en-US" sz="2400" dirty="0" err="1"/>
              <a:t>Pasal</a:t>
            </a:r>
            <a:r>
              <a:rPr lang="en-US" sz="2400" dirty="0"/>
              <a:t> 28 </a:t>
            </a:r>
            <a:r>
              <a:rPr lang="en-US" sz="2400" dirty="0" err="1"/>
              <a:t>tercantum</a:t>
            </a:r>
            <a:r>
              <a:rPr lang="en-US" sz="2400" dirty="0"/>
              <a:t> Daerah </a:t>
            </a:r>
            <a:r>
              <a:rPr lang="en-US" sz="2400" dirty="0" err="1"/>
              <a:t>Provinsi</a:t>
            </a:r>
            <a:r>
              <a:rPr lang="en-US" sz="2400" dirty="0"/>
              <a:t> yang </a:t>
            </a:r>
            <a:r>
              <a:rPr lang="en-US" sz="2400" dirty="0" err="1"/>
              <a:t>Berciri</a:t>
            </a:r>
            <a:r>
              <a:rPr lang="en-US" sz="2400" dirty="0"/>
              <a:t> </a:t>
            </a:r>
            <a:r>
              <a:rPr lang="en-US" sz="2400" dirty="0" err="1"/>
              <a:t>Kepulauan</a:t>
            </a:r>
            <a:r>
              <a:rPr lang="en-US" sz="2400" dirty="0"/>
              <a:t> </a:t>
            </a:r>
            <a:r>
              <a:rPr lang="en-US" sz="2400" dirty="0" err="1"/>
              <a:t>mempunyai</a:t>
            </a:r>
            <a:r>
              <a:rPr lang="en-US" sz="2400" dirty="0"/>
              <a:t> </a:t>
            </a:r>
            <a:r>
              <a:rPr lang="en-US" sz="2400" dirty="0" err="1"/>
              <a:t>kewenangan</a:t>
            </a:r>
            <a:r>
              <a:rPr lang="en-US" sz="2400" dirty="0"/>
              <a:t> </a:t>
            </a:r>
            <a:r>
              <a:rPr lang="en-US" sz="2400" dirty="0" err="1"/>
              <a:t>mengelola</a:t>
            </a:r>
            <a:r>
              <a:rPr lang="en-US" sz="2400" dirty="0"/>
              <a:t> </a:t>
            </a:r>
            <a:r>
              <a:rPr lang="en-US" sz="2400" dirty="0" err="1"/>
              <a:t>sumber</a:t>
            </a:r>
            <a:r>
              <a:rPr lang="en-US" sz="2400" dirty="0"/>
              <a:t> </a:t>
            </a:r>
            <a:r>
              <a:rPr lang="en-US" sz="2400" dirty="0" err="1"/>
              <a:t>daya</a:t>
            </a:r>
            <a:r>
              <a:rPr lang="en-US" sz="2400" dirty="0"/>
              <a:t> </a:t>
            </a:r>
            <a:r>
              <a:rPr lang="en-US" sz="2400" dirty="0" err="1"/>
              <a:t>alam</a:t>
            </a:r>
            <a:r>
              <a:rPr lang="en-US" sz="2400" dirty="0"/>
              <a:t> di </a:t>
            </a:r>
            <a:r>
              <a:rPr lang="en-US" sz="2400" dirty="0" err="1"/>
              <a:t>laut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mendapat</a:t>
            </a:r>
            <a:r>
              <a:rPr lang="en-US" sz="2400" dirty="0"/>
              <a:t> </a:t>
            </a:r>
            <a:r>
              <a:rPr lang="en-US" sz="2400" dirty="0" err="1"/>
              <a:t>penugasan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 </a:t>
            </a:r>
            <a:r>
              <a:rPr lang="en-US" sz="2400" dirty="0" err="1"/>
              <a:t>Pusat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melaksanakan</a:t>
            </a:r>
            <a:r>
              <a:rPr lang="en-US" sz="2400" dirty="0"/>
              <a:t> </a:t>
            </a:r>
            <a:r>
              <a:rPr lang="en-US" sz="2400" dirty="0" err="1"/>
              <a:t>kewenangan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 </a:t>
            </a:r>
            <a:r>
              <a:rPr lang="en-US" sz="2400" dirty="0" err="1"/>
              <a:t>Pusat</a:t>
            </a:r>
            <a:r>
              <a:rPr lang="en-US" sz="2400" dirty="0"/>
              <a:t> di </a:t>
            </a:r>
            <a:r>
              <a:rPr lang="en-US" sz="2400" dirty="0" err="1"/>
              <a:t>bidang</a:t>
            </a:r>
            <a:r>
              <a:rPr lang="en-US" sz="2400" dirty="0"/>
              <a:t> kelautan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asas</a:t>
            </a:r>
            <a:r>
              <a:rPr lang="en-US" sz="2400" dirty="0"/>
              <a:t> </a:t>
            </a:r>
            <a:r>
              <a:rPr lang="en-US" sz="2400" dirty="0" err="1"/>
              <a:t>Tugas</a:t>
            </a:r>
            <a:r>
              <a:rPr lang="en-US" sz="2400" dirty="0"/>
              <a:t> </a:t>
            </a:r>
            <a:r>
              <a:rPr lang="en-US" sz="2400" dirty="0" err="1"/>
              <a:t>Pembantuan</a:t>
            </a:r>
            <a:r>
              <a:rPr lang="en-US" sz="2400" dirty="0"/>
              <a:t>. </a:t>
            </a:r>
          </a:p>
          <a:p>
            <a:pPr lvl="0" fontAlgn="base"/>
            <a:r>
              <a:rPr lang="en-US" sz="2400" dirty="0" err="1"/>
              <a:t>Penugasan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dilaksanakan</a:t>
            </a:r>
            <a:r>
              <a:rPr lang="en-US" sz="2400" dirty="0"/>
              <a:t> </a:t>
            </a:r>
            <a:r>
              <a:rPr lang="en-US" sz="2400" dirty="0" err="1"/>
              <a:t>setelah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 Daerah </a:t>
            </a:r>
            <a:r>
              <a:rPr lang="en-US" sz="2400" dirty="0" err="1"/>
              <a:t>Provinsi</a:t>
            </a:r>
            <a:r>
              <a:rPr lang="en-US" sz="2400" dirty="0"/>
              <a:t> yang </a:t>
            </a:r>
            <a:r>
              <a:rPr lang="en-US" sz="2400" dirty="0" err="1"/>
              <a:t>Berciri</a:t>
            </a:r>
            <a:r>
              <a:rPr lang="en-US" sz="2400" dirty="0"/>
              <a:t> </a:t>
            </a:r>
            <a:r>
              <a:rPr lang="en-US" sz="2400" dirty="0" err="1"/>
              <a:t>Kepulauan</a:t>
            </a:r>
            <a:r>
              <a:rPr lang="en-US" sz="2400" dirty="0"/>
              <a:t> </a:t>
            </a:r>
            <a:r>
              <a:rPr lang="en-US" sz="2400" dirty="0" err="1"/>
              <a:t>memenuhi</a:t>
            </a:r>
            <a:r>
              <a:rPr lang="en-US" sz="2400" dirty="0"/>
              <a:t> </a:t>
            </a:r>
            <a:r>
              <a:rPr lang="en-US" sz="2400" b="1" dirty="0" err="1"/>
              <a:t>norma</a:t>
            </a:r>
            <a:r>
              <a:rPr lang="en-US" sz="2400" b="1" dirty="0"/>
              <a:t>, </a:t>
            </a:r>
            <a:r>
              <a:rPr lang="en-US" sz="2400" b="1" dirty="0" err="1"/>
              <a:t>standar</a:t>
            </a:r>
            <a:r>
              <a:rPr lang="en-US" sz="2400" b="1" dirty="0"/>
              <a:t>, </a:t>
            </a:r>
            <a:r>
              <a:rPr lang="en-US" sz="2400" b="1" dirty="0" err="1"/>
              <a:t>prosedur</a:t>
            </a:r>
            <a:r>
              <a:rPr lang="en-US" sz="2400" b="1" dirty="0"/>
              <a:t>,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kriteria</a:t>
            </a:r>
            <a:r>
              <a:rPr lang="en-US" sz="2400" dirty="0"/>
              <a:t> (NS</a:t>
            </a:r>
            <a:r>
              <a:rPr lang="id-ID" sz="2400" dirty="0"/>
              <a:t>P</a:t>
            </a:r>
            <a:r>
              <a:rPr lang="en-US" sz="2400" dirty="0"/>
              <a:t>K)  yang </a:t>
            </a:r>
            <a:r>
              <a:rPr lang="en-US" sz="2400" dirty="0" err="1"/>
              <a:t>ditetapkan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 </a:t>
            </a:r>
            <a:r>
              <a:rPr lang="en-US" sz="2400" dirty="0" err="1"/>
              <a:t>Pusat</a:t>
            </a:r>
            <a:r>
              <a:rPr lang="en-US" sz="2400" dirty="0"/>
              <a:t>. </a:t>
            </a:r>
          </a:p>
          <a:p>
            <a:r>
              <a:rPr lang="en-US" sz="2400" dirty="0" err="1"/>
              <a:t>Gubernur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wakil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 </a:t>
            </a:r>
            <a:r>
              <a:rPr lang="en-US" sz="2400" dirty="0" err="1"/>
              <a:t>pusat</a:t>
            </a:r>
            <a:r>
              <a:rPr lang="en-US" sz="2400" dirty="0"/>
              <a:t>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pembinaan</a:t>
            </a:r>
            <a:r>
              <a:rPr lang="en-US" sz="2400" dirty="0"/>
              <a:t> &amp; </a:t>
            </a:r>
            <a:r>
              <a:rPr lang="en-US" sz="2400" dirty="0" err="1"/>
              <a:t>pengawasan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penyelenggaraan</a:t>
            </a:r>
            <a:r>
              <a:rPr lang="en-US" sz="2400" dirty="0"/>
              <a:t> </a:t>
            </a:r>
            <a:r>
              <a:rPr lang="en-US" sz="2400" dirty="0" err="1"/>
              <a:t>tugas</a:t>
            </a:r>
            <a:r>
              <a:rPr lang="en-US" sz="2400" dirty="0"/>
              <a:t> </a:t>
            </a:r>
            <a:r>
              <a:rPr lang="en-US" sz="2400" dirty="0" err="1"/>
              <a:t>pembantuan</a:t>
            </a:r>
            <a:r>
              <a:rPr lang="en-US" sz="2400" dirty="0"/>
              <a:t> di </a:t>
            </a:r>
            <a:r>
              <a:rPr lang="en-US" sz="2400" dirty="0" err="1"/>
              <a:t>kabupaten</a:t>
            </a:r>
            <a:r>
              <a:rPr lang="en-US" sz="2400" dirty="0"/>
              <a:t>/</a:t>
            </a:r>
            <a:r>
              <a:rPr lang="en-US" sz="2400" dirty="0" err="1"/>
              <a:t>kota</a:t>
            </a:r>
            <a:r>
              <a:rPr lang="en-US" sz="2400" dirty="0"/>
              <a:t>,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monev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supervisi</a:t>
            </a:r>
            <a:r>
              <a:rPr lang="en-US" sz="2400" dirty="0"/>
              <a:t>,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evaluasi</a:t>
            </a:r>
            <a:r>
              <a:rPr lang="en-US" sz="2400" dirty="0"/>
              <a:t> APBD </a:t>
            </a:r>
            <a:r>
              <a:rPr lang="en-US" sz="2400" dirty="0" err="1"/>
              <a:t>dll</a:t>
            </a:r>
            <a:r>
              <a:rPr lang="en-US" sz="2400" dirty="0"/>
              <a:t>,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membatalkan</a:t>
            </a:r>
            <a:r>
              <a:rPr lang="en-US" sz="2400" dirty="0"/>
              <a:t> </a:t>
            </a:r>
            <a:r>
              <a:rPr lang="en-US" sz="2400" dirty="0" err="1"/>
              <a:t>Perda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memberikan</a:t>
            </a:r>
            <a:r>
              <a:rPr lang="en-US" sz="2400" dirty="0"/>
              <a:t> </a:t>
            </a:r>
            <a:r>
              <a:rPr lang="en-US" sz="2400" dirty="0" err="1"/>
              <a:t>persetujuan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Raperda</a:t>
            </a:r>
            <a:r>
              <a:rPr lang="en-US" sz="2400" dirty="0"/>
              <a:t> </a:t>
            </a:r>
            <a:r>
              <a:rPr lang="en-US" sz="2400" dirty="0" err="1"/>
              <a:t>kabupaten</a:t>
            </a:r>
            <a:r>
              <a:rPr lang="en-US" sz="2400" dirty="0"/>
              <a:t>/</a:t>
            </a:r>
            <a:r>
              <a:rPr lang="en-US" sz="2400" dirty="0" err="1"/>
              <a:t>kota</a:t>
            </a:r>
            <a:r>
              <a:rPr lang="en-US" sz="2400" dirty="0"/>
              <a:t>,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memberikan</a:t>
            </a:r>
            <a:r>
              <a:rPr lang="en-US" sz="2400" dirty="0"/>
              <a:t> </a:t>
            </a:r>
            <a:r>
              <a:rPr lang="en-US" sz="2400" dirty="0" err="1"/>
              <a:t>sanksi</a:t>
            </a:r>
            <a:r>
              <a:rPr lang="en-US" sz="2400" dirty="0"/>
              <a:t> </a:t>
            </a:r>
            <a:r>
              <a:rPr lang="en-US" sz="2400" dirty="0" err="1"/>
              <a:t>kepada</a:t>
            </a:r>
            <a:r>
              <a:rPr lang="en-US" sz="2400" dirty="0"/>
              <a:t> </a:t>
            </a:r>
            <a:r>
              <a:rPr lang="en-US" sz="2400" dirty="0" err="1"/>
              <a:t>Bupati</a:t>
            </a:r>
            <a:r>
              <a:rPr lang="en-US" sz="2400" dirty="0"/>
              <a:t> / </a:t>
            </a:r>
            <a:r>
              <a:rPr lang="en-US" sz="2400" dirty="0" err="1"/>
              <a:t>walikota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36926036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562074"/>
          </a:xfrm>
        </p:spPr>
        <p:txBody>
          <a:bodyPr>
            <a:normAutofit fontScale="90000"/>
          </a:bodyPr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80728"/>
            <a:ext cx="8219256" cy="5328592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Gubernur</a:t>
            </a:r>
            <a:r>
              <a:rPr lang="en-US" dirty="0"/>
              <a:t> </a:t>
            </a:r>
            <a:r>
              <a:rPr lang="en-US" dirty="0" err="1"/>
              <a:t>memegang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otonom</a:t>
            </a:r>
            <a:r>
              <a:rPr lang="en-US" dirty="0"/>
              <a:t> </a:t>
            </a:r>
            <a:r>
              <a:rPr lang="en-US" dirty="0" err="1"/>
              <a:t>propinsi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b="1" dirty="0" err="1"/>
              <a:t>wakil</a:t>
            </a:r>
            <a:r>
              <a:rPr lang="en-US" b="1" dirty="0"/>
              <a:t> </a:t>
            </a:r>
            <a:r>
              <a:rPr lang="en-US" b="1" dirty="0" err="1"/>
              <a:t>Pemerintah</a:t>
            </a:r>
            <a:r>
              <a:rPr lang="en-US" b="1" dirty="0"/>
              <a:t> </a:t>
            </a:r>
            <a:r>
              <a:rPr lang="en-US" b="1" dirty="0" err="1"/>
              <a:t>Pusat</a:t>
            </a:r>
            <a:r>
              <a:rPr lang="en-US" b="1" dirty="0"/>
              <a:t> di </a:t>
            </a:r>
            <a:r>
              <a:rPr lang="en-US" b="1" dirty="0" err="1"/>
              <a:t>daerah</a:t>
            </a:r>
            <a:r>
              <a:rPr lang="en-US" b="1" dirty="0"/>
              <a:t>. </a:t>
            </a:r>
          </a:p>
          <a:p>
            <a:r>
              <a:rPr lang="en-US" dirty="0"/>
              <a:t>Sebagai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propinsi</a:t>
            </a:r>
            <a:r>
              <a:rPr lang="en-US" dirty="0"/>
              <a:t> </a:t>
            </a:r>
            <a:r>
              <a:rPr lang="en-US" dirty="0" err="1"/>
              <a:t>gubernur</a:t>
            </a:r>
            <a:r>
              <a:rPr lang="en-US" dirty="0"/>
              <a:t> </a:t>
            </a:r>
            <a:r>
              <a:rPr lang="en-US" dirty="0" err="1"/>
              <a:t>memegang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memimpin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pemeintahan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propinsi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urusan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propinsi</a:t>
            </a:r>
            <a:r>
              <a:rPr lang="en-US" dirty="0"/>
              <a:t>. </a:t>
            </a:r>
          </a:p>
          <a:p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wakil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di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gubernur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b="1" dirty="0" err="1"/>
              <a:t>pembinaan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pengawasan</a:t>
            </a:r>
            <a:r>
              <a:rPr lang="en-US" b="1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.</a:t>
            </a:r>
          </a:p>
          <a:p>
            <a:r>
              <a:rPr lang="en-US" dirty="0"/>
              <a:t>Dalam </a:t>
            </a:r>
            <a:r>
              <a:rPr lang="en-US" dirty="0" err="1"/>
              <a:t>konteks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wakil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,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gubernur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pmerintahan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b="1" dirty="0" err="1"/>
              <a:t>hirarkhis</a:t>
            </a:r>
            <a:r>
              <a:rPr lang="en-U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6945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490066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08720"/>
            <a:ext cx="8219256" cy="5217443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>
                <a:latin typeface="+mj-lt"/>
                <a:cs typeface="Arial" pitchFamily="34" charset="0"/>
              </a:rPr>
              <a:t>Dengan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luas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besarnya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kewenangan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gubernur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sebagai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wakil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pemerintah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pusat</a:t>
            </a:r>
            <a:r>
              <a:rPr lang="en-US" dirty="0">
                <a:latin typeface="+mj-lt"/>
                <a:cs typeface="Arial" pitchFamily="34" charset="0"/>
              </a:rPr>
              <a:t>, </a:t>
            </a:r>
            <a:r>
              <a:rPr lang="en-US" dirty="0" err="1">
                <a:latin typeface="+mj-lt"/>
                <a:cs typeface="Arial" pitchFamily="34" charset="0"/>
              </a:rPr>
              <a:t>diharapkan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dapat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meminimalisir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kekuasaan</a:t>
            </a:r>
            <a:r>
              <a:rPr lang="en-US" dirty="0">
                <a:latin typeface="+mj-lt"/>
                <a:cs typeface="Arial" pitchFamily="34" charset="0"/>
              </a:rPr>
              <a:t>  “</a:t>
            </a:r>
            <a:r>
              <a:rPr lang="en-US" b="1" dirty="0">
                <a:latin typeface="+mj-lt"/>
                <a:cs typeface="Arial" pitchFamily="34" charset="0"/>
              </a:rPr>
              <a:t>Raja-Raja Kecil” </a:t>
            </a:r>
            <a:r>
              <a:rPr lang="en-US" dirty="0">
                <a:latin typeface="+mj-lt"/>
                <a:cs typeface="Arial" pitchFamily="34" charset="0"/>
              </a:rPr>
              <a:t>yang </a:t>
            </a:r>
            <a:r>
              <a:rPr lang="en-US" dirty="0" err="1">
                <a:latin typeface="+mj-lt"/>
                <a:cs typeface="Arial" pitchFamily="34" charset="0"/>
              </a:rPr>
              <a:t>menerapkan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oligarki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politik</a:t>
            </a:r>
            <a:r>
              <a:rPr lang="en-US" dirty="0">
                <a:latin typeface="+mj-lt"/>
                <a:cs typeface="Arial" pitchFamily="34" charset="0"/>
              </a:rPr>
              <a:t>.  </a:t>
            </a:r>
          </a:p>
          <a:p>
            <a:r>
              <a:rPr lang="en-US" dirty="0" err="1">
                <a:latin typeface="+mj-lt"/>
                <a:cs typeface="Arial" pitchFamily="34" charset="0"/>
              </a:rPr>
              <a:t>Upaya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ini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ditujukan</a:t>
            </a:r>
            <a:r>
              <a:rPr lang="en-US" dirty="0">
                <a:latin typeface="+mj-lt"/>
                <a:cs typeface="Arial" pitchFamily="34" charset="0"/>
              </a:rPr>
              <a:t> agar </a:t>
            </a:r>
            <a:r>
              <a:rPr lang="en-US" dirty="0" err="1">
                <a:latin typeface="+mj-lt"/>
                <a:cs typeface="Arial" pitchFamily="34" charset="0"/>
              </a:rPr>
              <a:t>pnyelenggaraan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pemerintahan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jauh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lebih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bersih</a:t>
            </a:r>
            <a:r>
              <a:rPr lang="en-US" dirty="0">
                <a:latin typeface="+mj-lt"/>
                <a:cs typeface="Arial" pitchFamily="34" charset="0"/>
              </a:rPr>
              <a:t>, </a:t>
            </a:r>
            <a:r>
              <a:rPr lang="en-US" dirty="0" err="1">
                <a:latin typeface="+mj-lt"/>
                <a:cs typeface="Arial" pitchFamily="34" charset="0"/>
              </a:rPr>
              <a:t>akuntabel</a:t>
            </a:r>
            <a:r>
              <a:rPr lang="en-US" dirty="0">
                <a:latin typeface="+mj-lt"/>
                <a:cs typeface="Arial" pitchFamily="34" charset="0"/>
              </a:rPr>
              <a:t>, </a:t>
            </a:r>
            <a:r>
              <a:rPr lang="en-US" dirty="0" err="1">
                <a:latin typeface="+mj-lt"/>
                <a:cs typeface="Arial" pitchFamily="34" charset="0"/>
              </a:rPr>
              <a:t>efisien-efektif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mampu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memberikan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pelayanan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publik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kepada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masyarakat</a:t>
            </a:r>
            <a:r>
              <a:rPr lang="en-US" dirty="0">
                <a:latin typeface="+mj-lt"/>
                <a:cs typeface="Arial" pitchFamily="34" charset="0"/>
              </a:rPr>
              <a:t>.</a:t>
            </a:r>
          </a:p>
          <a:p>
            <a:r>
              <a:rPr lang="en-US" dirty="0" err="1">
                <a:latin typeface="+mj-lt"/>
                <a:cs typeface="Arial" pitchFamily="34" charset="0"/>
              </a:rPr>
              <a:t>Semangat</a:t>
            </a:r>
            <a:r>
              <a:rPr lang="en-US" dirty="0">
                <a:latin typeface="+mj-lt"/>
                <a:cs typeface="Arial" pitchFamily="34" charset="0"/>
              </a:rPr>
              <a:t>  </a:t>
            </a:r>
            <a:r>
              <a:rPr lang="en-US" dirty="0" err="1">
                <a:latin typeface="+mj-lt"/>
                <a:cs typeface="Arial" pitchFamily="34" charset="0"/>
              </a:rPr>
              <a:t>dari</a:t>
            </a:r>
            <a:r>
              <a:rPr lang="en-US" dirty="0">
                <a:latin typeface="+mj-lt"/>
                <a:cs typeface="Arial" pitchFamily="34" charset="0"/>
              </a:rPr>
              <a:t> UU 23 </a:t>
            </a:r>
            <a:r>
              <a:rPr lang="en-US" dirty="0" err="1">
                <a:latin typeface="+mj-lt"/>
                <a:cs typeface="Arial" pitchFamily="34" charset="0"/>
              </a:rPr>
              <a:t>Th</a:t>
            </a:r>
            <a:r>
              <a:rPr lang="en-US" dirty="0">
                <a:latin typeface="+mj-lt"/>
                <a:cs typeface="Arial" pitchFamily="34" charset="0"/>
              </a:rPr>
              <a:t> 2014 </a:t>
            </a:r>
            <a:r>
              <a:rPr lang="en-US" dirty="0" err="1">
                <a:latin typeface="+mj-lt"/>
                <a:cs typeface="Arial" pitchFamily="34" charset="0"/>
              </a:rPr>
              <a:t>ini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utk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memaksimalkan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peranan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pemerintah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daerah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yg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mampu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melaksanakan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kewenangannya</a:t>
            </a:r>
            <a:r>
              <a:rPr lang="en-US" dirty="0">
                <a:latin typeface="+mj-lt"/>
                <a:cs typeface="Arial" pitchFamily="34" charset="0"/>
              </a:rPr>
              <a:t> yang </a:t>
            </a:r>
            <a:r>
              <a:rPr lang="en-US" dirty="0" err="1">
                <a:latin typeface="+mj-lt"/>
                <a:cs typeface="Arial" pitchFamily="34" charset="0"/>
              </a:rPr>
              <a:t>berorientasi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pada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pelayanan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dasar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bukan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kekuasaan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semata</a:t>
            </a:r>
            <a:r>
              <a:rPr lang="en-US" dirty="0">
                <a:latin typeface="+mj-lt"/>
                <a:cs typeface="Arial" pitchFamily="34" charset="0"/>
              </a:rPr>
              <a:t>. </a:t>
            </a:r>
          </a:p>
          <a:p>
            <a:r>
              <a:rPr lang="en-US" dirty="0" err="1">
                <a:latin typeface="+mj-lt"/>
                <a:cs typeface="Arial" pitchFamily="34" charset="0"/>
              </a:rPr>
              <a:t>Dengan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hal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tersebut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maka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masyarakat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harus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berperan</a:t>
            </a:r>
            <a:r>
              <a:rPr lang="en-US" dirty="0">
                <a:latin typeface="+mj-lt"/>
                <a:cs typeface="Arial" pitchFamily="34" charset="0"/>
              </a:rPr>
              <a:t>  </a:t>
            </a:r>
            <a:r>
              <a:rPr lang="en-US" dirty="0" err="1">
                <a:latin typeface="+mj-lt"/>
                <a:cs typeface="Arial" pitchFamily="34" charset="0"/>
              </a:rPr>
              <a:t>dalam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hal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pengawasan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terhadap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penyelenggaraan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pemerintahan</a:t>
            </a:r>
            <a:r>
              <a:rPr lang="en-US" dirty="0">
                <a:latin typeface="+mj-lt"/>
                <a:cs typeface="Arial" pitchFamily="34" charset="0"/>
              </a:rPr>
              <a:t> yang </a:t>
            </a:r>
            <a:r>
              <a:rPr lang="en-US" dirty="0" err="1">
                <a:latin typeface="+mj-lt"/>
                <a:cs typeface="Arial" pitchFamily="34" charset="0"/>
              </a:rPr>
              <a:t>berbasis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b="1" dirty="0" err="1">
                <a:latin typeface="+mj-lt"/>
                <a:cs typeface="Arial" pitchFamily="34" charset="0"/>
              </a:rPr>
              <a:t>pelayanan</a:t>
            </a:r>
            <a:r>
              <a:rPr lang="en-US" b="1" dirty="0">
                <a:latin typeface="+mj-lt"/>
                <a:cs typeface="Arial" pitchFamily="34" charset="0"/>
              </a:rPr>
              <a:t> </a:t>
            </a:r>
            <a:r>
              <a:rPr lang="en-US" b="1" dirty="0" err="1">
                <a:latin typeface="+mj-lt"/>
                <a:cs typeface="Arial" pitchFamily="34" charset="0"/>
              </a:rPr>
              <a:t>publik</a:t>
            </a:r>
            <a:r>
              <a:rPr lang="en-US" b="1" dirty="0">
                <a:latin typeface="+mj-lt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97276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274042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764704"/>
            <a:ext cx="8291264" cy="5616624"/>
          </a:xfrm>
        </p:spPr>
        <p:txBody>
          <a:bodyPr>
            <a:noAutofit/>
          </a:bodyPr>
          <a:lstStyle/>
          <a:p>
            <a:r>
              <a:rPr lang="en-US" sz="2800" dirty="0" err="1">
                <a:latin typeface="+mj-lt"/>
              </a:rPr>
              <a:t>Semangat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pembaharuan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secara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yuridis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termaktub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dalam</a:t>
            </a:r>
            <a:r>
              <a:rPr lang="en-US" sz="2800" dirty="0">
                <a:latin typeface="+mj-lt"/>
              </a:rPr>
              <a:t> </a:t>
            </a:r>
            <a:r>
              <a:rPr lang="en-US" sz="2800" b="1" dirty="0">
                <a:latin typeface="+mj-lt"/>
              </a:rPr>
              <a:t>BAB XIII </a:t>
            </a:r>
            <a:r>
              <a:rPr lang="en-US" sz="2800" b="1" dirty="0" err="1">
                <a:latin typeface="+mj-lt"/>
              </a:rPr>
              <a:t>ttg</a:t>
            </a:r>
            <a:r>
              <a:rPr lang="en-US" sz="2800" b="1" dirty="0">
                <a:latin typeface="+mj-lt"/>
              </a:rPr>
              <a:t> Pelayanan </a:t>
            </a:r>
            <a:r>
              <a:rPr lang="en-US" sz="2800" b="1" dirty="0" err="1">
                <a:latin typeface="+mj-lt"/>
              </a:rPr>
              <a:t>Publik</a:t>
            </a:r>
            <a:r>
              <a:rPr lang="en-US" sz="2800" dirty="0">
                <a:latin typeface="+mj-lt"/>
              </a:rPr>
              <a:t>. Dalam </a:t>
            </a:r>
            <a:r>
              <a:rPr lang="en-US" sz="2800" dirty="0" err="1">
                <a:latin typeface="+mj-lt"/>
              </a:rPr>
              <a:t>bab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ini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dibahas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ttg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upaya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pemerintah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daerah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dalam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memenuhi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kebutuhan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masyarakat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s</a:t>
            </a:r>
            <a:r>
              <a:rPr lang="id-ID" sz="2800" dirty="0" smtClean="0">
                <a:latin typeface="+mj-lt"/>
              </a:rPr>
              <a:t>e</a:t>
            </a:r>
            <a:r>
              <a:rPr lang="en-US" sz="2800" dirty="0" smtClean="0">
                <a:latin typeface="+mj-lt"/>
              </a:rPr>
              <a:t>b</a:t>
            </a:r>
            <a:r>
              <a:rPr lang="id-ID" sz="2800" dirty="0" smtClean="0">
                <a:latin typeface="+mj-lt"/>
              </a:rPr>
              <a:t>a</a:t>
            </a:r>
            <a:r>
              <a:rPr lang="en-US" sz="2800" dirty="0" smtClean="0">
                <a:latin typeface="+mj-lt"/>
              </a:rPr>
              <a:t>g</a:t>
            </a:r>
            <a:r>
              <a:rPr lang="id-ID" sz="2800" dirty="0" smtClean="0">
                <a:latin typeface="+mj-lt"/>
              </a:rPr>
              <a:t>ai 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bentuk</a:t>
            </a:r>
            <a:r>
              <a:rPr lang="en-US" sz="2800" dirty="0">
                <a:latin typeface="+mj-lt"/>
              </a:rPr>
              <a:t> Pelayanan </a:t>
            </a:r>
            <a:r>
              <a:rPr lang="en-US" sz="2800" dirty="0" err="1">
                <a:latin typeface="+mj-lt"/>
              </a:rPr>
              <a:t>Publik</a:t>
            </a:r>
            <a:r>
              <a:rPr lang="en-US" sz="2800" dirty="0">
                <a:latin typeface="+mj-lt"/>
              </a:rPr>
              <a:t>. </a:t>
            </a:r>
            <a:endParaRPr lang="id-ID" sz="2800" dirty="0" smtClean="0">
              <a:latin typeface="+mj-lt"/>
            </a:endParaRPr>
          </a:p>
          <a:p>
            <a:r>
              <a:rPr lang="en-US" sz="2800" dirty="0" err="1" smtClean="0">
                <a:latin typeface="+mj-lt"/>
              </a:rPr>
              <a:t>Dengan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demikian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masyarakat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mampu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memberikan</a:t>
            </a:r>
            <a:r>
              <a:rPr lang="en-US" sz="2800" dirty="0">
                <a:latin typeface="+mj-lt"/>
              </a:rPr>
              <a:t> </a:t>
            </a:r>
            <a:r>
              <a:rPr lang="en-US" sz="2800" b="1" i="1" dirty="0">
                <a:latin typeface="+mj-lt"/>
              </a:rPr>
              <a:t>feedback </a:t>
            </a:r>
            <a:r>
              <a:rPr lang="en-US" sz="2800" dirty="0" smtClean="0">
                <a:latin typeface="+mj-lt"/>
              </a:rPr>
              <a:t>Pelayanan </a:t>
            </a:r>
            <a:r>
              <a:rPr lang="en-US" sz="2800" dirty="0" err="1">
                <a:latin typeface="+mj-lt"/>
              </a:rPr>
              <a:t>Publik</a:t>
            </a:r>
            <a:r>
              <a:rPr lang="en-US" sz="2800" dirty="0">
                <a:latin typeface="+mj-lt"/>
              </a:rPr>
              <a:t> yang </a:t>
            </a:r>
            <a:r>
              <a:rPr lang="en-US" sz="2800" dirty="0" err="1">
                <a:latin typeface="+mj-lt"/>
              </a:rPr>
              <a:t>diberikan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oleh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pemerintah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daerah</a:t>
            </a:r>
            <a:r>
              <a:rPr lang="en-US" sz="2800" dirty="0">
                <a:latin typeface="+mj-lt"/>
              </a:rPr>
              <a:t>.</a:t>
            </a:r>
            <a:r>
              <a:rPr lang="en-US" sz="2800" b="1" i="1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Maka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dalam</a:t>
            </a:r>
            <a:r>
              <a:rPr lang="en-US" sz="2800" dirty="0">
                <a:latin typeface="+mj-lt"/>
              </a:rPr>
              <a:t> UU </a:t>
            </a:r>
            <a:r>
              <a:rPr lang="en-US" sz="2800" dirty="0" err="1">
                <a:latin typeface="+mj-lt"/>
              </a:rPr>
              <a:t>ini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juga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diatur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ttg</a:t>
            </a:r>
            <a:r>
              <a:rPr lang="en-US" sz="2800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partisipasi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masyarakat</a:t>
            </a:r>
            <a:r>
              <a:rPr lang="en-US" sz="2800" b="1" dirty="0">
                <a:latin typeface="+mj-lt"/>
              </a:rPr>
              <a:t> di Bab XV</a:t>
            </a:r>
          </a:p>
          <a:p>
            <a:pPr marL="0" indent="0">
              <a:buNone/>
            </a:pP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435955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418058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836712"/>
            <a:ext cx="8219256" cy="5289451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/>
              <a:t>Partisipasi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ditujukan</a:t>
            </a:r>
            <a:r>
              <a:rPr lang="en-US" dirty="0"/>
              <a:t> </a:t>
            </a:r>
            <a:r>
              <a:rPr lang="en-US" dirty="0" err="1"/>
              <a:t>utk</a:t>
            </a:r>
            <a:r>
              <a:rPr lang="en-US" dirty="0"/>
              <a:t>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b="1" dirty="0" smtClean="0"/>
              <a:t>tin</a:t>
            </a:r>
            <a:r>
              <a:rPr lang="id-ID" b="1" dirty="0" smtClean="0"/>
              <a:t>g</a:t>
            </a:r>
            <a:r>
              <a:rPr lang="en-US" b="1" dirty="0" err="1" smtClean="0"/>
              <a:t>kat</a:t>
            </a:r>
            <a:r>
              <a:rPr lang="en-US" b="1" dirty="0" smtClean="0"/>
              <a:t> </a:t>
            </a:r>
            <a:r>
              <a:rPr lang="en-US" b="1" dirty="0" err="1"/>
              <a:t>kesadaran</a:t>
            </a:r>
            <a:r>
              <a:rPr lang="en-US" b="1" dirty="0"/>
              <a:t>  </a:t>
            </a:r>
            <a:r>
              <a:rPr lang="en-US" b="1" dirty="0" err="1"/>
              <a:t>masyarakat</a:t>
            </a:r>
            <a:r>
              <a:rPr lang="en-US" b="1" dirty="0"/>
              <a:t> </a:t>
            </a:r>
            <a:r>
              <a:rPr lang="en-US" b="1" dirty="0" err="1"/>
              <a:t>terhadap</a:t>
            </a:r>
            <a:r>
              <a:rPr lang="en-US" b="1" dirty="0"/>
              <a:t> </a:t>
            </a:r>
            <a:r>
              <a:rPr lang="en-US" b="1" dirty="0" err="1"/>
              <a:t>penyelenggaraan</a:t>
            </a:r>
            <a:r>
              <a:rPr lang="en-US" b="1" dirty="0"/>
              <a:t> </a:t>
            </a:r>
            <a:r>
              <a:rPr lang="en-US" b="1" dirty="0" err="1"/>
              <a:t>pelayanan</a:t>
            </a:r>
            <a:r>
              <a:rPr lang="en-US" b="1" dirty="0"/>
              <a:t> </a:t>
            </a:r>
            <a:r>
              <a:rPr lang="en-US" b="1" dirty="0" err="1"/>
              <a:t>publik</a:t>
            </a:r>
            <a:r>
              <a:rPr lang="en-US" b="1" dirty="0"/>
              <a:t> </a:t>
            </a:r>
            <a:r>
              <a:rPr lang="en-US" dirty="0"/>
              <a:t>yang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,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katalisator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pemda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yang </a:t>
            </a:r>
            <a:r>
              <a:rPr lang="en-US" dirty="0" err="1"/>
              <a:t>terbaik</a:t>
            </a:r>
            <a:r>
              <a:rPr lang="en-US" dirty="0"/>
              <a:t> </a:t>
            </a:r>
            <a:endParaRPr lang="id-ID" dirty="0" smtClean="0"/>
          </a:p>
          <a:p>
            <a:r>
              <a:rPr lang="en-US" dirty="0" err="1" smtClean="0"/>
              <a:t>Keberadaan</a:t>
            </a:r>
            <a:r>
              <a:rPr lang="en-US" dirty="0" smtClean="0"/>
              <a:t> </a:t>
            </a:r>
            <a:r>
              <a:rPr lang="en-US" dirty="0">
                <a:cs typeface="Arial" pitchFamily="34" charset="0"/>
              </a:rPr>
              <a:t>UU 23 </a:t>
            </a:r>
            <a:r>
              <a:rPr lang="en-US" dirty="0" err="1">
                <a:cs typeface="Arial" pitchFamily="34" charset="0"/>
              </a:rPr>
              <a:t>Th</a:t>
            </a:r>
            <a:r>
              <a:rPr lang="en-US" dirty="0">
                <a:cs typeface="Arial" pitchFamily="34" charset="0"/>
              </a:rPr>
              <a:t> 2014 </a:t>
            </a:r>
            <a:r>
              <a:rPr lang="en-US" dirty="0" smtClean="0">
                <a:cs typeface="Arial" pitchFamily="34" charset="0"/>
              </a:rPr>
              <a:t>t</a:t>
            </a:r>
            <a:r>
              <a:rPr lang="id-ID" dirty="0" smtClean="0">
                <a:cs typeface="Arial" pitchFamily="34" charset="0"/>
              </a:rPr>
              <a:t>en</a:t>
            </a:r>
            <a:r>
              <a:rPr lang="en-US" dirty="0" smtClean="0">
                <a:cs typeface="Arial" pitchFamily="34" charset="0"/>
              </a:rPr>
              <a:t>t</a:t>
            </a:r>
            <a:r>
              <a:rPr lang="id-ID" dirty="0" smtClean="0">
                <a:cs typeface="Arial" pitchFamily="34" charset="0"/>
              </a:rPr>
              <a:t>an</a:t>
            </a:r>
            <a:r>
              <a:rPr lang="en-US" dirty="0" smtClean="0">
                <a:cs typeface="Arial" pitchFamily="34" charset="0"/>
              </a:rPr>
              <a:t>g </a:t>
            </a:r>
            <a:r>
              <a:rPr lang="id-ID" dirty="0" err="1" smtClean="0"/>
              <a:t>P</a:t>
            </a:r>
            <a:r>
              <a:rPr lang="en-US" dirty="0" err="1" smtClean="0"/>
              <a:t>emerintahan</a:t>
            </a:r>
            <a:r>
              <a:rPr lang="en-US" dirty="0" smtClean="0"/>
              <a:t> </a:t>
            </a:r>
            <a:r>
              <a:rPr lang="id-ID" dirty="0" err="1" smtClean="0"/>
              <a:t>D</a:t>
            </a:r>
            <a:r>
              <a:rPr lang="en-US" dirty="0" err="1" smtClean="0"/>
              <a:t>aerah</a:t>
            </a:r>
            <a:r>
              <a:rPr lang="en-US" dirty="0" smtClean="0"/>
              <a:t> </a:t>
            </a:r>
            <a:r>
              <a:rPr lang="en-US" dirty="0" err="1" smtClean="0">
                <a:cs typeface="Arial" pitchFamily="34" charset="0"/>
              </a:rPr>
              <a:t>ini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harapannya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mampu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memperbaiki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sistem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 smtClean="0"/>
              <a:t>.</a:t>
            </a:r>
            <a:endParaRPr lang="id-ID" dirty="0" smtClean="0"/>
          </a:p>
          <a:p>
            <a:r>
              <a:rPr lang="en-US" dirty="0" smtClean="0"/>
              <a:t>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orientasi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semata</a:t>
            </a:r>
            <a:r>
              <a:rPr lang="en-US" dirty="0"/>
              <a:t> </a:t>
            </a:r>
            <a:r>
              <a:rPr lang="en-US" dirty="0" err="1"/>
              <a:t>manjadi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seharusnya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b="1" dirty="0" err="1"/>
              <a:t>peningkatan</a:t>
            </a:r>
            <a:r>
              <a:rPr lang="en-US" b="1" dirty="0"/>
              <a:t> </a:t>
            </a:r>
            <a:r>
              <a:rPr lang="en-US" b="1" dirty="0" err="1"/>
              <a:t>kesejahteraan</a:t>
            </a:r>
            <a:r>
              <a:rPr lang="en-US" b="1" dirty="0"/>
              <a:t> </a:t>
            </a:r>
            <a:r>
              <a:rPr lang="en-US" b="1" dirty="0" err="1"/>
              <a:t>masyarakat</a:t>
            </a:r>
            <a:r>
              <a:rPr lang="en-US" b="1" dirty="0"/>
              <a:t> di </a:t>
            </a:r>
            <a:r>
              <a:rPr lang="en-US" b="1" dirty="0" err="1"/>
              <a:t>daerah</a:t>
            </a:r>
            <a:r>
              <a:rPr lang="en-US" b="1" dirty="0"/>
              <a:t>. 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048010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706090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196752"/>
            <a:ext cx="8147248" cy="5184576"/>
          </a:xfrm>
        </p:spPr>
        <p:txBody>
          <a:bodyPr>
            <a:normAutofit fontScale="92500" lnSpcReduction="10000"/>
          </a:bodyPr>
          <a:lstStyle/>
          <a:p>
            <a:r>
              <a:rPr lang="en-US" sz="3000" b="1" dirty="0" err="1">
                <a:latin typeface="+mj-lt"/>
                <a:cs typeface="Arial" pitchFamily="34" charset="0"/>
              </a:rPr>
              <a:t>Gubernur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sebagai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wakil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pemerintahan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pusat</a:t>
            </a:r>
            <a:r>
              <a:rPr lang="en-US" sz="3000" dirty="0">
                <a:latin typeface="+mj-lt"/>
                <a:cs typeface="Arial" pitchFamily="34" charset="0"/>
              </a:rPr>
              <a:t>. </a:t>
            </a:r>
            <a:r>
              <a:rPr lang="en-US" sz="3000" dirty="0" err="1">
                <a:latin typeface="+mj-lt"/>
                <a:cs typeface="Arial" pitchFamily="34" charset="0"/>
              </a:rPr>
              <a:t>Posisi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gubernur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sebagai</a:t>
            </a:r>
            <a:r>
              <a:rPr lang="id-ID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>
                <a:latin typeface="+mj-lt"/>
                <a:cs typeface="Arial" pitchFamily="34" charset="0"/>
              </a:rPr>
              <a:t>“unit </a:t>
            </a:r>
            <a:r>
              <a:rPr lang="en-US" sz="3000" dirty="0" err="1">
                <a:latin typeface="+mj-lt"/>
                <a:cs typeface="Arial" pitchFamily="34" charset="0"/>
              </a:rPr>
              <a:t>antara</a:t>
            </a:r>
            <a:r>
              <a:rPr lang="en-US" sz="3000" dirty="0">
                <a:latin typeface="+mj-lt"/>
                <a:cs typeface="Arial" pitchFamily="34" charset="0"/>
              </a:rPr>
              <a:t>” yang </a:t>
            </a:r>
            <a:r>
              <a:rPr lang="en-US" sz="3000" dirty="0" err="1">
                <a:latin typeface="+mj-lt"/>
                <a:cs typeface="Arial" pitchFamily="34" charset="0"/>
              </a:rPr>
              <a:t>lebih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bersinggungan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dengan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dekonsentrasi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dari</a:t>
            </a:r>
            <a:r>
              <a:rPr lang="en-US" sz="3000" dirty="0">
                <a:latin typeface="+mj-lt"/>
                <a:cs typeface="Arial" pitchFamily="34" charset="0"/>
              </a:rPr>
              <a:t> p</a:t>
            </a:r>
            <a:r>
              <a:rPr lang="id-ID" sz="3000" dirty="0">
                <a:latin typeface="+mj-lt"/>
                <a:cs typeface="Arial" pitchFamily="34" charset="0"/>
              </a:rPr>
              <a:t>a</a:t>
            </a:r>
            <a:r>
              <a:rPr lang="en-US" sz="3000" dirty="0">
                <a:latin typeface="+mj-lt"/>
                <a:cs typeface="Arial" pitchFamily="34" charset="0"/>
              </a:rPr>
              <a:t>d</a:t>
            </a:r>
            <a:r>
              <a:rPr lang="id-ID" sz="3000" dirty="0">
                <a:latin typeface="+mj-lt"/>
                <a:cs typeface="Arial" pitchFamily="34" charset="0"/>
              </a:rPr>
              <a:t>a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desentralisasi</a:t>
            </a:r>
            <a:r>
              <a:rPr lang="en-US" sz="3000" dirty="0">
                <a:latin typeface="+mj-lt"/>
                <a:cs typeface="Arial" pitchFamily="34" charset="0"/>
              </a:rPr>
              <a:t>. </a:t>
            </a:r>
            <a:r>
              <a:rPr lang="en-US" sz="3000" dirty="0" err="1">
                <a:latin typeface="+mj-lt"/>
                <a:cs typeface="Arial" pitchFamily="34" charset="0"/>
              </a:rPr>
              <a:t>Gubernur</a:t>
            </a:r>
            <a:r>
              <a:rPr lang="en-US" sz="3000" dirty="0">
                <a:latin typeface="+mj-lt"/>
                <a:cs typeface="Arial" pitchFamily="34" charset="0"/>
              </a:rPr>
              <a:t> yang </a:t>
            </a:r>
            <a:r>
              <a:rPr lang="en-US" sz="3000" dirty="0" err="1">
                <a:latin typeface="+mj-lt"/>
                <a:cs typeface="Arial" pitchFamily="34" charset="0"/>
              </a:rPr>
              <a:t>dipilih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langsung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oleh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rakyat</a:t>
            </a:r>
            <a:r>
              <a:rPr lang="en-US" sz="3000" dirty="0">
                <a:latin typeface="+mj-lt"/>
                <a:cs typeface="Arial" pitchFamily="34" charset="0"/>
              </a:rPr>
              <a:t>, </a:t>
            </a:r>
            <a:r>
              <a:rPr lang="en-US" sz="3000" dirty="0" err="1">
                <a:latin typeface="+mj-lt"/>
                <a:cs typeface="Arial" pitchFamily="34" charset="0"/>
              </a:rPr>
              <a:t>kewenangannya</a:t>
            </a:r>
            <a:r>
              <a:rPr lang="en-US" sz="3000" dirty="0">
                <a:latin typeface="+mj-lt"/>
                <a:cs typeface="Arial" pitchFamily="34" charset="0"/>
              </a:rPr>
              <a:t> “</a:t>
            </a:r>
            <a:r>
              <a:rPr lang="en-US" sz="3000" dirty="0" err="1">
                <a:latin typeface="+mj-lt"/>
                <a:cs typeface="Arial" pitchFamily="34" charset="0"/>
              </a:rPr>
              <a:t>terkebiri</a:t>
            </a:r>
            <a:r>
              <a:rPr lang="en-US" sz="3000" dirty="0">
                <a:latin typeface="+mj-lt"/>
                <a:cs typeface="Arial" pitchFamily="34" charset="0"/>
              </a:rPr>
              <a:t>” </a:t>
            </a:r>
            <a:r>
              <a:rPr lang="en-US" sz="3000" dirty="0" err="1">
                <a:latin typeface="+mj-lt"/>
                <a:cs typeface="Arial" pitchFamily="34" charset="0"/>
              </a:rPr>
              <a:t>karena</a:t>
            </a:r>
            <a:r>
              <a:rPr lang="en-US" sz="3000" dirty="0">
                <a:latin typeface="+mj-lt"/>
                <a:cs typeface="Arial" pitchFamily="34" charset="0"/>
              </a:rPr>
              <a:t> status </a:t>
            </a:r>
            <a:r>
              <a:rPr lang="en-US" sz="3000" dirty="0" err="1">
                <a:latin typeface="+mj-lt"/>
                <a:cs typeface="Arial" pitchFamily="34" charset="0"/>
              </a:rPr>
              <a:t>gandanya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sebagai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wakil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pusat</a:t>
            </a:r>
            <a:r>
              <a:rPr lang="en-US" sz="3000" dirty="0">
                <a:latin typeface="+mj-lt"/>
                <a:cs typeface="Arial" pitchFamily="34" charset="0"/>
              </a:rPr>
              <a:t>.</a:t>
            </a:r>
          </a:p>
          <a:p>
            <a:r>
              <a:rPr lang="en-US" sz="3000" dirty="0" err="1" smtClean="0">
                <a:latin typeface="+mj-lt"/>
                <a:cs typeface="Arial" pitchFamily="34" charset="0"/>
              </a:rPr>
              <a:t>Berbeda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dengan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walikota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dan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bupati</a:t>
            </a:r>
            <a:r>
              <a:rPr lang="en-US" sz="3000" dirty="0" smtClean="0">
                <a:latin typeface="+mj-lt"/>
                <a:cs typeface="Arial" pitchFamily="34" charset="0"/>
              </a:rPr>
              <a:t> yang </a:t>
            </a:r>
            <a:r>
              <a:rPr lang="en-US" sz="3000" dirty="0" err="1" smtClean="0">
                <a:latin typeface="+mj-lt"/>
                <a:cs typeface="Arial" pitchFamily="34" charset="0"/>
              </a:rPr>
              <a:t>sama-sama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dipilih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oleh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rakyat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tapi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b="1" dirty="0" err="1" smtClean="0">
                <a:latin typeface="+mj-lt"/>
                <a:cs typeface="Arial" pitchFamily="34" charset="0"/>
              </a:rPr>
              <a:t>statusnya</a:t>
            </a:r>
            <a:r>
              <a:rPr lang="en-US" sz="3000" b="1" dirty="0" smtClean="0">
                <a:latin typeface="+mj-lt"/>
                <a:cs typeface="Arial" pitchFamily="34" charset="0"/>
              </a:rPr>
              <a:t> </a:t>
            </a:r>
            <a:r>
              <a:rPr lang="en-US" sz="3000" b="1" dirty="0" err="1" smtClean="0">
                <a:latin typeface="+mj-lt"/>
                <a:cs typeface="Arial" pitchFamily="34" charset="0"/>
              </a:rPr>
              <a:t>sebagai</a:t>
            </a:r>
            <a:r>
              <a:rPr lang="en-US" sz="3000" b="1" dirty="0" smtClean="0">
                <a:latin typeface="+mj-lt"/>
                <a:cs typeface="Arial" pitchFamily="34" charset="0"/>
              </a:rPr>
              <a:t> </a:t>
            </a:r>
            <a:r>
              <a:rPr lang="en-US" sz="3000" b="1" dirty="0" err="1" smtClean="0">
                <a:latin typeface="+mj-lt"/>
                <a:cs typeface="Arial" pitchFamily="34" charset="0"/>
              </a:rPr>
              <a:t>daerah</a:t>
            </a:r>
            <a:r>
              <a:rPr lang="en-US" sz="3000" b="1" dirty="0" smtClean="0">
                <a:latin typeface="+mj-lt"/>
                <a:cs typeface="Arial" pitchFamily="34" charset="0"/>
              </a:rPr>
              <a:t> </a:t>
            </a:r>
            <a:r>
              <a:rPr lang="en-US" sz="3000" b="1" dirty="0" err="1" smtClean="0">
                <a:latin typeface="+mj-lt"/>
                <a:cs typeface="Arial" pitchFamily="34" charset="0"/>
              </a:rPr>
              <a:t>otonom</a:t>
            </a:r>
            <a:r>
              <a:rPr lang="en-US" sz="3000" b="1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smtClean="0">
                <a:latin typeface="+mj-lt"/>
                <a:cs typeface="Arial" pitchFamily="34" charset="0"/>
              </a:rPr>
              <a:t>y</a:t>
            </a:r>
            <a:r>
              <a:rPr lang="id-ID" sz="3000" dirty="0" smtClean="0">
                <a:latin typeface="+mj-lt"/>
                <a:cs typeface="Arial" pitchFamily="34" charset="0"/>
              </a:rPr>
              <a:t>an</a:t>
            </a:r>
            <a:r>
              <a:rPr lang="en-US" sz="3000" dirty="0" smtClean="0">
                <a:latin typeface="+mj-lt"/>
                <a:cs typeface="Arial" pitchFamily="34" charset="0"/>
              </a:rPr>
              <a:t>g </a:t>
            </a:r>
            <a:r>
              <a:rPr lang="en-US" sz="3000" dirty="0" err="1" smtClean="0">
                <a:latin typeface="+mj-lt"/>
                <a:cs typeface="Arial" pitchFamily="34" charset="0"/>
              </a:rPr>
              <a:t>mengedepankan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prinsip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atau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azas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desentralisasi</a:t>
            </a:r>
            <a:r>
              <a:rPr lang="en-US" sz="3000" dirty="0" smtClean="0">
                <a:latin typeface="+mj-lt"/>
                <a:cs typeface="Arial" pitchFamily="34" charset="0"/>
              </a:rPr>
              <a:t>. </a:t>
            </a:r>
            <a:r>
              <a:rPr lang="en-US" sz="3000" dirty="0" err="1" smtClean="0">
                <a:latin typeface="+mj-lt"/>
                <a:cs typeface="Arial" pitchFamily="34" charset="0"/>
              </a:rPr>
              <a:t>Disinilah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urgensi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pemisahan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Penyelenggaraan</a:t>
            </a:r>
            <a:r>
              <a:rPr lang="en-US" sz="3000" dirty="0" smtClean="0">
                <a:latin typeface="+mj-lt"/>
                <a:cs typeface="Arial" pitchFamily="34" charset="0"/>
              </a:rPr>
              <a:t> Pemerintahan </a:t>
            </a:r>
            <a:r>
              <a:rPr lang="en-US" sz="3000" dirty="0" smtClean="0">
                <a:latin typeface="+mj-lt"/>
                <a:cs typeface="Arial" pitchFamily="34" charset="0"/>
              </a:rPr>
              <a:t>Daerah </a:t>
            </a:r>
            <a:r>
              <a:rPr lang="en-US" sz="3000" dirty="0" err="1" smtClean="0">
                <a:latin typeface="+mj-lt"/>
                <a:cs typeface="Arial" pitchFamily="34" charset="0"/>
              </a:rPr>
              <a:t>dan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pemilihan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smtClean="0">
                <a:latin typeface="+mj-lt"/>
                <a:cs typeface="Arial" pitchFamily="34" charset="0"/>
              </a:rPr>
              <a:t>k</a:t>
            </a:r>
            <a:r>
              <a:rPr lang="id-ID" sz="3000" dirty="0" smtClean="0">
                <a:latin typeface="+mj-lt"/>
                <a:cs typeface="Arial" pitchFamily="34" charset="0"/>
              </a:rPr>
              <a:t>ep</a:t>
            </a:r>
            <a:r>
              <a:rPr lang="en-US" sz="3000" dirty="0" smtClean="0">
                <a:latin typeface="+mj-lt"/>
                <a:cs typeface="Arial" pitchFamily="34" charset="0"/>
              </a:rPr>
              <a:t>a</a:t>
            </a:r>
            <a:r>
              <a:rPr lang="id-ID" sz="3000" dirty="0" smtClean="0">
                <a:latin typeface="+mj-lt"/>
                <a:cs typeface="Arial" pitchFamily="34" charset="0"/>
              </a:rPr>
              <a:t>la </a:t>
            </a:r>
            <a:r>
              <a:rPr lang="en-US" sz="3000" dirty="0" smtClean="0">
                <a:latin typeface="+mj-lt"/>
                <a:cs typeface="Arial" pitchFamily="34" charset="0"/>
              </a:rPr>
              <a:t>da</a:t>
            </a:r>
            <a:r>
              <a:rPr lang="id-ID" sz="3000" dirty="0" smtClean="0">
                <a:latin typeface="+mj-lt"/>
                <a:cs typeface="Arial" pitchFamily="34" charset="0"/>
              </a:rPr>
              <a:t>erah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menjadi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id-ID" sz="3000" dirty="0" smtClean="0">
                <a:latin typeface="+mj-lt"/>
                <a:cs typeface="Arial" pitchFamily="34" charset="0"/>
              </a:rPr>
              <a:t>dua </a:t>
            </a:r>
            <a:r>
              <a:rPr lang="en-US" sz="3000" dirty="0" err="1" smtClean="0">
                <a:latin typeface="+mj-lt"/>
                <a:cs typeface="Arial" pitchFamily="34" charset="0"/>
              </a:rPr>
              <a:t>Undang-undan</a:t>
            </a:r>
            <a:r>
              <a:rPr lang="id-ID" sz="3000" dirty="0" smtClean="0">
                <a:latin typeface="+mj-lt"/>
                <a:cs typeface="Arial" pitchFamily="34" charset="0"/>
              </a:rPr>
              <a:t>g </a:t>
            </a:r>
            <a:r>
              <a:rPr lang="en-US" sz="3000" dirty="0" smtClean="0">
                <a:latin typeface="+mj-lt"/>
                <a:cs typeface="Arial" pitchFamily="34" charset="0"/>
              </a:rPr>
              <a:t>yang </a:t>
            </a:r>
            <a:r>
              <a:rPr lang="en-US" sz="3000" dirty="0" err="1" smtClean="0">
                <a:latin typeface="+mj-lt"/>
                <a:cs typeface="Arial" pitchFamily="34" charset="0"/>
              </a:rPr>
              <a:t>berbeda</a:t>
            </a:r>
            <a:r>
              <a:rPr lang="en-US" sz="3000" dirty="0" smtClean="0">
                <a:latin typeface="+mj-lt"/>
                <a:cs typeface="Arial" pitchFamily="34" charset="0"/>
              </a:rPr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909381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850106"/>
          </a:xfrm>
        </p:spPr>
        <p:txBody>
          <a:bodyPr>
            <a:noAutofit/>
          </a:bodyPr>
          <a:lstStyle/>
          <a:p>
            <a:r>
              <a:rPr lang="en-US" sz="2800" b="1" dirty="0" err="1" smtClean="0"/>
              <a:t>Perbedaan</a:t>
            </a:r>
            <a:r>
              <a:rPr lang="en-US" sz="2800" b="1" dirty="0" smtClean="0"/>
              <a:t> </a:t>
            </a:r>
            <a:r>
              <a:rPr lang="id-ID" sz="2800" b="1" dirty="0" err="1"/>
              <a:t>P</a:t>
            </a:r>
            <a:r>
              <a:rPr lang="en-US" sz="2800" b="1" dirty="0" err="1" smtClean="0"/>
              <a:t>embagian</a:t>
            </a:r>
            <a:r>
              <a:rPr lang="en-US" sz="2800" b="1" dirty="0" smtClean="0"/>
              <a:t> </a:t>
            </a:r>
            <a:r>
              <a:rPr lang="id-ID" sz="2800" b="1" dirty="0" err="1"/>
              <a:t>U</a:t>
            </a:r>
            <a:r>
              <a:rPr lang="en-US" sz="2800" b="1" dirty="0" err="1" smtClean="0"/>
              <a:t>rusan</a:t>
            </a:r>
            <a:r>
              <a:rPr lang="en-US" sz="2800" b="1" dirty="0" smtClean="0"/>
              <a:t> </a:t>
            </a:r>
            <a:r>
              <a:rPr lang="id-ID" sz="2800" b="1" dirty="0" err="1"/>
              <a:t>P</a:t>
            </a:r>
            <a:r>
              <a:rPr lang="en-US" sz="2800" b="1" dirty="0" err="1" smtClean="0"/>
              <a:t>emerintahan</a:t>
            </a:r>
            <a:r>
              <a:rPr lang="en-US" sz="2800" b="1" dirty="0" smtClean="0"/>
              <a:t> </a:t>
            </a:r>
            <a:r>
              <a:rPr lang="id-ID" sz="2800" b="1" dirty="0" smtClean="0"/>
              <a:t>antara </a:t>
            </a:r>
            <a:r>
              <a:rPr lang="en-US" sz="2800" b="1" dirty="0" smtClean="0"/>
              <a:t>UU 32 </a:t>
            </a:r>
            <a:r>
              <a:rPr lang="en-US" sz="2800" b="1" dirty="0" err="1" smtClean="0"/>
              <a:t>Th</a:t>
            </a:r>
            <a:r>
              <a:rPr lang="en-US" sz="2800" b="1" dirty="0" smtClean="0"/>
              <a:t> 2004 </a:t>
            </a:r>
            <a:r>
              <a:rPr lang="id-ID" sz="2800" b="1" dirty="0" smtClean="0"/>
              <a:t>dengan </a:t>
            </a:r>
            <a:r>
              <a:rPr lang="en-US" sz="2800" b="1" dirty="0" smtClean="0"/>
              <a:t>UU No 23 Th. 2014 </a:t>
            </a:r>
            <a:r>
              <a:rPr lang="id-ID" sz="2800" b="1" dirty="0" smtClean="0"/>
              <a:t> </a:t>
            </a:r>
            <a:endParaRPr lang="id-ID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68760"/>
            <a:ext cx="8291264" cy="532859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id-ID" b="1" dirty="0" smtClean="0">
                <a:latin typeface="+mj-lt"/>
              </a:rPr>
              <a:t>Dalam</a:t>
            </a:r>
            <a:r>
              <a:rPr lang="id-ID" dirty="0" smtClean="0"/>
              <a:t> </a:t>
            </a:r>
            <a:r>
              <a:rPr lang="en-US" b="1" dirty="0" smtClean="0"/>
              <a:t>UU 32 </a:t>
            </a:r>
            <a:r>
              <a:rPr lang="en-US" b="1" dirty="0" err="1" smtClean="0"/>
              <a:t>Th</a:t>
            </a:r>
            <a:r>
              <a:rPr lang="en-US" b="1" dirty="0" smtClean="0"/>
              <a:t> 2004 </a:t>
            </a:r>
            <a:endParaRPr lang="id-ID" b="1" dirty="0" smtClean="0"/>
          </a:p>
          <a:p>
            <a:r>
              <a:rPr lang="en-US" dirty="0" smtClean="0"/>
              <a:t>urusan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dibagi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urusan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(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dilimpahkan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urusannya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di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menugaskan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). Urusan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dibagi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urusan </a:t>
            </a:r>
            <a:r>
              <a:rPr lang="en-US" b="1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b="1" dirty="0" err="1" smtClean="0"/>
              <a:t>pilihan</a:t>
            </a:r>
            <a:r>
              <a:rPr lang="en-US" b="1" dirty="0" smtClean="0"/>
              <a:t>.</a:t>
            </a:r>
            <a:endParaRPr lang="id-ID" b="1" dirty="0" smtClean="0"/>
          </a:p>
          <a:p>
            <a:endParaRPr lang="en-US" b="1" dirty="0" smtClean="0"/>
          </a:p>
          <a:p>
            <a:pPr marL="0" indent="0">
              <a:buNone/>
            </a:pPr>
            <a:r>
              <a:rPr lang="id-ID" b="1" dirty="0" err="1"/>
              <a:t>D</a:t>
            </a:r>
            <a:r>
              <a:rPr lang="en-US" b="1" dirty="0" err="1" smtClean="0"/>
              <a:t>alam</a:t>
            </a:r>
            <a:r>
              <a:rPr lang="en-US" b="1" dirty="0" smtClean="0"/>
              <a:t> UU No 23 Th. 2014</a:t>
            </a:r>
            <a:endParaRPr lang="id-ID" b="1" dirty="0" smtClean="0"/>
          </a:p>
          <a:p>
            <a:r>
              <a:rPr lang="en-US" b="1" dirty="0" smtClean="0"/>
              <a:t> </a:t>
            </a:r>
            <a:r>
              <a:rPr lang="en-US" dirty="0" smtClean="0"/>
              <a:t>urusan</a:t>
            </a:r>
            <a:r>
              <a:rPr lang="en-US" b="1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dibagi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Urusan </a:t>
            </a:r>
            <a:r>
              <a:rPr lang="en-US" b="1" dirty="0" smtClean="0"/>
              <a:t>Absolut </a:t>
            </a:r>
            <a:r>
              <a:rPr lang="en-US" dirty="0" smtClean="0"/>
              <a:t>yang </a:t>
            </a:r>
            <a:r>
              <a:rPr lang="en-US" dirty="0" err="1" smtClean="0"/>
              <a:t>diselenggarakan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, Urusan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b="1" dirty="0" err="1" smtClean="0"/>
              <a:t>kongkruen</a:t>
            </a:r>
            <a:r>
              <a:rPr lang="en-US" dirty="0" smtClean="0"/>
              <a:t> yang </a:t>
            </a:r>
            <a:r>
              <a:rPr lang="en-US" dirty="0" err="1" smtClean="0"/>
              <a:t>dibagi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, </a:t>
            </a:r>
            <a:r>
              <a:rPr lang="en-US" dirty="0" err="1" smtClean="0"/>
              <a:t>Pemerintah</a:t>
            </a:r>
            <a:r>
              <a:rPr lang="en-US" dirty="0" smtClean="0"/>
              <a:t> Daerah </a:t>
            </a:r>
            <a:r>
              <a:rPr lang="en-US" dirty="0" err="1" smtClean="0"/>
              <a:t>Propoinsi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Daerah </a:t>
            </a:r>
            <a:r>
              <a:rPr lang="en-US" dirty="0" err="1" smtClean="0"/>
              <a:t>Kabupaten</a:t>
            </a:r>
            <a:r>
              <a:rPr lang="en-US" dirty="0" smtClean="0"/>
              <a:t> Kota.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805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1210146"/>
          </a:xfrm>
        </p:spPr>
        <p:txBody>
          <a:bodyPr>
            <a:normAutofit/>
          </a:bodyPr>
          <a:lstStyle/>
          <a:p>
            <a:r>
              <a:rPr lang="id-ID" sz="3600" b="1" dirty="0" smtClean="0"/>
              <a:t>K</a:t>
            </a:r>
            <a:r>
              <a:rPr lang="en-US" sz="3200" b="1" dirty="0" err="1" smtClean="0"/>
              <a:t>riteria</a:t>
            </a:r>
            <a:r>
              <a:rPr lang="en-US" sz="3200" b="1" dirty="0" smtClean="0"/>
              <a:t>  </a:t>
            </a:r>
            <a:r>
              <a:rPr lang="id-ID" sz="3200" b="1" dirty="0" err="1"/>
              <a:t>P</a:t>
            </a:r>
            <a:r>
              <a:rPr lang="en-US" sz="3200" b="1" dirty="0" err="1" smtClean="0"/>
              <a:t>embagian</a:t>
            </a:r>
            <a:r>
              <a:rPr lang="en-US" sz="3200" b="1" dirty="0" smtClean="0"/>
              <a:t> </a:t>
            </a:r>
            <a:r>
              <a:rPr lang="id-ID" sz="3200" b="1" dirty="0" err="1"/>
              <a:t>K</a:t>
            </a:r>
            <a:r>
              <a:rPr lang="en-US" sz="3200" b="1" dirty="0" err="1" smtClean="0"/>
              <a:t>ewenangan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dalam</a:t>
            </a:r>
            <a:r>
              <a:rPr lang="en-US" sz="3200" b="1" dirty="0" smtClean="0"/>
              <a:t> U</a:t>
            </a:r>
            <a:r>
              <a:rPr lang="id-ID" sz="3200" b="1" dirty="0" smtClean="0"/>
              <a:t>ndang </a:t>
            </a:r>
            <a:r>
              <a:rPr lang="en-US" sz="3200" b="1" dirty="0" smtClean="0"/>
              <a:t>U</a:t>
            </a:r>
            <a:r>
              <a:rPr lang="id-ID" sz="3200" b="1" dirty="0" smtClean="0"/>
              <a:t>ndang </a:t>
            </a:r>
            <a:r>
              <a:rPr lang="en-US" sz="3200" b="1" dirty="0" smtClean="0"/>
              <a:t> No 23 Th. 2014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00200"/>
            <a:ext cx="8219256" cy="4853136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err="1" smtClean="0"/>
              <a:t>Pemerintah</a:t>
            </a:r>
            <a:r>
              <a:rPr lang="en-US" b="1" dirty="0" smtClean="0"/>
              <a:t> </a:t>
            </a:r>
            <a:r>
              <a:rPr lang="en-US" b="1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b="1" dirty="0" smtClean="0"/>
              <a:t>  </a:t>
            </a:r>
            <a:r>
              <a:rPr lang="en-US" b="1" dirty="0" err="1" smtClean="0"/>
              <a:t>Norma,Standar</a:t>
            </a:r>
            <a:r>
              <a:rPr lang="en-US" b="1" dirty="0" smtClean="0"/>
              <a:t>, Prosedur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Kriteria</a:t>
            </a:r>
            <a:r>
              <a:rPr lang="en-US" b="1" dirty="0" smtClean="0"/>
              <a:t> (NSPK</a:t>
            </a:r>
            <a:r>
              <a:rPr lang="en-US" dirty="0" smtClean="0"/>
              <a:t>) yang </a:t>
            </a:r>
            <a:r>
              <a:rPr lang="en-US" dirty="0" err="1" smtClean="0"/>
              <a:t>dijadikan</a:t>
            </a:r>
            <a:r>
              <a:rPr lang="en-US" dirty="0" smtClean="0"/>
              <a:t> </a:t>
            </a:r>
            <a:r>
              <a:rPr lang="en-US" dirty="0" err="1" smtClean="0"/>
              <a:t>acuan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propinsi</a:t>
            </a:r>
            <a:r>
              <a:rPr lang="en-US" dirty="0" smtClean="0"/>
              <a:t>,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urusan </a:t>
            </a:r>
            <a:r>
              <a:rPr lang="en-US" dirty="0" err="1" smtClean="0"/>
              <a:t>pemerintahan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; </a:t>
            </a:r>
            <a:r>
              <a:rPr lang="en-US" dirty="0" err="1" smtClean="0"/>
              <a:t>berwenang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monitoring,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supervisi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memerintahan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berwenang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urusan </a:t>
            </a:r>
            <a:r>
              <a:rPr lang="en-US" dirty="0" err="1" smtClean="0"/>
              <a:t>pemerintahan</a:t>
            </a:r>
            <a:r>
              <a:rPr lang="en-US" dirty="0" smtClean="0"/>
              <a:t> yang </a:t>
            </a:r>
            <a:r>
              <a:rPr lang="en-US" dirty="0" err="1" smtClean="0"/>
              <a:t>berskala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(</a:t>
            </a:r>
            <a:r>
              <a:rPr lang="en-US" dirty="0" err="1" smtClean="0"/>
              <a:t>lintas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)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 ( </a:t>
            </a:r>
            <a:r>
              <a:rPr lang="en-US" dirty="0" err="1" smtClean="0"/>
              <a:t>lintas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) 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mengurus</a:t>
            </a:r>
            <a:r>
              <a:rPr lang="en-US" dirty="0" smtClean="0"/>
              <a:t> urusan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berskala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(</a:t>
            </a:r>
            <a:r>
              <a:rPr lang="en-US" dirty="0" err="1" smtClean="0"/>
              <a:t>lintas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 /Kota) </a:t>
            </a:r>
            <a:r>
              <a:rPr lang="en-US" dirty="0" err="1" smtClean="0"/>
              <a:t>berdasarkan</a:t>
            </a:r>
            <a:r>
              <a:rPr lang="en-US" dirty="0" smtClean="0"/>
              <a:t> NSPK  yang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. 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503128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202034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620688"/>
            <a:ext cx="8363272" cy="5904656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sz="2800" dirty="0" smtClean="0">
                <a:latin typeface="+mj-lt"/>
              </a:rPr>
              <a:t>Pemerintahan </a:t>
            </a:r>
            <a:r>
              <a:rPr lang="en-US" sz="2800" dirty="0" err="1" smtClean="0">
                <a:latin typeface="+mj-lt"/>
              </a:rPr>
              <a:t>daerah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kabupaten</a:t>
            </a:r>
            <a:r>
              <a:rPr lang="en-US" sz="2800" dirty="0" smtClean="0">
                <a:latin typeface="+mj-lt"/>
              </a:rPr>
              <a:t>/</a:t>
            </a:r>
            <a:r>
              <a:rPr lang="en-US" sz="2800" dirty="0" err="1" smtClean="0">
                <a:latin typeface="+mj-lt"/>
              </a:rPr>
              <a:t>kota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berwenang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untuk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mengatur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mengurus</a:t>
            </a:r>
            <a:r>
              <a:rPr lang="en-US" sz="2800" dirty="0" smtClean="0">
                <a:latin typeface="+mj-lt"/>
              </a:rPr>
              <a:t> urusan </a:t>
            </a:r>
            <a:r>
              <a:rPr lang="en-US" sz="2800" dirty="0" err="1" smtClean="0">
                <a:latin typeface="+mj-lt"/>
              </a:rPr>
              <a:t>pemerintahan</a:t>
            </a:r>
            <a:r>
              <a:rPr lang="en-US" sz="2800" dirty="0" smtClean="0">
                <a:latin typeface="+mj-lt"/>
              </a:rPr>
              <a:t> yang </a:t>
            </a:r>
            <a:r>
              <a:rPr lang="en-US" sz="2800" dirty="0" err="1" smtClean="0">
                <a:latin typeface="+mj-lt"/>
              </a:rPr>
              <a:t>berskala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kabupaten</a:t>
            </a:r>
            <a:r>
              <a:rPr lang="en-US" sz="2800" dirty="0" smtClean="0">
                <a:latin typeface="+mj-lt"/>
              </a:rPr>
              <a:t> /</a:t>
            </a:r>
            <a:r>
              <a:rPr lang="id-ID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kota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berdasarkan</a:t>
            </a:r>
            <a:r>
              <a:rPr lang="en-US" sz="2800" dirty="0" smtClean="0">
                <a:latin typeface="+mj-lt"/>
              </a:rPr>
              <a:t> NPSK yang </a:t>
            </a:r>
            <a:r>
              <a:rPr lang="en-US" sz="2800" dirty="0" err="1" smtClean="0">
                <a:latin typeface="+mj-lt"/>
              </a:rPr>
              <a:t>ditetapkan</a:t>
            </a:r>
            <a:r>
              <a:rPr lang="id-ID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pemerintah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pusat</a:t>
            </a:r>
            <a:r>
              <a:rPr lang="en-US" sz="2800" dirty="0" smtClean="0">
                <a:latin typeface="+mj-lt"/>
              </a:rPr>
              <a:t>. </a:t>
            </a:r>
            <a:endParaRPr lang="id-ID" sz="2800" dirty="0" smtClean="0">
              <a:latin typeface="+mj-lt"/>
            </a:endParaRPr>
          </a:p>
          <a:p>
            <a:pPr marL="0" indent="0">
              <a:buNone/>
            </a:pPr>
            <a:r>
              <a:rPr lang="en-US" sz="2800" dirty="0" err="1" smtClean="0">
                <a:latin typeface="+mj-lt"/>
              </a:rPr>
              <a:t>Dengan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demikian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terdapat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b="1" dirty="0" err="1" smtClean="0">
                <a:latin typeface="+mj-lt"/>
              </a:rPr>
              <a:t>rezim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err="1" smtClean="0">
                <a:latin typeface="+mj-lt"/>
              </a:rPr>
              <a:t>baru</a:t>
            </a:r>
            <a:r>
              <a:rPr lang="en-US" sz="2800" b="1" dirty="0" smtClean="0">
                <a:latin typeface="+mj-lt"/>
              </a:rPr>
              <a:t> yang </a:t>
            </a:r>
            <a:r>
              <a:rPr lang="en-US" sz="2800" b="1" dirty="0" err="1" smtClean="0">
                <a:latin typeface="+mj-lt"/>
              </a:rPr>
              <a:t>bernama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smtClean="0">
                <a:latin typeface="+mj-lt"/>
              </a:rPr>
              <a:t>NS</a:t>
            </a:r>
            <a:r>
              <a:rPr lang="id-ID" sz="2800" b="1" dirty="0" smtClean="0">
                <a:latin typeface="+mj-lt"/>
              </a:rPr>
              <a:t>P</a:t>
            </a:r>
            <a:r>
              <a:rPr lang="en-US" sz="2800" b="1" dirty="0" smtClean="0">
                <a:latin typeface="+mj-lt"/>
              </a:rPr>
              <a:t>K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(</a:t>
            </a:r>
            <a:r>
              <a:rPr lang="en-US" sz="2800" b="1" dirty="0" smtClean="0">
                <a:latin typeface="+mj-lt"/>
              </a:rPr>
              <a:t>Norma</a:t>
            </a:r>
            <a:r>
              <a:rPr lang="en-US" sz="2800" b="1" dirty="0" smtClean="0">
                <a:latin typeface="+mj-lt"/>
              </a:rPr>
              <a:t>,</a:t>
            </a:r>
            <a:r>
              <a:rPr lang="id-ID" sz="2800" b="1" dirty="0" smtClean="0">
                <a:latin typeface="+mj-lt"/>
              </a:rPr>
              <a:t> </a:t>
            </a:r>
            <a:r>
              <a:rPr lang="en-US" sz="2800" b="1" dirty="0" err="1" smtClean="0">
                <a:latin typeface="+mj-lt"/>
              </a:rPr>
              <a:t>Standar</a:t>
            </a:r>
            <a:r>
              <a:rPr lang="en-US" sz="2800" b="1" dirty="0" smtClean="0">
                <a:latin typeface="+mj-lt"/>
              </a:rPr>
              <a:t>, Prosedur </a:t>
            </a:r>
            <a:r>
              <a:rPr lang="en-US" sz="2800" b="1" dirty="0" err="1" smtClean="0">
                <a:latin typeface="+mj-lt"/>
              </a:rPr>
              <a:t>dan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err="1" smtClean="0">
                <a:latin typeface="+mj-lt"/>
              </a:rPr>
              <a:t>Kriteria</a:t>
            </a:r>
            <a:r>
              <a:rPr lang="en-US" sz="2800" b="1" dirty="0" smtClean="0">
                <a:latin typeface="+mj-lt"/>
              </a:rPr>
              <a:t>) </a:t>
            </a:r>
            <a:r>
              <a:rPr lang="en-US" sz="2800" dirty="0" err="1" smtClean="0">
                <a:latin typeface="+mj-lt"/>
              </a:rPr>
              <a:t>untuk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dijadikan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acuan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bagi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pemerintahan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daerah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untuk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melaksanakan</a:t>
            </a:r>
            <a:r>
              <a:rPr lang="en-US" sz="2800" dirty="0" smtClean="0">
                <a:latin typeface="+mj-lt"/>
              </a:rPr>
              <a:t> urusan </a:t>
            </a:r>
            <a:r>
              <a:rPr lang="en-US" sz="2800" dirty="0" err="1" smtClean="0">
                <a:latin typeface="+mj-lt"/>
              </a:rPr>
              <a:t>pemerintahan</a:t>
            </a:r>
            <a:r>
              <a:rPr lang="en-US" sz="2800" dirty="0" smtClean="0">
                <a:latin typeface="+mj-lt"/>
              </a:rPr>
              <a:t> yang </a:t>
            </a:r>
            <a:r>
              <a:rPr lang="en-US" sz="2800" dirty="0" err="1" smtClean="0">
                <a:latin typeface="+mj-lt"/>
              </a:rPr>
              <a:t>diserahkan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daerah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dirty="0" err="1" smtClean="0">
                <a:latin typeface="+mj-lt"/>
              </a:rPr>
              <a:t>jika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hal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ini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belum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ditetapkan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oleh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pusat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maka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pemerintahan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daerah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dapat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menetapkan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peraturan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daerah</a:t>
            </a:r>
            <a:r>
              <a:rPr lang="en-US" sz="2800" dirty="0" smtClean="0">
                <a:latin typeface="+mj-lt"/>
              </a:rPr>
              <a:t> (</a:t>
            </a:r>
            <a:r>
              <a:rPr lang="en-US" sz="2800" dirty="0" err="1" smtClean="0">
                <a:latin typeface="+mj-lt"/>
              </a:rPr>
              <a:t>perda</a:t>
            </a:r>
            <a:r>
              <a:rPr lang="en-US" sz="2800" dirty="0" smtClean="0">
                <a:latin typeface="+mj-lt"/>
              </a:rPr>
              <a:t>) </a:t>
            </a:r>
            <a:r>
              <a:rPr lang="en-US" sz="2800" dirty="0" err="1" smtClean="0">
                <a:latin typeface="+mj-lt"/>
              </a:rPr>
              <a:t>untuk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melaksanakan</a:t>
            </a:r>
            <a:r>
              <a:rPr lang="en-US" sz="2800" dirty="0" smtClean="0">
                <a:latin typeface="+mj-lt"/>
              </a:rPr>
              <a:t> urusan yang </a:t>
            </a:r>
            <a:r>
              <a:rPr lang="en-US" sz="2800" dirty="0" err="1" smtClean="0">
                <a:latin typeface="+mj-lt"/>
              </a:rPr>
              <a:t>menjadi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kewenangannya</a:t>
            </a:r>
            <a:endParaRPr lang="en-US" sz="2800" dirty="0" smtClean="0">
              <a:latin typeface="+mj-lt"/>
            </a:endParaRPr>
          </a:p>
          <a:p>
            <a:pPr marL="0" indent="0">
              <a:buNone/>
            </a:pPr>
            <a:endParaRPr lang="en-US" sz="28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07070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418058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08720"/>
            <a:ext cx="8291264" cy="5544616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+mj-lt"/>
                <a:cs typeface="Arial" pitchFamily="34" charset="0"/>
              </a:rPr>
              <a:t>Fungsi lain </a:t>
            </a:r>
            <a:r>
              <a:rPr lang="en-US" dirty="0" err="1" smtClean="0">
                <a:latin typeface="+mj-lt"/>
                <a:cs typeface="Arial" pitchFamily="34" charset="0"/>
              </a:rPr>
              <a:t>dari</a:t>
            </a:r>
            <a:r>
              <a:rPr lang="en-US" dirty="0" smtClean="0">
                <a:latin typeface="+mj-lt"/>
                <a:cs typeface="Arial" pitchFamily="34" charset="0"/>
              </a:rPr>
              <a:t> NPSK </a:t>
            </a:r>
            <a:r>
              <a:rPr lang="en-US" dirty="0" err="1" smtClean="0">
                <a:latin typeface="+mj-lt"/>
                <a:cs typeface="Arial" pitchFamily="34" charset="0"/>
              </a:rPr>
              <a:t>adalah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mengatur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hubungan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antar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tingkatan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susunan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pemerintahan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yaitu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antara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pusat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daerah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antar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pemerintahan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daerah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dalam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pelaksanaan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suatu</a:t>
            </a:r>
            <a:r>
              <a:rPr lang="en-US" dirty="0" smtClean="0">
                <a:latin typeface="+mj-lt"/>
                <a:cs typeface="Arial" pitchFamily="34" charset="0"/>
              </a:rPr>
              <a:t> urusan. </a:t>
            </a:r>
          </a:p>
          <a:p>
            <a:r>
              <a:rPr lang="en-US" dirty="0" err="1" smtClean="0">
                <a:latin typeface="+mj-lt"/>
                <a:cs typeface="Arial" pitchFamily="34" charset="0"/>
              </a:rPr>
              <a:t>Dengan</a:t>
            </a:r>
            <a:r>
              <a:rPr lang="en-US" dirty="0" smtClean="0">
                <a:latin typeface="+mj-lt"/>
                <a:cs typeface="Arial" pitchFamily="34" charset="0"/>
              </a:rPr>
              <a:t> kata lain </a:t>
            </a:r>
            <a:r>
              <a:rPr lang="en-US" dirty="0" smtClean="0">
                <a:latin typeface="+mj-lt"/>
                <a:cs typeface="Arial" pitchFamily="34" charset="0"/>
              </a:rPr>
              <a:t>d</a:t>
            </a:r>
            <a:r>
              <a:rPr lang="id-ID" dirty="0" smtClean="0">
                <a:latin typeface="+mj-lt"/>
                <a:cs typeface="Arial" pitchFamily="34" charset="0"/>
              </a:rPr>
              <a:t>a</a:t>
            </a:r>
            <a:r>
              <a:rPr lang="en-US" dirty="0" smtClean="0">
                <a:latin typeface="+mj-lt"/>
                <a:cs typeface="Arial" pitchFamily="34" charset="0"/>
              </a:rPr>
              <a:t>l</a:t>
            </a:r>
            <a:r>
              <a:rPr lang="id-ID" dirty="0" smtClean="0">
                <a:latin typeface="+mj-lt"/>
                <a:cs typeface="Arial" pitchFamily="34" charset="0"/>
              </a:rPr>
              <a:t>a</a:t>
            </a:r>
            <a:r>
              <a:rPr lang="en-US" dirty="0" smtClean="0">
                <a:latin typeface="+mj-lt"/>
                <a:cs typeface="Arial" pitchFamily="34" charset="0"/>
              </a:rPr>
              <a:t>m </a:t>
            </a:r>
            <a:r>
              <a:rPr lang="en-US" dirty="0" err="1" smtClean="0">
                <a:latin typeface="+mj-lt"/>
                <a:cs typeface="Arial" pitchFamily="34" charset="0"/>
              </a:rPr>
              <a:t>penyelenggaraan</a:t>
            </a:r>
            <a:r>
              <a:rPr lang="en-US" dirty="0" smtClean="0">
                <a:latin typeface="+mj-lt"/>
                <a:cs typeface="Arial" pitchFamily="34" charset="0"/>
              </a:rPr>
              <a:t> urusan </a:t>
            </a:r>
            <a:r>
              <a:rPr lang="en-US" dirty="0" err="1" smtClean="0">
                <a:latin typeface="+mj-lt"/>
                <a:cs typeface="Arial" pitchFamily="34" charset="0"/>
              </a:rPr>
              <a:t>daerah</a:t>
            </a:r>
            <a:r>
              <a:rPr lang="en-US" dirty="0" smtClean="0">
                <a:latin typeface="+mj-lt"/>
                <a:cs typeface="Arial" pitchFamily="34" charset="0"/>
              </a:rPr>
              <a:t>, </a:t>
            </a:r>
            <a:r>
              <a:rPr lang="en-US" dirty="0" err="1" smtClean="0">
                <a:latin typeface="+mj-lt"/>
                <a:cs typeface="Arial" pitchFamily="34" charset="0"/>
              </a:rPr>
              <a:t>pemerintah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pusat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bisa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mengintervensi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pemerintah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daerah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melalui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b="1" dirty="0" err="1" smtClean="0">
                <a:latin typeface="+mj-lt"/>
                <a:cs typeface="Arial" pitchFamily="34" charset="0"/>
              </a:rPr>
              <a:t>pintu</a:t>
            </a:r>
            <a:r>
              <a:rPr lang="en-US" b="1" dirty="0" smtClean="0">
                <a:latin typeface="+mj-lt"/>
                <a:cs typeface="Arial" pitchFamily="34" charset="0"/>
              </a:rPr>
              <a:t> </a:t>
            </a:r>
            <a:r>
              <a:rPr lang="en-US" b="1" dirty="0" err="1" smtClean="0">
                <a:latin typeface="+mj-lt"/>
                <a:cs typeface="Arial" pitchFamily="34" charset="0"/>
              </a:rPr>
              <a:t>masuk</a:t>
            </a:r>
            <a:r>
              <a:rPr lang="en-US" b="1" dirty="0" smtClean="0">
                <a:latin typeface="+mj-lt"/>
                <a:cs typeface="Arial" pitchFamily="34" charset="0"/>
              </a:rPr>
              <a:t> </a:t>
            </a:r>
            <a:r>
              <a:rPr lang="en-US" b="1" dirty="0" smtClean="0">
                <a:latin typeface="+mj-lt"/>
                <a:cs typeface="Arial" pitchFamily="34" charset="0"/>
              </a:rPr>
              <a:t>NS</a:t>
            </a:r>
            <a:r>
              <a:rPr lang="id-ID" b="1" dirty="0" smtClean="0">
                <a:latin typeface="+mj-lt"/>
                <a:cs typeface="Arial" pitchFamily="34" charset="0"/>
              </a:rPr>
              <a:t>P</a:t>
            </a:r>
            <a:r>
              <a:rPr lang="en-US" b="1" dirty="0" smtClean="0">
                <a:latin typeface="+mj-lt"/>
                <a:cs typeface="Arial" pitchFamily="34" charset="0"/>
              </a:rPr>
              <a:t>K</a:t>
            </a:r>
            <a:r>
              <a:rPr lang="en-US" dirty="0" smtClean="0">
                <a:latin typeface="+mj-lt"/>
                <a:cs typeface="Arial" pitchFamily="34" charset="0"/>
              </a:rPr>
              <a:t>. </a:t>
            </a:r>
            <a:r>
              <a:rPr lang="en-US" dirty="0" err="1" smtClean="0">
                <a:latin typeface="+mj-lt"/>
                <a:cs typeface="Arial" pitchFamily="34" charset="0"/>
              </a:rPr>
              <a:t>Jadi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seluas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apapun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otonomi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daerah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tetap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bisa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dikendalikan</a:t>
            </a:r>
            <a:r>
              <a:rPr lang="en-US" dirty="0" smtClean="0">
                <a:latin typeface="+mj-lt"/>
                <a:cs typeface="Arial" pitchFamily="34" charset="0"/>
              </a:rPr>
              <a:t> &amp; </a:t>
            </a:r>
            <a:r>
              <a:rPr lang="en-US" dirty="0" err="1" smtClean="0">
                <a:latin typeface="+mj-lt"/>
                <a:cs typeface="Arial" pitchFamily="34" charset="0"/>
              </a:rPr>
              <a:t>dianeksasi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oleh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pemerintahan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pusat</a:t>
            </a:r>
            <a:r>
              <a:rPr lang="en-US" dirty="0" smtClean="0">
                <a:latin typeface="+mj-lt"/>
                <a:cs typeface="Arial" pitchFamily="34" charset="0"/>
              </a:rPr>
              <a:t>. </a:t>
            </a:r>
          </a:p>
          <a:p>
            <a:r>
              <a:rPr lang="en-US" dirty="0" smtClean="0">
                <a:latin typeface="+mj-lt"/>
                <a:cs typeface="Arial" pitchFamily="34" charset="0"/>
              </a:rPr>
              <a:t>Urusan </a:t>
            </a:r>
            <a:r>
              <a:rPr lang="en-US" dirty="0" err="1" smtClean="0">
                <a:latin typeface="+mj-lt"/>
                <a:cs typeface="Arial" pitchFamily="34" charset="0"/>
              </a:rPr>
              <a:t>daerah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Kabupaten</a:t>
            </a:r>
            <a:r>
              <a:rPr lang="en-US" dirty="0" smtClean="0">
                <a:latin typeface="+mj-lt"/>
                <a:cs typeface="Arial" pitchFamily="34" charset="0"/>
              </a:rPr>
              <a:t>/Kota </a:t>
            </a:r>
            <a:r>
              <a:rPr lang="en-US" dirty="0" err="1" smtClean="0">
                <a:latin typeface="+mj-lt"/>
                <a:cs typeface="Arial" pitchFamily="34" charset="0"/>
              </a:rPr>
              <a:t>hasil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desentralisasi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b="1" dirty="0" err="1" smtClean="0">
                <a:latin typeface="+mj-lt"/>
                <a:cs typeface="Arial" pitchFamily="34" charset="0"/>
              </a:rPr>
              <a:t>cukup</a:t>
            </a:r>
            <a:r>
              <a:rPr lang="en-US" b="1" dirty="0" smtClean="0">
                <a:latin typeface="+mj-lt"/>
                <a:cs typeface="Arial" pitchFamily="34" charset="0"/>
              </a:rPr>
              <a:t> </a:t>
            </a:r>
            <a:r>
              <a:rPr lang="en-US" b="1" dirty="0" err="1" smtClean="0">
                <a:latin typeface="+mj-lt"/>
                <a:cs typeface="Arial" pitchFamily="34" charset="0"/>
              </a:rPr>
              <a:t>banyak</a:t>
            </a:r>
            <a:r>
              <a:rPr lang="en-US" b="1" dirty="0" smtClean="0">
                <a:latin typeface="+mj-lt"/>
                <a:cs typeface="Arial" pitchFamily="34" charset="0"/>
              </a:rPr>
              <a:t> </a:t>
            </a:r>
            <a:r>
              <a:rPr lang="en-US" b="1" dirty="0" err="1" smtClean="0">
                <a:latin typeface="+mj-lt"/>
                <a:cs typeface="Arial" pitchFamily="34" charset="0"/>
              </a:rPr>
              <a:t>yakni</a:t>
            </a:r>
            <a:r>
              <a:rPr lang="en-US" b="1" dirty="0" smtClean="0">
                <a:latin typeface="+mj-lt"/>
                <a:cs typeface="Arial" pitchFamily="34" charset="0"/>
              </a:rPr>
              <a:t> 31 urusan</a:t>
            </a:r>
            <a:r>
              <a:rPr lang="en-US" dirty="0" smtClean="0">
                <a:latin typeface="+mj-lt"/>
                <a:cs typeface="Arial" pitchFamily="34" charset="0"/>
              </a:rPr>
              <a:t>, </a:t>
            </a:r>
            <a:r>
              <a:rPr lang="en-US" dirty="0" err="1" smtClean="0">
                <a:latin typeface="+mj-lt"/>
                <a:cs typeface="Arial" pitchFamily="34" charset="0"/>
              </a:rPr>
              <a:t>disamping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itu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daerah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juga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memperoleh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limpahan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tugas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pembantuan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dari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propinsi</a:t>
            </a:r>
            <a:r>
              <a:rPr lang="en-US" dirty="0" smtClean="0">
                <a:latin typeface="+mj-lt"/>
                <a:cs typeface="Arial" pitchFamily="34" charset="0"/>
              </a:rPr>
              <a:t>. </a:t>
            </a:r>
            <a:r>
              <a:rPr lang="en-US" dirty="0" err="1" smtClean="0">
                <a:latin typeface="+mj-lt"/>
                <a:cs typeface="Arial" pitchFamily="34" charset="0"/>
              </a:rPr>
              <a:t>Dngan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besarnya</a:t>
            </a:r>
            <a:r>
              <a:rPr lang="en-US" dirty="0" smtClean="0">
                <a:latin typeface="+mj-lt"/>
                <a:cs typeface="Arial" pitchFamily="34" charset="0"/>
              </a:rPr>
              <a:t> urusan </a:t>
            </a:r>
            <a:r>
              <a:rPr lang="en-US" dirty="0" err="1" smtClean="0">
                <a:latin typeface="+mj-lt"/>
                <a:cs typeface="Arial" pitchFamily="34" charset="0"/>
              </a:rPr>
              <a:t>pemerintahan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yg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harus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dilakukan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oleh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pemerintah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daerah</a:t>
            </a:r>
            <a:r>
              <a:rPr lang="en-US" dirty="0" smtClean="0">
                <a:latin typeface="+mj-lt"/>
                <a:cs typeface="Arial" pitchFamily="34" charset="0"/>
              </a:rPr>
              <a:t>, </a:t>
            </a:r>
            <a:r>
              <a:rPr lang="en-US" dirty="0" err="1" smtClean="0">
                <a:latin typeface="+mj-lt"/>
                <a:cs typeface="Arial" pitchFamily="34" charset="0"/>
              </a:rPr>
              <a:t>kebutuhan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aparatur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yg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harus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melaksanakan</a:t>
            </a:r>
            <a:r>
              <a:rPr lang="en-US" dirty="0" smtClean="0">
                <a:latin typeface="+mj-lt"/>
                <a:cs typeface="Arial" pitchFamily="34" charset="0"/>
              </a:rPr>
              <a:t> urusan </a:t>
            </a:r>
            <a:r>
              <a:rPr lang="en-US" dirty="0" err="1" smtClean="0">
                <a:latin typeface="+mj-lt"/>
                <a:cs typeface="Arial" pitchFamily="34" charset="0"/>
              </a:rPr>
              <a:t>wajib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makin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membesar</a:t>
            </a:r>
            <a:r>
              <a:rPr lang="en-US" dirty="0" smtClean="0">
                <a:latin typeface="+mj-lt"/>
                <a:cs typeface="Arial" pitchFamily="34" charset="0"/>
              </a:rPr>
              <a:t>. 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3836631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706090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219256" cy="5400600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>
                <a:latin typeface="+mj-lt"/>
                <a:cs typeface="Arial" pitchFamily="34" charset="0"/>
              </a:rPr>
              <a:t>Aparatur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yg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besar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jumlahnya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butuh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beaya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besar</a:t>
            </a:r>
            <a:r>
              <a:rPr lang="en-US" dirty="0" smtClean="0">
                <a:latin typeface="+mj-lt"/>
                <a:cs typeface="Arial" pitchFamily="34" charset="0"/>
              </a:rPr>
              <a:t> hg </a:t>
            </a:r>
            <a:r>
              <a:rPr lang="en-US" dirty="0" err="1" smtClean="0">
                <a:latin typeface="+mj-lt"/>
                <a:cs typeface="Arial" pitchFamily="34" charset="0"/>
              </a:rPr>
              <a:t>overcoast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penyelenggaraan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pengadaan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sarana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prasarana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meningkat</a:t>
            </a:r>
            <a:r>
              <a:rPr lang="en-US" dirty="0" smtClean="0">
                <a:latin typeface="+mj-lt"/>
                <a:cs typeface="Arial" pitchFamily="34" charset="0"/>
              </a:rPr>
              <a:t>  di </a:t>
            </a:r>
            <a:r>
              <a:rPr lang="en-US" dirty="0" err="1" smtClean="0">
                <a:latin typeface="+mj-lt"/>
                <a:cs typeface="Arial" pitchFamily="34" charset="0"/>
              </a:rPr>
              <a:t>daerah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kabupaten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kota</a:t>
            </a:r>
            <a:r>
              <a:rPr lang="en-US" dirty="0" smtClean="0">
                <a:latin typeface="+mj-lt"/>
                <a:cs typeface="Arial" pitchFamily="34" charset="0"/>
              </a:rPr>
              <a:t>.</a:t>
            </a:r>
          </a:p>
          <a:p>
            <a:r>
              <a:rPr lang="en-US" dirty="0" err="1" smtClean="0">
                <a:latin typeface="+mj-lt"/>
                <a:cs typeface="Arial" pitchFamily="34" charset="0"/>
              </a:rPr>
              <a:t>Gemuknya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aparat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alur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birokrasi</a:t>
            </a:r>
            <a:r>
              <a:rPr lang="en-US" dirty="0" smtClean="0">
                <a:latin typeface="+mj-lt"/>
                <a:cs typeface="Arial" pitchFamily="34" charset="0"/>
              </a:rPr>
              <a:t> yang </a:t>
            </a:r>
            <a:r>
              <a:rPr lang="en-US" dirty="0" err="1" smtClean="0">
                <a:latin typeface="+mj-lt"/>
                <a:cs typeface="Arial" pitchFamily="34" charset="0"/>
              </a:rPr>
              <a:t>kacau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telah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b="1" dirty="0" err="1" smtClean="0">
                <a:latin typeface="+mj-lt"/>
                <a:cs typeface="Arial" pitchFamily="34" charset="0"/>
              </a:rPr>
              <a:t>melahirkan</a:t>
            </a:r>
            <a:r>
              <a:rPr lang="en-US" b="1" dirty="0" smtClean="0">
                <a:latin typeface="+mj-lt"/>
                <a:cs typeface="Arial" pitchFamily="34" charset="0"/>
              </a:rPr>
              <a:t> </a:t>
            </a:r>
            <a:r>
              <a:rPr lang="en-US" b="1" dirty="0" err="1" smtClean="0">
                <a:latin typeface="+mj-lt"/>
                <a:cs typeface="Arial" pitchFamily="34" charset="0"/>
              </a:rPr>
              <a:t>birokrasi</a:t>
            </a:r>
            <a:r>
              <a:rPr lang="en-US" b="1" dirty="0" smtClean="0">
                <a:latin typeface="+mj-lt"/>
                <a:cs typeface="Arial" pitchFamily="34" charset="0"/>
              </a:rPr>
              <a:t> yang </a:t>
            </a:r>
            <a:r>
              <a:rPr lang="en-US" b="1" dirty="0" err="1" smtClean="0">
                <a:latin typeface="+mj-lt"/>
                <a:cs typeface="Arial" pitchFamily="34" charset="0"/>
              </a:rPr>
              <a:t>tidak</a:t>
            </a:r>
            <a:r>
              <a:rPr lang="en-US" b="1" dirty="0" smtClean="0">
                <a:latin typeface="+mj-lt"/>
                <a:cs typeface="Arial" pitchFamily="34" charset="0"/>
              </a:rPr>
              <a:t> </a:t>
            </a:r>
            <a:r>
              <a:rPr lang="en-US" b="1" dirty="0" err="1" smtClean="0">
                <a:latin typeface="+mj-lt"/>
                <a:cs typeface="Arial" pitchFamily="34" charset="0"/>
              </a:rPr>
              <a:t>efisien</a:t>
            </a:r>
            <a:r>
              <a:rPr lang="en-US" b="1" dirty="0" smtClean="0">
                <a:latin typeface="+mj-lt"/>
                <a:cs typeface="Arial" pitchFamily="34" charset="0"/>
              </a:rPr>
              <a:t> </a:t>
            </a:r>
            <a:r>
              <a:rPr lang="en-US" b="1" dirty="0" err="1" smtClean="0">
                <a:latin typeface="+mj-lt"/>
                <a:cs typeface="Arial" pitchFamily="34" charset="0"/>
              </a:rPr>
              <a:t>dan</a:t>
            </a:r>
            <a:r>
              <a:rPr lang="en-US" b="1" dirty="0" smtClean="0">
                <a:latin typeface="+mj-lt"/>
                <a:cs typeface="Arial" pitchFamily="34" charset="0"/>
              </a:rPr>
              <a:t>  </a:t>
            </a:r>
            <a:r>
              <a:rPr lang="en-US" b="1" dirty="0" err="1" smtClean="0">
                <a:latin typeface="+mj-lt"/>
                <a:cs typeface="Arial" pitchFamily="34" charset="0"/>
              </a:rPr>
              <a:t>efektif</a:t>
            </a:r>
            <a:r>
              <a:rPr lang="en-US" b="1" dirty="0" smtClean="0">
                <a:latin typeface="+mj-lt"/>
                <a:cs typeface="Arial" pitchFamily="34" charset="0"/>
              </a:rPr>
              <a:t>.</a:t>
            </a:r>
          </a:p>
          <a:p>
            <a:r>
              <a:rPr lang="en-US" dirty="0" smtClean="0">
                <a:latin typeface="+mj-lt"/>
                <a:cs typeface="Arial" pitchFamily="34" charset="0"/>
              </a:rPr>
              <a:t>Dalam </a:t>
            </a:r>
            <a:r>
              <a:rPr lang="en-US" i="1" dirty="0" smtClean="0">
                <a:latin typeface="+mj-lt"/>
                <a:cs typeface="Arial" pitchFamily="34" charset="0"/>
              </a:rPr>
              <a:t>New Public Management (</a:t>
            </a:r>
            <a:r>
              <a:rPr lang="en-US" dirty="0" smtClean="0">
                <a:latin typeface="+mj-lt"/>
                <a:cs typeface="Arial" pitchFamily="34" charset="0"/>
              </a:rPr>
              <a:t>NPM) </a:t>
            </a:r>
            <a:r>
              <a:rPr lang="en-US" dirty="0" err="1" smtClean="0">
                <a:latin typeface="+mj-lt"/>
                <a:cs typeface="Arial" pitchFamily="34" charset="0"/>
              </a:rPr>
              <a:t>menjadi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gerakan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pembaharuan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administrasi</a:t>
            </a:r>
            <a:r>
              <a:rPr lang="en-US" dirty="0" smtClean="0">
                <a:latin typeface="+mj-lt"/>
                <a:cs typeface="Arial" pitchFamily="34" charset="0"/>
              </a:rPr>
              <a:t>, </a:t>
            </a:r>
            <a:r>
              <a:rPr lang="en-US" dirty="0" err="1" smtClean="0">
                <a:latin typeface="+mj-lt"/>
                <a:cs typeface="Arial" pitchFamily="34" charset="0"/>
              </a:rPr>
              <a:t>desentralisasi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telah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menjadi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satu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nilai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penting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dalam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rangka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mewujudkan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pemerintahan</a:t>
            </a:r>
            <a:r>
              <a:rPr lang="en-US" dirty="0" smtClean="0">
                <a:latin typeface="+mj-lt"/>
                <a:cs typeface="Arial" pitchFamily="34" charset="0"/>
              </a:rPr>
              <a:t> yang </a:t>
            </a:r>
            <a:r>
              <a:rPr lang="en-US" dirty="0" err="1" smtClean="0">
                <a:latin typeface="+mj-lt"/>
                <a:cs typeface="Arial" pitchFamily="34" charset="0"/>
              </a:rPr>
              <a:t>efisien</a:t>
            </a:r>
            <a:r>
              <a:rPr lang="en-US" dirty="0" smtClean="0">
                <a:latin typeface="+mj-lt"/>
                <a:cs typeface="Arial" pitchFamily="34" charset="0"/>
              </a:rPr>
              <a:t>, </a:t>
            </a:r>
            <a:r>
              <a:rPr lang="en-US" dirty="0" err="1" smtClean="0">
                <a:latin typeface="+mj-lt"/>
                <a:cs typeface="Arial" pitchFamily="34" charset="0"/>
              </a:rPr>
              <a:t>efektif</a:t>
            </a:r>
            <a:r>
              <a:rPr lang="en-US" dirty="0" smtClean="0">
                <a:latin typeface="+mj-lt"/>
                <a:cs typeface="Arial" pitchFamily="34" charset="0"/>
              </a:rPr>
              <a:t>, </a:t>
            </a:r>
            <a:r>
              <a:rPr lang="en-US" dirty="0" err="1" smtClean="0">
                <a:latin typeface="+mj-lt"/>
                <a:cs typeface="Arial" pitchFamily="34" charset="0"/>
              </a:rPr>
              <a:t>responsif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akuntabel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maka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dari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itu</a:t>
            </a:r>
            <a:r>
              <a:rPr lang="en-US" dirty="0" smtClean="0">
                <a:latin typeface="+mj-lt"/>
                <a:cs typeface="Arial" pitchFamily="34" charset="0"/>
              </a:rPr>
              <a:t>, </a:t>
            </a:r>
            <a:r>
              <a:rPr lang="en-US" dirty="0" err="1" smtClean="0">
                <a:latin typeface="+mj-lt"/>
                <a:cs typeface="Arial" pitchFamily="34" charset="0"/>
              </a:rPr>
              <a:t>dalam</a:t>
            </a:r>
            <a:r>
              <a:rPr lang="en-US" dirty="0" smtClean="0">
                <a:latin typeface="+mj-lt"/>
                <a:cs typeface="Arial" pitchFamily="34" charset="0"/>
              </a:rPr>
              <a:t> UU No 23 </a:t>
            </a:r>
            <a:r>
              <a:rPr lang="en-US" dirty="0" err="1" smtClean="0">
                <a:latin typeface="+mj-lt"/>
                <a:cs typeface="Arial" pitchFamily="34" charset="0"/>
              </a:rPr>
              <a:t>Th</a:t>
            </a:r>
            <a:r>
              <a:rPr lang="en-US" dirty="0" smtClean="0">
                <a:latin typeface="+mj-lt"/>
                <a:cs typeface="Arial" pitchFamily="34" charset="0"/>
              </a:rPr>
              <a:t> 2014 urusan </a:t>
            </a:r>
            <a:r>
              <a:rPr lang="en-US" dirty="0" err="1" smtClean="0">
                <a:latin typeface="+mj-lt"/>
                <a:cs typeface="Arial" pitchFamily="34" charset="0"/>
              </a:rPr>
              <a:t>pemerintahan</a:t>
            </a:r>
            <a:r>
              <a:rPr lang="en-US" dirty="0" smtClean="0">
                <a:latin typeface="+mj-lt"/>
                <a:cs typeface="Arial" pitchFamily="34" charset="0"/>
              </a:rPr>
              <a:t> yang </a:t>
            </a:r>
            <a:r>
              <a:rPr lang="en-US" dirty="0" err="1" smtClean="0">
                <a:latin typeface="+mj-lt"/>
                <a:cs typeface="Arial" pitchFamily="34" charset="0"/>
              </a:rPr>
              <a:t>dilaksanakan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oleh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pemerintah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daerah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dibedakan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atas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dua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jenis</a:t>
            </a:r>
            <a:r>
              <a:rPr lang="en-US" dirty="0" smtClean="0">
                <a:latin typeface="+mj-lt"/>
                <a:cs typeface="Arial" pitchFamily="34" charset="0"/>
              </a:rPr>
              <a:t>.  </a:t>
            </a:r>
            <a:r>
              <a:rPr lang="en-US" i="1" dirty="0" smtClean="0">
                <a:latin typeface="+mj-lt"/>
                <a:cs typeface="Arial" pitchFamily="34" charset="0"/>
              </a:rPr>
              <a:t>   </a:t>
            </a:r>
            <a:endParaRPr lang="en-US" i="1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57315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id-ID" sz="3200" b="1" dirty="0" smtClean="0"/>
              <a:t/>
            </a:r>
            <a:br>
              <a:rPr lang="id-ID" sz="3200" b="1" dirty="0" smtClean="0"/>
            </a:br>
            <a:r>
              <a:rPr lang="en-US" sz="3200" b="1" dirty="0" smtClean="0"/>
              <a:t>Dalam</a:t>
            </a:r>
            <a:r>
              <a:rPr lang="en-US" sz="3200" dirty="0" smtClean="0"/>
              <a:t> </a:t>
            </a:r>
            <a:r>
              <a:rPr lang="en-US" sz="3200" b="1" dirty="0" err="1" smtClean="0"/>
              <a:t>pasal</a:t>
            </a:r>
            <a:r>
              <a:rPr lang="en-US" sz="3200" b="1" dirty="0" smtClean="0"/>
              <a:t> 9 U</a:t>
            </a:r>
            <a:r>
              <a:rPr lang="id-ID" sz="3200" b="1" dirty="0" smtClean="0"/>
              <a:t>ndang </a:t>
            </a:r>
            <a:r>
              <a:rPr lang="en-US" sz="3200" b="1" dirty="0" smtClean="0"/>
              <a:t>U</a:t>
            </a:r>
            <a:r>
              <a:rPr lang="id-ID" sz="3200" b="1" dirty="0" smtClean="0"/>
              <a:t>ndang </a:t>
            </a:r>
            <a:r>
              <a:rPr lang="en-US" sz="3200" b="1" dirty="0" smtClean="0"/>
              <a:t> No 23 Th. 20</a:t>
            </a:r>
            <a:r>
              <a:rPr lang="id-ID" sz="3200" b="1" dirty="0" smtClean="0"/>
              <a:t>14 </a:t>
            </a:r>
            <a:r>
              <a:rPr lang="en-US" sz="3200" b="1" dirty="0" smtClean="0"/>
              <a:t>urusan </a:t>
            </a:r>
            <a:r>
              <a:rPr lang="en-US" sz="3200" b="1" dirty="0" err="1" smtClean="0"/>
              <a:t>pemerintahan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daerah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dibedakan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sbb</a:t>
            </a:r>
            <a:r>
              <a:rPr lang="en-US" sz="3200" dirty="0" smtClean="0"/>
              <a:t>:</a:t>
            </a:r>
            <a:br>
              <a:rPr lang="en-US" sz="3200" dirty="0" smtClean="0"/>
            </a:br>
            <a:endParaRPr lang="en-US" sz="32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84784"/>
            <a:ext cx="8301608" cy="5184576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arenR"/>
            </a:pPr>
            <a:r>
              <a:rPr lang="en-US" dirty="0" smtClean="0"/>
              <a:t>Urusan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urusan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absolut</a:t>
            </a:r>
            <a:r>
              <a:rPr lang="en-US" dirty="0" smtClean="0"/>
              <a:t>, urusan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konkuren</a:t>
            </a:r>
            <a:r>
              <a:rPr lang="en-US" dirty="0" smtClean="0"/>
              <a:t>, urusan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. 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Urusan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b="1" dirty="0" err="1" smtClean="0"/>
              <a:t>absolut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termaktub</a:t>
            </a:r>
            <a:r>
              <a:rPr lang="en-US" dirty="0" smtClean="0"/>
              <a:t>  </a:t>
            </a:r>
            <a:r>
              <a:rPr lang="en-US" dirty="0" err="1" smtClean="0"/>
              <a:t>pd</a:t>
            </a:r>
            <a:r>
              <a:rPr lang="en-US" b="1" dirty="0" smtClean="0"/>
              <a:t> </a:t>
            </a:r>
            <a:r>
              <a:rPr lang="en-US" b="1" dirty="0" err="1" smtClean="0"/>
              <a:t>ayat</a:t>
            </a:r>
            <a:r>
              <a:rPr lang="en-US" b="1" dirty="0" smtClean="0"/>
              <a:t> (1) </a:t>
            </a:r>
            <a:r>
              <a:rPr lang="en-US" dirty="0" err="1" smtClean="0"/>
              <a:t>adalah</a:t>
            </a:r>
            <a:r>
              <a:rPr lang="en-US" dirty="0" smtClean="0"/>
              <a:t>  urusan </a:t>
            </a:r>
            <a:r>
              <a:rPr lang="en-US" dirty="0" err="1" smtClean="0"/>
              <a:t>pemerintahan</a:t>
            </a:r>
            <a:r>
              <a:rPr lang="en-US" dirty="0" smtClean="0"/>
              <a:t> yang </a:t>
            </a:r>
            <a:r>
              <a:rPr lang="en-US" dirty="0" err="1" smtClean="0"/>
              <a:t>sepenuhnya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endParaRPr lang="en-US" dirty="0" smtClean="0"/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Urusan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b="1" dirty="0" err="1" smtClean="0"/>
              <a:t>konkuren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termaktub</a:t>
            </a:r>
            <a:r>
              <a:rPr lang="en-US" dirty="0" smtClean="0"/>
              <a:t>  </a:t>
            </a:r>
            <a:r>
              <a:rPr lang="en-US" dirty="0" err="1" smtClean="0"/>
              <a:t>pd</a:t>
            </a:r>
            <a:r>
              <a:rPr lang="en-US" b="1" dirty="0" smtClean="0"/>
              <a:t> </a:t>
            </a:r>
            <a:r>
              <a:rPr lang="en-US" b="1" dirty="0" err="1" smtClean="0"/>
              <a:t>ayat</a:t>
            </a:r>
            <a:r>
              <a:rPr lang="en-US" b="1" dirty="0" smtClean="0"/>
              <a:t> (1) </a:t>
            </a:r>
            <a:r>
              <a:rPr lang="en-US" dirty="0" err="1" smtClean="0"/>
              <a:t>adalah</a:t>
            </a:r>
            <a:r>
              <a:rPr lang="en-US" dirty="0" smtClean="0"/>
              <a:t>  urusan </a:t>
            </a:r>
            <a:r>
              <a:rPr lang="en-US" dirty="0" err="1" smtClean="0"/>
              <a:t>pemerintahan</a:t>
            </a:r>
            <a:r>
              <a:rPr lang="en-US" dirty="0" smtClean="0"/>
              <a:t> yang </a:t>
            </a:r>
            <a:r>
              <a:rPr lang="en-US" dirty="0" err="1" smtClean="0"/>
              <a:t>dibagi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propinsi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Kabupaten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/Kota .</a:t>
            </a:r>
            <a:endParaRPr lang="en-US" dirty="0" smtClean="0"/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Urusan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konkuren</a:t>
            </a:r>
            <a:r>
              <a:rPr lang="en-US" dirty="0" smtClean="0"/>
              <a:t> yang </a:t>
            </a:r>
            <a:r>
              <a:rPr lang="en-US" dirty="0" err="1" smtClean="0"/>
              <a:t>diserahkan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Daerah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Urusan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b="1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termaktub</a:t>
            </a:r>
            <a:r>
              <a:rPr lang="en-US" dirty="0" smtClean="0"/>
              <a:t>  </a:t>
            </a:r>
            <a:r>
              <a:rPr lang="en-US" dirty="0" err="1" smtClean="0"/>
              <a:t>pd</a:t>
            </a:r>
            <a:r>
              <a:rPr lang="en-US" b="1" dirty="0" smtClean="0"/>
              <a:t> </a:t>
            </a:r>
            <a:r>
              <a:rPr lang="en-US" b="1" dirty="0" err="1" smtClean="0"/>
              <a:t>ayat</a:t>
            </a:r>
            <a:r>
              <a:rPr lang="en-US" b="1" dirty="0" smtClean="0"/>
              <a:t> (1) </a:t>
            </a:r>
            <a:r>
              <a:rPr lang="en-US" dirty="0" err="1" smtClean="0"/>
              <a:t>adalah</a:t>
            </a:r>
            <a:r>
              <a:rPr lang="en-US" dirty="0" smtClean="0"/>
              <a:t>  urusan </a:t>
            </a:r>
            <a:r>
              <a:rPr lang="en-US" dirty="0" err="1" smtClean="0"/>
              <a:t>pemerintahan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275424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1885</Words>
  <Application>Microsoft Office PowerPoint</Application>
  <PresentationFormat>On-screen Show (4:3)</PresentationFormat>
  <Paragraphs>112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 Pemerintahan Daerah  menurut Undang-undang Nomor 23 Tahun 2014  </vt:lpstr>
      <vt:lpstr>PowerPoint Presentation</vt:lpstr>
      <vt:lpstr>PowerPoint Presentation</vt:lpstr>
      <vt:lpstr>Perbedaan Pembagian Urusan Pemerintahan antara UU 32 Th 2004 dengan UU No 23 Th. 2014  </vt:lpstr>
      <vt:lpstr>Kriteria  Pembagian Kewenangan dalam Undang Undang  No 23 Th. 2014</vt:lpstr>
      <vt:lpstr>PowerPoint Presentation</vt:lpstr>
      <vt:lpstr>PowerPoint Presentation</vt:lpstr>
      <vt:lpstr>PowerPoint Presentation</vt:lpstr>
      <vt:lpstr> Dalam pasal 9 Undang Undang  No 23 Th. 2014 urusan pemerintahan daerah dibedakan sbb: </vt:lpstr>
      <vt:lpstr>Urusan pemerintahan absolut  pasal 10 ayat (1)</vt:lpstr>
      <vt:lpstr>Urusan pemerintahan Konkuren psl 11 ayat (1)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Undang-undang Nomor 23 Tahun 2014  tentang Pemerintahan Daerah</dc:title>
  <dc:creator>My PC</dc:creator>
  <cp:lastModifiedBy>My PC</cp:lastModifiedBy>
  <cp:revision>17</cp:revision>
  <dcterms:created xsi:type="dcterms:W3CDTF">2021-11-01T06:30:28Z</dcterms:created>
  <dcterms:modified xsi:type="dcterms:W3CDTF">2021-11-01T13:54:06Z</dcterms:modified>
</cp:coreProperties>
</file>