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8" r:id="rId3"/>
    <p:sldId id="259" r:id="rId4"/>
    <p:sldId id="260" r:id="rId5"/>
    <p:sldId id="265" r:id="rId6"/>
    <p:sldId id="262" r:id="rId7"/>
    <p:sldId id="266" r:id="rId8"/>
    <p:sldId id="267" r:id="rId9"/>
    <p:sldId id="268" r:id="rId10"/>
    <p:sldId id="269" r:id="rId11"/>
    <p:sldId id="275" r:id="rId12"/>
    <p:sldId id="270" r:id="rId13"/>
    <p:sldId id="271" r:id="rId14"/>
    <p:sldId id="272" r:id="rId15"/>
    <p:sldId id="273" r:id="rId16"/>
    <p:sldId id="274" r:id="rId17"/>
    <p:sldId id="276" r:id="rId18"/>
    <p:sldId id="277" r:id="rId19"/>
    <p:sldId id="278" r:id="rId20"/>
    <p:sldId id="279" r:id="rId21"/>
    <p:sldId id="284" r:id="rId22"/>
    <p:sldId id="282" r:id="rId23"/>
    <p:sldId id="280" r:id="rId24"/>
    <p:sldId id="283" r:id="rId25"/>
    <p:sldId id="285" r:id="rId26"/>
    <p:sldId id="286" r:id="rId27"/>
    <p:sldId id="281"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varScale="1">
        <p:scale>
          <a:sx n="65" d="100"/>
          <a:sy n="65" d="100"/>
        </p:scale>
        <p:origin x="-14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C89D12-120E-45B1-A218-5CDC735E0BF7}" type="datetimeFigureOut">
              <a:rPr lang="id-ID" smtClean="0"/>
              <a:t>20/05/2019</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E6BCD2-F295-4DF1-A346-63FF017994F2}" type="slidenum">
              <a:rPr lang="id-ID" smtClean="0"/>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812E1066-EE92-48C7-B3BA-647EAB00AFD3}" type="datetimeFigureOut">
              <a:rPr lang="id-ID" smtClean="0"/>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12E1066-EE92-48C7-B3BA-647EAB00AFD3}" type="datetimeFigureOut">
              <a:rPr lang="id-ID" smtClean="0"/>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12E1066-EE92-48C7-B3BA-647EAB00AFD3}" type="datetimeFigureOut">
              <a:rPr lang="id-ID" smtClean="0"/>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812E1066-EE92-48C7-B3BA-647EAB00AFD3}" type="datetimeFigureOut">
              <a:rPr lang="id-ID" smtClean="0"/>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2E1066-EE92-48C7-B3BA-647EAB00AFD3}" type="datetimeFigureOut">
              <a:rPr lang="id-ID" smtClean="0"/>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812E1066-EE92-48C7-B3BA-647EAB00AFD3}" type="datetimeFigureOut">
              <a:rPr lang="id-ID" smtClean="0"/>
              <a:t>20/05/2019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812E1066-EE92-48C7-B3BA-647EAB00AFD3}" type="datetimeFigureOut">
              <a:rPr lang="id-ID" smtClean="0"/>
              <a:t>20/05/2019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812E1066-EE92-48C7-B3BA-647EAB00AFD3}" type="datetimeFigureOut">
              <a:rPr lang="id-ID" smtClean="0"/>
              <a:t>20/05/2019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2E1066-EE92-48C7-B3BA-647EAB00AFD3}" type="datetimeFigureOut">
              <a:rPr lang="id-ID" smtClean="0"/>
              <a:t>20/05/2019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2E1066-EE92-48C7-B3BA-647EAB00AFD3}" type="datetimeFigureOut">
              <a:rPr lang="id-ID" smtClean="0"/>
              <a:t>20/05/2019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2E1066-EE92-48C7-B3BA-647EAB00AFD3}" type="datetimeFigureOut">
              <a:rPr lang="id-ID" smtClean="0"/>
              <a:t>20/05/2019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3760EA3-C8BA-4EB7-AFBA-5C8E70C2A87C}"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2E1066-EE92-48C7-B3BA-647EAB00AFD3}" type="datetimeFigureOut">
              <a:rPr lang="id-ID" smtClean="0"/>
              <a:t>20/05/2019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60EA3-C8BA-4EB7-AFBA-5C8E70C2A87C}"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Gerakan Sosial</a:t>
            </a:r>
            <a:endParaRPr lang="id-ID" dirty="0"/>
          </a:p>
        </p:txBody>
      </p:sp>
      <p:sp>
        <p:nvSpPr>
          <p:cNvPr id="3" name="Subtitle 2"/>
          <p:cNvSpPr>
            <a:spLocks noGrp="1"/>
          </p:cNvSpPr>
          <p:nvPr>
            <p:ph type="subTitle" idx="1"/>
          </p:nvPr>
        </p:nvSpPr>
        <p:spPr/>
        <p:txBody>
          <a:bodyPr/>
          <a:lstStyle/>
          <a:p>
            <a:r>
              <a:rPr lang="id-ID" dirty="0" smtClean="0"/>
              <a:t>Jaka Triwidaryanta</a:t>
            </a:r>
          </a:p>
          <a:p>
            <a:r>
              <a:rPr lang="id-ID" dirty="0" smtClean="0"/>
              <a:t>Materi Negara dan Masyarakat Sipil</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Faktor Gerakan Sosial</a:t>
            </a:r>
            <a:endParaRPr lang="id-ID" dirty="0"/>
          </a:p>
        </p:txBody>
      </p:sp>
      <p:sp>
        <p:nvSpPr>
          <p:cNvPr id="3" name="Text Placeholder 2"/>
          <p:cNvSpPr>
            <a:spLocks noGrp="1"/>
          </p:cNvSpPr>
          <p:nvPr>
            <p:ph type="body" idx="1"/>
          </p:nvPr>
        </p:nvSpPr>
        <p:spPr/>
        <p:txBody>
          <a:bodyPr/>
          <a:lstStyle/>
          <a:p>
            <a:r>
              <a:rPr lang="id-ID" dirty="0" smtClean="0"/>
              <a:t>Kondisi  Internal</a:t>
            </a:r>
            <a:endParaRPr lang="id-ID" dirty="0"/>
          </a:p>
        </p:txBody>
      </p:sp>
      <p:sp>
        <p:nvSpPr>
          <p:cNvPr id="4" name="Content Placeholder 3"/>
          <p:cNvSpPr>
            <a:spLocks noGrp="1"/>
          </p:cNvSpPr>
          <p:nvPr>
            <p:ph sz="half" idx="2"/>
          </p:nvPr>
        </p:nvSpPr>
        <p:spPr/>
        <p:txBody>
          <a:bodyPr/>
          <a:lstStyle/>
          <a:p>
            <a:r>
              <a:rPr lang="id-ID" dirty="0"/>
              <a:t>Ideologi diri</a:t>
            </a:r>
          </a:p>
          <a:p>
            <a:r>
              <a:rPr lang="id-ID" dirty="0"/>
              <a:t>Nilai-nilai diri</a:t>
            </a:r>
          </a:p>
          <a:p>
            <a:r>
              <a:rPr lang="id-ID" dirty="0"/>
              <a:t>Perspektif memandang suatu fenomena</a:t>
            </a:r>
          </a:p>
          <a:p>
            <a:r>
              <a:rPr lang="id-ID" dirty="0"/>
              <a:t>Sumber daya diri</a:t>
            </a:r>
          </a:p>
          <a:p>
            <a:r>
              <a:rPr lang="id-ID" dirty="0"/>
              <a:t>Komitmen diri</a:t>
            </a:r>
          </a:p>
          <a:p>
            <a:endParaRPr lang="id-ID" dirty="0"/>
          </a:p>
        </p:txBody>
      </p:sp>
      <p:sp>
        <p:nvSpPr>
          <p:cNvPr id="5" name="Text Placeholder 4"/>
          <p:cNvSpPr>
            <a:spLocks noGrp="1"/>
          </p:cNvSpPr>
          <p:nvPr>
            <p:ph type="body" sz="quarter" idx="3"/>
          </p:nvPr>
        </p:nvSpPr>
        <p:spPr/>
        <p:txBody>
          <a:bodyPr/>
          <a:lstStyle/>
          <a:p>
            <a:r>
              <a:rPr lang="id-ID" dirty="0" smtClean="0"/>
              <a:t>Kondisi eksternal</a:t>
            </a:r>
            <a:endParaRPr lang="id-ID" dirty="0"/>
          </a:p>
        </p:txBody>
      </p:sp>
      <p:sp>
        <p:nvSpPr>
          <p:cNvPr id="6" name="Content Placeholder 5"/>
          <p:cNvSpPr>
            <a:spLocks noGrp="1"/>
          </p:cNvSpPr>
          <p:nvPr>
            <p:ph sz="quarter" idx="4"/>
          </p:nvPr>
        </p:nvSpPr>
        <p:spPr/>
        <p:txBody>
          <a:bodyPr/>
          <a:lstStyle/>
          <a:p>
            <a:r>
              <a:rPr lang="id-ID" dirty="0"/>
              <a:t>Kondusivitas structural</a:t>
            </a:r>
          </a:p>
          <a:p>
            <a:r>
              <a:rPr lang="id-ID" dirty="0"/>
              <a:t>Ketegangan structural</a:t>
            </a:r>
          </a:p>
          <a:p>
            <a:r>
              <a:rPr lang="id-ID" dirty="0"/>
              <a:t>Penyelenggaraan pemerintah</a:t>
            </a:r>
          </a:p>
          <a:p>
            <a:r>
              <a:rPr lang="id-ID" dirty="0"/>
              <a:t>Strategi pembangunan</a:t>
            </a:r>
          </a:p>
          <a:p>
            <a:r>
              <a:rPr lang="id-ID" dirty="0" smtClean="0"/>
              <a:t>Situasi dan</a:t>
            </a:r>
            <a:r>
              <a:rPr lang="id-ID" dirty="0"/>
              <a:t>	</a:t>
            </a:r>
            <a:r>
              <a:rPr lang="id-ID" dirty="0" smtClean="0"/>
              <a:t>kondisi yang sedang berlangsung</a:t>
            </a:r>
            <a:endParaRPr lang="id-ID" dirty="0"/>
          </a:p>
          <a:p>
            <a:pPr>
              <a:buNone/>
            </a:pP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71480"/>
            <a:ext cx="8158162" cy="5668971"/>
          </a:xfrm>
        </p:spPr>
        <p:txBody>
          <a:bodyPr>
            <a:normAutofit fontScale="85000" lnSpcReduction="10000"/>
          </a:bodyPr>
          <a:lstStyle/>
          <a:p>
            <a:pPr>
              <a:buNone/>
            </a:pPr>
            <a:r>
              <a:rPr lang="id-ID" dirty="0" smtClean="0"/>
              <a:t>     Gerakan   </a:t>
            </a:r>
            <a:r>
              <a:rPr lang="id-ID" dirty="0"/>
              <a:t>sosial   dapat   dikategorikan   sebagai   sebuah manifestasi  kepentingan  orang-orang  yang  tidak  mendapatkan  jaminan  </a:t>
            </a:r>
            <a:r>
              <a:rPr lang="id-ID" dirty="0" smtClean="0"/>
              <a:t>dari  </a:t>
            </a:r>
            <a:r>
              <a:rPr lang="id-ID" dirty="0"/>
              <a:t>kekuasaan </a:t>
            </a:r>
            <a:r>
              <a:rPr lang="id-ID" dirty="0" smtClean="0"/>
              <a:t>struktural </a:t>
            </a:r>
            <a:r>
              <a:rPr lang="id-ID" dirty="0"/>
              <a:t>negara. </a:t>
            </a:r>
            <a:r>
              <a:rPr lang="id-ID" dirty="0" smtClean="0"/>
              <a:t> Orang-orang tersebut </a:t>
            </a:r>
            <a:r>
              <a:rPr lang="id-ID" dirty="0"/>
              <a:t>mengambil jalan untuk mewujudkan tuntutan dengan berbagai macam metode perlawanan yang disajikan, mulai  dari  yang  bersifat  taat  asas  hukum  sampai  kepada  sebuah  usaha  yang radikal progresif </a:t>
            </a:r>
            <a:r>
              <a:rPr lang="id-ID" dirty="0" smtClean="0"/>
              <a:t>dalam </a:t>
            </a:r>
            <a:r>
              <a:rPr lang="id-ID" dirty="0"/>
              <a:t>payung hukum yang abnormal dalam implementasinya. Walaupun nantinya konsekuensinya yang terjadi harus melibatkan semua potensi material yang dimiliki oleh para pelaku gerakan sosial itu sendiri. Baik harta, tenaga maupun nyawa sekalipun untuk mewujudkan harapan keadilan bagi semua orang.</a:t>
            </a:r>
          </a:p>
          <a:p>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Pendekatan Struktural Fungsional</a:t>
            </a:r>
            <a:endParaRPr lang="id-ID" dirty="0"/>
          </a:p>
        </p:txBody>
      </p:sp>
      <p:sp>
        <p:nvSpPr>
          <p:cNvPr id="3" name="Content Placeholder 2"/>
          <p:cNvSpPr>
            <a:spLocks noGrp="1"/>
          </p:cNvSpPr>
          <p:nvPr>
            <p:ph idx="1"/>
          </p:nvPr>
        </p:nvSpPr>
        <p:spPr/>
        <p:txBody>
          <a:bodyPr>
            <a:normAutofit fontScale="25000" lnSpcReduction="20000"/>
          </a:bodyPr>
          <a:lstStyle/>
          <a:p>
            <a:pPr>
              <a:buNone/>
            </a:pPr>
            <a:r>
              <a:rPr lang="id-ID" dirty="0"/>
              <a:t> </a:t>
            </a:r>
            <a:r>
              <a:rPr lang="id-ID" dirty="0" smtClean="0"/>
              <a:t>      </a:t>
            </a:r>
            <a:r>
              <a:rPr lang="id-ID" sz="5900" dirty="0" smtClean="0"/>
              <a:t> </a:t>
            </a:r>
            <a:r>
              <a:rPr lang="id-ID" sz="9600" dirty="0" smtClean="0"/>
              <a:t>Pendekatan </a:t>
            </a:r>
            <a:r>
              <a:rPr lang="id-ID" sz="9600" dirty="0"/>
              <a:t>struktural adalah konsep pertama yang relatif sering dipergunakan oleh para akademisi studi gerakan sosial dalam menjelaskan fenomena gerakan sosial. </a:t>
            </a:r>
            <a:endParaRPr lang="id-ID" sz="9600" dirty="0" smtClean="0"/>
          </a:p>
          <a:p>
            <a:pPr>
              <a:buNone/>
            </a:pPr>
            <a:r>
              <a:rPr lang="id-ID" sz="9600" dirty="0"/>
              <a:t> </a:t>
            </a:r>
            <a:r>
              <a:rPr lang="id-ID" sz="9600" dirty="0" smtClean="0"/>
              <a:t>    Konsep </a:t>
            </a:r>
            <a:r>
              <a:rPr lang="id-ID" sz="9600" dirty="0"/>
              <a:t>ini sangat populer diantara akademisi ilmu pengetahuan sosial, bukan karena kata struktural menjadi kata penting dalam pembendaharaan kata dalam ilmu pengetahuan sosial sekarang ini, tetapi karena istilah   struktural   telah   berkembang   menjadi   </a:t>
            </a:r>
            <a:r>
              <a:rPr lang="id-ID" sz="9600" i="1" dirty="0"/>
              <a:t>eponymous   school   </a:t>
            </a:r>
            <a:r>
              <a:rPr lang="id-ID" sz="9600" dirty="0" smtClean="0"/>
              <a:t>seperti fungsionalisme </a:t>
            </a:r>
            <a:r>
              <a:rPr lang="id-ID" sz="9600" dirty="0"/>
              <a:t>struktural, strukturalisme dan pasca-strukturalisme. (Situmorang</a:t>
            </a:r>
            <a:r>
              <a:rPr lang="id-ID" sz="9600" dirty="0" smtClean="0"/>
              <a:t>,</a:t>
            </a:r>
            <a:r>
              <a:rPr lang="id-ID" sz="9600" dirty="0"/>
              <a:t> </a:t>
            </a:r>
            <a:r>
              <a:rPr lang="id-ID" sz="9600" dirty="0" smtClean="0"/>
              <a:t> 2007:17) Dalam </a:t>
            </a:r>
            <a:r>
              <a:rPr lang="id-ID" sz="9600" dirty="0"/>
              <a:t>fungsionalisme struktural, istilah struktural dan fungsional tidak selalu perlu dihubungkan, kita dapat mempelajari struktur masyarakat tanpa perlu mengetahui fungsinya begitu juga sebaliknya</a:t>
            </a:r>
            <a:r>
              <a:rPr lang="id-ID" sz="9600" dirty="0" smtClean="0"/>
              <a:t>.</a:t>
            </a:r>
            <a:endParaRPr lang="id-ID" sz="9600" dirty="0"/>
          </a:p>
          <a:p>
            <a:pPr>
              <a:buNone/>
            </a:pPr>
            <a:r>
              <a:rPr lang="id-ID" sz="9600" dirty="0"/>
              <a:t> </a:t>
            </a:r>
          </a:p>
          <a:p>
            <a:pPr>
              <a:buNone/>
            </a:pPr>
            <a:r>
              <a:rPr lang="id-ID" dirty="0"/>
              <a:t> </a:t>
            </a:r>
          </a:p>
          <a:p>
            <a:pPr>
              <a:buNone/>
            </a:pPr>
            <a:r>
              <a:rPr lang="id-ID" dirty="0"/>
              <a:t> </a:t>
            </a:r>
          </a:p>
          <a:p>
            <a:pPr>
              <a:buNone/>
            </a:pPr>
            <a:r>
              <a:rPr lang="id-ID" dirty="0"/>
              <a:t> </a:t>
            </a:r>
          </a:p>
          <a:p>
            <a:pPr>
              <a:buNone/>
            </a:pPr>
            <a:r>
              <a:rPr lang="id-ID" dirty="0"/>
              <a:t> </a:t>
            </a:r>
          </a:p>
          <a:p>
            <a:pPr>
              <a:buNone/>
            </a:pPr>
            <a:endParaRPr lang="id-ID" dirty="0"/>
          </a:p>
          <a:p>
            <a:pPr>
              <a:buNone/>
            </a:pPr>
            <a:r>
              <a:rPr lang="id-ID" dirty="0"/>
              <a:t> </a:t>
            </a:r>
          </a:p>
          <a:p>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714356"/>
            <a:ext cx="8186766" cy="5411807"/>
          </a:xfrm>
        </p:spPr>
        <p:txBody>
          <a:bodyPr/>
          <a:lstStyle/>
          <a:p>
            <a:pPr>
              <a:buNone/>
            </a:pPr>
            <a:r>
              <a:rPr lang="id-ID" dirty="0" smtClean="0"/>
              <a:t>     Fungsionalisme kemasyarakatan (societal fungsionalism), sebagai salah satu pendekatan fungsionalisme struktural, paling dominan dipakai oleh fungsionalis structural. Perhatian utama dari fungsionalisme struktural ini adalah struktur sosial dan intitusi masyarakat secara luas, hubungannya dan pengaruhnya terhadap anggota masyarakat.</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Pendekatan interaksionisme simbolik</a:t>
            </a:r>
            <a:endParaRPr lang="id-ID" dirty="0"/>
          </a:p>
        </p:txBody>
      </p:sp>
      <p:sp>
        <p:nvSpPr>
          <p:cNvPr id="3" name="Content Placeholder 2"/>
          <p:cNvSpPr>
            <a:spLocks noGrp="1"/>
          </p:cNvSpPr>
          <p:nvPr>
            <p:ph idx="1"/>
          </p:nvPr>
        </p:nvSpPr>
        <p:spPr/>
        <p:txBody>
          <a:bodyPr>
            <a:normAutofit fontScale="25000" lnSpcReduction="20000"/>
          </a:bodyPr>
          <a:lstStyle/>
          <a:p>
            <a:pPr>
              <a:buNone/>
            </a:pPr>
            <a:r>
              <a:rPr lang="id-ID" dirty="0" smtClean="0"/>
              <a:t>          </a:t>
            </a:r>
            <a:r>
              <a:rPr lang="id-ID" sz="9600" dirty="0" smtClean="0"/>
              <a:t> Teori </a:t>
            </a:r>
            <a:r>
              <a:rPr lang="id-ID" sz="9600" dirty="0"/>
              <a:t>interaksionisme simbolik (Simbolyc interactionism) dari mazhab Chicago mengadopsi pendekatan serupa untuk mempelajari perilaku kolektif dan gerakan sosial. </a:t>
            </a:r>
            <a:endParaRPr lang="id-ID" sz="9600" dirty="0" smtClean="0"/>
          </a:p>
          <a:p>
            <a:pPr>
              <a:buNone/>
            </a:pPr>
            <a:endParaRPr lang="id-ID" sz="9600" dirty="0"/>
          </a:p>
          <a:p>
            <a:pPr>
              <a:buNone/>
            </a:pPr>
            <a:r>
              <a:rPr lang="id-ID" sz="9600" dirty="0" smtClean="0"/>
              <a:t>    Berangkat </a:t>
            </a:r>
            <a:r>
              <a:rPr lang="id-ID" sz="9600" dirty="0"/>
              <a:t>dari asumsi bahwa individu dan kelompok bertindak berdasarkan eksperimen bersama, mereka berpendapat bahwa gerakan sosial muncul dari sesuatu yang tidak terstruktur. Ini adalah situasi dimana hanya ada sedikit pedoman kultural bersama atau pedoman itu berantakan dan didefenisikan kembali. Gerakan sosial adalah ekspresi kolektif dan rekonstruksi situasi sosial tersebut.   Gerakan   sosial   adalah   perilaku   kolektif   yang   bertujuan   untuk membangun tatanan kehidupan yang baru. (Outwaite, 2008:784).</a:t>
            </a:r>
          </a:p>
          <a:p>
            <a:pPr>
              <a:buNone/>
            </a:pPr>
            <a:r>
              <a:rPr lang="id-ID" sz="9600" dirty="0"/>
              <a:t> </a:t>
            </a:r>
          </a:p>
          <a:p>
            <a:pPr>
              <a:buNone/>
            </a:pPr>
            <a:r>
              <a:rPr lang="id-ID" sz="7400" dirty="0" smtClean="0"/>
              <a:t>     </a:t>
            </a:r>
            <a:endParaRPr lang="id-ID" sz="7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71480"/>
            <a:ext cx="8258204" cy="5554683"/>
          </a:xfrm>
        </p:spPr>
        <p:txBody>
          <a:bodyPr>
            <a:normAutofit fontScale="77500" lnSpcReduction="20000"/>
          </a:bodyPr>
          <a:lstStyle/>
          <a:p>
            <a:pPr>
              <a:buNone/>
            </a:pPr>
            <a:r>
              <a:rPr lang="id-ID" dirty="0" smtClean="0"/>
              <a:t>     Pendekatan ini pada studi gerakan sosial tidak berhasil mengembangkan paradigma teoritis yang memadai. Secara keseluruhan, pendekatan ini masih mendapat perhatian, sebab pendekatan ini di satu sisi menekankan pada aspek sosial-psikologis dari aksi kolektif seperti emosi, perasaan solidaritas, prilaku ekspresif dan komunikasi sedangkan di sisi lain menempatkan pada kemunculan gerakan sosial didalam proses relasi dan interaksi yang terus berjalan.</a:t>
            </a:r>
            <a:r>
              <a:rPr lang="id-ID" dirty="0"/>
              <a:t> </a:t>
            </a:r>
            <a:endParaRPr lang="id-ID" dirty="0" smtClean="0"/>
          </a:p>
          <a:p>
            <a:pPr>
              <a:buNone/>
            </a:pPr>
            <a:r>
              <a:rPr lang="id-ID" dirty="0"/>
              <a:t> </a:t>
            </a:r>
            <a:r>
              <a:rPr lang="id-ID" dirty="0" smtClean="0"/>
              <a:t>    </a:t>
            </a:r>
          </a:p>
          <a:p>
            <a:pPr>
              <a:buNone/>
            </a:pPr>
            <a:r>
              <a:rPr lang="id-ID" dirty="0"/>
              <a:t> </a:t>
            </a:r>
            <a:r>
              <a:rPr lang="id-ID" dirty="0" smtClean="0"/>
              <a:t>     Pendekatan </a:t>
            </a:r>
            <a:r>
              <a:rPr lang="id-ID" dirty="0"/>
              <a:t>ini pada studi gerakan sosial tidak berhasil mengembangkan paradigma teoritis yang memadai. Secara keseluruhan, pendekatan ini masih mendapat perhatian, sebab pendekatan ini di satu sisi menekankan pada aspek sosial-psikologis dari aksi kolektif seperti emosi, perasaan solidaritas, prilaku ekspresif dan komunikasi sedangkan di sisi lain menempatkan pada kemunculan gerakan sosial didalam proses relasi dan interaksi yang terus berjalan.</a:t>
            </a:r>
          </a:p>
          <a:p>
            <a:pPr>
              <a:buNone/>
            </a:pPr>
            <a:endParaRPr lang="id-ID" dirty="0" smtClean="0"/>
          </a:p>
          <a:p>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Pendekatan teori Marxist</a:t>
            </a:r>
            <a:r>
              <a:rPr lang="id-ID" dirty="0" smtClean="0"/>
              <a:t/>
            </a:r>
            <a:br>
              <a:rPr lang="id-ID" dirty="0" smtClean="0"/>
            </a:br>
            <a:r>
              <a:rPr lang="id-ID" dirty="0" smtClean="0"/>
              <a:t> </a:t>
            </a:r>
            <a:endParaRPr lang="id-ID" dirty="0"/>
          </a:p>
        </p:txBody>
      </p:sp>
      <p:sp>
        <p:nvSpPr>
          <p:cNvPr id="3" name="Content Placeholder 2"/>
          <p:cNvSpPr>
            <a:spLocks noGrp="1"/>
          </p:cNvSpPr>
          <p:nvPr>
            <p:ph idx="1"/>
          </p:nvPr>
        </p:nvSpPr>
        <p:spPr>
          <a:xfrm>
            <a:off x="428596" y="1071546"/>
            <a:ext cx="8258204" cy="5054617"/>
          </a:xfrm>
        </p:spPr>
        <p:txBody>
          <a:bodyPr>
            <a:normAutofit lnSpcReduction="10000"/>
          </a:bodyPr>
          <a:lstStyle/>
          <a:p>
            <a:pPr>
              <a:buNone/>
            </a:pPr>
            <a:r>
              <a:rPr lang="id-ID" dirty="0" smtClean="0"/>
              <a:t>    Dalam </a:t>
            </a:r>
            <a:r>
              <a:rPr lang="id-ID" dirty="0"/>
              <a:t>perspektif Marxisme tradisional perjuangan kelas ditempatkan pada titik sentral dan faktor esensial dalam menentukan suatu perubahan sosial. </a:t>
            </a:r>
            <a:endParaRPr lang="id-ID" dirty="0" smtClean="0"/>
          </a:p>
          <a:p>
            <a:pPr>
              <a:buNone/>
            </a:pPr>
            <a:r>
              <a:rPr lang="id-ID" dirty="0"/>
              <a:t> </a:t>
            </a:r>
            <a:r>
              <a:rPr lang="id-ID" dirty="0" smtClean="0"/>
              <a:t>    Masyarakat </a:t>
            </a:r>
            <a:r>
              <a:rPr lang="id-ID" dirty="0"/>
              <a:t>kapitalis dibagi menjadi dua kelas utama, yaitu kelas proletar (kelas yang dieksploitasi) dan kelas kapitalis/Borjuis (kelas yang mengeksploitasi). Oleh karena itu, dalam perspektif ini, masyarakat terdiri dari dua unsur esensial, yaitu dasar dan superstruktur.</a:t>
            </a:r>
          </a:p>
          <a:p>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71480"/>
            <a:ext cx="8258204" cy="5554683"/>
          </a:xfrm>
        </p:spPr>
        <p:txBody>
          <a:bodyPr>
            <a:normAutofit lnSpcReduction="10000"/>
          </a:bodyPr>
          <a:lstStyle/>
          <a:p>
            <a:pPr>
              <a:buNone/>
            </a:pPr>
            <a:r>
              <a:rPr lang="id-ID" dirty="0" smtClean="0"/>
              <a:t>    Unsur  </a:t>
            </a:r>
            <a:r>
              <a:rPr lang="id-ID" dirty="0"/>
              <a:t>dasar  (base)  adalah  faktor  ekonomi,  dianggap  sebagai  landasan yang secara esensial menentukan dalam perubahan sosial. Sedangkan superstruktur, adalah faktor pendidikan, budaya, dan ideologi yang berada di tempat kedua, karena faktor tersebut ditentukan oleh kondisi perekonomian. Dengan demikian, menurut pendekatan ini, perubahan </a:t>
            </a:r>
            <a:r>
              <a:rPr lang="id-ID" dirty="0" smtClean="0"/>
              <a:t>sosial didasarkan  </a:t>
            </a:r>
            <a:r>
              <a:rPr lang="id-ID" dirty="0"/>
              <a:t>adanya perjuangan kelas, yaitu kelas yang dieksploitasi (buruh) berjuang </a:t>
            </a:r>
            <a:r>
              <a:rPr lang="id-ID" dirty="0" smtClean="0"/>
              <a:t>melawan kelas </a:t>
            </a:r>
            <a:r>
              <a:rPr lang="id-ID" dirty="0"/>
              <a:t>yang mengeksploitasi (kelas kapitalis).</a:t>
            </a:r>
          </a:p>
          <a:p>
            <a:endParaRPr lang="id-ID" dirty="0"/>
          </a:p>
          <a:p>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642918"/>
            <a:ext cx="8258204" cy="5483245"/>
          </a:xfrm>
        </p:spPr>
        <p:txBody>
          <a:bodyPr>
            <a:normAutofit fontScale="92500" lnSpcReduction="20000"/>
          </a:bodyPr>
          <a:lstStyle/>
          <a:p>
            <a:pPr>
              <a:buNone/>
            </a:pPr>
            <a:r>
              <a:rPr lang="id-ID" dirty="0" smtClean="0"/>
              <a:t>    Pendekatan </a:t>
            </a:r>
            <a:r>
              <a:rPr lang="id-ID" dirty="0"/>
              <a:t>yang digunakan dalam Marxisme tradisional tersebut di atas mendapatkan kritikan dari beberapa tokoh antiesensialisme dan nonreduksionis, termasuk  Antonio  Gramsci.  Mereka  menolak  pendekatan  bahwa  kompleksitas yang terjadi di masyarakat hanya direduksi secara sederhana dengan hubungan sebab dan akibat. Setiap sebab itu sendiri merupakan sebuah akibat dan demikian pula sebaliknya. Inti pemikiran Antonio Gramsci adalah konsep hegemoni, yang kaitan dengan studi tentang gerakan sosial dan perubahan sosial.</a:t>
            </a:r>
          </a:p>
          <a:p>
            <a:pPr>
              <a:buNone/>
            </a:pPr>
            <a:r>
              <a:rPr lang="id-ID" dirty="0"/>
              <a:t> </a:t>
            </a:r>
          </a:p>
          <a:p>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714356"/>
            <a:ext cx="8258204" cy="5411807"/>
          </a:xfrm>
        </p:spPr>
        <p:txBody>
          <a:bodyPr>
            <a:normAutofit fontScale="85000" lnSpcReduction="10000"/>
          </a:bodyPr>
          <a:lstStyle/>
          <a:p>
            <a:pPr>
              <a:buNone/>
            </a:pPr>
            <a:r>
              <a:rPr lang="id-ID" dirty="0" smtClean="0"/>
              <a:t>   Dalam </a:t>
            </a:r>
            <a:r>
              <a:rPr lang="id-ID" dirty="0"/>
              <a:t>perspektif Gramscian, konsep organisasi gerakan sosial dikategorikan sebagai masyarakat sipil terorganisir</a:t>
            </a:r>
            <a:r>
              <a:rPr lang="id-ID" dirty="0" smtClean="0"/>
              <a:t>.</a:t>
            </a:r>
          </a:p>
          <a:p>
            <a:pPr>
              <a:buNone/>
            </a:pPr>
            <a:r>
              <a:rPr lang="id-ID" dirty="0"/>
              <a:t> </a:t>
            </a:r>
            <a:r>
              <a:rPr lang="id-ID" dirty="0" smtClean="0"/>
              <a:t>    </a:t>
            </a:r>
            <a:r>
              <a:rPr lang="id-ID" dirty="0"/>
              <a:t>Konsep tersebut didasarkan pada analisis tentang kepentingan konfliktual dan dealektika atau kesatuan dalam keberbedaan antara Negara (State) dengan Masyarakat Sipil (Civil Socoety). Masyarakat sipil terdiri dari berbagai bentuk masyarakat voluntir dan merupakan dunia politik utama, dimana semuanya berada dalam aktivitas ideologi dan intelektual yang dinamis maupun konstruksi hegemoni. Masyarakat sipil merupakan konteks dimana seseorang menjadi sadar dan seseorang pertama kali ikut serta dalam aksi </a:t>
            </a:r>
            <a:r>
              <a:rPr lang="id-ID" dirty="0" smtClean="0"/>
              <a:t>politik.</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Pengertian</a:t>
            </a:r>
            <a:endParaRPr lang="id-ID" dirty="0"/>
          </a:p>
        </p:txBody>
      </p:sp>
      <p:sp>
        <p:nvSpPr>
          <p:cNvPr id="3" name="Content Placeholder 2"/>
          <p:cNvSpPr>
            <a:spLocks noGrp="1"/>
          </p:cNvSpPr>
          <p:nvPr>
            <p:ph idx="1"/>
          </p:nvPr>
        </p:nvSpPr>
        <p:spPr/>
        <p:txBody>
          <a:bodyPr>
            <a:normAutofit fontScale="85000" lnSpcReduction="10000"/>
          </a:bodyPr>
          <a:lstStyle/>
          <a:p>
            <a:pPr>
              <a:buNone/>
            </a:pPr>
            <a:r>
              <a:rPr lang="id-ID" dirty="0" smtClean="0"/>
              <a:t>      Menurut </a:t>
            </a:r>
            <a:r>
              <a:rPr lang="id-ID" dirty="0"/>
              <a:t>Kamus Besar Bahasa Indonesia, </a:t>
            </a:r>
            <a:r>
              <a:rPr lang="id-ID" dirty="0" smtClean="0"/>
              <a:t>gerakan </a:t>
            </a:r>
            <a:r>
              <a:rPr lang="id-ID" dirty="0"/>
              <a:t>sosial adalah tindakan atau agitasi terencana yang dilakukan sekelompok masyarakat yang disertai program terencana dan ditujukan pada suatu perubahan atau sebagai gerakan perlawanan untuk melestarikan pola-pola dan lembaga masyarakat yang ada.</a:t>
            </a:r>
          </a:p>
          <a:p>
            <a:pPr>
              <a:buNone/>
            </a:pPr>
            <a:r>
              <a:rPr lang="id-ID" dirty="0" smtClean="0"/>
              <a:t>     Dalam </a:t>
            </a:r>
            <a:r>
              <a:rPr lang="id-ID" dirty="0"/>
              <a:t>sosiologi, </a:t>
            </a:r>
            <a:r>
              <a:rPr lang="id-ID" dirty="0" smtClean="0"/>
              <a:t>gerakan sosial </a:t>
            </a:r>
            <a:r>
              <a:rPr lang="id-ID" dirty="0"/>
              <a:t>sebagai suatu bentuk perilaku kolektif tertentu </a:t>
            </a:r>
            <a:r>
              <a:rPr lang="id-ID" dirty="0" smtClean="0"/>
              <a:t>. </a:t>
            </a:r>
            <a:r>
              <a:rPr lang="id-ID" dirty="0"/>
              <a:t>Sejumlah ahli sosiologi  menekankan  </a:t>
            </a:r>
            <a:r>
              <a:rPr lang="id-ID" dirty="0" smtClean="0"/>
              <a:t> bahawa gerakan sosial  dari  </a:t>
            </a:r>
            <a:r>
              <a:rPr lang="id-ID" dirty="0"/>
              <a:t>segi  kolektif  </a:t>
            </a:r>
            <a:r>
              <a:rPr lang="id-ID" dirty="0" smtClean="0"/>
              <a:t>i </a:t>
            </a:r>
            <a:r>
              <a:rPr lang="id-ID" dirty="0"/>
              <a:t>kesengajaan, organisasi dan kesinambungan.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71480"/>
            <a:ext cx="8329642" cy="5554683"/>
          </a:xfrm>
        </p:spPr>
        <p:txBody>
          <a:bodyPr>
            <a:normAutofit fontScale="25000" lnSpcReduction="20000"/>
          </a:bodyPr>
          <a:lstStyle/>
          <a:p>
            <a:pPr>
              <a:buNone/>
            </a:pPr>
            <a:r>
              <a:rPr lang="id-ID" dirty="0" smtClean="0"/>
              <a:t>          </a:t>
            </a:r>
            <a:r>
              <a:rPr lang="id-ID" sz="11200" dirty="0" smtClean="0"/>
              <a:t>Dengan </a:t>
            </a:r>
            <a:r>
              <a:rPr lang="id-ID" sz="11200" dirty="0"/>
              <a:t>demikian, masyarakat sipil adalah suatu agregasi atau percampuran kepentingan, dimana kepentingan sempit ditransformasikan menjadi pandangan yang lebih universal sebagai ideologi dan dipakai atau diubah. Dalam konteks ini, bagi Gramsci masyarakat sipil adalah dunia dimana rakyat membuat perubahan dan menciptakan sejarah dengan dahulu menciptakan kesadaran kelas bagi mereka. (Fakih, 2004 : 23).</a:t>
            </a:r>
          </a:p>
          <a:p>
            <a:pPr>
              <a:buNone/>
            </a:pPr>
            <a:r>
              <a:rPr lang="id-ID" sz="11200" dirty="0" smtClean="0"/>
              <a:t>     Menurut </a:t>
            </a:r>
            <a:r>
              <a:rPr lang="id-ID" sz="11200" dirty="0"/>
              <a:t>pernyataan Gramsci “semua orang adalah intelektual, maka seseorang  dapat  mengatakannya  demikian;  tetapi  tidak  semua  orang  memiliki</a:t>
            </a:r>
          </a:p>
          <a:p>
            <a:pPr>
              <a:buNone/>
            </a:pPr>
            <a:r>
              <a:rPr lang="id-ID" sz="11200" dirty="0"/>
              <a:t> </a:t>
            </a:r>
            <a:r>
              <a:rPr lang="id-ID" sz="11200" dirty="0" smtClean="0"/>
              <a:t>   fungsi </a:t>
            </a:r>
            <a:r>
              <a:rPr lang="id-ID" sz="11200" dirty="0"/>
              <a:t>intelektual dalam masyarakat”. </a:t>
            </a:r>
            <a:endParaRPr lang="id-ID" dirty="0"/>
          </a:p>
          <a:p>
            <a:pPr>
              <a:buNone/>
            </a:pPr>
            <a:endParaRPr lang="id-ID" dirty="0"/>
          </a:p>
          <a:p>
            <a:pPr>
              <a:buNone/>
            </a:pPr>
            <a:r>
              <a:rPr lang="id-ID" dirty="0"/>
              <a:t/>
            </a:r>
            <a:br>
              <a:rPr lang="id-ID" dirty="0"/>
            </a:b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642918"/>
            <a:ext cx="8258204" cy="5483245"/>
          </a:xfrm>
        </p:spPr>
        <p:txBody>
          <a:bodyPr>
            <a:normAutofit fontScale="25000" lnSpcReduction="20000"/>
          </a:bodyPr>
          <a:lstStyle/>
          <a:p>
            <a:pPr>
              <a:buNone/>
            </a:pPr>
            <a:r>
              <a:rPr lang="id-ID" sz="9600" dirty="0" smtClean="0"/>
              <a:t>   </a:t>
            </a:r>
            <a:r>
              <a:rPr lang="id-ID" sz="11200" dirty="0" smtClean="0"/>
              <a:t> Definisi intelektual tersebut adalah orang- orang yang memberikan homogenitas dan kesadaran fungsinya kepada kelompok sosial utama. Intelektual memainkan peran dalam menyebarkan ideologi hegemonik kelas dominan yang dibentuk melalui informasi dan lembaga formal (misalnya sekolah dan perguruan tinggi). Dengan demikian, peran kependidikan organisasi gerakan sosial, pendidik, dan pemimpin adalah mencakup pencapaian tujuan jangka pendek (bersifat praktis) dan tujuan jangka panjang (bersifat ideologi) untuk menghasilkan transformasi sosial. Upaya untuk memunculkan kesadaran dan pendidikan kritis (termasuk yang dilakukan oleh organisasi gerakan sosial) merupakan bagian terpenting dalam seluruh proses perubahan sosial atau transformasi sosial.</a:t>
            </a:r>
          </a:p>
          <a:p>
            <a:r>
              <a:rPr lang="id-ID" sz="2400" dirty="0" smtClean="0"/>
              <a:t> </a:t>
            </a:r>
          </a:p>
          <a:p>
            <a:r>
              <a:rPr lang="id-ID" dirty="0" smtClean="0"/>
              <a:t/>
            </a:r>
            <a:br>
              <a:rPr lang="id-ID" dirty="0" smtClean="0"/>
            </a:br>
            <a:r>
              <a:rPr lang="id-ID" dirty="0" smtClean="0"/>
              <a:t> </a:t>
            </a:r>
          </a:p>
          <a:p>
            <a:r>
              <a:rPr lang="id-ID" dirty="0" smtClean="0"/>
              <a:t> </a:t>
            </a:r>
          </a:p>
          <a:p>
            <a:pPr>
              <a:buNone/>
            </a:pP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85794"/>
            <a:ext cx="8329642" cy="5340369"/>
          </a:xfrm>
        </p:spPr>
        <p:txBody>
          <a:bodyPr>
            <a:normAutofit fontScale="85000" lnSpcReduction="20000"/>
          </a:bodyPr>
          <a:lstStyle/>
          <a:p>
            <a:pPr>
              <a:buNone/>
            </a:pPr>
            <a:r>
              <a:rPr lang="id-ID" dirty="0" smtClean="0"/>
              <a:t>    </a:t>
            </a:r>
            <a:r>
              <a:rPr lang="id-ID" sz="3300" dirty="0" smtClean="0"/>
              <a:t>Selanjutnya Gramsci berpendapat bahwa perjuangan kelas harus dilakukan dengan dua strategi utama, yaitu pertama, apa yang disebut dengan “perang manuver”, yaitu perjuangan mencapai perubahan jangka pendek dalam mengubah kondisi dalam rangka memenuhi kebutuhan praktis; </a:t>
            </a:r>
          </a:p>
          <a:p>
            <a:pPr>
              <a:buNone/>
            </a:pPr>
            <a:r>
              <a:rPr lang="id-ID" sz="3300" dirty="0"/>
              <a:t> </a:t>
            </a:r>
            <a:r>
              <a:rPr lang="id-ID" sz="3300" dirty="0" smtClean="0"/>
              <a:t>    </a:t>
            </a:r>
            <a:r>
              <a:rPr lang="id-ID" sz="3300" dirty="0" smtClean="0"/>
              <a:t>kedua, “perang posisi” yang ditandai sebagai perjuangan kultural dan ideologis jangka panjang. Bagi Gramsci, tugas utama pendidikan adalah meyakinkan kelas bawah bahwa “yang dalam kepentingannya bukan tunduk kepada  disiplin  tetap  dari  kultur,  tetapi  mengembangkan  konsepsi  dunia  dan sistem   hubungan   manusia,   ekonomi,   dan   spiritual   yang   kompleks   yang membentuk kehidupan sosial global”. </a:t>
            </a:r>
            <a:endParaRPr lang="id-ID" sz="33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642918"/>
            <a:ext cx="8258204" cy="5483245"/>
          </a:xfrm>
        </p:spPr>
        <p:txBody>
          <a:bodyPr>
            <a:normAutofit fontScale="25000" lnSpcReduction="20000"/>
          </a:bodyPr>
          <a:lstStyle/>
          <a:p>
            <a:pPr>
              <a:buNone/>
            </a:pPr>
            <a:r>
              <a:rPr lang="id-ID" dirty="0" smtClean="0"/>
              <a:t>       </a:t>
            </a:r>
            <a:r>
              <a:rPr lang="id-ID" sz="11200" dirty="0" smtClean="0"/>
              <a:t>  P</a:t>
            </a:r>
            <a:r>
              <a:rPr lang="id-ID" sz="11200" dirty="0" smtClean="0"/>
              <a:t>aradigma ini juga menaruh perhatian terhadap organisasi-organisasi gerakan. Namun paradigma marxis berbeda dari paradigma mobilisasi sumber daya dalam tiga hal. Pertama, paradigma ini lebih menaruh perhatian pada struktur-struktur yang ada, tidak semata-mata sebagai ruang lingkup sebuah gerakan tetapi lebih sebagai penyebab utama lahirnya gerakan kemasyarakatan. Sebuah gerakan tidak semata-mata merupakan cara-cara yang rasional dalam hubunganya dalam ruang lingkup gerakan sebagai sumber dari sumber-sumber daya atau dari perlawanan, tetapi  juga  merupakan  tujuan  yang  rasional  dalam  upaya  membaharui  atau merubah struktur-struktur tersebut. Kedua, teori-teori marxis dalam analissi akhirnya menghubungkan struktur-struktur ini dengan kapitalisme sebagai bentuk sosial.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642918"/>
            <a:ext cx="8329642" cy="5483245"/>
          </a:xfrm>
        </p:spPr>
        <p:txBody>
          <a:bodyPr>
            <a:normAutofit fontScale="25000" lnSpcReduction="20000"/>
          </a:bodyPr>
          <a:lstStyle/>
          <a:p>
            <a:r>
              <a:rPr lang="id-ID" dirty="0" smtClean="0"/>
              <a:t> </a:t>
            </a:r>
            <a:r>
              <a:rPr lang="id-ID" sz="9800" dirty="0" smtClean="0"/>
              <a:t>Juga ketika membuat analisis tentang para elite kekuasaan Negara ataupun lokal, para haluan marxis ini mengaitkan struktur dengan sistem kapitalisme sebegitu luas. Ketiga, para penganut teori marxis cenderung menaruh perhatian kepada gerakan-gerakan yang bersifat revolusioner, sementara para penganut teori mobilisasi sumber daya cenderung mempelajari gerakan-gerakan pembaharuan. (Mirsel, 2006 : 74)</a:t>
            </a:r>
          </a:p>
          <a:p>
            <a:r>
              <a:rPr lang="id-ID" sz="11200" dirty="0" smtClean="0"/>
              <a:t> </a:t>
            </a:r>
            <a:r>
              <a:rPr lang="id-ID" sz="11200" dirty="0"/>
              <a:t>Oleh karena itu, kepentingan mendasar dalam sebuah aktivitas gerakan sosial ini diakibatkan oleh segelintiran orang dalam kelas tertindas yang tidak mendapatkan keadilan yang absolut dalam praktek kenegaraan, sehingga muncul suatu kontradiksi sikap untuk melawan semua hal yang diberi label ketidakadilan. Karena konsepsi dasar gerakan sosial ini berorientasi pada perubahan bentuk- bentuk struktural secara radikal</a:t>
            </a:r>
            <a:r>
              <a:rPr lang="id-ID" sz="11200" dirty="0" smtClean="0"/>
              <a:t>. </a:t>
            </a:r>
            <a:r>
              <a:rPr lang="id-ID" sz="2800" dirty="0"/>
              <a:t/>
            </a:r>
            <a:br>
              <a:rPr lang="id-ID" sz="2800" dirty="0"/>
            </a:br>
            <a:r>
              <a:rPr lang="id-ID" sz="2800" dirty="0"/>
              <a:t> </a:t>
            </a:r>
          </a:p>
          <a:p>
            <a:pPr>
              <a:buNone/>
            </a:pPr>
            <a:r>
              <a:rPr lang="id-ID" sz="9800" dirty="0" smtClean="0"/>
              <a:t> </a:t>
            </a:r>
          </a:p>
          <a:p>
            <a:pPr>
              <a:buNone/>
            </a:pPr>
            <a:r>
              <a:rPr lang="id-ID" sz="9800" dirty="0" smtClean="0"/>
              <a:t>      </a:t>
            </a:r>
          </a:p>
          <a:p>
            <a:endParaRPr lang="id-ID" sz="9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714356"/>
            <a:ext cx="8258204" cy="5411807"/>
          </a:xfrm>
        </p:spPr>
        <p:txBody>
          <a:bodyPr>
            <a:normAutofit fontScale="25000" lnSpcReduction="20000"/>
          </a:bodyPr>
          <a:lstStyle/>
          <a:p>
            <a:r>
              <a:rPr lang="id-ID" sz="9600" dirty="0"/>
              <a:t> </a:t>
            </a:r>
            <a:r>
              <a:rPr lang="id-ID" sz="9600" dirty="0" smtClean="0"/>
              <a:t>    </a:t>
            </a:r>
            <a:r>
              <a:rPr lang="id-ID" sz="9600" dirty="0" smtClean="0"/>
              <a:t>Robert Mirsel menambahkan dari dua pendekatan diatas, bahwa dalam perkembangan teori-teori gerakan sosial selain adanya stimulus sebab-akibat dan organisasi sosial jua perlu adanya mobilisasi sumber daya dan rasionalitas dari setiap  tindakan  dalam  gerakan  kemasyarakatan. Disamping itu juga menekankan  perlunya  menganalisa struktur-struktur didalam gerakan-gerakan itu berjalan. Lebih jauh</a:t>
            </a:r>
            <a:r>
              <a:rPr lang="id-ID" sz="11200" dirty="0"/>
              <a:t>paradigma ini juga menaruh perhatian terhadap organisasi-organisasi gerakan. Namun paradigma marxis berbeda dari paradigma mobilisasi sumber daya dalam tiga hal. Pertama, paradigma ini lebih menaruh perhatian pada struktur-struktur yang ada, tidak semata-mata sebagai ruang lingkup sebuah gerakan tetapi lebih sebagai penyebab utama lahirnya gerakan kemasyarakatan. </a:t>
            </a:r>
            <a:endParaRPr lang="id-ID" sz="9600" dirty="0" smtClean="0"/>
          </a:p>
          <a:p>
            <a:pPr>
              <a:buNone/>
            </a:pPr>
            <a:r>
              <a:rPr lang="id-ID" sz="9600" dirty="0" smtClean="0"/>
              <a:t> </a:t>
            </a:r>
          </a:p>
          <a:p>
            <a:r>
              <a:rPr lang="id-ID" sz="800" dirty="0" smtClean="0"/>
              <a:t>1</a:t>
            </a:r>
            <a:endParaRPr lang="id-ID" sz="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642918"/>
            <a:ext cx="8258204" cy="5483245"/>
          </a:xfrm>
        </p:spPr>
        <p:txBody>
          <a:bodyPr>
            <a:normAutofit fontScale="25000" lnSpcReduction="20000"/>
          </a:bodyPr>
          <a:lstStyle/>
          <a:p>
            <a:pPr>
              <a:buNone/>
            </a:pPr>
            <a:r>
              <a:rPr lang="id-ID" sz="9600" dirty="0" smtClean="0"/>
              <a:t>    Sebuah gerakan tidak semata-mata merupakan cara-cara yang rasional dalam hubunganya dalam ruang lingkup gerakan sebagai sumber dari sumber-sumber daya atau dari perlawanan, tetapi  juga  merupakan  tujuan  yang  rasional  dalam  upaya  membaharui  atau merubah struktur-struktur tersebut. Kedua, teori-teori marxis dalam analissi akhirnya menghubungkan struktur-struktur ini dengan kapitalisme sebagai bentuk sosial. Juga ketika membuat analisis tentang para elite kekuasaan Negara ataupun lokal, para haluan marxis ini mengaitkan struktur dengan sistem kapitalisme sebegitu luas. Ketiga, para penganut teori marxis cenderung menaruh perhatian kepada gerakan-gerakan yang bersifat revolusioner, sementara para penganut teori mobilisasi sumber daya cenderung mempelajari gerakan-gerakan pembaharuan. (Mirsel, 2006 : 74)</a:t>
            </a:r>
          </a:p>
          <a:p>
            <a:r>
              <a:rPr lang="id-ID" sz="1000" dirty="0" smtClean="0"/>
              <a:t> </a:t>
            </a:r>
          </a:p>
          <a:p>
            <a:endParaRPr lang="id-ID"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642918"/>
            <a:ext cx="8401080" cy="5483245"/>
          </a:xfrm>
        </p:spPr>
        <p:txBody>
          <a:bodyPr>
            <a:normAutofit fontScale="92500" lnSpcReduction="10000"/>
          </a:bodyPr>
          <a:lstStyle/>
          <a:p>
            <a:pPr>
              <a:buNone/>
            </a:pPr>
            <a:r>
              <a:rPr lang="id-ID" dirty="0" smtClean="0"/>
              <a:t>    Oleh karena itu, kepentingan mendasar dalam sebuah aktivitas gerakan sosial ini diakibatkan oleh segelintiran orang dalam kelas tertindas yang tidak mendapatkan keadilan yang absolut dalam praktek kenegaraan, sehingga muncul suatu kontradiksi sikap untuk melawan semua hal yang diberi label ketidakadilan. Karena konsepsi dasar gerakan sosial ini berorientasi pada perubahan bentuk- bentuk struktural secara radikal. Keadaan ini menjadi opsi dari gerakan sosial yang  melihat  bahwa  terjadi  proses  eksploitasi  dalam  struktur  yang  ada  di masyarakat.</a:t>
            </a:r>
          </a:p>
          <a:p>
            <a:pPr>
              <a:buNone/>
            </a:pP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14356"/>
            <a:ext cx="8329642" cy="5411807"/>
          </a:xfrm>
        </p:spPr>
        <p:txBody>
          <a:bodyPr>
            <a:normAutofit/>
          </a:bodyPr>
          <a:lstStyle/>
          <a:p>
            <a:pPr>
              <a:buNone/>
            </a:pPr>
            <a:r>
              <a:rPr lang="id-ID" dirty="0" smtClean="0"/>
              <a:t>    Sebagai sebuah aksi kolektif, umur gerakan sosial tentu sama tuanya dengan perkembangan peradaban manusia. Perubahan suatu peradaban ke peradaban lain tidaklah selalu melalui jalan “damai” bahkan sejarah membuktikan perubahan peradaban masyarakat kerap terjadi melalui gerakan-gerakan kolektif atau yang lebih dikenal dengan istilah gerakan sosial sekarang ini (Situmorang,2007).</a:t>
            </a:r>
          </a:p>
          <a:p>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Alasan muncul gerakan sosial</a:t>
            </a:r>
            <a:endParaRPr lang="id-ID" dirty="0"/>
          </a:p>
        </p:txBody>
      </p:sp>
      <p:sp>
        <p:nvSpPr>
          <p:cNvPr id="3" name="Content Placeholder 2"/>
          <p:cNvSpPr>
            <a:spLocks noGrp="1"/>
          </p:cNvSpPr>
          <p:nvPr>
            <p:ph idx="1"/>
          </p:nvPr>
        </p:nvSpPr>
        <p:spPr>
          <a:xfrm>
            <a:off x="500034" y="1500174"/>
            <a:ext cx="8186766" cy="4625989"/>
          </a:xfrm>
        </p:spPr>
        <p:txBody>
          <a:bodyPr>
            <a:normAutofit fontScale="25000" lnSpcReduction="20000"/>
          </a:bodyPr>
          <a:lstStyle/>
          <a:p>
            <a:pPr>
              <a:buNone/>
            </a:pPr>
            <a:r>
              <a:rPr lang="id-ID" dirty="0" smtClean="0"/>
              <a:t>        </a:t>
            </a:r>
            <a:r>
              <a:rPr lang="id-ID" sz="9600" dirty="0" smtClean="0"/>
              <a:t> Gerakan </a:t>
            </a:r>
            <a:r>
              <a:rPr lang="id-ID" sz="9600" dirty="0"/>
              <a:t>sosial lahir dari situasi </a:t>
            </a:r>
            <a:r>
              <a:rPr lang="id-ID" sz="9600" dirty="0" smtClean="0"/>
              <a:t> yang  tidak sesuai dengan  perkembangan  masyarakat.</a:t>
            </a:r>
          </a:p>
          <a:p>
            <a:pPr>
              <a:buNone/>
            </a:pPr>
            <a:r>
              <a:rPr lang="id-ID" sz="9600" dirty="0"/>
              <a:t> </a:t>
            </a:r>
            <a:r>
              <a:rPr lang="id-ID" sz="9600" dirty="0" smtClean="0"/>
              <a:t>    Gerakan sosial karena </a:t>
            </a:r>
            <a:r>
              <a:rPr lang="id-ID" sz="9600" dirty="0"/>
              <a:t>adanya ketidakadilan  dan  sikap  </a:t>
            </a:r>
            <a:r>
              <a:rPr lang="id-ID" sz="9600" dirty="0" smtClean="0"/>
              <a:t>sewenang-wenang penguasa  </a:t>
            </a:r>
            <a:r>
              <a:rPr lang="id-ID" sz="9600" dirty="0"/>
              <a:t>terhadap  </a:t>
            </a:r>
            <a:r>
              <a:rPr lang="id-ID" sz="9600" dirty="0" smtClean="0"/>
              <a:t>rakyat.  </a:t>
            </a:r>
            <a:r>
              <a:rPr lang="id-ID" sz="9600" dirty="0"/>
              <a:t>Dengan  kata lain, gerakan sosial lahir dari </a:t>
            </a:r>
            <a:r>
              <a:rPr lang="id-ID" sz="9600" dirty="0" smtClean="0"/>
              <a:t>reaksi </a:t>
            </a:r>
            <a:r>
              <a:rPr lang="id-ID" sz="9600" dirty="0"/>
              <a:t>terhadap </a:t>
            </a:r>
            <a:r>
              <a:rPr lang="id-ID" sz="9600" dirty="0" smtClean="0"/>
              <a:t>sesuatu keadaan </a:t>
            </a:r>
            <a:r>
              <a:rPr lang="id-ID" sz="9600" dirty="0"/>
              <a:t>yang tidak diinginkan rakyat atau menginginkan perubahan kebijakan karena dinilai tidak adil. </a:t>
            </a:r>
            <a:endParaRPr lang="id-ID" sz="9600" dirty="0" smtClean="0"/>
          </a:p>
          <a:p>
            <a:pPr>
              <a:buNone/>
            </a:pPr>
            <a:r>
              <a:rPr lang="id-ID" sz="9600" dirty="0"/>
              <a:t> </a:t>
            </a:r>
            <a:r>
              <a:rPr lang="id-ID" sz="9600" dirty="0" smtClean="0"/>
              <a:t>    Gerakan sosial lain terjadi dari penguasa untuk mempertahankan  kekuasaan dengan cara  penyesuaian rejim, karena penguasa secara legalitas  masih sesuai dengan norma yang berlaku, tetapi legitimasi penguasa  merosot seiring perubahan sosial baik yang bersifat internal maupun ekternal. Konsensus baru dilakukan dengan  negoisasi yang diprakarsai oleh penguasa guna membentuk sistem yang baru</a:t>
            </a:r>
          </a:p>
          <a:p>
            <a:pPr>
              <a:buNone/>
            </a:pPr>
            <a:r>
              <a:rPr lang="id-ID" sz="11200" dirty="0"/>
              <a:t> </a:t>
            </a:r>
            <a:r>
              <a:rPr lang="id-ID" sz="11200" dirty="0" smtClean="0"/>
              <a:t>    </a:t>
            </a:r>
          </a:p>
          <a:p>
            <a:pPr>
              <a:buNone/>
            </a:pPr>
            <a:r>
              <a:rPr lang="id-ID" sz="11200" dirty="0"/>
              <a:t> </a:t>
            </a:r>
            <a:r>
              <a:rPr lang="id-ID" sz="11200" dirty="0" smtClean="0"/>
              <a:t>     </a:t>
            </a:r>
            <a:endParaRPr lang="id-ID" sz="1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Jenis Gerakan sosial</a:t>
            </a:r>
            <a:endParaRPr lang="id-ID" dirty="0"/>
          </a:p>
        </p:txBody>
      </p:sp>
      <p:sp>
        <p:nvSpPr>
          <p:cNvPr id="3" name="Content Placeholder 2"/>
          <p:cNvSpPr>
            <a:spLocks noGrp="1"/>
          </p:cNvSpPr>
          <p:nvPr>
            <p:ph idx="1"/>
          </p:nvPr>
        </p:nvSpPr>
        <p:spPr/>
        <p:txBody>
          <a:bodyPr>
            <a:normAutofit fontScale="25000" lnSpcReduction="20000"/>
          </a:bodyPr>
          <a:lstStyle/>
          <a:p>
            <a:pPr>
              <a:buNone/>
            </a:pPr>
            <a:r>
              <a:rPr lang="id-ID" sz="9600" dirty="0" smtClean="0"/>
              <a:t>      1. Gerakan sosial dari bawah</a:t>
            </a:r>
          </a:p>
          <a:p>
            <a:pPr>
              <a:buNone/>
            </a:pPr>
            <a:r>
              <a:rPr lang="id-ID" sz="9600" dirty="0" smtClean="0"/>
              <a:t>     Gerakan  sosial   lahir  dari  prakarsa  masyarakat   yang menuntut perubahan  terhadap institusi, kebijakan atau struktur pemerintahan. Tuntutan  perubahan  itu  lahir  karena  rakyat melihat  kebijakan  yang  ada  tidak  sesuai dengan konteks masyarakat , atau bertentangan dengan kepentingan masyarakat scara umum.</a:t>
            </a:r>
          </a:p>
          <a:p>
            <a:pPr>
              <a:buNone/>
            </a:pPr>
            <a:r>
              <a:rPr lang="id-ID" sz="9600" dirty="0"/>
              <a:t> </a:t>
            </a:r>
            <a:r>
              <a:rPr lang="id-ID" sz="9600" dirty="0" smtClean="0"/>
              <a:t>    Contoh Revolusi Perancis</a:t>
            </a:r>
            <a:endParaRPr lang="id-ID" sz="9600" dirty="0" smtClean="0"/>
          </a:p>
          <a:p>
            <a:pPr>
              <a:buNone/>
            </a:pPr>
            <a:r>
              <a:rPr lang="id-ID" sz="9600" dirty="0" smtClean="0"/>
              <a:t>     2. Gerakan sosial dari atas</a:t>
            </a:r>
          </a:p>
          <a:p>
            <a:pPr>
              <a:buNone/>
            </a:pPr>
            <a:r>
              <a:rPr lang="id-ID" sz="9600" dirty="0"/>
              <a:t> </a:t>
            </a:r>
            <a:r>
              <a:rPr lang="id-ID" sz="9600" dirty="0" smtClean="0"/>
              <a:t>     Gerakan sosial dari prakarsa penguasa yang menginginkan perubahan institusi,kebijakan  atau struktur pemerintahan. Tuntutan perubahan ini lahir karena respon penguasa terhadap perubahan jaman karena ideologi , industri, teknologi.</a:t>
            </a:r>
          </a:p>
          <a:p>
            <a:pPr>
              <a:buNone/>
            </a:pPr>
            <a:r>
              <a:rPr lang="id-ID" sz="9600" dirty="0"/>
              <a:t> </a:t>
            </a:r>
            <a:r>
              <a:rPr lang="id-ID" sz="9600" dirty="0" smtClean="0"/>
              <a:t>     Contoh Restorasi Meiji, Jepang</a:t>
            </a:r>
            <a:endParaRPr lang="id-ID" sz="9600" dirty="0" smtClean="0"/>
          </a:p>
          <a:p>
            <a:endParaRPr lang="id-ID" sz="9600" dirty="0" smtClean="0"/>
          </a:p>
          <a:p>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Kronologis Gerakan Sosial</a:t>
            </a:r>
            <a:endParaRPr lang="id-ID" dirty="0"/>
          </a:p>
        </p:txBody>
      </p:sp>
      <p:sp>
        <p:nvSpPr>
          <p:cNvPr id="3" name="Content Placeholder 2"/>
          <p:cNvSpPr>
            <a:spLocks noGrp="1"/>
          </p:cNvSpPr>
          <p:nvPr>
            <p:ph idx="1"/>
          </p:nvPr>
        </p:nvSpPr>
        <p:spPr/>
        <p:txBody>
          <a:bodyPr>
            <a:normAutofit fontScale="77500" lnSpcReduction="20000"/>
          </a:bodyPr>
          <a:lstStyle/>
          <a:p>
            <a:pPr>
              <a:buNone/>
            </a:pPr>
            <a:r>
              <a:rPr lang="id-ID" dirty="0" smtClean="0"/>
              <a:t>      Indikasi </a:t>
            </a:r>
            <a:r>
              <a:rPr lang="id-ID" dirty="0"/>
              <a:t>awal </a:t>
            </a:r>
            <a:r>
              <a:rPr lang="id-ID" dirty="0" smtClean="0"/>
              <a:t>  dari </a:t>
            </a:r>
            <a:r>
              <a:rPr lang="id-ID" dirty="0"/>
              <a:t>gejala sosial </a:t>
            </a:r>
            <a:r>
              <a:rPr lang="id-ID" dirty="0" smtClean="0"/>
              <a:t> tentang gerakan sosial dengan </a:t>
            </a:r>
            <a:r>
              <a:rPr lang="id-ID" dirty="0"/>
              <a:t>mengenali terjadinya perubahan-perubahan pada semua elemen arena publik dan ditandai  oleh  kualitas  “aliran”  atau  “gelombang”.  Dalam  prakteknya  suatu gerakan sosial dapat diketahui terutama lewat banyak organisasi baru yang terbentuk, dan bertambahnya anggota dalam suatu organisasi gerakan.</a:t>
            </a:r>
          </a:p>
          <a:p>
            <a:pPr>
              <a:buNone/>
            </a:pPr>
            <a:r>
              <a:rPr lang="id-ID" dirty="0" smtClean="0"/>
              <a:t>     Selain </a:t>
            </a:r>
            <a:r>
              <a:rPr lang="id-ID" dirty="0"/>
              <a:t>itu menurut </a:t>
            </a:r>
            <a:r>
              <a:rPr lang="id-ID" dirty="0" smtClean="0"/>
              <a:t>Lofland(2003) </a:t>
            </a:r>
            <a:r>
              <a:rPr lang="id-ID" dirty="0"/>
              <a:t>dua aspek empiris gelombang yang perlu diperhatikan adalah </a:t>
            </a:r>
            <a:endParaRPr lang="id-ID" dirty="0" smtClean="0"/>
          </a:p>
          <a:p>
            <a:pPr>
              <a:buNone/>
            </a:pPr>
            <a:r>
              <a:rPr lang="id-ID" dirty="0"/>
              <a:t> </a:t>
            </a:r>
            <a:r>
              <a:rPr lang="id-ID" dirty="0" smtClean="0"/>
              <a:t>    Pertama </a:t>
            </a:r>
            <a:r>
              <a:rPr lang="id-ID" dirty="0"/>
              <a:t>aliran tersebut cenderung berumur pendek antara lima sampai delapan tahun. Jika telah melewati umur itu gerakan akan melemah dan meskipun masih ada akan tetapi gerakan telah mengalami proses ‘cooled down’.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642918"/>
            <a:ext cx="8258204" cy="5483245"/>
          </a:xfrm>
        </p:spPr>
        <p:txBody>
          <a:bodyPr>
            <a:normAutofit fontScale="85000" lnSpcReduction="20000"/>
          </a:bodyPr>
          <a:lstStyle/>
          <a:p>
            <a:pPr>
              <a:buNone/>
            </a:pPr>
            <a:r>
              <a:rPr lang="id-ID" dirty="0" smtClean="0"/>
              <a:t>     Kedua, banyak organisasi gerakan atau protes yang berubah menjadi gerakan sosial atau setidaknya bagian dari gerakan-gerakan . Organisasi-organisasi ini cenderung selalu berupaya menciptakan gerakan sosial atau  jika  organisasinya  berbeda  maka  mereka  akan  dengan  sabar  menunggu. Pergeseran struktur makro yang akan terjadi (misalnya krisis kapitalis) atau pertarungan yang akan terjadi antara yang baik dan yang jahat, atau kedua hal tersebut. Dengan menunggu kegagalan fungsi lembaga sentral, gerakan itu bisa dikenali sebagai gerakan pinggiran, gerakan awal dan embrio gerakan sosial. (Lofland, 2003 : 50)</a:t>
            </a:r>
          </a:p>
          <a:p>
            <a:pPr>
              <a:buNone/>
            </a:pPr>
            <a:r>
              <a:rPr lang="id-ID" dirty="0"/>
              <a:t> </a:t>
            </a:r>
          </a:p>
          <a:p>
            <a:pPr>
              <a:buNone/>
            </a:pPr>
            <a:endParaRPr lang="id-ID" dirty="0"/>
          </a:p>
          <a:p>
            <a:pPr>
              <a:buNone/>
            </a:pPr>
            <a:r>
              <a:rPr lang="id-ID" dirty="0"/>
              <a:t> </a:t>
            </a:r>
          </a:p>
          <a:p>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Variabel Gerakan Sosial</a:t>
            </a:r>
            <a:endParaRPr lang="id-ID" dirty="0"/>
          </a:p>
        </p:txBody>
      </p:sp>
      <p:sp>
        <p:nvSpPr>
          <p:cNvPr id="3" name="Content Placeholder 2"/>
          <p:cNvSpPr>
            <a:spLocks noGrp="1"/>
          </p:cNvSpPr>
          <p:nvPr>
            <p:ph idx="1"/>
          </p:nvPr>
        </p:nvSpPr>
        <p:spPr>
          <a:xfrm>
            <a:off x="357158" y="1214422"/>
            <a:ext cx="8329642" cy="4911741"/>
          </a:xfrm>
        </p:spPr>
        <p:txBody>
          <a:bodyPr>
            <a:noAutofit/>
          </a:bodyPr>
          <a:lstStyle/>
          <a:p>
            <a:pPr marL="0" indent="0">
              <a:buNone/>
            </a:pPr>
            <a:r>
              <a:rPr lang="id-ID" sz="2800" dirty="0" smtClean="0"/>
              <a:t>Menurut  </a:t>
            </a:r>
            <a:r>
              <a:rPr lang="id-ID" sz="2800" dirty="0"/>
              <a:t>John  </a:t>
            </a:r>
            <a:r>
              <a:rPr lang="id-ID" sz="2800" dirty="0" smtClean="0"/>
              <a:t>Lofland(2003),  </a:t>
            </a:r>
            <a:r>
              <a:rPr lang="id-ID" sz="2800" dirty="0"/>
              <a:t>ada  </a:t>
            </a:r>
            <a:r>
              <a:rPr lang="id-ID" sz="2800" dirty="0" smtClean="0"/>
              <a:t> 17  </a:t>
            </a:r>
            <a:r>
              <a:rPr lang="id-ID" sz="2800" dirty="0"/>
              <a:t>variabel  yang  berpengaruh  </a:t>
            </a:r>
            <a:r>
              <a:rPr lang="id-ID" sz="2800" dirty="0" smtClean="0"/>
              <a:t>terhada gerakan </a:t>
            </a:r>
            <a:r>
              <a:rPr lang="id-ID" sz="2800" dirty="0"/>
              <a:t>sosial, yaitu :</a:t>
            </a:r>
          </a:p>
          <a:p>
            <a:pPr>
              <a:buNone/>
            </a:pPr>
            <a:r>
              <a:rPr lang="id-ID" sz="2800" dirty="0" smtClean="0"/>
              <a:t>  a</a:t>
            </a:r>
            <a:r>
              <a:rPr lang="id-ID" sz="2800" dirty="0"/>
              <a:t>. Perubahan dan ketimpangan sosial </a:t>
            </a:r>
            <a:endParaRPr lang="id-ID" sz="2800" dirty="0" smtClean="0"/>
          </a:p>
          <a:p>
            <a:pPr>
              <a:buNone/>
            </a:pPr>
            <a:r>
              <a:rPr lang="id-ID" sz="2800" dirty="0"/>
              <a:t> </a:t>
            </a:r>
            <a:r>
              <a:rPr lang="id-ID" sz="2800" dirty="0" smtClean="0"/>
              <a:t> b</a:t>
            </a:r>
            <a:r>
              <a:rPr lang="id-ID" sz="2800" dirty="0"/>
              <a:t>. Kesempatan politik</a:t>
            </a:r>
          </a:p>
          <a:p>
            <a:pPr>
              <a:buNone/>
            </a:pPr>
            <a:r>
              <a:rPr lang="id-ID" sz="2800" dirty="0" smtClean="0"/>
              <a:t>  c</a:t>
            </a:r>
            <a:r>
              <a:rPr lang="id-ID" sz="2800" dirty="0"/>
              <a:t>. Campur tangan negara terhadap kehidupan </a:t>
            </a:r>
            <a:r>
              <a:rPr lang="id-ID" sz="2800" dirty="0" smtClean="0"/>
              <a:t>warga</a:t>
            </a:r>
          </a:p>
          <a:p>
            <a:pPr>
              <a:buNone/>
            </a:pPr>
            <a:r>
              <a:rPr lang="id-ID" sz="2800" dirty="0" smtClean="0"/>
              <a:t> d</a:t>
            </a:r>
            <a:r>
              <a:rPr lang="id-ID" sz="2800" dirty="0"/>
              <a:t>. Kemakmuran (yang menimbulkan deprivasi ekonomi)</a:t>
            </a:r>
          </a:p>
          <a:p>
            <a:pPr>
              <a:buNone/>
            </a:pPr>
            <a:r>
              <a:rPr lang="id-ID" sz="2800" dirty="0"/>
              <a:t> </a:t>
            </a:r>
            <a:r>
              <a:rPr lang="id-ID" sz="2800" dirty="0" smtClean="0"/>
              <a:t>e</a:t>
            </a:r>
            <a:r>
              <a:rPr lang="id-ID" sz="2800" dirty="0"/>
              <a:t>. Konsentrasi </a:t>
            </a:r>
            <a:r>
              <a:rPr lang="id-ID" sz="2800" dirty="0" smtClean="0"/>
              <a:t>geografis</a:t>
            </a:r>
          </a:p>
          <a:p>
            <a:pPr>
              <a:buNone/>
            </a:pPr>
            <a:r>
              <a:rPr lang="id-ID" sz="2800" dirty="0" smtClean="0"/>
              <a:t> f</a:t>
            </a:r>
            <a:r>
              <a:rPr lang="id-ID" sz="2800" dirty="0"/>
              <a:t>. Identitas kolektif</a:t>
            </a:r>
          </a:p>
          <a:p>
            <a:pPr>
              <a:buNone/>
            </a:pPr>
            <a:r>
              <a:rPr lang="id-ID" sz="2800" dirty="0" smtClean="0"/>
              <a:t> g</a:t>
            </a:r>
            <a:r>
              <a:rPr lang="id-ID" sz="2800" dirty="0"/>
              <a:t>. Solidaritas antar kelompok </a:t>
            </a:r>
            <a:endParaRPr lang="id-ID" sz="2800" dirty="0" smtClean="0"/>
          </a:p>
          <a:p>
            <a:pPr>
              <a:buNone/>
            </a:pPr>
            <a:r>
              <a:rPr lang="id-ID" sz="2800" dirty="0" smtClean="0"/>
              <a:t>h</a:t>
            </a:r>
            <a:r>
              <a:rPr lang="id-ID" sz="2800" dirty="0"/>
              <a:t>. Krisis kekuasaan</a:t>
            </a:r>
          </a:p>
          <a:p>
            <a:pPr>
              <a:buNone/>
            </a:pPr>
            <a:r>
              <a:rPr lang="id-ID" sz="2800" dirty="0"/>
              <a:t> </a:t>
            </a:r>
          </a:p>
          <a:p>
            <a:endParaRPr lang="id-ID"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500042"/>
            <a:ext cx="8258204" cy="5626121"/>
          </a:xfrm>
        </p:spPr>
        <p:txBody>
          <a:bodyPr>
            <a:normAutofit fontScale="85000" lnSpcReduction="20000"/>
          </a:bodyPr>
          <a:lstStyle/>
          <a:p>
            <a:pPr>
              <a:buNone/>
            </a:pPr>
            <a:r>
              <a:rPr lang="id-ID" dirty="0" smtClean="0"/>
              <a:t> i. Melemahnya kontrol kelompok yang dominan </a:t>
            </a:r>
          </a:p>
          <a:p>
            <a:pPr>
              <a:buNone/>
            </a:pPr>
            <a:r>
              <a:rPr lang="id-ID" dirty="0" smtClean="0"/>
              <a:t> j. Pemfokusan krisis</a:t>
            </a:r>
          </a:p>
          <a:p>
            <a:pPr>
              <a:buNone/>
            </a:pPr>
            <a:r>
              <a:rPr lang="id-ID" dirty="0" smtClean="0"/>
              <a:t>k. Sinergi gelombang warga negara (penduduk)</a:t>
            </a:r>
          </a:p>
          <a:p>
            <a:pPr>
              <a:buNone/>
            </a:pPr>
            <a:r>
              <a:rPr lang="id-ID" dirty="0" smtClean="0"/>
              <a:t>l. Adanya pemimpin</a:t>
            </a:r>
          </a:p>
          <a:p>
            <a:pPr>
              <a:buNone/>
            </a:pPr>
            <a:r>
              <a:rPr lang="id-ID" dirty="0" smtClean="0"/>
              <a:t>m</a:t>
            </a:r>
            <a:r>
              <a:rPr lang="id-ID" dirty="0"/>
              <a:t>. Jaringan komunikasi</a:t>
            </a:r>
          </a:p>
          <a:p>
            <a:pPr>
              <a:buNone/>
            </a:pPr>
            <a:r>
              <a:rPr lang="id-ID" dirty="0" smtClean="0"/>
              <a:t>n</a:t>
            </a:r>
            <a:r>
              <a:rPr lang="id-ID" dirty="0"/>
              <a:t>. Integrasi jaringan di antara para pembentuk </a:t>
            </a:r>
            <a:r>
              <a:rPr lang="id-ID" dirty="0" smtClean="0"/>
              <a:t>potensial. </a:t>
            </a:r>
          </a:p>
          <a:p>
            <a:pPr>
              <a:buNone/>
            </a:pPr>
            <a:r>
              <a:rPr lang="id-ID" dirty="0" smtClean="0"/>
              <a:t>o.Adanya </a:t>
            </a:r>
            <a:r>
              <a:rPr lang="id-ID" dirty="0"/>
              <a:t>situasi yang memudahkan para pembentuk potensial </a:t>
            </a:r>
            <a:endParaRPr lang="id-ID" dirty="0" smtClean="0"/>
          </a:p>
          <a:p>
            <a:pPr>
              <a:buNone/>
            </a:pPr>
            <a:r>
              <a:rPr lang="id-ID" dirty="0" smtClean="0"/>
              <a:t>p</a:t>
            </a:r>
            <a:r>
              <a:rPr lang="id-ID" dirty="0"/>
              <a:t>. Kemampuan mempersatukan</a:t>
            </a:r>
          </a:p>
          <a:p>
            <a:pPr>
              <a:buNone/>
            </a:pPr>
            <a:r>
              <a:rPr lang="id-ID" dirty="0"/>
              <a:t> </a:t>
            </a:r>
          </a:p>
          <a:p>
            <a:pPr>
              <a:buNone/>
            </a:pPr>
            <a:r>
              <a:rPr lang="id-ID" dirty="0"/>
              <a:t> </a:t>
            </a:r>
          </a:p>
          <a:p>
            <a:pPr>
              <a:buNone/>
            </a:pPr>
            <a:r>
              <a:rPr lang="id-ID" dirty="0"/>
              <a:t> </a:t>
            </a:r>
          </a:p>
          <a:p>
            <a:pPr>
              <a:buNone/>
            </a:pPr>
            <a:r>
              <a:rPr lang="id-ID" dirty="0"/>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2222</Words>
  <Application>Microsoft Office PowerPoint</Application>
  <PresentationFormat>On-screen Show (4:3)</PresentationFormat>
  <Paragraphs>115</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Gerakan Sosial</vt:lpstr>
      <vt:lpstr>Pengertian</vt:lpstr>
      <vt:lpstr>Slide 3</vt:lpstr>
      <vt:lpstr>Alasan muncul gerakan sosial</vt:lpstr>
      <vt:lpstr>Jenis Gerakan sosial</vt:lpstr>
      <vt:lpstr>Kronologis Gerakan Sosial</vt:lpstr>
      <vt:lpstr>Slide 7</vt:lpstr>
      <vt:lpstr>Variabel Gerakan Sosial</vt:lpstr>
      <vt:lpstr>Slide 9</vt:lpstr>
      <vt:lpstr>Faktor Gerakan Sosial</vt:lpstr>
      <vt:lpstr>Slide 11</vt:lpstr>
      <vt:lpstr>Pendekatan Struktural Fungsional</vt:lpstr>
      <vt:lpstr>Slide 13</vt:lpstr>
      <vt:lpstr>Pendekatan interaksionisme simbolik</vt:lpstr>
      <vt:lpstr>Slide 15</vt:lpstr>
      <vt:lpstr>Pendekatan teori Marxist  </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Gerakan Sosial</dc:title>
  <dc:creator>Jaka</dc:creator>
  <cp:lastModifiedBy>Jaka</cp:lastModifiedBy>
  <cp:revision>1</cp:revision>
  <dcterms:created xsi:type="dcterms:W3CDTF">2019-05-19T20:28:26Z</dcterms:created>
  <dcterms:modified xsi:type="dcterms:W3CDTF">2019-05-19T23:06:00Z</dcterms:modified>
</cp:coreProperties>
</file>