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7" r:id="rId2"/>
    <p:sldId id="259" r:id="rId3"/>
    <p:sldId id="258" r:id="rId4"/>
    <p:sldId id="260" r:id="rId5"/>
    <p:sldId id="262" r:id="rId6"/>
    <p:sldId id="263" r:id="rId7"/>
    <p:sldId id="264" r:id="rId8"/>
    <p:sldId id="265" r:id="rId9"/>
    <p:sldId id="266" r:id="rId10"/>
    <p:sldId id="271" r:id="rId11"/>
    <p:sldId id="272" r:id="rId12"/>
    <p:sldId id="283" r:id="rId13"/>
    <p:sldId id="273" r:id="rId14"/>
    <p:sldId id="277" r:id="rId15"/>
    <p:sldId id="281" r:id="rId16"/>
    <p:sldId id="284" r:id="rId17"/>
    <p:sldId id="280" r:id="rId18"/>
    <p:sldId id="268" r:id="rId19"/>
    <p:sldId id="267" r:id="rId20"/>
    <p:sldId id="270" r:id="rId21"/>
    <p:sldId id="269" r:id="rId22"/>
    <p:sldId id="278" r:id="rId23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 varScale="1">
        <p:scale>
          <a:sx n="66" d="100"/>
          <a:sy n="66" d="100"/>
        </p:scale>
        <p:origin x="-142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CDAD96F-B878-4A66-B8C6-DDA4FCEAD99B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D209080-60F2-41C3-A311-A21017DE6420}">
      <dgm:prSet phldrT="[Text]"/>
      <dgm:spPr/>
      <dgm:t>
        <a:bodyPr/>
        <a:lstStyle/>
        <a:p>
          <a:r>
            <a:rPr lang="en-US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rPr>
            <a:t>UU </a:t>
          </a:r>
          <a:r>
            <a:rPr lang="en-US" dirty="0" err="1" smtClean="0">
              <a:solidFill>
                <a:srgbClr val="C00000"/>
              </a:solidFill>
              <a:latin typeface="Arial" pitchFamily="34" charset="0"/>
              <a:cs typeface="Arial" pitchFamily="34" charset="0"/>
            </a:rPr>
            <a:t>Nomor</a:t>
          </a:r>
          <a:r>
            <a:rPr lang="en-US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rPr>
            <a:t> 6</a:t>
          </a:r>
          <a:r>
            <a:rPr lang="id-ID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rPr>
            <a:t> Tahun </a:t>
          </a:r>
          <a:r>
            <a:rPr lang="en-US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rPr>
            <a:t>2014</a:t>
          </a:r>
          <a:endParaRPr lang="en-US" dirty="0">
            <a:solidFill>
              <a:srgbClr val="C00000"/>
            </a:solidFill>
            <a:latin typeface="Arial" pitchFamily="34" charset="0"/>
            <a:cs typeface="Arial" pitchFamily="34" charset="0"/>
          </a:endParaRPr>
        </a:p>
      </dgm:t>
    </dgm:pt>
    <dgm:pt modelId="{D74878CE-1545-4F89-B0F8-F4F08C2ABA02}" type="parTrans" cxnId="{9AE2DE5C-7ADA-469B-B955-6297AEA6016B}">
      <dgm:prSet/>
      <dgm:spPr/>
      <dgm:t>
        <a:bodyPr/>
        <a:lstStyle/>
        <a:p>
          <a:endParaRPr lang="en-US"/>
        </a:p>
      </dgm:t>
    </dgm:pt>
    <dgm:pt modelId="{A9B65CC2-8BE6-4342-A3EA-67C8BF2DE32B}" type="sibTrans" cxnId="{9AE2DE5C-7ADA-469B-B955-6297AEA6016B}">
      <dgm:prSet/>
      <dgm:spPr/>
      <dgm:t>
        <a:bodyPr/>
        <a:lstStyle/>
        <a:p>
          <a:endParaRPr lang="en-US"/>
        </a:p>
      </dgm:t>
    </dgm:pt>
    <dgm:pt modelId="{F5F61C91-EDED-4F60-B45C-95FF086CCA54}">
      <dgm:prSet phldrT="[Text]"/>
      <dgm:spPr/>
      <dgm:t>
        <a:bodyPr/>
        <a:lstStyle/>
        <a:p>
          <a:r>
            <a:rPr lang="id-ID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rPr>
            <a:t>PP 60 Tahun 2014 Jo PP 22 Tahun 2015</a:t>
          </a:r>
          <a:endParaRPr lang="en-US" dirty="0">
            <a:solidFill>
              <a:srgbClr val="FFFF00"/>
            </a:solidFill>
            <a:latin typeface="Arial" pitchFamily="34" charset="0"/>
            <a:cs typeface="Arial" pitchFamily="34" charset="0"/>
          </a:endParaRPr>
        </a:p>
      </dgm:t>
    </dgm:pt>
    <dgm:pt modelId="{BB8366CB-9337-4077-AF45-75B6E8332112}" type="parTrans" cxnId="{BCAB18F8-2770-4F2A-A7D1-86DF0A23CED2}">
      <dgm:prSet/>
      <dgm:spPr/>
      <dgm:t>
        <a:bodyPr/>
        <a:lstStyle/>
        <a:p>
          <a:endParaRPr lang="en-US"/>
        </a:p>
      </dgm:t>
    </dgm:pt>
    <dgm:pt modelId="{95D75679-F160-4715-AD13-512079CB34B5}" type="sibTrans" cxnId="{BCAB18F8-2770-4F2A-A7D1-86DF0A23CED2}">
      <dgm:prSet/>
      <dgm:spPr/>
      <dgm:t>
        <a:bodyPr/>
        <a:lstStyle/>
        <a:p>
          <a:endParaRPr lang="en-US"/>
        </a:p>
      </dgm:t>
    </dgm:pt>
    <dgm:pt modelId="{0489E93F-4045-4E95-8041-F242E44972B1}">
      <dgm:prSet phldrT="[Text]"/>
      <dgm:spPr/>
      <dgm:t>
        <a:bodyPr/>
        <a:lstStyle/>
        <a:p>
          <a:r>
            <a:rPr lang="id-ID" dirty="0" smtClean="0">
              <a:solidFill>
                <a:srgbClr val="FFC000"/>
              </a:solidFill>
              <a:latin typeface="Arial" pitchFamily="34" charset="0"/>
              <a:cs typeface="Arial" pitchFamily="34" charset="0"/>
            </a:rPr>
            <a:t>Permendagri 113 Tahun 2014, etc..</a:t>
          </a:r>
          <a:endParaRPr lang="en-US" dirty="0">
            <a:solidFill>
              <a:srgbClr val="FFC000"/>
            </a:solidFill>
            <a:latin typeface="Arial" pitchFamily="34" charset="0"/>
            <a:cs typeface="Arial" pitchFamily="34" charset="0"/>
          </a:endParaRPr>
        </a:p>
      </dgm:t>
    </dgm:pt>
    <dgm:pt modelId="{D4B3B3E9-792E-41E1-8D47-5999C3F39B58}" type="parTrans" cxnId="{9253E6D4-FACD-49A4-B6FA-AD4173828C6F}">
      <dgm:prSet/>
      <dgm:spPr/>
      <dgm:t>
        <a:bodyPr/>
        <a:lstStyle/>
        <a:p>
          <a:endParaRPr lang="en-US"/>
        </a:p>
      </dgm:t>
    </dgm:pt>
    <dgm:pt modelId="{3DA51126-43EE-4B01-9267-9F8FDF34DB5C}" type="sibTrans" cxnId="{9253E6D4-FACD-49A4-B6FA-AD4173828C6F}">
      <dgm:prSet/>
      <dgm:spPr/>
      <dgm:t>
        <a:bodyPr/>
        <a:lstStyle/>
        <a:p>
          <a:endParaRPr lang="en-US"/>
        </a:p>
      </dgm:t>
    </dgm:pt>
    <dgm:pt modelId="{836BB528-597A-48BC-94C2-061CA72E286E}">
      <dgm:prSet/>
      <dgm:spPr/>
      <dgm:t>
        <a:bodyPr/>
        <a:lstStyle/>
        <a:p>
          <a:r>
            <a:rPr lang="id-ID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rPr>
            <a:t>PP Nomor 43 Tahun 201</a:t>
          </a:r>
          <a:r>
            <a:rPr lang="en-US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rPr>
            <a:t>4 </a:t>
          </a:r>
          <a:r>
            <a:rPr lang="en-US" dirty="0" err="1" smtClean="0">
              <a:solidFill>
                <a:srgbClr val="FFFF00"/>
              </a:solidFill>
              <a:latin typeface="Arial" pitchFamily="34" charset="0"/>
              <a:cs typeface="Arial" pitchFamily="34" charset="0"/>
            </a:rPr>
            <a:t>jo</a:t>
          </a:r>
          <a:r>
            <a:rPr lang="en-US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rPr>
            <a:t> PP 47 </a:t>
          </a:r>
          <a:r>
            <a:rPr lang="en-US" dirty="0" err="1" smtClean="0">
              <a:solidFill>
                <a:srgbClr val="FFFF00"/>
              </a:solidFill>
              <a:latin typeface="Arial" pitchFamily="34" charset="0"/>
              <a:cs typeface="Arial" pitchFamily="34" charset="0"/>
            </a:rPr>
            <a:t>Tahun</a:t>
          </a:r>
          <a:r>
            <a:rPr lang="en-US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rPr>
            <a:t> 2015</a:t>
          </a:r>
          <a:endParaRPr lang="en-US" dirty="0">
            <a:solidFill>
              <a:srgbClr val="FFFF00"/>
            </a:solidFill>
            <a:latin typeface="Arial" pitchFamily="34" charset="0"/>
            <a:cs typeface="Arial" pitchFamily="34" charset="0"/>
          </a:endParaRPr>
        </a:p>
      </dgm:t>
    </dgm:pt>
    <dgm:pt modelId="{04023B5D-0699-49CE-ACB6-4FDA57239A51}" type="parTrans" cxnId="{EDC0EFF8-E8A1-4B95-BBFF-C995CF901FA4}">
      <dgm:prSet/>
      <dgm:spPr/>
      <dgm:t>
        <a:bodyPr/>
        <a:lstStyle/>
        <a:p>
          <a:endParaRPr lang="en-US"/>
        </a:p>
      </dgm:t>
    </dgm:pt>
    <dgm:pt modelId="{1DC837B2-1FDF-4379-8A4F-A9E1D6F27740}" type="sibTrans" cxnId="{EDC0EFF8-E8A1-4B95-BBFF-C995CF901FA4}">
      <dgm:prSet/>
      <dgm:spPr/>
      <dgm:t>
        <a:bodyPr/>
        <a:lstStyle/>
        <a:p>
          <a:endParaRPr lang="en-US"/>
        </a:p>
      </dgm:t>
    </dgm:pt>
    <dgm:pt modelId="{7D5F872E-F6B0-4A0B-8D60-E93CA3B5A2E5}">
      <dgm:prSet/>
      <dgm:spPr/>
      <dgm:t>
        <a:bodyPr/>
        <a:lstStyle/>
        <a:p>
          <a:r>
            <a:rPr lang="id-ID" dirty="0" smtClean="0">
              <a:solidFill>
                <a:srgbClr val="FF0000"/>
              </a:solidFill>
            </a:rPr>
            <a:t>Permendes dan PerMenKeu etc..</a:t>
          </a:r>
          <a:endParaRPr lang="id-ID" dirty="0">
            <a:solidFill>
              <a:srgbClr val="FF0000"/>
            </a:solidFill>
          </a:endParaRPr>
        </a:p>
      </dgm:t>
    </dgm:pt>
    <dgm:pt modelId="{5EBAC758-2274-4AD5-B71B-06946E28F085}" type="parTrans" cxnId="{1BE92E2E-A72C-4CF3-818C-491E99F0BE06}">
      <dgm:prSet/>
      <dgm:spPr/>
      <dgm:t>
        <a:bodyPr/>
        <a:lstStyle/>
        <a:p>
          <a:endParaRPr lang="id-ID"/>
        </a:p>
      </dgm:t>
    </dgm:pt>
    <dgm:pt modelId="{7FAFA937-73F7-46CF-B97A-982582EC5229}" type="sibTrans" cxnId="{1BE92E2E-A72C-4CF3-818C-491E99F0BE06}">
      <dgm:prSet/>
      <dgm:spPr/>
      <dgm:t>
        <a:bodyPr/>
        <a:lstStyle/>
        <a:p>
          <a:endParaRPr lang="id-ID"/>
        </a:p>
      </dgm:t>
    </dgm:pt>
    <dgm:pt modelId="{E5268703-6673-457D-9796-F14F401265FF}" type="pres">
      <dgm:prSet presAssocID="{7CDAD96F-B878-4A66-B8C6-DDA4FCEAD99B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E11C310E-171B-4286-A45A-88012F5EA7F8}" type="pres">
      <dgm:prSet presAssocID="{7CDAD96F-B878-4A66-B8C6-DDA4FCEAD99B}" presName="Name1" presStyleCnt="0"/>
      <dgm:spPr/>
    </dgm:pt>
    <dgm:pt modelId="{E4A156A3-5E0B-4E15-A6C9-22B23554634C}" type="pres">
      <dgm:prSet presAssocID="{7CDAD96F-B878-4A66-B8C6-DDA4FCEAD99B}" presName="cycle" presStyleCnt="0"/>
      <dgm:spPr/>
    </dgm:pt>
    <dgm:pt modelId="{0F018547-0911-4F36-9CDF-3887A6AAF3DA}" type="pres">
      <dgm:prSet presAssocID="{7CDAD96F-B878-4A66-B8C6-DDA4FCEAD99B}" presName="srcNode" presStyleLbl="node1" presStyleIdx="0" presStyleCnt="5"/>
      <dgm:spPr/>
    </dgm:pt>
    <dgm:pt modelId="{7FA23970-155F-4EE5-BFA9-A807EF14E912}" type="pres">
      <dgm:prSet presAssocID="{7CDAD96F-B878-4A66-B8C6-DDA4FCEAD99B}" presName="conn" presStyleLbl="parChTrans1D2" presStyleIdx="0" presStyleCnt="1"/>
      <dgm:spPr/>
      <dgm:t>
        <a:bodyPr/>
        <a:lstStyle/>
        <a:p>
          <a:endParaRPr lang="en-US"/>
        </a:p>
      </dgm:t>
    </dgm:pt>
    <dgm:pt modelId="{FACEC053-6D03-441F-B638-B5F9B577C8C1}" type="pres">
      <dgm:prSet presAssocID="{7CDAD96F-B878-4A66-B8C6-DDA4FCEAD99B}" presName="extraNode" presStyleLbl="node1" presStyleIdx="0" presStyleCnt="5"/>
      <dgm:spPr/>
    </dgm:pt>
    <dgm:pt modelId="{65BBBBCB-4209-4F4D-B158-3BB1370FBB39}" type="pres">
      <dgm:prSet presAssocID="{7CDAD96F-B878-4A66-B8C6-DDA4FCEAD99B}" presName="dstNode" presStyleLbl="node1" presStyleIdx="0" presStyleCnt="5"/>
      <dgm:spPr/>
    </dgm:pt>
    <dgm:pt modelId="{E2E3312F-945E-4BEC-BC4A-805D16F8F9F5}" type="pres">
      <dgm:prSet presAssocID="{BD209080-60F2-41C3-A311-A21017DE6420}" presName="text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9E7D78A-D591-4F5B-9275-74182781F3B9}" type="pres">
      <dgm:prSet presAssocID="{BD209080-60F2-41C3-A311-A21017DE6420}" presName="accent_1" presStyleCnt="0"/>
      <dgm:spPr/>
    </dgm:pt>
    <dgm:pt modelId="{F8F24C32-C8BC-439F-B0AC-77F7D06304E7}" type="pres">
      <dgm:prSet presAssocID="{BD209080-60F2-41C3-A311-A21017DE6420}" presName="accentRepeatNode" presStyleLbl="solidFgAcc1" presStyleIdx="0" presStyleCnt="5"/>
      <dgm:spPr/>
    </dgm:pt>
    <dgm:pt modelId="{F3A52D47-FB9A-4E8D-986C-E353EFC76B1D}" type="pres">
      <dgm:prSet presAssocID="{836BB528-597A-48BC-94C2-061CA72E286E}" presName="text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7E4F0A0-FDA5-48BD-B6AA-F229B58586A1}" type="pres">
      <dgm:prSet presAssocID="{836BB528-597A-48BC-94C2-061CA72E286E}" presName="accent_2" presStyleCnt="0"/>
      <dgm:spPr/>
    </dgm:pt>
    <dgm:pt modelId="{DBF80D5E-52ED-4A3B-BB89-17A37CD0400B}" type="pres">
      <dgm:prSet presAssocID="{836BB528-597A-48BC-94C2-061CA72E286E}" presName="accentRepeatNode" presStyleLbl="solidFgAcc1" presStyleIdx="1" presStyleCnt="5"/>
      <dgm:spPr/>
    </dgm:pt>
    <dgm:pt modelId="{83A5D1DC-FB55-4848-9C18-C6D861DA905F}" type="pres">
      <dgm:prSet presAssocID="{F5F61C91-EDED-4F60-B45C-95FF086CCA54}" presName="text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B8F50F-2D50-4420-932A-226C88CAC2D7}" type="pres">
      <dgm:prSet presAssocID="{F5F61C91-EDED-4F60-B45C-95FF086CCA54}" presName="accent_3" presStyleCnt="0"/>
      <dgm:spPr/>
    </dgm:pt>
    <dgm:pt modelId="{7A8EB1AA-127C-4392-800A-127154D2340F}" type="pres">
      <dgm:prSet presAssocID="{F5F61C91-EDED-4F60-B45C-95FF086CCA54}" presName="accentRepeatNode" presStyleLbl="solidFgAcc1" presStyleIdx="2" presStyleCnt="5"/>
      <dgm:spPr/>
    </dgm:pt>
    <dgm:pt modelId="{356C3228-D577-4463-BB39-1A7DAE8AE1B6}" type="pres">
      <dgm:prSet presAssocID="{0489E93F-4045-4E95-8041-F242E44972B1}" presName="text_4" presStyleLbl="node1" presStyleIdx="3" presStyleCnt="5" custLinFactNeighborX="1925" custLinFactNeighborY="273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B269DE9-1D20-4CAD-B4D6-576FA37EF4EC}" type="pres">
      <dgm:prSet presAssocID="{0489E93F-4045-4E95-8041-F242E44972B1}" presName="accent_4" presStyleCnt="0"/>
      <dgm:spPr/>
    </dgm:pt>
    <dgm:pt modelId="{8B323B44-1A2B-4C1E-94DA-C0DBE5691D56}" type="pres">
      <dgm:prSet presAssocID="{0489E93F-4045-4E95-8041-F242E44972B1}" presName="accentRepeatNode" presStyleLbl="solidFgAcc1" presStyleIdx="3" presStyleCnt="5"/>
      <dgm:spPr/>
    </dgm:pt>
    <dgm:pt modelId="{0F3EA787-84B6-4346-B9FA-5E851E662AF2}" type="pres">
      <dgm:prSet presAssocID="{7D5F872E-F6B0-4A0B-8D60-E93CA3B5A2E5}" presName="text_5" presStyleLbl="node1" presStyleIdx="4" presStyleCnt="5" custLinFactNeighborX="2365" custLinFactNeighborY="4946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CDBC51F6-AE4F-481F-B62C-6D089AA4E40E}" type="pres">
      <dgm:prSet presAssocID="{7D5F872E-F6B0-4A0B-8D60-E93CA3B5A2E5}" presName="accent_5" presStyleCnt="0"/>
      <dgm:spPr/>
    </dgm:pt>
    <dgm:pt modelId="{D9E0854B-38AC-493F-B1C4-43DA74D2583B}" type="pres">
      <dgm:prSet presAssocID="{7D5F872E-F6B0-4A0B-8D60-E93CA3B5A2E5}" presName="accentRepeatNode" presStyleLbl="solidFgAcc1" presStyleIdx="4" presStyleCnt="5"/>
      <dgm:spPr/>
    </dgm:pt>
  </dgm:ptLst>
  <dgm:cxnLst>
    <dgm:cxn modelId="{9AE2DE5C-7ADA-469B-B955-6297AEA6016B}" srcId="{7CDAD96F-B878-4A66-B8C6-DDA4FCEAD99B}" destId="{BD209080-60F2-41C3-A311-A21017DE6420}" srcOrd="0" destOrd="0" parTransId="{D74878CE-1545-4F89-B0F8-F4F08C2ABA02}" sibTransId="{A9B65CC2-8BE6-4342-A3EA-67C8BF2DE32B}"/>
    <dgm:cxn modelId="{F4809146-CF2F-46E5-9A46-85B8CB4F20A5}" type="presOf" srcId="{A9B65CC2-8BE6-4342-A3EA-67C8BF2DE32B}" destId="{7FA23970-155F-4EE5-BFA9-A807EF14E912}" srcOrd="0" destOrd="0" presId="urn:microsoft.com/office/officeart/2008/layout/VerticalCurvedList"/>
    <dgm:cxn modelId="{6A6A5865-A000-43E2-9A45-D4C980717D78}" type="presOf" srcId="{F5F61C91-EDED-4F60-B45C-95FF086CCA54}" destId="{83A5D1DC-FB55-4848-9C18-C6D861DA905F}" srcOrd="0" destOrd="0" presId="urn:microsoft.com/office/officeart/2008/layout/VerticalCurvedList"/>
    <dgm:cxn modelId="{EDC0EFF8-E8A1-4B95-BBFF-C995CF901FA4}" srcId="{7CDAD96F-B878-4A66-B8C6-DDA4FCEAD99B}" destId="{836BB528-597A-48BC-94C2-061CA72E286E}" srcOrd="1" destOrd="0" parTransId="{04023B5D-0699-49CE-ACB6-4FDA57239A51}" sibTransId="{1DC837B2-1FDF-4379-8A4F-A9E1D6F27740}"/>
    <dgm:cxn modelId="{BD26B9F4-64F6-41DD-991C-BD1E7E7A37A5}" type="presOf" srcId="{7D5F872E-F6B0-4A0B-8D60-E93CA3B5A2E5}" destId="{0F3EA787-84B6-4346-B9FA-5E851E662AF2}" srcOrd="0" destOrd="0" presId="urn:microsoft.com/office/officeart/2008/layout/VerticalCurvedList"/>
    <dgm:cxn modelId="{FAEA20A2-7E35-4371-8D9E-9E2220B2A516}" type="presOf" srcId="{836BB528-597A-48BC-94C2-061CA72E286E}" destId="{F3A52D47-FB9A-4E8D-986C-E353EFC76B1D}" srcOrd="0" destOrd="0" presId="urn:microsoft.com/office/officeart/2008/layout/VerticalCurvedList"/>
    <dgm:cxn modelId="{1BE92E2E-A72C-4CF3-818C-491E99F0BE06}" srcId="{7CDAD96F-B878-4A66-B8C6-DDA4FCEAD99B}" destId="{7D5F872E-F6B0-4A0B-8D60-E93CA3B5A2E5}" srcOrd="4" destOrd="0" parTransId="{5EBAC758-2274-4AD5-B71B-06946E28F085}" sibTransId="{7FAFA937-73F7-46CF-B97A-982582EC5229}"/>
    <dgm:cxn modelId="{BCAB18F8-2770-4F2A-A7D1-86DF0A23CED2}" srcId="{7CDAD96F-B878-4A66-B8C6-DDA4FCEAD99B}" destId="{F5F61C91-EDED-4F60-B45C-95FF086CCA54}" srcOrd="2" destOrd="0" parTransId="{BB8366CB-9337-4077-AF45-75B6E8332112}" sibTransId="{95D75679-F160-4715-AD13-512079CB34B5}"/>
    <dgm:cxn modelId="{BEA9CAF1-358E-4776-A21F-B03EAF72F5D2}" type="presOf" srcId="{BD209080-60F2-41C3-A311-A21017DE6420}" destId="{E2E3312F-945E-4BEC-BC4A-805D16F8F9F5}" srcOrd="0" destOrd="0" presId="urn:microsoft.com/office/officeart/2008/layout/VerticalCurvedList"/>
    <dgm:cxn modelId="{9253E6D4-FACD-49A4-B6FA-AD4173828C6F}" srcId="{7CDAD96F-B878-4A66-B8C6-DDA4FCEAD99B}" destId="{0489E93F-4045-4E95-8041-F242E44972B1}" srcOrd="3" destOrd="0" parTransId="{D4B3B3E9-792E-41E1-8D47-5999C3F39B58}" sibTransId="{3DA51126-43EE-4B01-9267-9F8FDF34DB5C}"/>
    <dgm:cxn modelId="{E0E68DA0-63C9-4FDE-8FB6-2924F50AFB78}" type="presOf" srcId="{0489E93F-4045-4E95-8041-F242E44972B1}" destId="{356C3228-D577-4463-BB39-1A7DAE8AE1B6}" srcOrd="0" destOrd="0" presId="urn:microsoft.com/office/officeart/2008/layout/VerticalCurvedList"/>
    <dgm:cxn modelId="{8EF90DCF-F243-44A5-A469-77CD1DE0F84E}" type="presOf" srcId="{7CDAD96F-B878-4A66-B8C6-DDA4FCEAD99B}" destId="{E5268703-6673-457D-9796-F14F401265FF}" srcOrd="0" destOrd="0" presId="urn:microsoft.com/office/officeart/2008/layout/VerticalCurvedList"/>
    <dgm:cxn modelId="{BC768624-5C67-4883-9946-0C20023E5096}" type="presParOf" srcId="{E5268703-6673-457D-9796-F14F401265FF}" destId="{E11C310E-171B-4286-A45A-88012F5EA7F8}" srcOrd="0" destOrd="0" presId="urn:microsoft.com/office/officeart/2008/layout/VerticalCurvedList"/>
    <dgm:cxn modelId="{17245D1C-627F-4C00-900E-7EF08FD68AD0}" type="presParOf" srcId="{E11C310E-171B-4286-A45A-88012F5EA7F8}" destId="{E4A156A3-5E0B-4E15-A6C9-22B23554634C}" srcOrd="0" destOrd="0" presId="urn:microsoft.com/office/officeart/2008/layout/VerticalCurvedList"/>
    <dgm:cxn modelId="{89615A6F-8B45-427A-A1C0-0F95242682E2}" type="presParOf" srcId="{E4A156A3-5E0B-4E15-A6C9-22B23554634C}" destId="{0F018547-0911-4F36-9CDF-3887A6AAF3DA}" srcOrd="0" destOrd="0" presId="urn:microsoft.com/office/officeart/2008/layout/VerticalCurvedList"/>
    <dgm:cxn modelId="{95DB901D-7B72-4D45-8A22-66FF17064E32}" type="presParOf" srcId="{E4A156A3-5E0B-4E15-A6C9-22B23554634C}" destId="{7FA23970-155F-4EE5-BFA9-A807EF14E912}" srcOrd="1" destOrd="0" presId="urn:microsoft.com/office/officeart/2008/layout/VerticalCurvedList"/>
    <dgm:cxn modelId="{3A98D995-BCF0-40B1-88E2-9950557BF56F}" type="presParOf" srcId="{E4A156A3-5E0B-4E15-A6C9-22B23554634C}" destId="{FACEC053-6D03-441F-B638-B5F9B577C8C1}" srcOrd="2" destOrd="0" presId="urn:microsoft.com/office/officeart/2008/layout/VerticalCurvedList"/>
    <dgm:cxn modelId="{982B663D-2964-4D0A-BAF2-14F861930CA7}" type="presParOf" srcId="{E4A156A3-5E0B-4E15-A6C9-22B23554634C}" destId="{65BBBBCB-4209-4F4D-B158-3BB1370FBB39}" srcOrd="3" destOrd="0" presId="urn:microsoft.com/office/officeart/2008/layout/VerticalCurvedList"/>
    <dgm:cxn modelId="{CDF2661C-4D0C-492E-A893-7DC5327E03BA}" type="presParOf" srcId="{E11C310E-171B-4286-A45A-88012F5EA7F8}" destId="{E2E3312F-945E-4BEC-BC4A-805D16F8F9F5}" srcOrd="1" destOrd="0" presId="urn:microsoft.com/office/officeart/2008/layout/VerticalCurvedList"/>
    <dgm:cxn modelId="{1712C1AC-0C25-46E1-946E-0C89A5455ACA}" type="presParOf" srcId="{E11C310E-171B-4286-A45A-88012F5EA7F8}" destId="{69E7D78A-D591-4F5B-9275-74182781F3B9}" srcOrd="2" destOrd="0" presId="urn:microsoft.com/office/officeart/2008/layout/VerticalCurvedList"/>
    <dgm:cxn modelId="{4C5E07D2-4BB1-49D7-951B-AE95041FABF4}" type="presParOf" srcId="{69E7D78A-D591-4F5B-9275-74182781F3B9}" destId="{F8F24C32-C8BC-439F-B0AC-77F7D06304E7}" srcOrd="0" destOrd="0" presId="urn:microsoft.com/office/officeart/2008/layout/VerticalCurvedList"/>
    <dgm:cxn modelId="{D6439AF7-8BB6-4980-82DE-DF1487ACC95D}" type="presParOf" srcId="{E11C310E-171B-4286-A45A-88012F5EA7F8}" destId="{F3A52D47-FB9A-4E8D-986C-E353EFC76B1D}" srcOrd="3" destOrd="0" presId="urn:microsoft.com/office/officeart/2008/layout/VerticalCurvedList"/>
    <dgm:cxn modelId="{12F02250-7950-4925-8283-88E4B50F9FEC}" type="presParOf" srcId="{E11C310E-171B-4286-A45A-88012F5EA7F8}" destId="{A7E4F0A0-FDA5-48BD-B6AA-F229B58586A1}" srcOrd="4" destOrd="0" presId="urn:microsoft.com/office/officeart/2008/layout/VerticalCurvedList"/>
    <dgm:cxn modelId="{7B5A3FF8-91EE-4051-8A96-5375AFAE04BC}" type="presParOf" srcId="{A7E4F0A0-FDA5-48BD-B6AA-F229B58586A1}" destId="{DBF80D5E-52ED-4A3B-BB89-17A37CD0400B}" srcOrd="0" destOrd="0" presId="urn:microsoft.com/office/officeart/2008/layout/VerticalCurvedList"/>
    <dgm:cxn modelId="{5FFD05D8-87DC-4574-A60A-44B9EBC9B66D}" type="presParOf" srcId="{E11C310E-171B-4286-A45A-88012F5EA7F8}" destId="{83A5D1DC-FB55-4848-9C18-C6D861DA905F}" srcOrd="5" destOrd="0" presId="urn:microsoft.com/office/officeart/2008/layout/VerticalCurvedList"/>
    <dgm:cxn modelId="{2B9D03E4-12C3-4F24-85FC-9A9328EAF4C4}" type="presParOf" srcId="{E11C310E-171B-4286-A45A-88012F5EA7F8}" destId="{3DB8F50F-2D50-4420-932A-226C88CAC2D7}" srcOrd="6" destOrd="0" presId="urn:microsoft.com/office/officeart/2008/layout/VerticalCurvedList"/>
    <dgm:cxn modelId="{3428642F-080E-4DD6-9EE1-245ACC55A279}" type="presParOf" srcId="{3DB8F50F-2D50-4420-932A-226C88CAC2D7}" destId="{7A8EB1AA-127C-4392-800A-127154D2340F}" srcOrd="0" destOrd="0" presId="urn:microsoft.com/office/officeart/2008/layout/VerticalCurvedList"/>
    <dgm:cxn modelId="{2E6A3FD1-7881-4D7B-AB55-1EE4EC297F58}" type="presParOf" srcId="{E11C310E-171B-4286-A45A-88012F5EA7F8}" destId="{356C3228-D577-4463-BB39-1A7DAE8AE1B6}" srcOrd="7" destOrd="0" presId="urn:microsoft.com/office/officeart/2008/layout/VerticalCurvedList"/>
    <dgm:cxn modelId="{73A6007A-9266-4942-9DD3-B174CC512783}" type="presParOf" srcId="{E11C310E-171B-4286-A45A-88012F5EA7F8}" destId="{6B269DE9-1D20-4CAD-B4D6-576FA37EF4EC}" srcOrd="8" destOrd="0" presId="urn:microsoft.com/office/officeart/2008/layout/VerticalCurvedList"/>
    <dgm:cxn modelId="{29CDCECF-9EB2-40CE-A3A4-8E1378C6B3D3}" type="presParOf" srcId="{6B269DE9-1D20-4CAD-B4D6-576FA37EF4EC}" destId="{8B323B44-1A2B-4C1E-94DA-C0DBE5691D56}" srcOrd="0" destOrd="0" presId="urn:microsoft.com/office/officeart/2008/layout/VerticalCurvedList"/>
    <dgm:cxn modelId="{C157B425-DE29-4815-A415-4E12D79B387E}" type="presParOf" srcId="{E11C310E-171B-4286-A45A-88012F5EA7F8}" destId="{0F3EA787-84B6-4346-B9FA-5E851E662AF2}" srcOrd="9" destOrd="0" presId="urn:microsoft.com/office/officeart/2008/layout/VerticalCurvedList"/>
    <dgm:cxn modelId="{AAC4DE70-0A55-4697-9113-83327BE2DB81}" type="presParOf" srcId="{E11C310E-171B-4286-A45A-88012F5EA7F8}" destId="{CDBC51F6-AE4F-481F-B62C-6D089AA4E40E}" srcOrd="10" destOrd="0" presId="urn:microsoft.com/office/officeart/2008/layout/VerticalCurvedList"/>
    <dgm:cxn modelId="{6BCF2CB7-7C00-4D23-ABBE-150FF30C75BE}" type="presParOf" srcId="{CDBC51F6-AE4F-481F-B62C-6D089AA4E40E}" destId="{D9E0854B-38AC-493F-B1C4-43DA74D2583B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FABE43F-D7E8-45B2-A10A-9790B643BBF4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d-ID"/>
        </a:p>
      </dgm:t>
    </dgm:pt>
    <dgm:pt modelId="{EB8B4A5D-6D6A-4EE6-AB49-605D14DBFE16}">
      <dgm:prSet phldrT="[Text]"/>
      <dgm:spPr/>
      <dgm:t>
        <a:bodyPr/>
        <a:lstStyle/>
        <a:p>
          <a:r>
            <a:rPr lang="id-ID" dirty="0" smtClean="0"/>
            <a:t>1</a:t>
          </a:r>
          <a:endParaRPr lang="id-ID" dirty="0"/>
        </a:p>
      </dgm:t>
    </dgm:pt>
    <dgm:pt modelId="{94FD7D78-3BB5-41CA-A94F-20379B7737C9}" type="parTrans" cxnId="{94D6EFB5-330C-4D16-89AC-5AFEF8F56EA4}">
      <dgm:prSet/>
      <dgm:spPr/>
      <dgm:t>
        <a:bodyPr/>
        <a:lstStyle/>
        <a:p>
          <a:endParaRPr lang="id-ID"/>
        </a:p>
      </dgm:t>
    </dgm:pt>
    <dgm:pt modelId="{43B575D4-0027-4DAE-9987-3ACB9E5A9A43}" type="sibTrans" cxnId="{94D6EFB5-330C-4D16-89AC-5AFEF8F56EA4}">
      <dgm:prSet/>
      <dgm:spPr/>
      <dgm:t>
        <a:bodyPr/>
        <a:lstStyle/>
        <a:p>
          <a:endParaRPr lang="id-ID"/>
        </a:p>
      </dgm:t>
    </dgm:pt>
    <dgm:pt modelId="{E0593EFB-2CEB-45E2-8D6D-765A1B7342A4}">
      <dgm:prSet phldrT="[Text]"/>
      <dgm:spPr/>
      <dgm:t>
        <a:bodyPr/>
        <a:lstStyle/>
        <a:p>
          <a:r>
            <a:rPr lang="id-ID" dirty="0" smtClean="0"/>
            <a:t>Penyusunan APBDes</a:t>
          </a:r>
          <a:endParaRPr lang="id-ID" dirty="0"/>
        </a:p>
      </dgm:t>
    </dgm:pt>
    <dgm:pt modelId="{39821666-4CB1-48E7-80CF-E898D1DAACEF}" type="parTrans" cxnId="{D12330A3-0E97-428B-8EF7-4F24910A11A8}">
      <dgm:prSet/>
      <dgm:spPr/>
      <dgm:t>
        <a:bodyPr/>
        <a:lstStyle/>
        <a:p>
          <a:endParaRPr lang="id-ID"/>
        </a:p>
      </dgm:t>
    </dgm:pt>
    <dgm:pt modelId="{C25ECAFC-892D-486B-8223-6050618D7462}" type="sibTrans" cxnId="{D12330A3-0E97-428B-8EF7-4F24910A11A8}">
      <dgm:prSet/>
      <dgm:spPr/>
      <dgm:t>
        <a:bodyPr/>
        <a:lstStyle/>
        <a:p>
          <a:endParaRPr lang="id-ID"/>
        </a:p>
      </dgm:t>
    </dgm:pt>
    <dgm:pt modelId="{B611D724-5F6B-40AD-B01A-FC830970D34B}">
      <dgm:prSet phldrT="[Text]"/>
      <dgm:spPr/>
      <dgm:t>
        <a:bodyPr/>
        <a:lstStyle/>
        <a:p>
          <a:r>
            <a:rPr lang="id-ID" dirty="0" smtClean="0"/>
            <a:t>4</a:t>
          </a:r>
          <a:endParaRPr lang="id-ID" dirty="0"/>
        </a:p>
      </dgm:t>
    </dgm:pt>
    <dgm:pt modelId="{9870D1DB-3527-4C51-AC1E-B4C0FECA23B2}" type="parTrans" cxnId="{CAF1801A-D73C-414B-9455-6E5EE746DC12}">
      <dgm:prSet/>
      <dgm:spPr/>
      <dgm:t>
        <a:bodyPr/>
        <a:lstStyle/>
        <a:p>
          <a:endParaRPr lang="id-ID"/>
        </a:p>
      </dgm:t>
    </dgm:pt>
    <dgm:pt modelId="{4D819099-A907-46E9-85BF-163793A3AACB}" type="sibTrans" cxnId="{CAF1801A-D73C-414B-9455-6E5EE746DC12}">
      <dgm:prSet/>
      <dgm:spPr/>
      <dgm:t>
        <a:bodyPr/>
        <a:lstStyle/>
        <a:p>
          <a:endParaRPr lang="id-ID"/>
        </a:p>
      </dgm:t>
    </dgm:pt>
    <dgm:pt modelId="{A177AAC9-F4E3-44D7-BC6C-A84211F96DCD}">
      <dgm:prSet phldrT="[Text]"/>
      <dgm:spPr/>
      <dgm:t>
        <a:bodyPr/>
        <a:lstStyle/>
        <a:p>
          <a:r>
            <a:rPr lang="id-ID" dirty="0" smtClean="0"/>
            <a:t>Pelaksanaan Keuangan Desa</a:t>
          </a:r>
          <a:endParaRPr lang="id-ID" dirty="0"/>
        </a:p>
      </dgm:t>
    </dgm:pt>
    <dgm:pt modelId="{838BE47B-0989-4E1C-BC30-53621358265F}" type="parTrans" cxnId="{7E40AAC4-B76D-41D7-A010-7D26133D0480}">
      <dgm:prSet/>
      <dgm:spPr/>
      <dgm:t>
        <a:bodyPr/>
        <a:lstStyle/>
        <a:p>
          <a:endParaRPr lang="id-ID"/>
        </a:p>
      </dgm:t>
    </dgm:pt>
    <dgm:pt modelId="{63AB1C7C-78B1-4242-844F-C58E2CDADD9A}" type="sibTrans" cxnId="{7E40AAC4-B76D-41D7-A010-7D26133D0480}">
      <dgm:prSet/>
      <dgm:spPr/>
      <dgm:t>
        <a:bodyPr/>
        <a:lstStyle/>
        <a:p>
          <a:endParaRPr lang="id-ID"/>
        </a:p>
      </dgm:t>
    </dgm:pt>
    <dgm:pt modelId="{AE032196-2663-44CC-9BDD-8758E6D193F0}">
      <dgm:prSet phldrT="[Text]"/>
      <dgm:spPr/>
      <dgm:t>
        <a:bodyPr/>
        <a:lstStyle/>
        <a:p>
          <a:r>
            <a:rPr lang="id-ID" dirty="0" smtClean="0"/>
            <a:t>6</a:t>
          </a:r>
          <a:endParaRPr lang="id-ID" dirty="0"/>
        </a:p>
      </dgm:t>
    </dgm:pt>
    <dgm:pt modelId="{920ADA27-BB26-4A62-980D-F3AF8D2D8BDB}" type="parTrans" cxnId="{12C5A342-4104-4415-BCD7-B09390CBF95E}">
      <dgm:prSet/>
      <dgm:spPr/>
      <dgm:t>
        <a:bodyPr/>
        <a:lstStyle/>
        <a:p>
          <a:endParaRPr lang="id-ID"/>
        </a:p>
      </dgm:t>
    </dgm:pt>
    <dgm:pt modelId="{144912D1-E742-478A-83EB-0D5BFB08245F}" type="sibTrans" cxnId="{12C5A342-4104-4415-BCD7-B09390CBF95E}">
      <dgm:prSet/>
      <dgm:spPr/>
      <dgm:t>
        <a:bodyPr/>
        <a:lstStyle/>
        <a:p>
          <a:endParaRPr lang="id-ID"/>
        </a:p>
      </dgm:t>
    </dgm:pt>
    <dgm:pt modelId="{281C06F7-CB9F-4B21-A9AD-D48071F3B7AF}">
      <dgm:prSet phldrT="[Text]"/>
      <dgm:spPr/>
      <dgm:t>
        <a:bodyPr/>
        <a:lstStyle/>
        <a:p>
          <a:r>
            <a:rPr lang="id-ID" dirty="0" smtClean="0"/>
            <a:t>5</a:t>
          </a:r>
          <a:endParaRPr lang="id-ID" dirty="0"/>
        </a:p>
      </dgm:t>
    </dgm:pt>
    <dgm:pt modelId="{4EA4D41D-5F83-4627-BDE0-686DFEC08E92}" type="parTrans" cxnId="{278C4C09-94B4-4096-B0BC-E1B7B6C64762}">
      <dgm:prSet/>
      <dgm:spPr/>
      <dgm:t>
        <a:bodyPr/>
        <a:lstStyle/>
        <a:p>
          <a:endParaRPr lang="id-ID"/>
        </a:p>
      </dgm:t>
    </dgm:pt>
    <dgm:pt modelId="{0B8040BA-4E8F-4FA6-BC47-52F2D178EDBF}" type="sibTrans" cxnId="{278C4C09-94B4-4096-B0BC-E1B7B6C64762}">
      <dgm:prSet/>
      <dgm:spPr/>
      <dgm:t>
        <a:bodyPr/>
        <a:lstStyle/>
        <a:p>
          <a:endParaRPr lang="id-ID"/>
        </a:p>
      </dgm:t>
    </dgm:pt>
    <dgm:pt modelId="{DC429463-F57C-44E9-8EAF-B949A31F1933}">
      <dgm:prSet/>
      <dgm:spPr/>
      <dgm:t>
        <a:bodyPr/>
        <a:lstStyle/>
        <a:p>
          <a:r>
            <a:rPr lang="id-ID" dirty="0" smtClean="0"/>
            <a:t>Penatausahaan Keuangan Desa</a:t>
          </a:r>
          <a:endParaRPr lang="id-ID" dirty="0"/>
        </a:p>
      </dgm:t>
    </dgm:pt>
    <dgm:pt modelId="{E615097E-C9FB-4CA7-B709-EF645B142045}" type="parTrans" cxnId="{79589E80-0B13-499B-B43B-494BC74F6B1E}">
      <dgm:prSet/>
      <dgm:spPr/>
      <dgm:t>
        <a:bodyPr/>
        <a:lstStyle/>
        <a:p>
          <a:endParaRPr lang="id-ID"/>
        </a:p>
      </dgm:t>
    </dgm:pt>
    <dgm:pt modelId="{A8530600-9C0A-4493-9CAD-FC276C36FB74}" type="sibTrans" cxnId="{79589E80-0B13-499B-B43B-494BC74F6B1E}">
      <dgm:prSet/>
      <dgm:spPr/>
      <dgm:t>
        <a:bodyPr/>
        <a:lstStyle/>
        <a:p>
          <a:endParaRPr lang="id-ID"/>
        </a:p>
      </dgm:t>
    </dgm:pt>
    <dgm:pt modelId="{F7584696-A78A-4917-A028-01B0C07BCB14}">
      <dgm:prSet/>
      <dgm:spPr/>
      <dgm:t>
        <a:bodyPr/>
        <a:lstStyle/>
        <a:p>
          <a:r>
            <a:rPr lang="id-ID" dirty="0" smtClean="0"/>
            <a:t>Pelaporan &amp; Pertanggungjawaban</a:t>
          </a:r>
          <a:endParaRPr lang="id-ID" dirty="0"/>
        </a:p>
      </dgm:t>
    </dgm:pt>
    <dgm:pt modelId="{B1C32C41-0281-485D-8E6C-9BF442B26364}" type="parTrans" cxnId="{370BB8B4-A9F9-4EB9-BD12-13E99E133CA9}">
      <dgm:prSet/>
      <dgm:spPr/>
      <dgm:t>
        <a:bodyPr/>
        <a:lstStyle/>
        <a:p>
          <a:endParaRPr lang="id-ID"/>
        </a:p>
      </dgm:t>
    </dgm:pt>
    <dgm:pt modelId="{51DA7E91-9118-4E64-B169-E2E290FBC8BB}" type="sibTrans" cxnId="{370BB8B4-A9F9-4EB9-BD12-13E99E133CA9}">
      <dgm:prSet/>
      <dgm:spPr/>
      <dgm:t>
        <a:bodyPr/>
        <a:lstStyle/>
        <a:p>
          <a:endParaRPr lang="id-ID"/>
        </a:p>
      </dgm:t>
    </dgm:pt>
    <dgm:pt modelId="{6EAB7B01-CAD9-49F6-A279-E423D455A254}">
      <dgm:prSet/>
      <dgm:spPr/>
      <dgm:t>
        <a:bodyPr/>
        <a:lstStyle/>
        <a:p>
          <a:r>
            <a:rPr lang="id-ID" dirty="0" smtClean="0"/>
            <a:t>7</a:t>
          </a:r>
          <a:endParaRPr lang="id-ID" dirty="0"/>
        </a:p>
      </dgm:t>
    </dgm:pt>
    <dgm:pt modelId="{35530FAD-3FE6-4621-B292-85ED146AA44A}" type="parTrans" cxnId="{34863A3F-46EA-4195-93B5-65D0A6ED2BD5}">
      <dgm:prSet/>
      <dgm:spPr/>
      <dgm:t>
        <a:bodyPr/>
        <a:lstStyle/>
        <a:p>
          <a:endParaRPr lang="id-ID"/>
        </a:p>
      </dgm:t>
    </dgm:pt>
    <dgm:pt modelId="{88F28920-A9A1-4ED6-BFB6-641EB31591FA}" type="sibTrans" cxnId="{34863A3F-46EA-4195-93B5-65D0A6ED2BD5}">
      <dgm:prSet/>
      <dgm:spPr/>
      <dgm:t>
        <a:bodyPr/>
        <a:lstStyle/>
        <a:p>
          <a:endParaRPr lang="id-ID"/>
        </a:p>
      </dgm:t>
    </dgm:pt>
    <dgm:pt modelId="{C32D3AB6-D2C4-4BED-B398-C24D3A4C6EC9}">
      <dgm:prSet/>
      <dgm:spPr/>
      <dgm:t>
        <a:bodyPr/>
        <a:lstStyle/>
        <a:p>
          <a:r>
            <a:rPr lang="id-ID" dirty="0" smtClean="0"/>
            <a:t>Pengawasan &amp; Pengendalian</a:t>
          </a:r>
          <a:endParaRPr lang="id-ID" dirty="0"/>
        </a:p>
      </dgm:t>
    </dgm:pt>
    <dgm:pt modelId="{901595FA-84F3-4431-9FF8-335227302569}" type="parTrans" cxnId="{7A1ABB89-8C4A-4C95-BD28-176F2FAEEB35}">
      <dgm:prSet/>
      <dgm:spPr/>
      <dgm:t>
        <a:bodyPr/>
        <a:lstStyle/>
        <a:p>
          <a:endParaRPr lang="id-ID"/>
        </a:p>
      </dgm:t>
    </dgm:pt>
    <dgm:pt modelId="{400BCD1B-907A-47EF-9DD9-F697CB4CA54C}" type="sibTrans" cxnId="{7A1ABB89-8C4A-4C95-BD28-176F2FAEEB35}">
      <dgm:prSet/>
      <dgm:spPr/>
      <dgm:t>
        <a:bodyPr/>
        <a:lstStyle/>
        <a:p>
          <a:endParaRPr lang="id-ID"/>
        </a:p>
      </dgm:t>
    </dgm:pt>
    <dgm:pt modelId="{53D53C31-FD3B-48B4-A785-4929D6696754}">
      <dgm:prSet phldrT="[Text]"/>
      <dgm:spPr/>
      <dgm:t>
        <a:bodyPr/>
        <a:lstStyle/>
        <a:p>
          <a:r>
            <a:rPr lang="id-ID" dirty="0" smtClean="0"/>
            <a:t>Perencanaan pembangunan desa</a:t>
          </a:r>
          <a:endParaRPr lang="id-ID" dirty="0"/>
        </a:p>
      </dgm:t>
    </dgm:pt>
    <dgm:pt modelId="{2E46F0FA-04B4-4B78-BEB2-AEB9312253BD}" type="sibTrans" cxnId="{E03AC30B-C5BF-482D-8292-FC6F430D74AD}">
      <dgm:prSet/>
      <dgm:spPr/>
      <dgm:t>
        <a:bodyPr/>
        <a:lstStyle/>
        <a:p>
          <a:endParaRPr lang="id-ID"/>
        </a:p>
      </dgm:t>
    </dgm:pt>
    <dgm:pt modelId="{97A78CFD-98FA-4585-8C7E-431BADB2695B}" type="parTrans" cxnId="{E03AC30B-C5BF-482D-8292-FC6F430D74AD}">
      <dgm:prSet/>
      <dgm:spPr/>
      <dgm:t>
        <a:bodyPr/>
        <a:lstStyle/>
        <a:p>
          <a:endParaRPr lang="id-ID"/>
        </a:p>
      </dgm:t>
    </dgm:pt>
    <dgm:pt modelId="{6D43581B-6B0F-4522-B498-18FF0BD458A5}">
      <dgm:prSet phldrT="[Text]"/>
      <dgm:spPr/>
      <dgm:t>
        <a:bodyPr/>
        <a:lstStyle/>
        <a:p>
          <a:r>
            <a:rPr lang="id-ID" dirty="0" smtClean="0"/>
            <a:t>Pengelolaan Keuangan Desa</a:t>
          </a:r>
          <a:endParaRPr lang="id-ID" dirty="0"/>
        </a:p>
      </dgm:t>
    </dgm:pt>
    <dgm:pt modelId="{F056A559-2BF0-4730-9036-CC7A742E5471}" type="sibTrans" cxnId="{BCBD577A-C880-4F8B-B3A4-11F0B37A0590}">
      <dgm:prSet/>
      <dgm:spPr/>
      <dgm:t>
        <a:bodyPr/>
        <a:lstStyle/>
        <a:p>
          <a:endParaRPr lang="id-ID"/>
        </a:p>
      </dgm:t>
    </dgm:pt>
    <dgm:pt modelId="{C0D2CFA3-D51D-438C-8F29-61EA39EC5E71}" type="parTrans" cxnId="{BCBD577A-C880-4F8B-B3A4-11F0B37A0590}">
      <dgm:prSet/>
      <dgm:spPr/>
      <dgm:t>
        <a:bodyPr/>
        <a:lstStyle/>
        <a:p>
          <a:endParaRPr lang="id-ID"/>
        </a:p>
      </dgm:t>
    </dgm:pt>
    <dgm:pt modelId="{375F36CE-0D87-4396-9B6B-213588CE17D9}">
      <dgm:prSet phldrT="[Text]"/>
      <dgm:spPr/>
      <dgm:t>
        <a:bodyPr/>
        <a:lstStyle/>
        <a:p>
          <a:r>
            <a:rPr lang="id-ID" dirty="0" smtClean="0"/>
            <a:t>2</a:t>
          </a:r>
          <a:endParaRPr lang="id-ID" dirty="0"/>
        </a:p>
      </dgm:t>
    </dgm:pt>
    <dgm:pt modelId="{E92C522E-09D8-4426-BA2B-2F640D3B5C46}" type="sibTrans" cxnId="{4A0DC043-788E-44F1-A98B-BA8D23F63EEF}">
      <dgm:prSet/>
      <dgm:spPr/>
      <dgm:t>
        <a:bodyPr/>
        <a:lstStyle/>
        <a:p>
          <a:endParaRPr lang="id-ID"/>
        </a:p>
      </dgm:t>
    </dgm:pt>
    <dgm:pt modelId="{322DCA37-7E85-45DC-BF9A-6FD29B9998B4}" type="parTrans" cxnId="{4A0DC043-788E-44F1-A98B-BA8D23F63EEF}">
      <dgm:prSet/>
      <dgm:spPr/>
      <dgm:t>
        <a:bodyPr/>
        <a:lstStyle/>
        <a:p>
          <a:endParaRPr lang="id-ID"/>
        </a:p>
      </dgm:t>
    </dgm:pt>
    <dgm:pt modelId="{13B495A2-D2BC-4C43-A1CF-14AF90655569}">
      <dgm:prSet phldrT="[Text]"/>
      <dgm:spPr/>
      <dgm:t>
        <a:bodyPr/>
        <a:lstStyle/>
        <a:p>
          <a:r>
            <a:rPr lang="id-ID" dirty="0" smtClean="0"/>
            <a:t>3</a:t>
          </a:r>
          <a:endParaRPr lang="id-ID" dirty="0"/>
        </a:p>
      </dgm:t>
    </dgm:pt>
    <dgm:pt modelId="{230C5495-5E8B-4340-AFA5-738AF80C5561}" type="sibTrans" cxnId="{F10C3C93-AC3E-463E-ACA1-61FA711D2674}">
      <dgm:prSet/>
      <dgm:spPr/>
      <dgm:t>
        <a:bodyPr/>
        <a:lstStyle/>
        <a:p>
          <a:endParaRPr lang="id-ID"/>
        </a:p>
      </dgm:t>
    </dgm:pt>
    <dgm:pt modelId="{BC2D7AD8-C820-401E-A2B0-721899970D96}" type="parTrans" cxnId="{F10C3C93-AC3E-463E-ACA1-61FA711D2674}">
      <dgm:prSet/>
      <dgm:spPr/>
      <dgm:t>
        <a:bodyPr/>
        <a:lstStyle/>
        <a:p>
          <a:endParaRPr lang="id-ID"/>
        </a:p>
      </dgm:t>
    </dgm:pt>
    <dgm:pt modelId="{0C6CA706-C5D0-4663-BB4B-D84C7BE87D8B}" type="pres">
      <dgm:prSet presAssocID="{9FABE43F-D7E8-45B2-A10A-9790B643BBF4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32DE9BD-2298-47E7-81B6-92C2A40F14D5}" type="pres">
      <dgm:prSet presAssocID="{EB8B4A5D-6D6A-4EE6-AB49-605D14DBFE16}" presName="composite" presStyleCnt="0"/>
      <dgm:spPr/>
    </dgm:pt>
    <dgm:pt modelId="{2CE65543-B2A1-46E3-98E8-E7F9119E5278}" type="pres">
      <dgm:prSet presAssocID="{EB8B4A5D-6D6A-4EE6-AB49-605D14DBFE16}" presName="parentText" presStyleLbl="alignNode1" presStyleIdx="0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677BDEF-0D20-4EE2-A0CD-B09EE972D69F}" type="pres">
      <dgm:prSet presAssocID="{EB8B4A5D-6D6A-4EE6-AB49-605D14DBFE16}" presName="descendantText" presStyleLbl="alignAcc1" presStyleIdx="0" presStyleCnt="7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3C1EDCBA-D7AA-4BF4-9E80-48F36A8775FF}" type="pres">
      <dgm:prSet presAssocID="{43B575D4-0027-4DAE-9987-3ACB9E5A9A43}" presName="sp" presStyleCnt="0"/>
      <dgm:spPr/>
    </dgm:pt>
    <dgm:pt modelId="{873F57C8-2F34-4961-9F14-35EB6608261F}" type="pres">
      <dgm:prSet presAssocID="{375F36CE-0D87-4396-9B6B-213588CE17D9}" presName="composite" presStyleCnt="0"/>
      <dgm:spPr/>
    </dgm:pt>
    <dgm:pt modelId="{00BBC839-6852-4812-91BB-49F85C3A2E80}" type="pres">
      <dgm:prSet presAssocID="{375F36CE-0D87-4396-9B6B-213588CE17D9}" presName="parentText" presStyleLbl="alignNode1" presStyleIdx="1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BF86E697-35A9-4477-916E-AE7C81290FA2}" type="pres">
      <dgm:prSet presAssocID="{375F36CE-0D87-4396-9B6B-213588CE17D9}" presName="descendantText" presStyleLbl="alignAcc1" presStyleIdx="1" presStyleCnt="7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F2E7BA9D-B7A5-40EC-96A4-126AE12C6D40}" type="pres">
      <dgm:prSet presAssocID="{E92C522E-09D8-4426-BA2B-2F640D3B5C46}" presName="sp" presStyleCnt="0"/>
      <dgm:spPr/>
    </dgm:pt>
    <dgm:pt modelId="{71D225D9-BBDD-42A9-B869-37A29F05373E}" type="pres">
      <dgm:prSet presAssocID="{13B495A2-D2BC-4C43-A1CF-14AF90655569}" presName="composite" presStyleCnt="0"/>
      <dgm:spPr/>
    </dgm:pt>
    <dgm:pt modelId="{870EDE7A-FE2E-451E-9A65-EB921CDF262D}" type="pres">
      <dgm:prSet presAssocID="{13B495A2-D2BC-4C43-A1CF-14AF90655569}" presName="parentText" presStyleLbl="alignNode1" presStyleIdx="2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BE2E4856-A601-4185-8B21-152E93910F41}" type="pres">
      <dgm:prSet presAssocID="{13B495A2-D2BC-4C43-A1CF-14AF90655569}" presName="descendantText" presStyleLbl="alignAcc1" presStyleIdx="2" presStyleCnt="7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F395577A-36DB-4C95-8E95-87A3BDC373FD}" type="pres">
      <dgm:prSet presAssocID="{230C5495-5E8B-4340-AFA5-738AF80C5561}" presName="sp" presStyleCnt="0"/>
      <dgm:spPr/>
    </dgm:pt>
    <dgm:pt modelId="{A7C4B884-A859-4F87-94DE-44181C4B65FC}" type="pres">
      <dgm:prSet presAssocID="{B611D724-5F6B-40AD-B01A-FC830970D34B}" presName="composite" presStyleCnt="0"/>
      <dgm:spPr/>
    </dgm:pt>
    <dgm:pt modelId="{C1B550D0-E26F-469D-9CB3-178A341D5321}" type="pres">
      <dgm:prSet presAssocID="{B611D724-5F6B-40AD-B01A-FC830970D34B}" presName="parentText" presStyleLbl="alignNode1" presStyleIdx="3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9592F7CC-900F-4ED9-955C-236EED641B45}" type="pres">
      <dgm:prSet presAssocID="{B611D724-5F6B-40AD-B01A-FC830970D34B}" presName="descendantText" presStyleLbl="alignAcc1" presStyleIdx="3" presStyleCnt="7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931202CF-EDD6-4262-B18E-CCCD05EC3CA2}" type="pres">
      <dgm:prSet presAssocID="{4D819099-A907-46E9-85BF-163793A3AACB}" presName="sp" presStyleCnt="0"/>
      <dgm:spPr/>
    </dgm:pt>
    <dgm:pt modelId="{1BA17DD7-5058-402E-86DF-9C008523AD27}" type="pres">
      <dgm:prSet presAssocID="{281C06F7-CB9F-4B21-A9AD-D48071F3B7AF}" presName="composite" presStyleCnt="0"/>
      <dgm:spPr/>
    </dgm:pt>
    <dgm:pt modelId="{8B787758-E98A-40AC-AA67-063EC01BE75D}" type="pres">
      <dgm:prSet presAssocID="{281C06F7-CB9F-4B21-A9AD-D48071F3B7AF}" presName="parentText" presStyleLbl="alignNode1" presStyleIdx="4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C9BAF2B-7798-4575-9807-9F5D8881019C}" type="pres">
      <dgm:prSet presAssocID="{281C06F7-CB9F-4B21-A9AD-D48071F3B7AF}" presName="descendantText" presStyleLbl="alignAcc1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8B91FA-58FA-4F99-9C6E-A96C8121C35C}" type="pres">
      <dgm:prSet presAssocID="{0B8040BA-4E8F-4FA6-BC47-52F2D178EDBF}" presName="sp" presStyleCnt="0"/>
      <dgm:spPr/>
    </dgm:pt>
    <dgm:pt modelId="{9E35F22A-F1D9-466F-86EA-5BEDC2714946}" type="pres">
      <dgm:prSet presAssocID="{AE032196-2663-44CC-9BDD-8758E6D193F0}" presName="composite" presStyleCnt="0"/>
      <dgm:spPr/>
    </dgm:pt>
    <dgm:pt modelId="{C28C7CD8-3C8B-452D-973E-0E7EE2AE3286}" type="pres">
      <dgm:prSet presAssocID="{AE032196-2663-44CC-9BDD-8758E6D193F0}" presName="parentText" presStyleLbl="alignNode1" presStyleIdx="5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C024D57-7A63-4981-81CB-F16BF41946E6}" type="pres">
      <dgm:prSet presAssocID="{AE032196-2663-44CC-9BDD-8758E6D193F0}" presName="descendantText" presStyleLbl="alignAcc1" presStyleIdx="5" presStyleCnt="7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9EF0F208-8A75-46CA-A1EE-FF1AD9718367}" type="pres">
      <dgm:prSet presAssocID="{144912D1-E742-478A-83EB-0D5BFB08245F}" presName="sp" presStyleCnt="0"/>
      <dgm:spPr/>
    </dgm:pt>
    <dgm:pt modelId="{1E53722D-888A-4352-9333-A3E3157B005E}" type="pres">
      <dgm:prSet presAssocID="{6EAB7B01-CAD9-49F6-A279-E423D455A254}" presName="composite" presStyleCnt="0"/>
      <dgm:spPr/>
    </dgm:pt>
    <dgm:pt modelId="{6758E714-7F40-4C0E-BE40-A2EAF92A89EA}" type="pres">
      <dgm:prSet presAssocID="{6EAB7B01-CAD9-49F6-A279-E423D455A254}" presName="parentText" presStyleLbl="alignNode1" presStyleIdx="6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34EB6F-BFAC-4BD1-B602-69FC398F2D8D}" type="pres">
      <dgm:prSet presAssocID="{6EAB7B01-CAD9-49F6-A279-E423D455A254}" presName="descendantText" presStyleLbl="alignAcc1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2581253-A238-499C-AF38-8675CCC51681}" type="presOf" srcId="{6D43581B-6B0F-4522-B498-18FF0BD458A5}" destId="{BF86E697-35A9-4477-916E-AE7C81290FA2}" srcOrd="0" destOrd="0" presId="urn:microsoft.com/office/officeart/2005/8/layout/chevron2"/>
    <dgm:cxn modelId="{79589E80-0B13-499B-B43B-494BC74F6B1E}" srcId="{281C06F7-CB9F-4B21-A9AD-D48071F3B7AF}" destId="{DC429463-F57C-44E9-8EAF-B949A31F1933}" srcOrd="0" destOrd="0" parTransId="{E615097E-C9FB-4CA7-B709-EF645B142045}" sibTransId="{A8530600-9C0A-4493-9CAD-FC276C36FB74}"/>
    <dgm:cxn modelId="{CC3387B2-3443-4539-A559-85A3380C55E2}" type="presOf" srcId="{53D53C31-FD3B-48B4-A785-4929D6696754}" destId="{1677BDEF-0D20-4EE2-A0CD-B09EE972D69F}" srcOrd="0" destOrd="0" presId="urn:microsoft.com/office/officeart/2005/8/layout/chevron2"/>
    <dgm:cxn modelId="{CAF1801A-D73C-414B-9455-6E5EE746DC12}" srcId="{9FABE43F-D7E8-45B2-A10A-9790B643BBF4}" destId="{B611D724-5F6B-40AD-B01A-FC830970D34B}" srcOrd="3" destOrd="0" parTransId="{9870D1DB-3527-4C51-AC1E-B4C0FECA23B2}" sibTransId="{4D819099-A907-46E9-85BF-163793A3AACB}"/>
    <dgm:cxn modelId="{87BB6A7B-B364-4917-B4B6-03D99F5C5C16}" type="presOf" srcId="{F7584696-A78A-4917-A028-01B0C07BCB14}" destId="{1C024D57-7A63-4981-81CB-F16BF41946E6}" srcOrd="0" destOrd="0" presId="urn:microsoft.com/office/officeart/2005/8/layout/chevron2"/>
    <dgm:cxn modelId="{ADC9E411-E2B2-4DD2-B43D-0233DAA77056}" type="presOf" srcId="{E0593EFB-2CEB-45E2-8D6D-765A1B7342A4}" destId="{BE2E4856-A601-4185-8B21-152E93910F41}" srcOrd="0" destOrd="0" presId="urn:microsoft.com/office/officeart/2005/8/layout/chevron2"/>
    <dgm:cxn modelId="{34863A3F-46EA-4195-93B5-65D0A6ED2BD5}" srcId="{9FABE43F-D7E8-45B2-A10A-9790B643BBF4}" destId="{6EAB7B01-CAD9-49F6-A279-E423D455A254}" srcOrd="6" destOrd="0" parTransId="{35530FAD-3FE6-4621-B292-85ED146AA44A}" sibTransId="{88F28920-A9A1-4ED6-BFB6-641EB31591FA}"/>
    <dgm:cxn modelId="{4A0DC043-788E-44F1-A98B-BA8D23F63EEF}" srcId="{9FABE43F-D7E8-45B2-A10A-9790B643BBF4}" destId="{375F36CE-0D87-4396-9B6B-213588CE17D9}" srcOrd="1" destOrd="0" parTransId="{322DCA37-7E85-45DC-BF9A-6FD29B9998B4}" sibTransId="{E92C522E-09D8-4426-BA2B-2F640D3B5C46}"/>
    <dgm:cxn modelId="{94D6EFB5-330C-4D16-89AC-5AFEF8F56EA4}" srcId="{9FABE43F-D7E8-45B2-A10A-9790B643BBF4}" destId="{EB8B4A5D-6D6A-4EE6-AB49-605D14DBFE16}" srcOrd="0" destOrd="0" parTransId="{94FD7D78-3BB5-41CA-A94F-20379B7737C9}" sibTransId="{43B575D4-0027-4DAE-9987-3ACB9E5A9A43}"/>
    <dgm:cxn modelId="{5F814022-7B48-4D75-BB31-FB6478E2B690}" type="presOf" srcId="{6EAB7B01-CAD9-49F6-A279-E423D455A254}" destId="{6758E714-7F40-4C0E-BE40-A2EAF92A89EA}" srcOrd="0" destOrd="0" presId="urn:microsoft.com/office/officeart/2005/8/layout/chevron2"/>
    <dgm:cxn modelId="{7E40AAC4-B76D-41D7-A010-7D26133D0480}" srcId="{B611D724-5F6B-40AD-B01A-FC830970D34B}" destId="{A177AAC9-F4E3-44D7-BC6C-A84211F96DCD}" srcOrd="0" destOrd="0" parTransId="{838BE47B-0989-4E1C-BC30-53621358265F}" sibTransId="{63AB1C7C-78B1-4242-844F-C58E2CDADD9A}"/>
    <dgm:cxn modelId="{370BB8B4-A9F9-4EB9-BD12-13E99E133CA9}" srcId="{AE032196-2663-44CC-9BDD-8758E6D193F0}" destId="{F7584696-A78A-4917-A028-01B0C07BCB14}" srcOrd="0" destOrd="0" parTransId="{B1C32C41-0281-485D-8E6C-9BF442B26364}" sibTransId="{51DA7E91-9118-4E64-B169-E2E290FBC8BB}"/>
    <dgm:cxn modelId="{5BECD3A3-FBFB-4876-9C5C-22D16E47587B}" type="presOf" srcId="{B611D724-5F6B-40AD-B01A-FC830970D34B}" destId="{C1B550D0-E26F-469D-9CB3-178A341D5321}" srcOrd="0" destOrd="0" presId="urn:microsoft.com/office/officeart/2005/8/layout/chevron2"/>
    <dgm:cxn modelId="{B7A4EECC-EA77-41A2-B587-E8F6AE1B93F8}" type="presOf" srcId="{A177AAC9-F4E3-44D7-BC6C-A84211F96DCD}" destId="{9592F7CC-900F-4ED9-955C-236EED641B45}" srcOrd="0" destOrd="0" presId="urn:microsoft.com/office/officeart/2005/8/layout/chevron2"/>
    <dgm:cxn modelId="{6DC04333-F281-44CE-9EF3-AEDD8CD1C4AA}" type="presOf" srcId="{281C06F7-CB9F-4B21-A9AD-D48071F3B7AF}" destId="{8B787758-E98A-40AC-AA67-063EC01BE75D}" srcOrd="0" destOrd="0" presId="urn:microsoft.com/office/officeart/2005/8/layout/chevron2"/>
    <dgm:cxn modelId="{47C4D8AA-7F05-4BC8-A2D3-AAEAA289C252}" type="presOf" srcId="{EB8B4A5D-6D6A-4EE6-AB49-605D14DBFE16}" destId="{2CE65543-B2A1-46E3-98E8-E7F9119E5278}" srcOrd="0" destOrd="0" presId="urn:microsoft.com/office/officeart/2005/8/layout/chevron2"/>
    <dgm:cxn modelId="{620B6FC4-50BC-4E5F-B7EA-3E44EC2DE9B4}" type="presOf" srcId="{13B495A2-D2BC-4C43-A1CF-14AF90655569}" destId="{870EDE7A-FE2E-451E-9A65-EB921CDF262D}" srcOrd="0" destOrd="0" presId="urn:microsoft.com/office/officeart/2005/8/layout/chevron2"/>
    <dgm:cxn modelId="{D12330A3-0E97-428B-8EF7-4F24910A11A8}" srcId="{13B495A2-D2BC-4C43-A1CF-14AF90655569}" destId="{E0593EFB-2CEB-45E2-8D6D-765A1B7342A4}" srcOrd="0" destOrd="0" parTransId="{39821666-4CB1-48E7-80CF-E898D1DAACEF}" sibTransId="{C25ECAFC-892D-486B-8223-6050618D7462}"/>
    <dgm:cxn modelId="{736DEAA9-C4E2-43CD-86F3-D347584C4806}" type="presOf" srcId="{375F36CE-0D87-4396-9B6B-213588CE17D9}" destId="{00BBC839-6852-4812-91BB-49F85C3A2E80}" srcOrd="0" destOrd="0" presId="urn:microsoft.com/office/officeart/2005/8/layout/chevron2"/>
    <dgm:cxn modelId="{12C5A342-4104-4415-BCD7-B09390CBF95E}" srcId="{9FABE43F-D7E8-45B2-A10A-9790B643BBF4}" destId="{AE032196-2663-44CC-9BDD-8758E6D193F0}" srcOrd="5" destOrd="0" parTransId="{920ADA27-BB26-4A62-980D-F3AF8D2D8BDB}" sibTransId="{144912D1-E742-478A-83EB-0D5BFB08245F}"/>
    <dgm:cxn modelId="{E03AC30B-C5BF-482D-8292-FC6F430D74AD}" srcId="{EB8B4A5D-6D6A-4EE6-AB49-605D14DBFE16}" destId="{53D53C31-FD3B-48B4-A785-4929D6696754}" srcOrd="0" destOrd="0" parTransId="{97A78CFD-98FA-4585-8C7E-431BADB2695B}" sibTransId="{2E46F0FA-04B4-4B78-BEB2-AEB9312253BD}"/>
    <dgm:cxn modelId="{2C4C91C4-D93B-4888-8475-C132F05144FD}" type="presOf" srcId="{9FABE43F-D7E8-45B2-A10A-9790B643BBF4}" destId="{0C6CA706-C5D0-4663-BB4B-D84C7BE87D8B}" srcOrd="0" destOrd="0" presId="urn:microsoft.com/office/officeart/2005/8/layout/chevron2"/>
    <dgm:cxn modelId="{5CF3E4E9-04E6-4A70-8F61-E0E5DD4E812C}" type="presOf" srcId="{DC429463-F57C-44E9-8EAF-B949A31F1933}" destId="{7C9BAF2B-7798-4575-9807-9F5D8881019C}" srcOrd="0" destOrd="0" presId="urn:microsoft.com/office/officeart/2005/8/layout/chevron2"/>
    <dgm:cxn modelId="{F10C3C93-AC3E-463E-ACA1-61FA711D2674}" srcId="{9FABE43F-D7E8-45B2-A10A-9790B643BBF4}" destId="{13B495A2-D2BC-4C43-A1CF-14AF90655569}" srcOrd="2" destOrd="0" parTransId="{BC2D7AD8-C820-401E-A2B0-721899970D96}" sibTransId="{230C5495-5E8B-4340-AFA5-738AF80C5561}"/>
    <dgm:cxn modelId="{0EDC8524-4EC5-4CF7-B583-B19F46E42D5A}" type="presOf" srcId="{C32D3AB6-D2C4-4BED-B398-C24D3A4C6EC9}" destId="{3334EB6F-BFAC-4BD1-B602-69FC398F2D8D}" srcOrd="0" destOrd="0" presId="urn:microsoft.com/office/officeart/2005/8/layout/chevron2"/>
    <dgm:cxn modelId="{278C4C09-94B4-4096-B0BC-E1B7B6C64762}" srcId="{9FABE43F-D7E8-45B2-A10A-9790B643BBF4}" destId="{281C06F7-CB9F-4B21-A9AD-D48071F3B7AF}" srcOrd="4" destOrd="0" parTransId="{4EA4D41D-5F83-4627-BDE0-686DFEC08E92}" sibTransId="{0B8040BA-4E8F-4FA6-BC47-52F2D178EDBF}"/>
    <dgm:cxn modelId="{7A1ABB89-8C4A-4C95-BD28-176F2FAEEB35}" srcId="{6EAB7B01-CAD9-49F6-A279-E423D455A254}" destId="{C32D3AB6-D2C4-4BED-B398-C24D3A4C6EC9}" srcOrd="0" destOrd="0" parTransId="{901595FA-84F3-4431-9FF8-335227302569}" sibTransId="{400BCD1B-907A-47EF-9DD9-F697CB4CA54C}"/>
    <dgm:cxn modelId="{BCBD577A-C880-4F8B-B3A4-11F0B37A0590}" srcId="{375F36CE-0D87-4396-9B6B-213588CE17D9}" destId="{6D43581B-6B0F-4522-B498-18FF0BD458A5}" srcOrd="0" destOrd="0" parTransId="{C0D2CFA3-D51D-438C-8F29-61EA39EC5E71}" sibTransId="{F056A559-2BF0-4730-9036-CC7A742E5471}"/>
    <dgm:cxn modelId="{A2DD9E2B-C50C-4898-9BA4-EDB69FBE7B98}" type="presOf" srcId="{AE032196-2663-44CC-9BDD-8758E6D193F0}" destId="{C28C7CD8-3C8B-452D-973E-0E7EE2AE3286}" srcOrd="0" destOrd="0" presId="urn:microsoft.com/office/officeart/2005/8/layout/chevron2"/>
    <dgm:cxn modelId="{EE55D074-4300-42D8-93CD-42219B6F6D30}" type="presParOf" srcId="{0C6CA706-C5D0-4663-BB4B-D84C7BE87D8B}" destId="{032DE9BD-2298-47E7-81B6-92C2A40F14D5}" srcOrd="0" destOrd="0" presId="urn:microsoft.com/office/officeart/2005/8/layout/chevron2"/>
    <dgm:cxn modelId="{66E53FC8-F7A4-45B7-AC5B-52DFEDC69810}" type="presParOf" srcId="{032DE9BD-2298-47E7-81B6-92C2A40F14D5}" destId="{2CE65543-B2A1-46E3-98E8-E7F9119E5278}" srcOrd="0" destOrd="0" presId="urn:microsoft.com/office/officeart/2005/8/layout/chevron2"/>
    <dgm:cxn modelId="{9DDA9656-E9FB-4467-AFDF-762C1370C5D9}" type="presParOf" srcId="{032DE9BD-2298-47E7-81B6-92C2A40F14D5}" destId="{1677BDEF-0D20-4EE2-A0CD-B09EE972D69F}" srcOrd="1" destOrd="0" presId="urn:microsoft.com/office/officeart/2005/8/layout/chevron2"/>
    <dgm:cxn modelId="{087E0E20-C02A-4276-871C-56E8A390A137}" type="presParOf" srcId="{0C6CA706-C5D0-4663-BB4B-D84C7BE87D8B}" destId="{3C1EDCBA-D7AA-4BF4-9E80-48F36A8775FF}" srcOrd="1" destOrd="0" presId="urn:microsoft.com/office/officeart/2005/8/layout/chevron2"/>
    <dgm:cxn modelId="{E212D16C-831C-41E6-87B0-54417DBB9EEB}" type="presParOf" srcId="{0C6CA706-C5D0-4663-BB4B-D84C7BE87D8B}" destId="{873F57C8-2F34-4961-9F14-35EB6608261F}" srcOrd="2" destOrd="0" presId="urn:microsoft.com/office/officeart/2005/8/layout/chevron2"/>
    <dgm:cxn modelId="{A2A0F595-F7F0-4BF3-8AC2-581C18500C23}" type="presParOf" srcId="{873F57C8-2F34-4961-9F14-35EB6608261F}" destId="{00BBC839-6852-4812-91BB-49F85C3A2E80}" srcOrd="0" destOrd="0" presId="urn:microsoft.com/office/officeart/2005/8/layout/chevron2"/>
    <dgm:cxn modelId="{C5711D60-E230-40DA-9BC1-110A82D013D2}" type="presParOf" srcId="{873F57C8-2F34-4961-9F14-35EB6608261F}" destId="{BF86E697-35A9-4477-916E-AE7C81290FA2}" srcOrd="1" destOrd="0" presId="urn:microsoft.com/office/officeart/2005/8/layout/chevron2"/>
    <dgm:cxn modelId="{19CFCF9C-7C02-41B5-8DFD-5BAEFEF3172F}" type="presParOf" srcId="{0C6CA706-C5D0-4663-BB4B-D84C7BE87D8B}" destId="{F2E7BA9D-B7A5-40EC-96A4-126AE12C6D40}" srcOrd="3" destOrd="0" presId="urn:microsoft.com/office/officeart/2005/8/layout/chevron2"/>
    <dgm:cxn modelId="{38A171E5-CDCC-44F2-B0F2-B32A92BF7044}" type="presParOf" srcId="{0C6CA706-C5D0-4663-BB4B-D84C7BE87D8B}" destId="{71D225D9-BBDD-42A9-B869-37A29F05373E}" srcOrd="4" destOrd="0" presId="urn:microsoft.com/office/officeart/2005/8/layout/chevron2"/>
    <dgm:cxn modelId="{9B630014-0B70-4BFD-9233-CC3DAAD942DB}" type="presParOf" srcId="{71D225D9-BBDD-42A9-B869-37A29F05373E}" destId="{870EDE7A-FE2E-451E-9A65-EB921CDF262D}" srcOrd="0" destOrd="0" presId="urn:microsoft.com/office/officeart/2005/8/layout/chevron2"/>
    <dgm:cxn modelId="{06D1FCB2-17F7-4F57-AB8E-DB77C1277516}" type="presParOf" srcId="{71D225D9-BBDD-42A9-B869-37A29F05373E}" destId="{BE2E4856-A601-4185-8B21-152E93910F41}" srcOrd="1" destOrd="0" presId="urn:microsoft.com/office/officeart/2005/8/layout/chevron2"/>
    <dgm:cxn modelId="{CB219DBA-54D1-4C18-AA00-B052A2E4DE4E}" type="presParOf" srcId="{0C6CA706-C5D0-4663-BB4B-D84C7BE87D8B}" destId="{F395577A-36DB-4C95-8E95-87A3BDC373FD}" srcOrd="5" destOrd="0" presId="urn:microsoft.com/office/officeart/2005/8/layout/chevron2"/>
    <dgm:cxn modelId="{DCB35CF7-222C-490E-AB02-2B215E3490C5}" type="presParOf" srcId="{0C6CA706-C5D0-4663-BB4B-D84C7BE87D8B}" destId="{A7C4B884-A859-4F87-94DE-44181C4B65FC}" srcOrd="6" destOrd="0" presId="urn:microsoft.com/office/officeart/2005/8/layout/chevron2"/>
    <dgm:cxn modelId="{73DB595A-586C-4860-AAAE-67AA44F6454C}" type="presParOf" srcId="{A7C4B884-A859-4F87-94DE-44181C4B65FC}" destId="{C1B550D0-E26F-469D-9CB3-178A341D5321}" srcOrd="0" destOrd="0" presId="urn:microsoft.com/office/officeart/2005/8/layout/chevron2"/>
    <dgm:cxn modelId="{49CAF574-3A9D-456F-92DA-40FA0FDDFED9}" type="presParOf" srcId="{A7C4B884-A859-4F87-94DE-44181C4B65FC}" destId="{9592F7CC-900F-4ED9-955C-236EED641B45}" srcOrd="1" destOrd="0" presId="urn:microsoft.com/office/officeart/2005/8/layout/chevron2"/>
    <dgm:cxn modelId="{392F8794-A6A8-4924-99F9-AEBE3D89ABD1}" type="presParOf" srcId="{0C6CA706-C5D0-4663-BB4B-D84C7BE87D8B}" destId="{931202CF-EDD6-4262-B18E-CCCD05EC3CA2}" srcOrd="7" destOrd="0" presId="urn:microsoft.com/office/officeart/2005/8/layout/chevron2"/>
    <dgm:cxn modelId="{4B7EB10A-7939-4E65-9E48-179CDB0CD363}" type="presParOf" srcId="{0C6CA706-C5D0-4663-BB4B-D84C7BE87D8B}" destId="{1BA17DD7-5058-402E-86DF-9C008523AD27}" srcOrd="8" destOrd="0" presId="urn:microsoft.com/office/officeart/2005/8/layout/chevron2"/>
    <dgm:cxn modelId="{3D70ED24-A6D7-439C-8FB7-9594E60CE40B}" type="presParOf" srcId="{1BA17DD7-5058-402E-86DF-9C008523AD27}" destId="{8B787758-E98A-40AC-AA67-063EC01BE75D}" srcOrd="0" destOrd="0" presId="urn:microsoft.com/office/officeart/2005/8/layout/chevron2"/>
    <dgm:cxn modelId="{5165EC66-1BDF-4E50-9CB9-C7322E96C77C}" type="presParOf" srcId="{1BA17DD7-5058-402E-86DF-9C008523AD27}" destId="{7C9BAF2B-7798-4575-9807-9F5D8881019C}" srcOrd="1" destOrd="0" presId="urn:microsoft.com/office/officeart/2005/8/layout/chevron2"/>
    <dgm:cxn modelId="{AF4A46A1-C154-4562-9A9F-5332457F7048}" type="presParOf" srcId="{0C6CA706-C5D0-4663-BB4B-D84C7BE87D8B}" destId="{AD8B91FA-58FA-4F99-9C6E-A96C8121C35C}" srcOrd="9" destOrd="0" presId="urn:microsoft.com/office/officeart/2005/8/layout/chevron2"/>
    <dgm:cxn modelId="{128254D6-333B-4B50-9C61-A524F3225B0A}" type="presParOf" srcId="{0C6CA706-C5D0-4663-BB4B-D84C7BE87D8B}" destId="{9E35F22A-F1D9-466F-86EA-5BEDC2714946}" srcOrd="10" destOrd="0" presId="urn:microsoft.com/office/officeart/2005/8/layout/chevron2"/>
    <dgm:cxn modelId="{C0AF1CAF-78CB-4DBF-87F5-15BC95A27788}" type="presParOf" srcId="{9E35F22A-F1D9-466F-86EA-5BEDC2714946}" destId="{C28C7CD8-3C8B-452D-973E-0E7EE2AE3286}" srcOrd="0" destOrd="0" presId="urn:microsoft.com/office/officeart/2005/8/layout/chevron2"/>
    <dgm:cxn modelId="{C335CD90-C5E4-4161-A4AE-0EFE3F02EFAC}" type="presParOf" srcId="{9E35F22A-F1D9-466F-86EA-5BEDC2714946}" destId="{1C024D57-7A63-4981-81CB-F16BF41946E6}" srcOrd="1" destOrd="0" presId="urn:microsoft.com/office/officeart/2005/8/layout/chevron2"/>
    <dgm:cxn modelId="{AA1DAF72-689E-4DD1-81B3-9799D8165A87}" type="presParOf" srcId="{0C6CA706-C5D0-4663-BB4B-D84C7BE87D8B}" destId="{9EF0F208-8A75-46CA-A1EE-FF1AD9718367}" srcOrd="11" destOrd="0" presId="urn:microsoft.com/office/officeart/2005/8/layout/chevron2"/>
    <dgm:cxn modelId="{DF9D9BC4-7591-4BE7-8766-6B0598E0DFDC}" type="presParOf" srcId="{0C6CA706-C5D0-4663-BB4B-D84C7BE87D8B}" destId="{1E53722D-888A-4352-9333-A3E3157B005E}" srcOrd="12" destOrd="0" presId="urn:microsoft.com/office/officeart/2005/8/layout/chevron2"/>
    <dgm:cxn modelId="{4511F012-B909-4A33-8A4A-C5426D2B60E6}" type="presParOf" srcId="{1E53722D-888A-4352-9333-A3E3157B005E}" destId="{6758E714-7F40-4C0E-BE40-A2EAF92A89EA}" srcOrd="0" destOrd="0" presId="urn:microsoft.com/office/officeart/2005/8/layout/chevron2"/>
    <dgm:cxn modelId="{88411D7E-3FE3-408A-A48B-981269419430}" type="presParOf" srcId="{1E53722D-888A-4352-9333-A3E3157B005E}" destId="{3334EB6F-BFAC-4BD1-B602-69FC398F2D8D}" srcOrd="1" destOrd="0" presId="urn:microsoft.com/office/officeart/2005/8/layout/chevron2"/>
  </dgm:cxnLst>
  <dgm:bg>
    <a:solidFill>
      <a:srgbClr val="009900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F10F67B-F21C-45C5-B59F-849900A77A22}" type="doc">
      <dgm:prSet loTypeId="urn:microsoft.com/office/officeart/2005/8/layout/process3" loCatId="process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BEAB8B9-1647-4FF6-99FD-2EA23696F1AF}">
      <dgm:prSet phldrT="[Text]" custT="1"/>
      <dgm:spPr/>
      <dgm:t>
        <a:bodyPr/>
        <a:lstStyle/>
        <a:p>
          <a:r>
            <a:rPr lang="id-ID" sz="1800" dirty="0" smtClean="0"/>
            <a:t>     RPJMDesa</a:t>
          </a:r>
        </a:p>
      </dgm:t>
    </dgm:pt>
    <dgm:pt modelId="{F92277B1-AC3A-4C4E-941A-1BE3F0D499AF}" type="parTrans" cxnId="{6F8F2A13-A71F-46BF-9DBD-A9EC6E27B437}">
      <dgm:prSet/>
      <dgm:spPr/>
      <dgm:t>
        <a:bodyPr/>
        <a:lstStyle/>
        <a:p>
          <a:endParaRPr lang="en-US"/>
        </a:p>
      </dgm:t>
    </dgm:pt>
    <dgm:pt modelId="{6DE499A6-568D-4C29-A35E-C9937F7F4AFD}" type="sibTrans" cxnId="{6F8F2A13-A71F-46BF-9DBD-A9EC6E27B437}">
      <dgm:prSet/>
      <dgm:spPr/>
      <dgm:t>
        <a:bodyPr/>
        <a:lstStyle/>
        <a:p>
          <a:endParaRPr lang="en-US"/>
        </a:p>
      </dgm:t>
    </dgm:pt>
    <dgm:pt modelId="{06B397A8-5ABB-4C98-B12C-1B7A541E74AB}" type="pres">
      <dgm:prSet presAssocID="{3F10F67B-F21C-45C5-B59F-849900A77A22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977E1D9-D8F0-4CC6-BE28-EC4CF59AEED7}" type="pres">
      <dgm:prSet presAssocID="{4BEAB8B9-1647-4FF6-99FD-2EA23696F1AF}" presName="composite" presStyleCnt="0"/>
      <dgm:spPr/>
    </dgm:pt>
    <dgm:pt modelId="{27BE0CEB-D20B-44FC-8259-481DA902F0BC}" type="pres">
      <dgm:prSet presAssocID="{4BEAB8B9-1647-4FF6-99FD-2EA23696F1AF}" presName="parTx" presStyleLbl="node1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1225BAF-E934-4730-85B0-5173B5A2C90D}" type="pres">
      <dgm:prSet presAssocID="{4BEAB8B9-1647-4FF6-99FD-2EA23696F1AF}" presName="parSh" presStyleLbl="node1" presStyleIdx="0" presStyleCnt="1" custScaleY="126432" custLinFactNeighborX="14424" custLinFactNeighborY="7869"/>
      <dgm:spPr/>
      <dgm:t>
        <a:bodyPr/>
        <a:lstStyle/>
        <a:p>
          <a:endParaRPr lang="en-US"/>
        </a:p>
      </dgm:t>
    </dgm:pt>
    <dgm:pt modelId="{4FF676D7-B0B4-408C-94C9-65DC085CE005}" type="pres">
      <dgm:prSet presAssocID="{4BEAB8B9-1647-4FF6-99FD-2EA23696F1AF}" presName="desTx" presStyleLbl="fgAcc1" presStyleIdx="0" presStyleCnt="1" custFlipVert="1" custFlipHor="0" custScaleX="17047" custScaleY="4874" custLinFactNeighborX="4462" custLinFactNeighborY="824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6C28963-7AC4-40DF-9C31-E6BC5C374CF0}" type="presOf" srcId="{4BEAB8B9-1647-4FF6-99FD-2EA23696F1AF}" destId="{27BE0CEB-D20B-44FC-8259-481DA902F0BC}" srcOrd="0" destOrd="0" presId="urn:microsoft.com/office/officeart/2005/8/layout/process3"/>
    <dgm:cxn modelId="{846D00CC-87BD-4DE0-A118-8FEF0505F45F}" type="presOf" srcId="{3F10F67B-F21C-45C5-B59F-849900A77A22}" destId="{06B397A8-5ABB-4C98-B12C-1B7A541E74AB}" srcOrd="0" destOrd="0" presId="urn:microsoft.com/office/officeart/2005/8/layout/process3"/>
    <dgm:cxn modelId="{98507274-FD12-4F39-A006-0D474869BF25}" type="presOf" srcId="{4BEAB8B9-1647-4FF6-99FD-2EA23696F1AF}" destId="{B1225BAF-E934-4730-85B0-5173B5A2C90D}" srcOrd="1" destOrd="0" presId="urn:microsoft.com/office/officeart/2005/8/layout/process3"/>
    <dgm:cxn modelId="{6F8F2A13-A71F-46BF-9DBD-A9EC6E27B437}" srcId="{3F10F67B-F21C-45C5-B59F-849900A77A22}" destId="{4BEAB8B9-1647-4FF6-99FD-2EA23696F1AF}" srcOrd="0" destOrd="0" parTransId="{F92277B1-AC3A-4C4E-941A-1BE3F0D499AF}" sibTransId="{6DE499A6-568D-4C29-A35E-C9937F7F4AFD}"/>
    <dgm:cxn modelId="{18569FBF-22F4-41D3-810E-84E374931867}" type="presParOf" srcId="{06B397A8-5ABB-4C98-B12C-1B7A541E74AB}" destId="{E977E1D9-D8F0-4CC6-BE28-EC4CF59AEED7}" srcOrd="0" destOrd="0" presId="urn:microsoft.com/office/officeart/2005/8/layout/process3"/>
    <dgm:cxn modelId="{28FC1B80-007B-4824-8B55-3C6C15EEA080}" type="presParOf" srcId="{E977E1D9-D8F0-4CC6-BE28-EC4CF59AEED7}" destId="{27BE0CEB-D20B-44FC-8259-481DA902F0BC}" srcOrd="0" destOrd="0" presId="urn:microsoft.com/office/officeart/2005/8/layout/process3"/>
    <dgm:cxn modelId="{7C88FCA5-E009-42BE-8AEE-3289FB3C2451}" type="presParOf" srcId="{E977E1D9-D8F0-4CC6-BE28-EC4CF59AEED7}" destId="{B1225BAF-E934-4730-85B0-5173B5A2C90D}" srcOrd="1" destOrd="0" presId="urn:microsoft.com/office/officeart/2005/8/layout/process3"/>
    <dgm:cxn modelId="{758CD966-B201-474E-981B-8832A27EA006}" type="presParOf" srcId="{E977E1D9-D8F0-4CC6-BE28-EC4CF59AEED7}" destId="{4FF676D7-B0B4-408C-94C9-65DC085CE005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F10F67B-F21C-45C5-B59F-849900A77A22}" type="doc">
      <dgm:prSet loTypeId="urn:microsoft.com/office/officeart/2005/8/layout/process3" loCatId="process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BEAB8B9-1647-4FF6-99FD-2EA23696F1AF}">
      <dgm:prSet phldrT="[Text]" custT="1"/>
      <dgm:spPr/>
      <dgm:t>
        <a:bodyPr/>
        <a:lstStyle/>
        <a:p>
          <a:r>
            <a:rPr lang="en-US" sz="1100" dirty="0" err="1" smtClean="0"/>
            <a:t>Penganggaran</a:t>
          </a:r>
          <a:endParaRPr lang="en-US" sz="1100" dirty="0"/>
        </a:p>
      </dgm:t>
    </dgm:pt>
    <dgm:pt modelId="{F92277B1-AC3A-4C4E-941A-1BE3F0D499AF}" type="parTrans" cxnId="{6F8F2A13-A71F-46BF-9DBD-A9EC6E27B437}">
      <dgm:prSet/>
      <dgm:spPr/>
      <dgm:t>
        <a:bodyPr/>
        <a:lstStyle/>
        <a:p>
          <a:endParaRPr lang="en-US"/>
        </a:p>
      </dgm:t>
    </dgm:pt>
    <dgm:pt modelId="{6DE499A6-568D-4C29-A35E-C9937F7F4AFD}" type="sibTrans" cxnId="{6F8F2A13-A71F-46BF-9DBD-A9EC6E27B437}">
      <dgm:prSet/>
      <dgm:spPr/>
      <dgm:t>
        <a:bodyPr/>
        <a:lstStyle/>
        <a:p>
          <a:endParaRPr lang="en-US"/>
        </a:p>
      </dgm:t>
    </dgm:pt>
    <dgm:pt modelId="{740E1810-BB1D-4F97-9532-61833DC63116}">
      <dgm:prSet phldrT="[Text]" custT="1"/>
      <dgm:spPr/>
      <dgm:t>
        <a:bodyPr/>
        <a:lstStyle/>
        <a:p>
          <a:r>
            <a:rPr lang="en-US" sz="1100" dirty="0" smtClean="0"/>
            <a:t>PAD</a:t>
          </a:r>
          <a:r>
            <a:rPr lang="id-ID" sz="1100" dirty="0" smtClean="0"/>
            <a:t>esa</a:t>
          </a:r>
          <a:endParaRPr lang="en-US" sz="1100" dirty="0"/>
        </a:p>
      </dgm:t>
    </dgm:pt>
    <dgm:pt modelId="{43FA2EC3-3C16-4E55-8F66-D8EA4B6AFE13}" type="parTrans" cxnId="{B9870D95-817F-45AC-A8A4-565EDF2AF7B2}">
      <dgm:prSet/>
      <dgm:spPr/>
      <dgm:t>
        <a:bodyPr/>
        <a:lstStyle/>
        <a:p>
          <a:endParaRPr lang="en-US"/>
        </a:p>
      </dgm:t>
    </dgm:pt>
    <dgm:pt modelId="{4D01A455-2EF9-46D5-AB87-E4677EA5B0F0}" type="sibTrans" cxnId="{B9870D95-817F-45AC-A8A4-565EDF2AF7B2}">
      <dgm:prSet/>
      <dgm:spPr/>
      <dgm:t>
        <a:bodyPr/>
        <a:lstStyle/>
        <a:p>
          <a:endParaRPr lang="en-US"/>
        </a:p>
      </dgm:t>
    </dgm:pt>
    <dgm:pt modelId="{AD25B113-AEF7-4A5D-B8E8-A35420AFB200}">
      <dgm:prSet phldrT="[Text]" custT="1"/>
      <dgm:spPr/>
      <dgm:t>
        <a:bodyPr/>
        <a:lstStyle/>
        <a:p>
          <a:r>
            <a:rPr lang="en-US" sz="1100" dirty="0" err="1" smtClean="0"/>
            <a:t>Bagi</a:t>
          </a:r>
          <a:r>
            <a:rPr lang="en-US" sz="1100" dirty="0" smtClean="0"/>
            <a:t> </a:t>
          </a:r>
          <a:r>
            <a:rPr lang="en-US" sz="1100" dirty="0" err="1" smtClean="0"/>
            <a:t>Hasil</a:t>
          </a:r>
          <a:r>
            <a:rPr lang="en-US" sz="1100" dirty="0" smtClean="0"/>
            <a:t> </a:t>
          </a:r>
          <a:r>
            <a:rPr lang="en-US" sz="1100" dirty="0" err="1" smtClean="0"/>
            <a:t>Pajak</a:t>
          </a:r>
          <a:r>
            <a:rPr lang="id-ID" sz="1100" dirty="0" smtClean="0"/>
            <a:t>/Retribusi</a:t>
          </a:r>
          <a:endParaRPr lang="en-US" sz="1100" dirty="0"/>
        </a:p>
      </dgm:t>
    </dgm:pt>
    <dgm:pt modelId="{6BFB4C54-A40C-4BBD-8852-D117BABD59D1}" type="parTrans" cxnId="{87593209-BD02-4C84-97AA-9FD8D44F8C67}">
      <dgm:prSet/>
      <dgm:spPr/>
      <dgm:t>
        <a:bodyPr/>
        <a:lstStyle/>
        <a:p>
          <a:endParaRPr lang="en-US"/>
        </a:p>
      </dgm:t>
    </dgm:pt>
    <dgm:pt modelId="{5B7B1721-06E8-4BB3-AC35-89DCCC1559F1}" type="sibTrans" cxnId="{87593209-BD02-4C84-97AA-9FD8D44F8C67}">
      <dgm:prSet/>
      <dgm:spPr/>
      <dgm:t>
        <a:bodyPr/>
        <a:lstStyle/>
        <a:p>
          <a:endParaRPr lang="en-US"/>
        </a:p>
      </dgm:t>
    </dgm:pt>
    <dgm:pt modelId="{828A1151-5BE1-413D-A0B4-71515C64E788}">
      <dgm:prSet phldrT="[Text]" custT="1"/>
      <dgm:spPr/>
      <dgm:t>
        <a:bodyPr/>
        <a:lstStyle/>
        <a:p>
          <a:r>
            <a:rPr lang="id-ID" sz="1100" dirty="0" smtClean="0"/>
            <a:t>ADD</a:t>
          </a:r>
          <a:endParaRPr lang="en-US" sz="1100" dirty="0"/>
        </a:p>
      </dgm:t>
    </dgm:pt>
    <dgm:pt modelId="{795028FB-41B9-4B9D-8FCE-631B8BFBACAF}" type="parTrans" cxnId="{E30CB058-420D-412F-BE35-AE9ABD9AF6AB}">
      <dgm:prSet/>
      <dgm:spPr/>
      <dgm:t>
        <a:bodyPr/>
        <a:lstStyle/>
        <a:p>
          <a:endParaRPr lang="en-US"/>
        </a:p>
      </dgm:t>
    </dgm:pt>
    <dgm:pt modelId="{FCA20EBA-D9F0-4A44-98D1-4C3206A3C807}" type="sibTrans" cxnId="{E30CB058-420D-412F-BE35-AE9ABD9AF6AB}">
      <dgm:prSet/>
      <dgm:spPr/>
      <dgm:t>
        <a:bodyPr/>
        <a:lstStyle/>
        <a:p>
          <a:endParaRPr lang="en-US"/>
        </a:p>
      </dgm:t>
    </dgm:pt>
    <dgm:pt modelId="{65423BB1-40A8-4EEF-B382-3D539F008590}">
      <dgm:prSet phldrT="[Text]" custT="1"/>
      <dgm:spPr/>
      <dgm:t>
        <a:bodyPr/>
        <a:lstStyle/>
        <a:p>
          <a:r>
            <a:rPr lang="en-US" sz="1100" dirty="0" err="1" smtClean="0"/>
            <a:t>Bantuan</a:t>
          </a:r>
          <a:endParaRPr lang="en-US" sz="1100" dirty="0"/>
        </a:p>
      </dgm:t>
    </dgm:pt>
    <dgm:pt modelId="{5A3639FF-17EF-4F6B-97F2-CF482993FB27}" type="parTrans" cxnId="{0C4F1D19-08C6-408A-9D21-443BF9293903}">
      <dgm:prSet/>
      <dgm:spPr/>
      <dgm:t>
        <a:bodyPr/>
        <a:lstStyle/>
        <a:p>
          <a:endParaRPr lang="en-US"/>
        </a:p>
      </dgm:t>
    </dgm:pt>
    <dgm:pt modelId="{E6655715-E4EF-4200-9B66-73E047A5EB68}" type="sibTrans" cxnId="{0C4F1D19-08C6-408A-9D21-443BF9293903}">
      <dgm:prSet/>
      <dgm:spPr/>
      <dgm:t>
        <a:bodyPr/>
        <a:lstStyle/>
        <a:p>
          <a:endParaRPr lang="en-US"/>
        </a:p>
      </dgm:t>
    </dgm:pt>
    <dgm:pt modelId="{7C759B9E-7DFA-49BC-82CF-A3B5542012B1}">
      <dgm:prSet phldrT="[Text]" custT="1"/>
      <dgm:spPr/>
      <dgm:t>
        <a:bodyPr/>
        <a:lstStyle/>
        <a:p>
          <a:r>
            <a:rPr lang="en-US" sz="1100" dirty="0" err="1" smtClean="0"/>
            <a:t>Hibah</a:t>
          </a:r>
          <a:endParaRPr lang="en-US" sz="1100" dirty="0"/>
        </a:p>
      </dgm:t>
    </dgm:pt>
    <dgm:pt modelId="{6169FC0E-15C3-4DC3-A426-DAB295831CEB}" type="parTrans" cxnId="{F4206296-CBBD-4E65-9D38-F1C5713E0848}">
      <dgm:prSet/>
      <dgm:spPr/>
      <dgm:t>
        <a:bodyPr/>
        <a:lstStyle/>
        <a:p>
          <a:endParaRPr lang="en-US"/>
        </a:p>
      </dgm:t>
    </dgm:pt>
    <dgm:pt modelId="{89B88D3C-0285-4EAF-9582-82723D35A0BF}" type="sibTrans" cxnId="{F4206296-CBBD-4E65-9D38-F1C5713E0848}">
      <dgm:prSet/>
      <dgm:spPr/>
      <dgm:t>
        <a:bodyPr/>
        <a:lstStyle/>
        <a:p>
          <a:endParaRPr lang="en-US"/>
        </a:p>
      </dgm:t>
    </dgm:pt>
    <dgm:pt modelId="{4FD78E7C-814A-4FEE-BB86-506229DDB60E}">
      <dgm:prSet phldrT="[Text]" custT="1"/>
      <dgm:spPr/>
      <dgm:t>
        <a:bodyPr/>
        <a:lstStyle/>
        <a:p>
          <a:r>
            <a:rPr lang="id-ID" sz="1100" dirty="0" smtClean="0"/>
            <a:t>APBN</a:t>
          </a:r>
          <a:endParaRPr lang="en-US" sz="1100" dirty="0"/>
        </a:p>
      </dgm:t>
    </dgm:pt>
    <dgm:pt modelId="{D47F8685-AF7B-42D6-A550-2F8ADE76FB02}" type="parTrans" cxnId="{915EEBD0-038B-415E-95BF-65E6F6083F4C}">
      <dgm:prSet/>
      <dgm:spPr/>
      <dgm:t>
        <a:bodyPr/>
        <a:lstStyle/>
        <a:p>
          <a:endParaRPr lang="id-ID"/>
        </a:p>
      </dgm:t>
    </dgm:pt>
    <dgm:pt modelId="{DAAC4787-B3DE-4E30-A947-D60D0C200F69}" type="sibTrans" cxnId="{915EEBD0-038B-415E-95BF-65E6F6083F4C}">
      <dgm:prSet/>
      <dgm:spPr/>
      <dgm:t>
        <a:bodyPr/>
        <a:lstStyle/>
        <a:p>
          <a:endParaRPr lang="id-ID"/>
        </a:p>
      </dgm:t>
    </dgm:pt>
    <dgm:pt modelId="{2F6D4037-0A10-47A6-B38D-A710DA87E0DF}">
      <dgm:prSet phldrT="[Text]" custT="1"/>
      <dgm:spPr/>
      <dgm:t>
        <a:bodyPr/>
        <a:lstStyle/>
        <a:p>
          <a:r>
            <a:rPr lang="id-ID" sz="1100" dirty="0" smtClean="0"/>
            <a:t>Lain-lain pendapatan</a:t>
          </a:r>
          <a:endParaRPr lang="en-US" sz="1100" dirty="0"/>
        </a:p>
      </dgm:t>
    </dgm:pt>
    <dgm:pt modelId="{2F182F1B-05F5-4994-9155-7C7E56197E60}" type="parTrans" cxnId="{7E06AB9D-A726-475F-916C-7C6AADAE0673}">
      <dgm:prSet/>
      <dgm:spPr/>
      <dgm:t>
        <a:bodyPr/>
        <a:lstStyle/>
        <a:p>
          <a:endParaRPr lang="id-ID"/>
        </a:p>
      </dgm:t>
    </dgm:pt>
    <dgm:pt modelId="{089A4EE9-8B96-45AD-B39D-7314ACD0BD85}" type="sibTrans" cxnId="{7E06AB9D-A726-475F-916C-7C6AADAE0673}">
      <dgm:prSet/>
      <dgm:spPr/>
      <dgm:t>
        <a:bodyPr/>
        <a:lstStyle/>
        <a:p>
          <a:endParaRPr lang="id-ID"/>
        </a:p>
      </dgm:t>
    </dgm:pt>
    <dgm:pt modelId="{06B397A8-5ABB-4C98-B12C-1B7A541E74AB}" type="pres">
      <dgm:prSet presAssocID="{3F10F67B-F21C-45C5-B59F-849900A77A22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977E1D9-D8F0-4CC6-BE28-EC4CF59AEED7}" type="pres">
      <dgm:prSet presAssocID="{4BEAB8B9-1647-4FF6-99FD-2EA23696F1AF}" presName="composite" presStyleCnt="0"/>
      <dgm:spPr/>
    </dgm:pt>
    <dgm:pt modelId="{27BE0CEB-D20B-44FC-8259-481DA902F0BC}" type="pres">
      <dgm:prSet presAssocID="{4BEAB8B9-1647-4FF6-99FD-2EA23696F1AF}" presName="parTx" presStyleLbl="node1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1225BAF-E934-4730-85B0-5173B5A2C90D}" type="pres">
      <dgm:prSet presAssocID="{4BEAB8B9-1647-4FF6-99FD-2EA23696F1AF}" presName="parSh" presStyleLbl="node1" presStyleIdx="0" presStyleCnt="1" custScaleX="155338" custScaleY="168697" custLinFactNeighborX="12475" custLinFactNeighborY="-44585"/>
      <dgm:spPr/>
      <dgm:t>
        <a:bodyPr/>
        <a:lstStyle/>
        <a:p>
          <a:endParaRPr lang="en-US"/>
        </a:p>
      </dgm:t>
    </dgm:pt>
    <dgm:pt modelId="{4FF676D7-B0B4-408C-94C9-65DC085CE005}" type="pres">
      <dgm:prSet presAssocID="{4BEAB8B9-1647-4FF6-99FD-2EA23696F1AF}" presName="desTx" presStyleLbl="fgAcc1" presStyleIdx="0" presStyleCnt="1" custScaleX="145483" custScaleY="96039" custLinFactNeighborX="-8144" custLinFactNeighborY="-377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9870D95-817F-45AC-A8A4-565EDF2AF7B2}" srcId="{4BEAB8B9-1647-4FF6-99FD-2EA23696F1AF}" destId="{740E1810-BB1D-4F97-9532-61833DC63116}" srcOrd="0" destOrd="0" parTransId="{43FA2EC3-3C16-4E55-8F66-D8EA4B6AFE13}" sibTransId="{4D01A455-2EF9-46D5-AB87-E4677EA5B0F0}"/>
    <dgm:cxn modelId="{3F3D1604-BB5D-49FD-988C-D7E9298CBD78}" type="presOf" srcId="{2F6D4037-0A10-47A6-B38D-A710DA87E0DF}" destId="{4FF676D7-B0B4-408C-94C9-65DC085CE005}" srcOrd="0" destOrd="6" presId="urn:microsoft.com/office/officeart/2005/8/layout/process3"/>
    <dgm:cxn modelId="{F0D497D6-5EE1-440A-804C-627658FCCC3B}" type="presOf" srcId="{740E1810-BB1D-4F97-9532-61833DC63116}" destId="{4FF676D7-B0B4-408C-94C9-65DC085CE005}" srcOrd="0" destOrd="0" presId="urn:microsoft.com/office/officeart/2005/8/layout/process3"/>
    <dgm:cxn modelId="{87593209-BD02-4C84-97AA-9FD8D44F8C67}" srcId="{4BEAB8B9-1647-4FF6-99FD-2EA23696F1AF}" destId="{AD25B113-AEF7-4A5D-B8E8-A35420AFB200}" srcOrd="2" destOrd="0" parTransId="{6BFB4C54-A40C-4BBD-8852-D117BABD59D1}" sibTransId="{5B7B1721-06E8-4BB3-AC35-89DCCC1559F1}"/>
    <dgm:cxn modelId="{67EBC369-D4AC-4E56-A277-25DD51964995}" type="presOf" srcId="{AD25B113-AEF7-4A5D-B8E8-A35420AFB200}" destId="{4FF676D7-B0B4-408C-94C9-65DC085CE005}" srcOrd="0" destOrd="2" presId="urn:microsoft.com/office/officeart/2005/8/layout/process3"/>
    <dgm:cxn modelId="{D01BA555-01A7-41E7-931E-FB7DDA6AE1F7}" type="presOf" srcId="{4BEAB8B9-1647-4FF6-99FD-2EA23696F1AF}" destId="{27BE0CEB-D20B-44FC-8259-481DA902F0BC}" srcOrd="0" destOrd="0" presId="urn:microsoft.com/office/officeart/2005/8/layout/process3"/>
    <dgm:cxn modelId="{93B1F28D-94BE-4C92-BC09-17AF625C804C}" type="presOf" srcId="{7C759B9E-7DFA-49BC-82CF-A3B5542012B1}" destId="{4FF676D7-B0B4-408C-94C9-65DC085CE005}" srcOrd="0" destOrd="5" presId="urn:microsoft.com/office/officeart/2005/8/layout/process3"/>
    <dgm:cxn modelId="{6F8F2A13-A71F-46BF-9DBD-A9EC6E27B437}" srcId="{3F10F67B-F21C-45C5-B59F-849900A77A22}" destId="{4BEAB8B9-1647-4FF6-99FD-2EA23696F1AF}" srcOrd="0" destOrd="0" parTransId="{F92277B1-AC3A-4C4E-941A-1BE3F0D499AF}" sibTransId="{6DE499A6-568D-4C29-A35E-C9937F7F4AFD}"/>
    <dgm:cxn modelId="{0C4F1D19-08C6-408A-9D21-443BF9293903}" srcId="{4BEAB8B9-1647-4FF6-99FD-2EA23696F1AF}" destId="{65423BB1-40A8-4EEF-B382-3D539F008590}" srcOrd="4" destOrd="0" parTransId="{5A3639FF-17EF-4F6B-97F2-CF482993FB27}" sibTransId="{E6655715-E4EF-4200-9B66-73E047A5EB68}"/>
    <dgm:cxn modelId="{F4206296-CBBD-4E65-9D38-F1C5713E0848}" srcId="{4BEAB8B9-1647-4FF6-99FD-2EA23696F1AF}" destId="{7C759B9E-7DFA-49BC-82CF-A3B5542012B1}" srcOrd="5" destOrd="0" parTransId="{6169FC0E-15C3-4DC3-A426-DAB295831CEB}" sibTransId="{89B88D3C-0285-4EAF-9582-82723D35A0BF}"/>
    <dgm:cxn modelId="{C8E8588D-4266-4028-9E07-26A9EA487225}" type="presOf" srcId="{4FD78E7C-814A-4FEE-BB86-506229DDB60E}" destId="{4FF676D7-B0B4-408C-94C9-65DC085CE005}" srcOrd="0" destOrd="1" presId="urn:microsoft.com/office/officeart/2005/8/layout/process3"/>
    <dgm:cxn modelId="{915EEBD0-038B-415E-95BF-65E6F6083F4C}" srcId="{4BEAB8B9-1647-4FF6-99FD-2EA23696F1AF}" destId="{4FD78E7C-814A-4FEE-BB86-506229DDB60E}" srcOrd="1" destOrd="0" parTransId="{D47F8685-AF7B-42D6-A550-2F8ADE76FB02}" sibTransId="{DAAC4787-B3DE-4E30-A947-D60D0C200F69}"/>
    <dgm:cxn modelId="{B3CA6B89-3140-4471-841F-6E823B9457D1}" type="presOf" srcId="{828A1151-5BE1-413D-A0B4-71515C64E788}" destId="{4FF676D7-B0B4-408C-94C9-65DC085CE005}" srcOrd="0" destOrd="3" presId="urn:microsoft.com/office/officeart/2005/8/layout/process3"/>
    <dgm:cxn modelId="{7E90B2AE-96D8-46D2-96FB-09F8EE5D938A}" type="presOf" srcId="{65423BB1-40A8-4EEF-B382-3D539F008590}" destId="{4FF676D7-B0B4-408C-94C9-65DC085CE005}" srcOrd="0" destOrd="4" presId="urn:microsoft.com/office/officeart/2005/8/layout/process3"/>
    <dgm:cxn modelId="{E30CB058-420D-412F-BE35-AE9ABD9AF6AB}" srcId="{4BEAB8B9-1647-4FF6-99FD-2EA23696F1AF}" destId="{828A1151-5BE1-413D-A0B4-71515C64E788}" srcOrd="3" destOrd="0" parTransId="{795028FB-41B9-4B9D-8FCE-631B8BFBACAF}" sibTransId="{FCA20EBA-D9F0-4A44-98D1-4C3206A3C807}"/>
    <dgm:cxn modelId="{C7417965-8300-4E9C-84EA-3835D4B8BAD7}" type="presOf" srcId="{3F10F67B-F21C-45C5-B59F-849900A77A22}" destId="{06B397A8-5ABB-4C98-B12C-1B7A541E74AB}" srcOrd="0" destOrd="0" presId="urn:microsoft.com/office/officeart/2005/8/layout/process3"/>
    <dgm:cxn modelId="{7E06AB9D-A726-475F-916C-7C6AADAE0673}" srcId="{4BEAB8B9-1647-4FF6-99FD-2EA23696F1AF}" destId="{2F6D4037-0A10-47A6-B38D-A710DA87E0DF}" srcOrd="6" destOrd="0" parTransId="{2F182F1B-05F5-4994-9155-7C7E56197E60}" sibTransId="{089A4EE9-8B96-45AD-B39D-7314ACD0BD85}"/>
    <dgm:cxn modelId="{583446CB-7237-47A3-8A49-304BBF4DA166}" type="presOf" srcId="{4BEAB8B9-1647-4FF6-99FD-2EA23696F1AF}" destId="{B1225BAF-E934-4730-85B0-5173B5A2C90D}" srcOrd="1" destOrd="0" presId="urn:microsoft.com/office/officeart/2005/8/layout/process3"/>
    <dgm:cxn modelId="{967FC93A-8238-44AF-8FEC-257DB087892B}" type="presParOf" srcId="{06B397A8-5ABB-4C98-B12C-1B7A541E74AB}" destId="{E977E1D9-D8F0-4CC6-BE28-EC4CF59AEED7}" srcOrd="0" destOrd="0" presId="urn:microsoft.com/office/officeart/2005/8/layout/process3"/>
    <dgm:cxn modelId="{DCAEFC67-90C2-424F-836B-654114501613}" type="presParOf" srcId="{E977E1D9-D8F0-4CC6-BE28-EC4CF59AEED7}" destId="{27BE0CEB-D20B-44FC-8259-481DA902F0BC}" srcOrd="0" destOrd="0" presId="urn:microsoft.com/office/officeart/2005/8/layout/process3"/>
    <dgm:cxn modelId="{C36E87B3-B640-42A3-9DA2-43422B135742}" type="presParOf" srcId="{E977E1D9-D8F0-4CC6-BE28-EC4CF59AEED7}" destId="{B1225BAF-E934-4730-85B0-5173B5A2C90D}" srcOrd="1" destOrd="0" presId="urn:microsoft.com/office/officeart/2005/8/layout/process3"/>
    <dgm:cxn modelId="{A8E49298-310F-4F58-852B-F577F49E013C}" type="presParOf" srcId="{E977E1D9-D8F0-4CC6-BE28-EC4CF59AEED7}" destId="{4FF676D7-B0B4-408C-94C9-65DC085CE005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F10F67B-F21C-45C5-B59F-849900A77A22}" type="doc">
      <dgm:prSet loTypeId="urn:microsoft.com/office/officeart/2005/8/layout/process3" loCatId="process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BEAB8B9-1647-4FF6-99FD-2EA23696F1AF}">
      <dgm:prSet phldrT="[Text]" custT="1"/>
      <dgm:spPr/>
      <dgm:t>
        <a:bodyPr/>
        <a:lstStyle/>
        <a:p>
          <a:r>
            <a:rPr lang="id-ID" sz="1800" dirty="0" smtClean="0"/>
            <a:t>RKP Desa</a:t>
          </a:r>
        </a:p>
      </dgm:t>
    </dgm:pt>
    <dgm:pt modelId="{F92277B1-AC3A-4C4E-941A-1BE3F0D499AF}" type="parTrans" cxnId="{6F8F2A13-A71F-46BF-9DBD-A9EC6E27B437}">
      <dgm:prSet/>
      <dgm:spPr/>
      <dgm:t>
        <a:bodyPr/>
        <a:lstStyle/>
        <a:p>
          <a:endParaRPr lang="en-US"/>
        </a:p>
      </dgm:t>
    </dgm:pt>
    <dgm:pt modelId="{6DE499A6-568D-4C29-A35E-C9937F7F4AFD}" type="sibTrans" cxnId="{6F8F2A13-A71F-46BF-9DBD-A9EC6E27B437}">
      <dgm:prSet/>
      <dgm:spPr/>
      <dgm:t>
        <a:bodyPr/>
        <a:lstStyle/>
        <a:p>
          <a:endParaRPr lang="en-US"/>
        </a:p>
      </dgm:t>
    </dgm:pt>
    <dgm:pt modelId="{06B397A8-5ABB-4C98-B12C-1B7A541E74AB}" type="pres">
      <dgm:prSet presAssocID="{3F10F67B-F21C-45C5-B59F-849900A77A22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977E1D9-D8F0-4CC6-BE28-EC4CF59AEED7}" type="pres">
      <dgm:prSet presAssocID="{4BEAB8B9-1647-4FF6-99FD-2EA23696F1AF}" presName="composite" presStyleCnt="0"/>
      <dgm:spPr/>
    </dgm:pt>
    <dgm:pt modelId="{27BE0CEB-D20B-44FC-8259-481DA902F0BC}" type="pres">
      <dgm:prSet presAssocID="{4BEAB8B9-1647-4FF6-99FD-2EA23696F1AF}" presName="parTx" presStyleLbl="node1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1225BAF-E934-4730-85B0-5173B5A2C90D}" type="pres">
      <dgm:prSet presAssocID="{4BEAB8B9-1647-4FF6-99FD-2EA23696F1AF}" presName="parSh" presStyleLbl="node1" presStyleIdx="0" presStyleCnt="1" custScaleY="126432" custLinFactNeighborX="14424" custLinFactNeighborY="7869"/>
      <dgm:spPr/>
      <dgm:t>
        <a:bodyPr/>
        <a:lstStyle/>
        <a:p>
          <a:endParaRPr lang="en-US"/>
        </a:p>
      </dgm:t>
    </dgm:pt>
    <dgm:pt modelId="{4FF676D7-B0B4-408C-94C9-65DC085CE005}" type="pres">
      <dgm:prSet presAssocID="{4BEAB8B9-1647-4FF6-99FD-2EA23696F1AF}" presName="desTx" presStyleLbl="fgAcc1" presStyleIdx="0" presStyleCnt="1" custFlipVert="1" custFlipHor="0" custScaleX="17047" custScaleY="4874" custLinFactNeighborX="4462" custLinFactNeighborY="824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5F192E1-81AD-4046-9430-2F2C79BA6EFA}" type="presOf" srcId="{3F10F67B-F21C-45C5-B59F-849900A77A22}" destId="{06B397A8-5ABB-4C98-B12C-1B7A541E74AB}" srcOrd="0" destOrd="0" presId="urn:microsoft.com/office/officeart/2005/8/layout/process3"/>
    <dgm:cxn modelId="{6F8F2A13-A71F-46BF-9DBD-A9EC6E27B437}" srcId="{3F10F67B-F21C-45C5-B59F-849900A77A22}" destId="{4BEAB8B9-1647-4FF6-99FD-2EA23696F1AF}" srcOrd="0" destOrd="0" parTransId="{F92277B1-AC3A-4C4E-941A-1BE3F0D499AF}" sibTransId="{6DE499A6-568D-4C29-A35E-C9937F7F4AFD}"/>
    <dgm:cxn modelId="{9E4C6BF5-10D3-4573-AD4F-AE0B3D60C9B4}" type="presOf" srcId="{4BEAB8B9-1647-4FF6-99FD-2EA23696F1AF}" destId="{27BE0CEB-D20B-44FC-8259-481DA902F0BC}" srcOrd="0" destOrd="0" presId="urn:microsoft.com/office/officeart/2005/8/layout/process3"/>
    <dgm:cxn modelId="{9C325242-3B9B-47D4-8611-0458756EE318}" type="presOf" srcId="{4BEAB8B9-1647-4FF6-99FD-2EA23696F1AF}" destId="{B1225BAF-E934-4730-85B0-5173B5A2C90D}" srcOrd="1" destOrd="0" presId="urn:microsoft.com/office/officeart/2005/8/layout/process3"/>
    <dgm:cxn modelId="{092B3E88-79FA-4B0D-90F5-64BE28A41C39}" type="presParOf" srcId="{06B397A8-5ABB-4C98-B12C-1B7A541E74AB}" destId="{E977E1D9-D8F0-4CC6-BE28-EC4CF59AEED7}" srcOrd="0" destOrd="0" presId="urn:microsoft.com/office/officeart/2005/8/layout/process3"/>
    <dgm:cxn modelId="{644BF1E8-DFF1-43CA-908A-2A194BCF383D}" type="presParOf" srcId="{E977E1D9-D8F0-4CC6-BE28-EC4CF59AEED7}" destId="{27BE0CEB-D20B-44FC-8259-481DA902F0BC}" srcOrd="0" destOrd="0" presId="urn:microsoft.com/office/officeart/2005/8/layout/process3"/>
    <dgm:cxn modelId="{2D8B3F36-5C5C-43D5-8EA8-4A7247F8E907}" type="presParOf" srcId="{E977E1D9-D8F0-4CC6-BE28-EC4CF59AEED7}" destId="{B1225BAF-E934-4730-85B0-5173B5A2C90D}" srcOrd="1" destOrd="0" presId="urn:microsoft.com/office/officeart/2005/8/layout/process3"/>
    <dgm:cxn modelId="{3C20F872-557E-4E25-8D62-2848E7D03487}" type="presParOf" srcId="{E977E1D9-D8F0-4CC6-BE28-EC4CF59AEED7}" destId="{4FF676D7-B0B4-408C-94C9-65DC085CE005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A23970-155F-4EE5-BFA9-A807EF14E912}">
      <dsp:nvSpPr>
        <dsp:cNvPr id="0" name=""/>
        <dsp:cNvSpPr/>
      </dsp:nvSpPr>
      <dsp:spPr>
        <a:xfrm>
          <a:off x="-5943603" y="-909532"/>
          <a:ext cx="7075648" cy="7075648"/>
        </a:xfrm>
        <a:prstGeom prst="blockArc">
          <a:avLst>
            <a:gd name="adj1" fmla="val 18900000"/>
            <a:gd name="adj2" fmla="val 2700000"/>
            <a:gd name="adj3" fmla="val 305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E3312F-945E-4BEC-BC4A-805D16F8F9F5}">
      <dsp:nvSpPr>
        <dsp:cNvPr id="0" name=""/>
        <dsp:cNvSpPr/>
      </dsp:nvSpPr>
      <dsp:spPr>
        <a:xfrm>
          <a:off x="494740" y="328431"/>
          <a:ext cx="7568141" cy="65728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1719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rPr>
            <a:t>UU </a:t>
          </a:r>
          <a:r>
            <a:rPr lang="en-US" sz="2400" kern="1200" dirty="0" err="1" smtClean="0">
              <a:solidFill>
                <a:srgbClr val="C00000"/>
              </a:solidFill>
              <a:latin typeface="Arial" pitchFamily="34" charset="0"/>
              <a:cs typeface="Arial" pitchFamily="34" charset="0"/>
            </a:rPr>
            <a:t>Nomor</a:t>
          </a:r>
          <a:r>
            <a:rPr lang="en-US" sz="2400" kern="120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rPr>
            <a:t> 6</a:t>
          </a:r>
          <a:r>
            <a:rPr lang="id-ID" sz="2400" kern="120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rPr>
            <a:t> Tahun </a:t>
          </a:r>
          <a:r>
            <a:rPr lang="en-US" sz="2400" kern="120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rPr>
            <a:t>2014</a:t>
          </a:r>
          <a:endParaRPr lang="en-US" sz="2400" kern="1200" dirty="0">
            <a:solidFill>
              <a:srgbClr val="C00000"/>
            </a:solidFill>
            <a:latin typeface="Arial" pitchFamily="34" charset="0"/>
            <a:cs typeface="Arial" pitchFamily="34" charset="0"/>
          </a:endParaRPr>
        </a:p>
      </dsp:txBody>
      <dsp:txXfrm>
        <a:off x="494740" y="328431"/>
        <a:ext cx="7568141" cy="657283"/>
      </dsp:txXfrm>
    </dsp:sp>
    <dsp:sp modelId="{F8F24C32-C8BC-439F-B0AC-77F7D06304E7}">
      <dsp:nvSpPr>
        <dsp:cNvPr id="0" name=""/>
        <dsp:cNvSpPr/>
      </dsp:nvSpPr>
      <dsp:spPr>
        <a:xfrm>
          <a:off x="83938" y="246270"/>
          <a:ext cx="821604" cy="82160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3A52D47-FB9A-4E8D-986C-E353EFC76B1D}">
      <dsp:nvSpPr>
        <dsp:cNvPr id="0" name=""/>
        <dsp:cNvSpPr/>
      </dsp:nvSpPr>
      <dsp:spPr>
        <a:xfrm>
          <a:off x="965730" y="1314040"/>
          <a:ext cx="7097151" cy="65728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1719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400" kern="12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rPr>
            <a:t>PP Nomor 43 Tahun 201</a:t>
          </a:r>
          <a:r>
            <a:rPr lang="en-US" sz="2400" kern="12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rPr>
            <a:t>4 </a:t>
          </a:r>
          <a:r>
            <a:rPr lang="en-US" sz="2400" kern="1200" dirty="0" err="1" smtClean="0">
              <a:solidFill>
                <a:srgbClr val="FFFF00"/>
              </a:solidFill>
              <a:latin typeface="Arial" pitchFamily="34" charset="0"/>
              <a:cs typeface="Arial" pitchFamily="34" charset="0"/>
            </a:rPr>
            <a:t>jo</a:t>
          </a:r>
          <a:r>
            <a:rPr lang="en-US" sz="2400" kern="12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rPr>
            <a:t> PP 47 </a:t>
          </a:r>
          <a:r>
            <a:rPr lang="en-US" sz="2400" kern="1200" dirty="0" err="1" smtClean="0">
              <a:solidFill>
                <a:srgbClr val="FFFF00"/>
              </a:solidFill>
              <a:latin typeface="Arial" pitchFamily="34" charset="0"/>
              <a:cs typeface="Arial" pitchFamily="34" charset="0"/>
            </a:rPr>
            <a:t>Tahun</a:t>
          </a:r>
          <a:r>
            <a:rPr lang="en-US" sz="2400" kern="12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rPr>
            <a:t> 2015</a:t>
          </a:r>
          <a:endParaRPr lang="en-US" sz="2400" kern="1200" dirty="0">
            <a:solidFill>
              <a:srgbClr val="FFFF00"/>
            </a:solidFill>
            <a:latin typeface="Arial" pitchFamily="34" charset="0"/>
            <a:cs typeface="Arial" pitchFamily="34" charset="0"/>
          </a:endParaRPr>
        </a:p>
      </dsp:txBody>
      <dsp:txXfrm>
        <a:off x="965730" y="1314040"/>
        <a:ext cx="7097151" cy="657283"/>
      </dsp:txXfrm>
    </dsp:sp>
    <dsp:sp modelId="{DBF80D5E-52ED-4A3B-BB89-17A37CD0400B}">
      <dsp:nvSpPr>
        <dsp:cNvPr id="0" name=""/>
        <dsp:cNvSpPr/>
      </dsp:nvSpPr>
      <dsp:spPr>
        <a:xfrm>
          <a:off x="554928" y="1231880"/>
          <a:ext cx="821604" cy="82160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3A5D1DC-FB55-4848-9C18-C6D861DA905F}">
      <dsp:nvSpPr>
        <dsp:cNvPr id="0" name=""/>
        <dsp:cNvSpPr/>
      </dsp:nvSpPr>
      <dsp:spPr>
        <a:xfrm>
          <a:off x="1110286" y="2299650"/>
          <a:ext cx="6952595" cy="65728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1719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400" kern="12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rPr>
            <a:t>PP 60 Tahun 2014 Jo PP 22 Tahun 2015</a:t>
          </a:r>
          <a:endParaRPr lang="en-US" sz="2400" kern="1200" dirty="0">
            <a:solidFill>
              <a:srgbClr val="FFFF00"/>
            </a:solidFill>
            <a:latin typeface="Arial" pitchFamily="34" charset="0"/>
            <a:cs typeface="Arial" pitchFamily="34" charset="0"/>
          </a:endParaRPr>
        </a:p>
      </dsp:txBody>
      <dsp:txXfrm>
        <a:off x="1110286" y="2299650"/>
        <a:ext cx="6952595" cy="657283"/>
      </dsp:txXfrm>
    </dsp:sp>
    <dsp:sp modelId="{7A8EB1AA-127C-4392-800A-127154D2340F}">
      <dsp:nvSpPr>
        <dsp:cNvPr id="0" name=""/>
        <dsp:cNvSpPr/>
      </dsp:nvSpPr>
      <dsp:spPr>
        <a:xfrm>
          <a:off x="699484" y="2217489"/>
          <a:ext cx="821604" cy="82160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6C3228-D577-4463-BB39-1A7DAE8AE1B6}">
      <dsp:nvSpPr>
        <dsp:cNvPr id="0" name=""/>
        <dsp:cNvSpPr/>
      </dsp:nvSpPr>
      <dsp:spPr>
        <a:xfrm>
          <a:off x="1039752" y="3303249"/>
          <a:ext cx="7097151" cy="65728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1719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400" kern="1200" dirty="0" smtClean="0">
              <a:solidFill>
                <a:srgbClr val="FFC000"/>
              </a:solidFill>
              <a:latin typeface="Arial" pitchFamily="34" charset="0"/>
              <a:cs typeface="Arial" pitchFamily="34" charset="0"/>
            </a:rPr>
            <a:t>Permendagri 113 Tahun 2014, etc..</a:t>
          </a:r>
          <a:endParaRPr lang="en-US" sz="2400" kern="1200" dirty="0">
            <a:solidFill>
              <a:srgbClr val="FFC000"/>
            </a:solidFill>
            <a:latin typeface="Arial" pitchFamily="34" charset="0"/>
            <a:cs typeface="Arial" pitchFamily="34" charset="0"/>
          </a:endParaRPr>
        </a:p>
      </dsp:txBody>
      <dsp:txXfrm>
        <a:off x="1039752" y="3303249"/>
        <a:ext cx="7097151" cy="657283"/>
      </dsp:txXfrm>
    </dsp:sp>
    <dsp:sp modelId="{8B323B44-1A2B-4C1E-94DA-C0DBE5691D56}">
      <dsp:nvSpPr>
        <dsp:cNvPr id="0" name=""/>
        <dsp:cNvSpPr/>
      </dsp:nvSpPr>
      <dsp:spPr>
        <a:xfrm>
          <a:off x="554928" y="3203099"/>
          <a:ext cx="821604" cy="82160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F3EA787-84B6-4346-B9FA-5E851E662AF2}">
      <dsp:nvSpPr>
        <dsp:cNvPr id="0" name=""/>
        <dsp:cNvSpPr/>
      </dsp:nvSpPr>
      <dsp:spPr>
        <a:xfrm>
          <a:off x="568762" y="4303378"/>
          <a:ext cx="7568141" cy="65728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1719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400" kern="1200" dirty="0" smtClean="0">
              <a:solidFill>
                <a:srgbClr val="FF0000"/>
              </a:solidFill>
            </a:rPr>
            <a:t>Permendes dan PerMenKeu etc..</a:t>
          </a:r>
          <a:endParaRPr lang="id-ID" sz="2400" kern="1200" dirty="0">
            <a:solidFill>
              <a:srgbClr val="FF0000"/>
            </a:solidFill>
          </a:endParaRPr>
        </a:p>
      </dsp:txBody>
      <dsp:txXfrm>
        <a:off x="568762" y="4303378"/>
        <a:ext cx="7568141" cy="657283"/>
      </dsp:txXfrm>
    </dsp:sp>
    <dsp:sp modelId="{D9E0854B-38AC-493F-B1C4-43DA74D2583B}">
      <dsp:nvSpPr>
        <dsp:cNvPr id="0" name=""/>
        <dsp:cNvSpPr/>
      </dsp:nvSpPr>
      <dsp:spPr>
        <a:xfrm>
          <a:off x="83938" y="4188708"/>
          <a:ext cx="821604" cy="82160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E65543-B2A1-46E3-98E8-E7F9119E5278}">
      <dsp:nvSpPr>
        <dsp:cNvPr id="0" name=""/>
        <dsp:cNvSpPr/>
      </dsp:nvSpPr>
      <dsp:spPr>
        <a:xfrm rot="5400000">
          <a:off x="-152355" y="156142"/>
          <a:ext cx="1015706" cy="71099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000" kern="1200" dirty="0" smtClean="0"/>
            <a:t>1</a:t>
          </a:r>
          <a:endParaRPr lang="id-ID" sz="2000" kern="1200" dirty="0"/>
        </a:p>
      </dsp:txBody>
      <dsp:txXfrm rot="-5400000">
        <a:off x="1" y="359283"/>
        <a:ext cx="710994" cy="304712"/>
      </dsp:txXfrm>
    </dsp:sp>
    <dsp:sp modelId="{1677BDEF-0D20-4EE2-A0CD-B09EE972D69F}">
      <dsp:nvSpPr>
        <dsp:cNvPr id="0" name=""/>
        <dsp:cNvSpPr/>
      </dsp:nvSpPr>
      <dsp:spPr>
        <a:xfrm rot="5400000">
          <a:off x="4219604" y="-3504823"/>
          <a:ext cx="660209" cy="767742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4130" rIns="24130" bIns="24130" numCol="1" spcCol="1270" anchor="ctr" anchorCtr="0">
          <a:noAutofit/>
        </a:bodyPr>
        <a:lstStyle/>
        <a:p>
          <a:pPr marL="285750" lvl="1" indent="-285750" algn="l" defTabSz="1689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3800" kern="1200" dirty="0" smtClean="0"/>
            <a:t>Perencanaan pembangunan desa</a:t>
          </a:r>
          <a:endParaRPr lang="id-ID" sz="3800" kern="1200" dirty="0"/>
        </a:p>
      </dsp:txBody>
      <dsp:txXfrm rot="-5400000">
        <a:off x="710995" y="36015"/>
        <a:ext cx="7645200" cy="595751"/>
      </dsp:txXfrm>
    </dsp:sp>
    <dsp:sp modelId="{00BBC839-6852-4812-91BB-49F85C3A2E80}">
      <dsp:nvSpPr>
        <dsp:cNvPr id="0" name=""/>
        <dsp:cNvSpPr/>
      </dsp:nvSpPr>
      <dsp:spPr>
        <a:xfrm rot="5400000">
          <a:off x="-152355" y="1089718"/>
          <a:ext cx="1015706" cy="71099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000" kern="1200" dirty="0" smtClean="0"/>
            <a:t>2</a:t>
          </a:r>
          <a:endParaRPr lang="id-ID" sz="2000" kern="1200" dirty="0"/>
        </a:p>
      </dsp:txBody>
      <dsp:txXfrm rot="-5400000">
        <a:off x="1" y="1292859"/>
        <a:ext cx="710994" cy="304712"/>
      </dsp:txXfrm>
    </dsp:sp>
    <dsp:sp modelId="{BF86E697-35A9-4477-916E-AE7C81290FA2}">
      <dsp:nvSpPr>
        <dsp:cNvPr id="0" name=""/>
        <dsp:cNvSpPr/>
      </dsp:nvSpPr>
      <dsp:spPr>
        <a:xfrm rot="5400000">
          <a:off x="4219604" y="-2571247"/>
          <a:ext cx="660209" cy="767742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4130" rIns="24130" bIns="24130" numCol="1" spcCol="1270" anchor="ctr" anchorCtr="0">
          <a:noAutofit/>
        </a:bodyPr>
        <a:lstStyle/>
        <a:p>
          <a:pPr marL="285750" lvl="1" indent="-285750" algn="l" defTabSz="1689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3800" kern="1200" dirty="0" smtClean="0"/>
            <a:t>Pengelolaan Keuangan Desa</a:t>
          </a:r>
          <a:endParaRPr lang="id-ID" sz="3800" kern="1200" dirty="0"/>
        </a:p>
      </dsp:txBody>
      <dsp:txXfrm rot="-5400000">
        <a:off x="710995" y="969591"/>
        <a:ext cx="7645200" cy="595751"/>
      </dsp:txXfrm>
    </dsp:sp>
    <dsp:sp modelId="{870EDE7A-FE2E-451E-9A65-EB921CDF262D}">
      <dsp:nvSpPr>
        <dsp:cNvPr id="0" name=""/>
        <dsp:cNvSpPr/>
      </dsp:nvSpPr>
      <dsp:spPr>
        <a:xfrm rot="5400000">
          <a:off x="-152355" y="2023294"/>
          <a:ext cx="1015706" cy="71099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000" kern="1200" dirty="0" smtClean="0"/>
            <a:t>3</a:t>
          </a:r>
          <a:endParaRPr lang="id-ID" sz="2000" kern="1200" dirty="0"/>
        </a:p>
      </dsp:txBody>
      <dsp:txXfrm rot="-5400000">
        <a:off x="1" y="2226435"/>
        <a:ext cx="710994" cy="304712"/>
      </dsp:txXfrm>
    </dsp:sp>
    <dsp:sp modelId="{BE2E4856-A601-4185-8B21-152E93910F41}">
      <dsp:nvSpPr>
        <dsp:cNvPr id="0" name=""/>
        <dsp:cNvSpPr/>
      </dsp:nvSpPr>
      <dsp:spPr>
        <a:xfrm rot="5400000">
          <a:off x="4219604" y="-1637671"/>
          <a:ext cx="660209" cy="767742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4130" rIns="24130" bIns="24130" numCol="1" spcCol="1270" anchor="ctr" anchorCtr="0">
          <a:noAutofit/>
        </a:bodyPr>
        <a:lstStyle/>
        <a:p>
          <a:pPr marL="285750" lvl="1" indent="-285750" algn="l" defTabSz="1689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3800" kern="1200" dirty="0" smtClean="0"/>
            <a:t>Penyusunan APBDes</a:t>
          </a:r>
          <a:endParaRPr lang="id-ID" sz="3800" kern="1200" dirty="0"/>
        </a:p>
      </dsp:txBody>
      <dsp:txXfrm rot="-5400000">
        <a:off x="710995" y="1903167"/>
        <a:ext cx="7645200" cy="595751"/>
      </dsp:txXfrm>
    </dsp:sp>
    <dsp:sp modelId="{C1B550D0-E26F-469D-9CB3-178A341D5321}">
      <dsp:nvSpPr>
        <dsp:cNvPr id="0" name=""/>
        <dsp:cNvSpPr/>
      </dsp:nvSpPr>
      <dsp:spPr>
        <a:xfrm rot="5400000">
          <a:off x="-152355" y="2956870"/>
          <a:ext cx="1015706" cy="71099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000" kern="1200" dirty="0" smtClean="0"/>
            <a:t>4</a:t>
          </a:r>
          <a:endParaRPr lang="id-ID" sz="2000" kern="1200" dirty="0"/>
        </a:p>
      </dsp:txBody>
      <dsp:txXfrm rot="-5400000">
        <a:off x="1" y="3160011"/>
        <a:ext cx="710994" cy="304712"/>
      </dsp:txXfrm>
    </dsp:sp>
    <dsp:sp modelId="{9592F7CC-900F-4ED9-955C-236EED641B45}">
      <dsp:nvSpPr>
        <dsp:cNvPr id="0" name=""/>
        <dsp:cNvSpPr/>
      </dsp:nvSpPr>
      <dsp:spPr>
        <a:xfrm rot="5400000">
          <a:off x="4219604" y="-704095"/>
          <a:ext cx="660209" cy="767742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4130" rIns="24130" bIns="24130" numCol="1" spcCol="1270" anchor="ctr" anchorCtr="0">
          <a:noAutofit/>
        </a:bodyPr>
        <a:lstStyle/>
        <a:p>
          <a:pPr marL="285750" lvl="1" indent="-285750" algn="l" defTabSz="1689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3800" kern="1200" dirty="0" smtClean="0"/>
            <a:t>Pelaksanaan Keuangan Desa</a:t>
          </a:r>
          <a:endParaRPr lang="id-ID" sz="3800" kern="1200" dirty="0"/>
        </a:p>
      </dsp:txBody>
      <dsp:txXfrm rot="-5400000">
        <a:off x="710995" y="2836743"/>
        <a:ext cx="7645200" cy="595751"/>
      </dsp:txXfrm>
    </dsp:sp>
    <dsp:sp modelId="{8B787758-E98A-40AC-AA67-063EC01BE75D}">
      <dsp:nvSpPr>
        <dsp:cNvPr id="0" name=""/>
        <dsp:cNvSpPr/>
      </dsp:nvSpPr>
      <dsp:spPr>
        <a:xfrm rot="5400000">
          <a:off x="-152355" y="3890446"/>
          <a:ext cx="1015706" cy="71099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000" kern="1200" dirty="0" smtClean="0"/>
            <a:t>5</a:t>
          </a:r>
          <a:endParaRPr lang="id-ID" sz="2000" kern="1200" dirty="0"/>
        </a:p>
      </dsp:txBody>
      <dsp:txXfrm rot="-5400000">
        <a:off x="1" y="4093587"/>
        <a:ext cx="710994" cy="304712"/>
      </dsp:txXfrm>
    </dsp:sp>
    <dsp:sp modelId="{7C9BAF2B-7798-4575-9807-9F5D8881019C}">
      <dsp:nvSpPr>
        <dsp:cNvPr id="0" name=""/>
        <dsp:cNvSpPr/>
      </dsp:nvSpPr>
      <dsp:spPr>
        <a:xfrm rot="5400000">
          <a:off x="4219604" y="229480"/>
          <a:ext cx="660209" cy="767742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4130" rIns="24130" bIns="24130" numCol="1" spcCol="1270" anchor="ctr" anchorCtr="0">
          <a:noAutofit/>
        </a:bodyPr>
        <a:lstStyle/>
        <a:p>
          <a:pPr marL="285750" lvl="1" indent="-285750" algn="l" defTabSz="1689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3800" kern="1200" dirty="0" smtClean="0"/>
            <a:t>Penatausahaan Keuangan Desa</a:t>
          </a:r>
          <a:endParaRPr lang="id-ID" sz="3800" kern="1200" dirty="0"/>
        </a:p>
      </dsp:txBody>
      <dsp:txXfrm rot="-5400000">
        <a:off x="710995" y="3770319"/>
        <a:ext cx="7645200" cy="595751"/>
      </dsp:txXfrm>
    </dsp:sp>
    <dsp:sp modelId="{C28C7CD8-3C8B-452D-973E-0E7EE2AE3286}">
      <dsp:nvSpPr>
        <dsp:cNvPr id="0" name=""/>
        <dsp:cNvSpPr/>
      </dsp:nvSpPr>
      <dsp:spPr>
        <a:xfrm rot="5400000">
          <a:off x="-152355" y="4824022"/>
          <a:ext cx="1015706" cy="71099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000" kern="1200" dirty="0" smtClean="0"/>
            <a:t>6</a:t>
          </a:r>
          <a:endParaRPr lang="id-ID" sz="2000" kern="1200" dirty="0"/>
        </a:p>
      </dsp:txBody>
      <dsp:txXfrm rot="-5400000">
        <a:off x="1" y="5027163"/>
        <a:ext cx="710994" cy="304712"/>
      </dsp:txXfrm>
    </dsp:sp>
    <dsp:sp modelId="{1C024D57-7A63-4981-81CB-F16BF41946E6}">
      <dsp:nvSpPr>
        <dsp:cNvPr id="0" name=""/>
        <dsp:cNvSpPr/>
      </dsp:nvSpPr>
      <dsp:spPr>
        <a:xfrm rot="5400000">
          <a:off x="4219604" y="1163056"/>
          <a:ext cx="660209" cy="767742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4130" rIns="24130" bIns="24130" numCol="1" spcCol="1270" anchor="ctr" anchorCtr="0">
          <a:noAutofit/>
        </a:bodyPr>
        <a:lstStyle/>
        <a:p>
          <a:pPr marL="285750" lvl="1" indent="-285750" algn="l" defTabSz="1689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3800" kern="1200" dirty="0" smtClean="0"/>
            <a:t>Pelaporan &amp; Pertanggungjawaban</a:t>
          </a:r>
          <a:endParaRPr lang="id-ID" sz="3800" kern="1200" dirty="0"/>
        </a:p>
      </dsp:txBody>
      <dsp:txXfrm rot="-5400000">
        <a:off x="710995" y="4703895"/>
        <a:ext cx="7645200" cy="595751"/>
      </dsp:txXfrm>
    </dsp:sp>
    <dsp:sp modelId="{6758E714-7F40-4C0E-BE40-A2EAF92A89EA}">
      <dsp:nvSpPr>
        <dsp:cNvPr id="0" name=""/>
        <dsp:cNvSpPr/>
      </dsp:nvSpPr>
      <dsp:spPr>
        <a:xfrm rot="5400000">
          <a:off x="-152355" y="5757598"/>
          <a:ext cx="1015706" cy="71099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000" kern="1200" dirty="0" smtClean="0"/>
            <a:t>7</a:t>
          </a:r>
          <a:endParaRPr lang="id-ID" sz="2000" kern="1200" dirty="0"/>
        </a:p>
      </dsp:txBody>
      <dsp:txXfrm rot="-5400000">
        <a:off x="1" y="5960739"/>
        <a:ext cx="710994" cy="304712"/>
      </dsp:txXfrm>
    </dsp:sp>
    <dsp:sp modelId="{3334EB6F-BFAC-4BD1-B602-69FC398F2D8D}">
      <dsp:nvSpPr>
        <dsp:cNvPr id="0" name=""/>
        <dsp:cNvSpPr/>
      </dsp:nvSpPr>
      <dsp:spPr>
        <a:xfrm rot="5400000">
          <a:off x="4219604" y="2096632"/>
          <a:ext cx="660209" cy="767742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4130" rIns="24130" bIns="24130" numCol="1" spcCol="1270" anchor="ctr" anchorCtr="0">
          <a:noAutofit/>
        </a:bodyPr>
        <a:lstStyle/>
        <a:p>
          <a:pPr marL="285750" lvl="1" indent="-285750" algn="l" defTabSz="1689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3800" kern="1200" dirty="0" smtClean="0"/>
            <a:t>Pengawasan &amp; Pengendalian</a:t>
          </a:r>
          <a:endParaRPr lang="id-ID" sz="3800" kern="1200" dirty="0"/>
        </a:p>
      </dsp:txBody>
      <dsp:txXfrm rot="-5400000">
        <a:off x="710995" y="5637471"/>
        <a:ext cx="7645200" cy="59575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225BAF-E934-4730-85B0-5173B5A2C90D}">
      <dsp:nvSpPr>
        <dsp:cNvPr id="0" name=""/>
        <dsp:cNvSpPr/>
      </dsp:nvSpPr>
      <dsp:spPr>
        <a:xfrm>
          <a:off x="303611" y="-24102"/>
          <a:ext cx="1482338" cy="86736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800" kern="1200" dirty="0" smtClean="0"/>
            <a:t>     RPJMDesa</a:t>
          </a:r>
        </a:p>
      </dsp:txBody>
      <dsp:txXfrm>
        <a:off x="303611" y="-24102"/>
        <a:ext cx="1482338" cy="578243"/>
      </dsp:txXfrm>
    </dsp:sp>
    <dsp:sp modelId="{4FF676D7-B0B4-408C-94C9-65DC085CE005}">
      <dsp:nvSpPr>
        <dsp:cNvPr id="0" name=""/>
        <dsp:cNvSpPr/>
      </dsp:nvSpPr>
      <dsp:spPr>
        <a:xfrm flipV="1">
          <a:off x="1135838" y="538018"/>
          <a:ext cx="252694" cy="12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225BAF-E934-4730-85B0-5173B5A2C90D}">
      <dsp:nvSpPr>
        <dsp:cNvPr id="0" name=""/>
        <dsp:cNvSpPr/>
      </dsp:nvSpPr>
      <dsp:spPr>
        <a:xfrm>
          <a:off x="152445" y="-89588"/>
          <a:ext cx="1865887" cy="119903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41910" numCol="1" spcCol="1270" anchor="t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err="1" smtClean="0"/>
            <a:t>Penganggaran</a:t>
          </a:r>
          <a:endParaRPr lang="en-US" sz="1100" kern="1200" dirty="0"/>
        </a:p>
      </dsp:txBody>
      <dsp:txXfrm>
        <a:off x="152445" y="-89588"/>
        <a:ext cx="1865887" cy="799354"/>
      </dsp:txXfrm>
    </dsp:sp>
    <dsp:sp modelId="{4FF676D7-B0B4-408C-94C9-65DC085CE005}">
      <dsp:nvSpPr>
        <dsp:cNvPr id="0" name=""/>
        <dsp:cNvSpPr/>
      </dsp:nvSpPr>
      <dsp:spPr>
        <a:xfrm>
          <a:off x="209466" y="599272"/>
          <a:ext cx="1747511" cy="15625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PAD</a:t>
          </a:r>
          <a:r>
            <a:rPr lang="id-ID" sz="1100" kern="1200" dirty="0" smtClean="0"/>
            <a:t>esa</a:t>
          </a: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1100" kern="1200" dirty="0" smtClean="0"/>
            <a:t>APBN</a:t>
          </a: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err="1" smtClean="0"/>
            <a:t>Bagi</a:t>
          </a:r>
          <a:r>
            <a:rPr lang="en-US" sz="1100" kern="1200" dirty="0" smtClean="0"/>
            <a:t> </a:t>
          </a:r>
          <a:r>
            <a:rPr lang="en-US" sz="1100" kern="1200" dirty="0" err="1" smtClean="0"/>
            <a:t>Hasil</a:t>
          </a:r>
          <a:r>
            <a:rPr lang="en-US" sz="1100" kern="1200" dirty="0" smtClean="0"/>
            <a:t> </a:t>
          </a:r>
          <a:r>
            <a:rPr lang="en-US" sz="1100" kern="1200" dirty="0" err="1" smtClean="0"/>
            <a:t>Pajak</a:t>
          </a:r>
          <a:r>
            <a:rPr lang="id-ID" sz="1100" kern="1200" dirty="0" smtClean="0"/>
            <a:t>/Retribusi</a:t>
          </a: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1100" kern="1200" dirty="0" smtClean="0"/>
            <a:t>ADD</a:t>
          </a: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err="1" smtClean="0"/>
            <a:t>Bantuan</a:t>
          </a: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err="1" smtClean="0"/>
            <a:t>Hibah</a:t>
          </a: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1100" kern="1200" dirty="0" smtClean="0"/>
            <a:t>Lain-lain pendapatan</a:t>
          </a:r>
          <a:endParaRPr lang="en-US" sz="1100" kern="1200" dirty="0"/>
        </a:p>
      </dsp:txBody>
      <dsp:txXfrm>
        <a:off x="255232" y="645038"/>
        <a:ext cx="1655979" cy="147104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225BAF-E934-4730-85B0-5173B5A2C90D}">
      <dsp:nvSpPr>
        <dsp:cNvPr id="0" name=""/>
        <dsp:cNvSpPr/>
      </dsp:nvSpPr>
      <dsp:spPr>
        <a:xfrm>
          <a:off x="327900" y="-1093"/>
          <a:ext cx="1600925" cy="85943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800" kern="1200" dirty="0" smtClean="0"/>
            <a:t>RKP Desa</a:t>
          </a:r>
        </a:p>
      </dsp:txBody>
      <dsp:txXfrm>
        <a:off x="327900" y="-1093"/>
        <a:ext cx="1600925" cy="572956"/>
      </dsp:txXfrm>
    </dsp:sp>
    <dsp:sp modelId="{4FF676D7-B0B4-408C-94C9-65DC085CE005}">
      <dsp:nvSpPr>
        <dsp:cNvPr id="0" name=""/>
        <dsp:cNvSpPr/>
      </dsp:nvSpPr>
      <dsp:spPr>
        <a:xfrm flipV="1">
          <a:off x="1226706" y="557583"/>
          <a:ext cx="272909" cy="136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0C65A7-3CAF-4AAF-ACAB-2E6FC73686E4}" type="datetimeFigureOut">
              <a:rPr lang="id-ID" smtClean="0"/>
              <a:t>01/10/2020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981BB4-537E-4BCA-BCB3-1E289C06ADF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414233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2EE78DB-BEDF-445E-8A11-61555D367221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smtClean="0"/>
          </a:p>
        </p:txBody>
      </p:sp>
      <p:sp>
        <p:nvSpPr>
          <p:cNvPr id="931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4213"/>
            <a:ext cx="4573588" cy="34305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63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42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786A50F-E103-41B0-B435-2CABC0452929}" type="slidenum">
              <a:rPr lang="id-ID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id-ID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1C3AA-5DCA-49FF-948C-DD43F1890C1C}" type="datetimeFigureOut">
              <a:rPr lang="id-ID" smtClean="0"/>
              <a:t>01/10/2020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1C74D-B505-45D5-90D3-89696407B54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05104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1C3AA-5DCA-49FF-948C-DD43F1890C1C}" type="datetimeFigureOut">
              <a:rPr lang="id-ID" smtClean="0"/>
              <a:t>01/10/2020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1C74D-B505-45D5-90D3-89696407B54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32026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1C3AA-5DCA-49FF-948C-DD43F1890C1C}" type="datetimeFigureOut">
              <a:rPr lang="id-ID" smtClean="0"/>
              <a:t>01/10/2020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1C74D-B505-45D5-90D3-89696407B54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29392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1C3AA-5DCA-49FF-948C-DD43F1890C1C}" type="datetimeFigureOut">
              <a:rPr lang="id-ID" smtClean="0"/>
              <a:t>01/10/2020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1C74D-B505-45D5-90D3-89696407B54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258227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1C3AA-5DCA-49FF-948C-DD43F1890C1C}" type="datetimeFigureOut">
              <a:rPr lang="id-ID" smtClean="0"/>
              <a:t>01/10/2020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1C74D-B505-45D5-90D3-89696407B54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438440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1C3AA-5DCA-49FF-948C-DD43F1890C1C}" type="datetimeFigureOut">
              <a:rPr lang="id-ID" smtClean="0"/>
              <a:t>01/10/2020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1C74D-B505-45D5-90D3-89696407B54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538816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1C3AA-5DCA-49FF-948C-DD43F1890C1C}" type="datetimeFigureOut">
              <a:rPr lang="id-ID" smtClean="0"/>
              <a:t>01/10/2020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1C74D-B505-45D5-90D3-89696407B54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04998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1C3AA-5DCA-49FF-948C-DD43F1890C1C}" type="datetimeFigureOut">
              <a:rPr lang="id-ID" smtClean="0"/>
              <a:t>01/10/2020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1C74D-B505-45D5-90D3-89696407B54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5652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1C3AA-5DCA-49FF-948C-DD43F1890C1C}" type="datetimeFigureOut">
              <a:rPr lang="id-ID" smtClean="0"/>
              <a:t>01/10/2020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1C74D-B505-45D5-90D3-89696407B54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32691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1C3AA-5DCA-49FF-948C-DD43F1890C1C}" type="datetimeFigureOut">
              <a:rPr lang="id-ID" smtClean="0"/>
              <a:t>01/10/2020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1C74D-B505-45D5-90D3-89696407B54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11018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1C3AA-5DCA-49FF-948C-DD43F1890C1C}" type="datetimeFigureOut">
              <a:rPr lang="id-ID" smtClean="0"/>
              <a:t>01/10/2020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1C74D-B505-45D5-90D3-89696407B54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093442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E1C3AA-5DCA-49FF-948C-DD43F1890C1C}" type="datetimeFigureOut">
              <a:rPr lang="id-ID" smtClean="0"/>
              <a:t>01/10/2020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31C74D-B505-45D5-90D3-89696407B54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06226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13" Type="http://schemas.openxmlformats.org/officeDocument/2006/relationships/diagramLayout" Target="../diagrams/layout5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12" Type="http://schemas.openxmlformats.org/officeDocument/2006/relationships/diagramData" Target="../diagrams/data5.xml"/><Relationship Id="rId2" Type="http://schemas.openxmlformats.org/officeDocument/2006/relationships/diagramData" Target="../diagrams/data3.xml"/><Relationship Id="rId16" Type="http://schemas.microsoft.com/office/2007/relationships/diagramDrawing" Target="../diagrams/drawing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5" Type="http://schemas.openxmlformats.org/officeDocument/2006/relationships/diagramColors" Target="../diagrams/colors5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Relationship Id="rId14" Type="http://schemas.openxmlformats.org/officeDocument/2006/relationships/diagramQuickStyle" Target="../diagrams/quickStyle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65AD6BA2-1898-40EF-8813-4E5F75D8FDAB}" type="slidenum">
              <a:rPr lang="en-US" smtClean="0">
                <a:solidFill>
                  <a:schemeClr val="tx2"/>
                </a:solidFill>
              </a:rPr>
              <a:pPr eaLnBrk="1" hangingPunct="1"/>
              <a:t>1</a:t>
            </a:fld>
            <a:endParaRPr lang="en-US" smtClean="0">
              <a:solidFill>
                <a:schemeClr val="tx2"/>
              </a:solidFill>
            </a:endParaRPr>
          </a:p>
        </p:txBody>
      </p:sp>
      <p:sp>
        <p:nvSpPr>
          <p:cNvPr id="338946" name="Rectangle 2" descr="Blue tissue paper"/>
          <p:cNvSpPr>
            <a:spLocks noChangeArrowheads="1"/>
          </p:cNvSpPr>
          <p:nvPr/>
        </p:nvSpPr>
        <p:spPr bwMode="auto">
          <a:xfrm>
            <a:off x="1785938" y="631825"/>
            <a:ext cx="5500687" cy="2725738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miter lim="800000"/>
            <a:headEnd/>
            <a:tailEnd/>
          </a:ln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CCECFF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 sz="3600" b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PENGELOLAAN</a:t>
            </a:r>
          </a:p>
          <a:p>
            <a:pPr algn="ctr"/>
            <a:r>
              <a:rPr lang="en-US" sz="3600" b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KEUANGAN </a:t>
            </a:r>
            <a:r>
              <a:rPr lang="id-ID" sz="36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DESA II</a:t>
            </a:r>
            <a:endParaRPr lang="sv-SE" sz="3600" b="1" dirty="0">
              <a:solidFill>
                <a:srgbClr val="0000FF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2292" name="Rectangle 3"/>
          <p:cNvSpPr>
            <a:spLocks noChangeArrowheads="1"/>
          </p:cNvSpPr>
          <p:nvPr/>
        </p:nvSpPr>
        <p:spPr bwMode="auto">
          <a:xfrm>
            <a:off x="4148138" y="29051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338949" name="Rectangle 5"/>
          <p:cNvSpPr>
            <a:spLocks noChangeArrowheads="1"/>
          </p:cNvSpPr>
          <p:nvPr/>
        </p:nvSpPr>
        <p:spPr bwMode="auto">
          <a:xfrm>
            <a:off x="2268538" y="5229225"/>
            <a:ext cx="4786312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lang="id-ID" sz="2000">
              <a:solidFill>
                <a:srgbClr val="FF0000"/>
              </a:solidFill>
            </a:endParaRPr>
          </a:p>
        </p:txBody>
      </p:sp>
      <p:sp>
        <p:nvSpPr>
          <p:cNvPr id="338950" name="Rectangle 6"/>
          <p:cNvSpPr>
            <a:spLocks noChangeArrowheads="1"/>
          </p:cNvSpPr>
          <p:nvPr/>
        </p:nvSpPr>
        <p:spPr bwMode="auto">
          <a:xfrm>
            <a:off x="1000125" y="3857625"/>
            <a:ext cx="6738938" cy="120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lang="id-ID"/>
          </a:p>
        </p:txBody>
      </p:sp>
      <p:pic>
        <p:nvPicPr>
          <p:cNvPr id="338952" name="Picture 8" descr="id_flag"/>
          <p:cNvPicPr>
            <a:picLocks noChangeAspect="1" noChangeArrowheads="1" noCrop="1"/>
          </p:cNvPicPr>
          <p:nvPr/>
        </p:nvPicPr>
        <p:blipFill>
          <a:blip r:embed="rId4">
            <a:lum contras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388" y="585788"/>
            <a:ext cx="180022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6" name="TextBox 8"/>
          <p:cNvSpPr txBox="1">
            <a:spLocks noChangeArrowheads="1"/>
          </p:cNvSpPr>
          <p:nvPr/>
        </p:nvSpPr>
        <p:spPr bwMode="auto">
          <a:xfrm>
            <a:off x="732631" y="4507957"/>
            <a:ext cx="7858125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id-ID" b="1" dirty="0">
                <a:latin typeface="Calibri" pitchFamily="34" charset="0"/>
              </a:rPr>
              <a:t>BAHAN </a:t>
            </a:r>
            <a:r>
              <a:rPr lang="id-ID" b="1" dirty="0" smtClean="0">
                <a:latin typeface="Calibri" pitchFamily="34" charset="0"/>
              </a:rPr>
              <a:t>KULIAN  PERTAMA </a:t>
            </a:r>
            <a:endParaRPr lang="id-ID" b="1" dirty="0">
              <a:latin typeface="Calibri" pitchFamily="34" charset="0"/>
            </a:endParaRPr>
          </a:p>
          <a:p>
            <a:pPr algn="ctr" eaLnBrk="1" hangingPunct="1"/>
            <a:r>
              <a:rPr lang="id-ID" dirty="0">
                <a:latin typeface="Calibri" pitchFamily="34" charset="0"/>
              </a:rPr>
              <a:t>PRODI PMD – </a:t>
            </a:r>
            <a:r>
              <a:rPr lang="id-ID" dirty="0" smtClean="0">
                <a:latin typeface="Calibri" pitchFamily="34" charset="0"/>
              </a:rPr>
              <a:t>D3</a:t>
            </a:r>
          </a:p>
          <a:p>
            <a:pPr algn="ctr" eaLnBrk="1" hangingPunct="1"/>
            <a:r>
              <a:rPr lang="id-ID" dirty="0" smtClean="0">
                <a:latin typeface="Calibri" pitchFamily="34" charset="0"/>
              </a:rPr>
              <a:t>SEKOLAH TINGGI PEMBANGUNAN MASYARAKAT DESA </a:t>
            </a:r>
            <a:endParaRPr lang="id-ID" dirty="0">
              <a:latin typeface="Calibri" pitchFamily="34" charset="0"/>
            </a:endParaRPr>
          </a:p>
          <a:p>
            <a:pPr algn="ctr" eaLnBrk="1" hangingPunct="1"/>
            <a:r>
              <a:rPr lang="id-ID" dirty="0">
                <a:latin typeface="Calibri" pitchFamily="34" charset="0"/>
              </a:rPr>
              <a:t>2020</a:t>
            </a:r>
          </a:p>
        </p:txBody>
      </p:sp>
    </p:spTree>
    <p:extLst>
      <p:ext uri="{BB962C8B-B14F-4D97-AF65-F5344CB8AC3E}">
        <p14:creationId xmlns:p14="http://schemas.microsoft.com/office/powerpoint/2010/main" val="2326470404"/>
      </p:ext>
    </p:extLst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8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389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389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5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389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389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389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389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5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389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389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389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389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389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389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389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946" grpId="0" animBg="1" autoUpdateAnimBg="0"/>
      <p:bldP spid="338949" grpId="0" autoUpdateAnimBg="0"/>
      <p:bldP spid="338950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34" name="Rectangle 2"/>
          <p:cNvSpPr>
            <a:spLocks noGrp="1" noChangeArrowheads="1"/>
          </p:cNvSpPr>
          <p:nvPr>
            <p:ph type="title"/>
          </p:nvPr>
        </p:nvSpPr>
        <p:spPr>
          <a:xfrm>
            <a:off x="2987675" y="620713"/>
            <a:ext cx="3311525" cy="647700"/>
          </a:xfrm>
          <a:solidFill>
            <a:srgbClr val="FFFFCC"/>
          </a:solidFill>
          <a:ln w="12700">
            <a:solidFill>
              <a:srgbClr val="FF0066"/>
            </a:solidFill>
          </a:ln>
          <a:effectLst>
            <a:outerShdw dist="35921" dir="2700000" algn="ctr" rotWithShape="0">
              <a:srgbClr val="00FF99"/>
            </a:outerShdw>
          </a:effectLst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d-ID" sz="2000" b="1" smtClean="0">
                <a:solidFill>
                  <a:srgbClr val="0000CC"/>
                </a:solidFill>
                <a:latin typeface="Arial" charset="0"/>
              </a:rPr>
              <a:t>AZAS PENGELOLAAN</a:t>
            </a:r>
            <a:br>
              <a:rPr lang="id-ID" sz="2000" b="1" smtClean="0">
                <a:solidFill>
                  <a:srgbClr val="0000CC"/>
                </a:solidFill>
                <a:latin typeface="Arial" charset="0"/>
              </a:rPr>
            </a:br>
            <a:r>
              <a:rPr lang="id-ID" sz="2000" b="1" smtClean="0">
                <a:solidFill>
                  <a:srgbClr val="0000CC"/>
                </a:solidFill>
                <a:latin typeface="Arial" charset="0"/>
              </a:rPr>
              <a:t>KEUANGAN </a:t>
            </a:r>
            <a:r>
              <a:rPr lang="en-US" sz="2000" b="1" smtClean="0">
                <a:solidFill>
                  <a:srgbClr val="0000CC"/>
                </a:solidFill>
                <a:latin typeface="Arial" charset="0"/>
              </a:rPr>
              <a:t>DESA</a:t>
            </a:r>
          </a:p>
        </p:txBody>
      </p:sp>
      <p:sp>
        <p:nvSpPr>
          <p:cNvPr id="1945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4964A53F-91DE-4543-AF6F-8A11181DC2DF}" type="slidenum">
              <a:rPr lang="en-US"/>
              <a:pPr>
                <a:defRPr/>
              </a:pPr>
              <a:t>10</a:t>
            </a:fld>
            <a:endParaRPr lang="en-US"/>
          </a:p>
        </p:txBody>
      </p:sp>
      <p:sp>
        <p:nvSpPr>
          <p:cNvPr id="40964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900113" y="1701800"/>
            <a:ext cx="7478712" cy="4031456"/>
          </a:xfrm>
          <a:solidFill>
            <a:srgbClr val="FFFFCC"/>
          </a:solidFill>
          <a:ln w="12700">
            <a:solidFill>
              <a:srgbClr val="FF0066"/>
            </a:solidFill>
            <a:miter lim="800000"/>
            <a:headEnd/>
            <a:tailEnd/>
          </a:ln>
          <a:effectLst>
            <a:outerShdw dist="35921" dir="2700000" algn="ctr" rotWithShape="0">
              <a:srgbClr val="020202"/>
            </a:outerShdw>
          </a:effectLst>
        </p:spPr>
        <p:txBody>
          <a:bodyPr/>
          <a:lstStyle/>
          <a:p>
            <a:pPr marL="609600" indent="-609600" algn="just" eaLnBrk="1" hangingPunct="1">
              <a:spcBef>
                <a:spcPct val="10000"/>
              </a:spcBef>
              <a:buSzPct val="90000"/>
              <a:buFont typeface="Wingdings" pitchFamily="2" charset="2"/>
              <a:buBlip>
                <a:blip r:embed="rId2"/>
              </a:buBlip>
            </a:pPr>
            <a:r>
              <a:rPr lang="id-ID" sz="2000" b="1" dirty="0" smtClean="0">
                <a:latin typeface="Albertus"/>
              </a:rPr>
              <a:t>KEUANGAN DESA DIKELOLA BERDASARKAN </a:t>
            </a:r>
            <a:r>
              <a:rPr lang="id-ID" sz="2000" b="1" dirty="0" smtClean="0">
                <a:solidFill>
                  <a:srgbClr val="CC3300"/>
                </a:solidFill>
                <a:latin typeface="Albertus"/>
              </a:rPr>
              <a:t>AZAS-AZAS TRANSPARAN, AKUNTABEL, PARTISIPATIF SERTA DILAKUKAN DENGAN TERTIB DAN DISIPLIN ANGGARAN; </a:t>
            </a:r>
            <a:endParaRPr lang="id-ID" sz="2000" b="1" dirty="0" smtClean="0">
              <a:solidFill>
                <a:srgbClr val="CC3300"/>
              </a:solidFill>
              <a:latin typeface="Albertus"/>
            </a:endParaRPr>
          </a:p>
          <a:p>
            <a:pPr marL="0" indent="0" algn="just" eaLnBrk="1" hangingPunct="1">
              <a:spcBef>
                <a:spcPct val="10000"/>
              </a:spcBef>
              <a:buSzPct val="90000"/>
              <a:buNone/>
            </a:pPr>
            <a:endParaRPr lang="id-ID" sz="2000" b="1" dirty="0" smtClean="0">
              <a:solidFill>
                <a:srgbClr val="CC3300"/>
              </a:solidFill>
              <a:latin typeface="Albertus"/>
            </a:endParaRPr>
          </a:p>
          <a:p>
            <a:pPr marL="609600" indent="-609600" algn="just" eaLnBrk="1" hangingPunct="1">
              <a:spcBef>
                <a:spcPct val="10000"/>
              </a:spcBef>
              <a:buSzPct val="90000"/>
              <a:buFont typeface="Wingdings" pitchFamily="2" charset="2"/>
              <a:buBlip>
                <a:blip r:embed="rId2"/>
              </a:buBlip>
            </a:pPr>
            <a:r>
              <a:rPr lang="id-ID" sz="2000" b="1" dirty="0" smtClean="0">
                <a:latin typeface="Albertus"/>
              </a:rPr>
              <a:t>PENGELOLAAN KEUANGAN DESA, DILAKSANAKAN DALAM MASA 1 (SATU) TAHUN ANGGARAN, YAKNI MULAI TANGGAL 1 JANUARI SAMPAI DENGAN TANGGAL 31 DESEMBER.</a:t>
            </a:r>
            <a:endParaRPr lang="pt-BR" sz="2000" b="1" dirty="0" smtClean="0">
              <a:latin typeface="Albertus"/>
            </a:endParaRPr>
          </a:p>
        </p:txBody>
      </p:sp>
    </p:spTree>
    <p:extLst>
      <p:ext uri="{BB962C8B-B14F-4D97-AF65-F5344CB8AC3E}">
        <p14:creationId xmlns:p14="http://schemas.microsoft.com/office/powerpoint/2010/main" val="415654994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>
          <a:xfrm>
            <a:off x="500063" y="0"/>
            <a:ext cx="7772400" cy="857250"/>
          </a:xfrm>
        </p:spPr>
        <p:txBody>
          <a:bodyPr/>
          <a:lstStyle/>
          <a:p>
            <a:pPr eaLnBrk="1" hangingPunct="1"/>
            <a:r>
              <a:rPr lang="id-ID" sz="2400" b="1" smtClean="0"/>
              <a:t>Azas  dalam pengelolaan kauangan 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</p:nvPr>
        </p:nvGraphicFramePr>
        <p:xfrm>
          <a:off x="357188" y="1143000"/>
          <a:ext cx="8372475" cy="5715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9109"/>
                <a:gridCol w="4302541"/>
                <a:gridCol w="2790825"/>
              </a:tblGrid>
              <a:tr h="366221">
                <a:tc>
                  <a:txBody>
                    <a:bodyPr/>
                    <a:lstStyle/>
                    <a:p>
                      <a:r>
                        <a:rPr lang="id-ID" sz="1800" dirty="0" smtClean="0"/>
                        <a:t>Asas </a:t>
                      </a:r>
                      <a:endParaRPr lang="id-ID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800" dirty="0" smtClean="0"/>
                        <a:t>Penunjuk Perwujutan </a:t>
                      </a:r>
                      <a:endParaRPr lang="id-ID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800" dirty="0" smtClean="0"/>
                        <a:t>Mengapa penting</a:t>
                      </a:r>
                      <a:endParaRPr lang="id-ID" sz="1800" dirty="0"/>
                    </a:p>
                  </a:txBody>
                  <a:tcPr/>
                </a:tc>
              </a:tr>
              <a:tr h="1190218">
                <a:tc>
                  <a:txBody>
                    <a:bodyPr/>
                    <a:lstStyle/>
                    <a:p>
                      <a:r>
                        <a:rPr lang="id-ID" sz="1800" dirty="0" smtClean="0"/>
                        <a:t>Transparan </a:t>
                      </a:r>
                      <a:endParaRPr lang="id-ID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800" dirty="0" smtClean="0"/>
                        <a:t>1. Memudahkan akses publik terhadap informasi</a:t>
                      </a:r>
                    </a:p>
                    <a:p>
                      <a:r>
                        <a:rPr lang="id-ID" sz="1800" dirty="0" smtClean="0"/>
                        <a:t>2. Penyebartahuan</a:t>
                      </a:r>
                      <a:r>
                        <a:rPr lang="id-ID" sz="1800" baseline="0" dirty="0" smtClean="0"/>
                        <a:t> informasi terkait pengelokaan keuangan Desa </a:t>
                      </a:r>
                      <a:endParaRPr lang="id-ID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r>
                        <a:rPr lang="id-ID" sz="1800" dirty="0" smtClean="0"/>
                        <a:t>Memenuhi hak masyarakat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id-ID" sz="1800" dirty="0" smtClean="0"/>
                        <a:t>Menghidari konflik</a:t>
                      </a:r>
                      <a:r>
                        <a:rPr lang="id-ID" sz="1800" baseline="0" dirty="0" smtClean="0"/>
                        <a:t> </a:t>
                      </a:r>
                      <a:endParaRPr lang="id-ID" sz="1800" dirty="0"/>
                    </a:p>
                  </a:txBody>
                  <a:tcPr/>
                </a:tc>
              </a:tr>
              <a:tr h="1190218">
                <a:tc>
                  <a:txBody>
                    <a:bodyPr/>
                    <a:lstStyle/>
                    <a:p>
                      <a:r>
                        <a:rPr lang="id-ID" sz="1800" dirty="0" smtClean="0"/>
                        <a:t>Akuntabel </a:t>
                      </a:r>
                      <a:endParaRPr lang="id-ID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800" dirty="0" smtClean="0"/>
                        <a:t>- Laporan pertanggungjawaban</a:t>
                      </a:r>
                      <a:r>
                        <a:rPr lang="id-ID" sz="1800" baseline="0" dirty="0" smtClean="0"/>
                        <a:t> </a:t>
                      </a:r>
                    </a:p>
                    <a:p>
                      <a:r>
                        <a:rPr lang="id-ID" sz="1800" baseline="0" dirty="0" smtClean="0"/>
                        <a:t>- Informasi kepada publik</a:t>
                      </a:r>
                      <a:endParaRPr lang="id-ID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800" dirty="0" smtClean="0"/>
                        <a:t>Mendapatkan legitimasi masyarakat</a:t>
                      </a:r>
                    </a:p>
                    <a:p>
                      <a:r>
                        <a:rPr lang="id-ID" sz="1800" dirty="0" smtClean="0"/>
                        <a:t>Mendapatkana kepercayaan publik</a:t>
                      </a:r>
                      <a:r>
                        <a:rPr lang="id-ID" sz="1800" baseline="0" dirty="0" smtClean="0"/>
                        <a:t> </a:t>
                      </a:r>
                      <a:endParaRPr lang="id-ID" sz="1800" dirty="0"/>
                    </a:p>
                  </a:txBody>
                  <a:tcPr/>
                </a:tc>
              </a:tr>
              <a:tr h="1190218">
                <a:tc>
                  <a:txBody>
                    <a:bodyPr/>
                    <a:lstStyle/>
                    <a:p>
                      <a:r>
                        <a:rPr lang="id-ID" sz="1800" dirty="0" smtClean="0"/>
                        <a:t>Partisipatif</a:t>
                      </a:r>
                      <a:r>
                        <a:rPr lang="id-ID" sz="1800" baseline="0" dirty="0" smtClean="0"/>
                        <a:t> </a:t>
                      </a:r>
                      <a:endParaRPr lang="id-ID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800" dirty="0" smtClean="0"/>
                        <a:t>-keterlibatan efektif </a:t>
                      </a:r>
                      <a:r>
                        <a:rPr lang="id-ID" sz="1800" baseline="0" dirty="0" smtClean="0"/>
                        <a:t> masyarakat</a:t>
                      </a:r>
                    </a:p>
                    <a:p>
                      <a:r>
                        <a:rPr lang="id-ID" sz="1800" baseline="0" dirty="0" smtClean="0"/>
                        <a:t>- Membuka ruang bagi peran serta masyarakat </a:t>
                      </a:r>
                      <a:endParaRPr lang="id-ID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r>
                        <a:rPr lang="id-ID" sz="1800" dirty="0" smtClean="0"/>
                        <a:t>Memenuhi hak masyarakat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id-ID" sz="1800" dirty="0" smtClean="0"/>
                        <a:t>- menumbuhkan rasa</a:t>
                      </a:r>
                      <a:r>
                        <a:rPr lang="id-ID" sz="1800" baseline="0" dirty="0" smtClean="0"/>
                        <a:t> </a:t>
                      </a:r>
                      <a:r>
                        <a:rPr lang="id-ID" sz="1800" dirty="0" smtClean="0"/>
                        <a:t>memiliki masyarakat </a:t>
                      </a:r>
                      <a:endParaRPr lang="id-ID" sz="1800" dirty="0"/>
                    </a:p>
                  </a:txBody>
                  <a:tcPr/>
                </a:tc>
              </a:tr>
              <a:tr h="1190218">
                <a:tc>
                  <a:txBody>
                    <a:bodyPr/>
                    <a:lstStyle/>
                    <a:p>
                      <a:r>
                        <a:rPr lang="id-ID" sz="1800" dirty="0" smtClean="0"/>
                        <a:t>Tertib dan Disiplin Anggaran </a:t>
                      </a:r>
                      <a:endParaRPr lang="id-ID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r>
                        <a:rPr lang="id-ID" sz="1800" dirty="0" smtClean="0"/>
                        <a:t>Taat hukum 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id-ID" sz="1800" baseline="0" dirty="0" smtClean="0"/>
                        <a:t>Tepat waktu, tepat jumlah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id-ID" sz="1800" baseline="0" dirty="0" smtClean="0"/>
                        <a:t> sesuai prosedur </a:t>
                      </a:r>
                    </a:p>
                    <a:p>
                      <a:pPr>
                        <a:buFontTx/>
                        <a:buChar char="-"/>
                      </a:pPr>
                      <a:endParaRPr lang="id-ID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r>
                        <a:rPr lang="id-ID" sz="1800" dirty="0" smtClean="0"/>
                        <a:t>- Menghidari penyimpangan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id-ID" sz="1800" dirty="0" smtClean="0"/>
                        <a:t>- meningkatkan profesionalisme</a:t>
                      </a:r>
                      <a:endParaRPr lang="id-ID" sz="1800" dirty="0"/>
                    </a:p>
                  </a:txBody>
                  <a:tcPr/>
                </a:tc>
              </a:tr>
              <a:tr h="587907">
                <a:tc>
                  <a:txBody>
                    <a:bodyPr/>
                    <a:lstStyle/>
                    <a:p>
                      <a:endParaRPr lang="id-ID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endParaRPr lang="id-ID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endParaRPr lang="id-ID" sz="1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925249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 descr="Parchment"/>
          <p:cNvSpPr>
            <a:spLocks noGrp="1" noChangeArrowheads="1"/>
          </p:cNvSpPr>
          <p:nvPr>
            <p:ph type="title"/>
          </p:nvPr>
        </p:nvSpPr>
        <p:spPr>
          <a:xfrm>
            <a:off x="2411413" y="219075"/>
            <a:ext cx="4211637" cy="622300"/>
          </a:xfrm>
          <a:blipFill dpi="0" rotWithShape="1">
            <a:blip r:embed="rId2"/>
            <a:srcRect/>
            <a:tile tx="0" ty="0" sx="100000" sy="100000" flip="none" algn="tl"/>
          </a:blipFill>
          <a:ln w="28575">
            <a:solidFill>
              <a:srgbClr val="FF0066"/>
            </a:solidFill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/>
          <a:lstStyle/>
          <a:p>
            <a:pPr eaLnBrk="1" hangingPunct="1">
              <a:lnSpc>
                <a:spcPct val="95000"/>
              </a:lnSpc>
            </a:pPr>
            <a:r>
              <a:rPr lang="fi-FI" sz="1800" b="1" smtClean="0">
                <a:latin typeface="Arial" pitchFamily="34" charset="0"/>
              </a:rPr>
              <a:t>PEMEGANG KEKUASAAN </a:t>
            </a:r>
            <a:br>
              <a:rPr lang="fi-FI" sz="1800" b="1" smtClean="0">
                <a:latin typeface="Arial" pitchFamily="34" charset="0"/>
              </a:rPr>
            </a:br>
            <a:r>
              <a:rPr lang="fi-FI" sz="1800" b="1" smtClean="0">
                <a:latin typeface="Arial" pitchFamily="34" charset="0"/>
              </a:rPr>
              <a:t>PENGELOLAAN KEUANGAN DESA</a:t>
            </a:r>
            <a:endParaRPr lang="en-US" sz="1800" b="1" smtClean="0">
              <a:latin typeface="Arial" pitchFamily="34" charset="0"/>
            </a:endParaRPr>
          </a:p>
        </p:txBody>
      </p:sp>
      <p:sp>
        <p:nvSpPr>
          <p:cNvPr id="21506" name="Slide Number Placeholder 5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pPr>
              <a:defRPr/>
            </a:pPr>
            <a:fld id="{A9232E8C-48E1-4939-930F-FA54305EF7D4}" type="slidenum">
              <a:rPr lang="en-US"/>
              <a:pPr>
                <a:defRPr/>
              </a:pPr>
              <a:t>12</a:t>
            </a:fld>
            <a:endParaRPr lang="en-US"/>
          </a:p>
        </p:txBody>
      </p:sp>
      <p:sp>
        <p:nvSpPr>
          <p:cNvPr id="44036" name="Text Box 3"/>
          <p:cNvSpPr txBox="1">
            <a:spLocks noChangeArrowheads="1"/>
          </p:cNvSpPr>
          <p:nvPr/>
        </p:nvSpPr>
        <p:spPr bwMode="auto">
          <a:xfrm>
            <a:off x="128588" y="1477963"/>
            <a:ext cx="3429000" cy="2057400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185738" indent="-185738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5000"/>
              </a:spcBef>
            </a:pPr>
            <a:r>
              <a:rPr lang="fi-FI" sz="2000">
                <a:latin typeface="Albertus"/>
              </a:rPr>
              <a:t>Kepala Desa</a:t>
            </a:r>
          </a:p>
          <a:p>
            <a:pPr algn="just" eaLnBrk="1" hangingPunct="1">
              <a:lnSpc>
                <a:spcPct val="95000"/>
              </a:lnSpc>
              <a:spcBef>
                <a:spcPct val="5000"/>
              </a:spcBef>
              <a:buFontTx/>
              <a:buBlip>
                <a:blip r:embed="rId3"/>
              </a:buBlip>
            </a:pPr>
            <a:r>
              <a:rPr lang="fi-FI" sz="1600">
                <a:latin typeface="Albertus"/>
              </a:rPr>
              <a:t>pemegang kekuasaan penge-lolaan keuangan desa (Pasal 75 ayat 1 PP 72/2005). </a:t>
            </a:r>
          </a:p>
          <a:p>
            <a:pPr algn="just" eaLnBrk="1" hangingPunct="1">
              <a:lnSpc>
                <a:spcPct val="95000"/>
              </a:lnSpc>
              <a:spcBef>
                <a:spcPct val="5000"/>
              </a:spcBef>
              <a:buFontTx/>
              <a:buBlip>
                <a:blip r:embed="rId3"/>
              </a:buBlip>
            </a:pPr>
            <a:r>
              <a:rPr lang="fi-FI" sz="1600">
                <a:latin typeface="Albertus"/>
              </a:rPr>
              <a:t>mewakili pemdes dalam kepemilikan kekayaan desa yang dipisahkan (seperti    BUM-Desa).</a:t>
            </a:r>
            <a:endParaRPr lang="en-US" sz="1600">
              <a:latin typeface="Albertus"/>
            </a:endParaRPr>
          </a:p>
        </p:txBody>
      </p:sp>
      <p:sp>
        <p:nvSpPr>
          <p:cNvPr id="44037" name="Text Box 4"/>
          <p:cNvSpPr txBox="1">
            <a:spLocks noChangeArrowheads="1"/>
          </p:cNvSpPr>
          <p:nvPr/>
        </p:nvSpPr>
        <p:spPr bwMode="auto">
          <a:xfrm>
            <a:off x="4202113" y="957263"/>
            <a:ext cx="4400550" cy="3133725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9207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357188" indent="-242888" eaLnBrk="0" hangingPunct="0">
              <a:tabLst>
                <a:tab pos="9207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tabLst>
                <a:tab pos="9207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tabLst>
                <a:tab pos="9207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tabLst>
                <a:tab pos="9207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207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207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207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207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hangingPunct="1">
              <a:lnSpc>
                <a:spcPct val="95000"/>
              </a:lnSpc>
            </a:pPr>
            <a:r>
              <a:rPr lang="fi-FI" sz="1600">
                <a:latin typeface="Albertus"/>
              </a:rPr>
              <a:t>mempunyai kewenangan menetapkan :</a:t>
            </a:r>
          </a:p>
          <a:p>
            <a:pPr lvl="1" algn="just" eaLnBrk="1" hangingPunct="1">
              <a:lnSpc>
                <a:spcPct val="95000"/>
              </a:lnSpc>
              <a:buFontTx/>
              <a:buBlip>
                <a:blip r:embed="rId4"/>
              </a:buBlip>
            </a:pPr>
            <a:r>
              <a:rPr lang="fi-FI" sz="1600">
                <a:latin typeface="Albertus"/>
              </a:rPr>
              <a:t>kebijakan pelaksanaan APB-Des;</a:t>
            </a:r>
          </a:p>
          <a:p>
            <a:pPr lvl="1" algn="just" eaLnBrk="1" hangingPunct="1">
              <a:lnSpc>
                <a:spcPct val="95000"/>
              </a:lnSpc>
              <a:buFontTx/>
              <a:buBlip>
                <a:blip r:embed="rId4"/>
              </a:buBlip>
            </a:pPr>
            <a:r>
              <a:rPr lang="fi-FI" sz="1600">
                <a:latin typeface="Albertus"/>
              </a:rPr>
              <a:t>kebijakan pengelolaan kekayaan desa;</a:t>
            </a:r>
            <a:endParaRPr lang="sv-SE" sz="1600">
              <a:latin typeface="Albertus"/>
            </a:endParaRPr>
          </a:p>
          <a:p>
            <a:pPr lvl="1" algn="just" eaLnBrk="1" hangingPunct="1">
              <a:lnSpc>
                <a:spcPct val="95000"/>
              </a:lnSpc>
              <a:buFontTx/>
              <a:buBlip>
                <a:blip r:embed="rId4"/>
              </a:buBlip>
            </a:pPr>
            <a:r>
              <a:rPr lang="sv-SE" sz="1600">
                <a:latin typeface="Albertus"/>
              </a:rPr>
              <a:t>kuasa pengguna anggaran/pengguna barang</a:t>
            </a:r>
            <a:endParaRPr lang="es-ES" sz="1600">
              <a:latin typeface="Albertus"/>
            </a:endParaRPr>
          </a:p>
          <a:p>
            <a:pPr lvl="1" algn="just" eaLnBrk="1" hangingPunct="1">
              <a:lnSpc>
                <a:spcPct val="95000"/>
              </a:lnSpc>
              <a:buFontTx/>
              <a:buBlip>
                <a:blip r:embed="rId4"/>
              </a:buBlip>
            </a:pPr>
            <a:r>
              <a:rPr lang="es-ES" sz="1600">
                <a:latin typeface="Albertus"/>
              </a:rPr>
              <a:t>bendahara penerimaan dan/atau bendahara pengeluaran;</a:t>
            </a:r>
          </a:p>
          <a:p>
            <a:pPr lvl="1" algn="just" eaLnBrk="1" hangingPunct="1">
              <a:lnSpc>
                <a:spcPct val="95000"/>
              </a:lnSpc>
              <a:buFontTx/>
              <a:buBlip>
                <a:blip r:embed="rId4"/>
              </a:buBlip>
            </a:pPr>
            <a:r>
              <a:rPr lang="es-ES" sz="1600">
                <a:latin typeface="Albertus"/>
              </a:rPr>
              <a:t>pejabat yg melakukan  penerimaan desa;</a:t>
            </a:r>
            <a:endParaRPr lang="fi-FI" sz="1600">
              <a:latin typeface="Albertus"/>
            </a:endParaRPr>
          </a:p>
          <a:p>
            <a:pPr lvl="1" algn="just" eaLnBrk="1" hangingPunct="1">
              <a:lnSpc>
                <a:spcPct val="95000"/>
              </a:lnSpc>
              <a:buFontTx/>
              <a:buBlip>
                <a:blip r:embed="rId4"/>
              </a:buBlip>
            </a:pPr>
            <a:r>
              <a:rPr lang="fi-FI" sz="1600">
                <a:latin typeface="Albertus"/>
              </a:rPr>
              <a:t>pejabat yang mengelola barang milik desa; </a:t>
            </a:r>
          </a:p>
          <a:p>
            <a:pPr lvl="1" algn="just" eaLnBrk="1" hangingPunct="1">
              <a:lnSpc>
                <a:spcPct val="95000"/>
              </a:lnSpc>
              <a:buFontTx/>
              <a:buBlip>
                <a:blip r:embed="rId4"/>
              </a:buBlip>
            </a:pPr>
            <a:r>
              <a:rPr lang="fi-FI" sz="1600">
                <a:latin typeface="Albertus"/>
              </a:rPr>
              <a:t>pejabat yang menguji tagihan dan  memerintahkan pembayaran.</a:t>
            </a:r>
            <a:endParaRPr lang="en-US" sz="1600">
              <a:latin typeface="Albertus"/>
            </a:endParaRPr>
          </a:p>
        </p:txBody>
      </p:sp>
      <p:sp>
        <p:nvSpPr>
          <p:cNvPr id="44038" name="Text Box 5"/>
          <p:cNvSpPr txBox="1">
            <a:spLocks noChangeArrowheads="1"/>
          </p:cNvSpPr>
          <p:nvPr/>
        </p:nvSpPr>
        <p:spPr bwMode="auto">
          <a:xfrm>
            <a:off x="161925" y="4275138"/>
            <a:ext cx="3546475" cy="1768475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18573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tabLst>
                <a:tab pos="18573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tabLst>
                <a:tab pos="18573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tabLst>
                <a:tab pos="18573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tabLst>
                <a:tab pos="18573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8573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8573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8573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8573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fi-FI">
                <a:latin typeface="Albertus"/>
              </a:rPr>
              <a:t>Melimpahkan sebagian atau </a:t>
            </a:r>
          </a:p>
          <a:p>
            <a:pPr algn="ctr" eaLnBrk="1" hangingPunct="1"/>
            <a:r>
              <a:rPr lang="fi-FI">
                <a:latin typeface="Albertus"/>
              </a:rPr>
              <a:t>seluruh kekuasaannya kepada</a:t>
            </a:r>
          </a:p>
          <a:p>
            <a:pPr algn="ctr" eaLnBrk="1" hangingPunct="1"/>
            <a:r>
              <a:rPr lang="sv-SE">
                <a:latin typeface="Albertus"/>
              </a:rPr>
              <a:t>Sekretaris Desa selaku     koordinator  pengelola keuangan desa (Pasal 75   ayat 2 PP 72/2005)</a:t>
            </a:r>
            <a:endParaRPr lang="fi-FI">
              <a:latin typeface="Albertus"/>
            </a:endParaRPr>
          </a:p>
        </p:txBody>
      </p:sp>
      <p:sp>
        <p:nvSpPr>
          <p:cNvPr id="44039" name="AutoShape 6"/>
          <p:cNvSpPr>
            <a:spLocks noChangeArrowheads="1"/>
          </p:cNvSpPr>
          <p:nvPr/>
        </p:nvSpPr>
        <p:spPr bwMode="auto">
          <a:xfrm>
            <a:off x="3633788" y="1963738"/>
            <a:ext cx="457200" cy="1143000"/>
          </a:xfrm>
          <a:prstGeom prst="rightArrow">
            <a:avLst>
              <a:gd name="adj1" fmla="val 50000"/>
              <a:gd name="adj2" fmla="val 48264"/>
            </a:avLst>
          </a:prstGeom>
          <a:solidFill>
            <a:srgbClr val="CCFF99"/>
          </a:solidFill>
          <a:ln w="9525">
            <a:solidFill>
              <a:schemeClr val="accent1"/>
            </a:solidFill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/>
            <a:endParaRPr lang="en-US">
              <a:latin typeface="Albertus"/>
            </a:endParaRPr>
          </a:p>
        </p:txBody>
      </p:sp>
      <p:sp>
        <p:nvSpPr>
          <p:cNvPr id="372743" name="AutoShape 7"/>
          <p:cNvSpPr>
            <a:spLocks noChangeArrowheads="1"/>
          </p:cNvSpPr>
          <p:nvPr/>
        </p:nvSpPr>
        <p:spPr bwMode="auto">
          <a:xfrm>
            <a:off x="1295400" y="3602038"/>
            <a:ext cx="1066800" cy="609600"/>
          </a:xfrm>
          <a:prstGeom prst="downArrow">
            <a:avLst>
              <a:gd name="adj1" fmla="val 62500"/>
              <a:gd name="adj2" fmla="val 55468"/>
            </a:avLst>
          </a:prstGeom>
          <a:solidFill>
            <a:srgbClr val="FFFF66"/>
          </a:solidFill>
          <a:ln w="9525">
            <a:solidFill>
              <a:schemeClr val="accent1"/>
            </a:solidFill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 vert="eaVert"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44041" name="Text Box 8"/>
          <p:cNvSpPr txBox="1">
            <a:spLocks noChangeArrowheads="1"/>
          </p:cNvSpPr>
          <p:nvPr/>
        </p:nvSpPr>
        <p:spPr bwMode="auto">
          <a:xfrm>
            <a:off x="4532313" y="4643438"/>
            <a:ext cx="3733800" cy="1493837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92075" indent="-92075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hangingPunct="1"/>
            <a:r>
              <a:rPr lang="fi-FI">
                <a:latin typeface="Albertus"/>
              </a:rPr>
              <a:t> berdasarkan prinsip pemisahan kewenangan antara yang memerintahkan, menguji, dan yang menerima atau mengeluarkan uang.</a:t>
            </a:r>
            <a:endParaRPr lang="en-US">
              <a:latin typeface="Albertus"/>
            </a:endParaRPr>
          </a:p>
        </p:txBody>
      </p:sp>
      <p:sp>
        <p:nvSpPr>
          <p:cNvPr id="372745" name="AutoShape 9"/>
          <p:cNvSpPr>
            <a:spLocks noChangeArrowheads="1"/>
          </p:cNvSpPr>
          <p:nvPr/>
        </p:nvSpPr>
        <p:spPr bwMode="auto">
          <a:xfrm>
            <a:off x="3770313" y="4618038"/>
            <a:ext cx="609600" cy="1066800"/>
          </a:xfrm>
          <a:prstGeom prst="leftArrow">
            <a:avLst>
              <a:gd name="adj1" fmla="val 50000"/>
              <a:gd name="adj2" fmla="val 75000"/>
            </a:avLst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44043" name="AutoShape 10"/>
          <p:cNvSpPr>
            <a:spLocks noChangeArrowheads="1"/>
          </p:cNvSpPr>
          <p:nvPr/>
        </p:nvSpPr>
        <p:spPr bwMode="auto">
          <a:xfrm>
            <a:off x="5689600" y="4170363"/>
            <a:ext cx="1223963" cy="461962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lIns="27432" tIns="18288" rIns="27432" bIns="18288" anchor="ctr">
            <a:spAutoFit/>
          </a:bodyPr>
          <a:lstStyle/>
          <a:p>
            <a:endParaRPr lang="en-GB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928769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1A5DE677-8E97-40D6-83DA-511353ACD553}" type="slidenum">
              <a:rPr lang="en-US"/>
              <a:pPr>
                <a:defRPr/>
              </a:pPr>
              <a:t>13</a:t>
            </a:fld>
            <a:endParaRPr lang="en-US"/>
          </a:p>
        </p:txBody>
      </p:sp>
      <p:sp>
        <p:nvSpPr>
          <p:cNvPr id="332804" name="Rectangle 4"/>
          <p:cNvSpPr>
            <a:spLocks noChangeArrowheads="1"/>
          </p:cNvSpPr>
          <p:nvPr/>
        </p:nvSpPr>
        <p:spPr bwMode="auto">
          <a:xfrm>
            <a:off x="2700338" y="371475"/>
            <a:ext cx="3768725" cy="447675"/>
          </a:xfrm>
          <a:prstGeom prst="rect">
            <a:avLst/>
          </a:prstGeom>
          <a:solidFill>
            <a:srgbClr val="CCECFF"/>
          </a:solidFill>
          <a:ln w="12700">
            <a:solidFill>
              <a:srgbClr val="FF0066"/>
            </a:solidFill>
            <a:miter lim="800000"/>
            <a:headEnd/>
            <a:tailEnd/>
          </a:ln>
          <a:effectLst>
            <a:outerShdw dist="35921" dir="2700000" algn="ctr" rotWithShape="0">
              <a:srgbClr val="00FF99"/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>
                <a:latin typeface="Arial" charset="0"/>
                <a:cs typeface="+mn-cs"/>
              </a:rPr>
              <a:t>PENGELOLA KEUANGAN </a:t>
            </a:r>
            <a:r>
              <a:rPr lang="en-US">
                <a:latin typeface="Arial" charset="0"/>
                <a:cs typeface="+mn-cs"/>
              </a:rPr>
              <a:t>DESA</a:t>
            </a:r>
          </a:p>
        </p:txBody>
      </p:sp>
      <p:sp>
        <p:nvSpPr>
          <p:cNvPr id="43012" name="Rectangle 5"/>
          <p:cNvSpPr>
            <a:spLocks noChangeArrowheads="1"/>
          </p:cNvSpPr>
          <p:nvPr/>
        </p:nvSpPr>
        <p:spPr bwMode="auto">
          <a:xfrm>
            <a:off x="323528" y="1052736"/>
            <a:ext cx="8241715" cy="5584751"/>
          </a:xfrm>
          <a:prstGeom prst="rect">
            <a:avLst/>
          </a:prstGeom>
          <a:solidFill>
            <a:srgbClr val="FFFFCC"/>
          </a:solidFill>
          <a:ln w="12700">
            <a:solidFill>
              <a:srgbClr val="FF0066"/>
            </a:solidFill>
            <a:miter lim="800000"/>
            <a:headEnd/>
            <a:tailEnd/>
          </a:ln>
          <a:effectLst>
            <a:outerShdw dist="35921" dir="2700000" algn="ctr" rotWithShape="0">
              <a:srgbClr val="020202"/>
            </a:outerShdw>
          </a:effectLst>
        </p:spPr>
        <p:txBody>
          <a:bodyPr/>
          <a:lstStyle/>
          <a:p>
            <a:pPr marL="609600" indent="-609600" algn="just">
              <a:lnSpc>
                <a:spcPct val="110000"/>
              </a:lnSpc>
              <a:spcBef>
                <a:spcPct val="10000"/>
              </a:spcBef>
              <a:buSzPct val="90000"/>
              <a:buFont typeface="Wingdings" pitchFamily="2" charset="2"/>
              <a:buAutoNum type="arabicPeriod"/>
            </a:pPr>
            <a:r>
              <a:rPr lang="id-ID" sz="2000" dirty="0"/>
              <a:t>Pemegang Kekuasaan Pengelolaan Keuangan Desa adalah </a:t>
            </a:r>
            <a:r>
              <a:rPr lang="id-ID" sz="2000" dirty="0">
                <a:solidFill>
                  <a:srgbClr val="990000"/>
                </a:solidFill>
              </a:rPr>
              <a:t>Kepala Desa,  yang karena jabatannya mempunyai kewenangan menyelenggarakan keseluruhan pengelolaan keuangan desa.</a:t>
            </a:r>
          </a:p>
          <a:p>
            <a:pPr marL="609600" indent="-609600" algn="just">
              <a:lnSpc>
                <a:spcPct val="110000"/>
              </a:lnSpc>
              <a:spcBef>
                <a:spcPct val="10000"/>
              </a:spcBef>
              <a:buSzPct val="90000"/>
            </a:pPr>
            <a:r>
              <a:rPr lang="id-ID" sz="2000" dirty="0"/>
              <a:t>	Kepala Desa sebagai Kepala Pemerintah Desa </a:t>
            </a:r>
            <a:r>
              <a:rPr lang="id-ID" sz="2000" dirty="0">
                <a:solidFill>
                  <a:srgbClr val="0000CC"/>
                </a:solidFill>
              </a:rPr>
              <a:t>dan sebagai Pemegang Kekuasaan Pengelolaan Keuangan Desa,</a:t>
            </a:r>
            <a:r>
              <a:rPr lang="id-ID" sz="2000" dirty="0"/>
              <a:t> </a:t>
            </a:r>
            <a:r>
              <a:rPr lang="id-ID" sz="2000" dirty="0">
                <a:solidFill>
                  <a:srgbClr val="990000"/>
                </a:solidFill>
              </a:rPr>
              <a:t>mewakili Pemerintah Desa dalam kepemilikan kekayaan desa yang dipisahkan</a:t>
            </a:r>
            <a:r>
              <a:rPr lang="id-ID" sz="2000" dirty="0" smtClean="0">
                <a:solidFill>
                  <a:srgbClr val="990000"/>
                </a:solidFill>
              </a:rPr>
              <a:t>.</a:t>
            </a:r>
          </a:p>
          <a:p>
            <a:pPr marL="609600" indent="-609600" algn="just">
              <a:lnSpc>
                <a:spcPct val="110000"/>
              </a:lnSpc>
              <a:spcBef>
                <a:spcPct val="10000"/>
              </a:spcBef>
              <a:buSzPct val="90000"/>
            </a:pPr>
            <a:endParaRPr lang="id-ID" sz="2000" dirty="0">
              <a:solidFill>
                <a:srgbClr val="990000"/>
              </a:solidFill>
            </a:endParaRPr>
          </a:p>
          <a:p>
            <a:pPr marL="623888" indent="-623888">
              <a:lnSpc>
                <a:spcPct val="110000"/>
              </a:lnSpc>
              <a:spcBef>
                <a:spcPct val="10000"/>
              </a:spcBef>
              <a:buAutoNum type="arabicPeriod" startAt="2"/>
            </a:pPr>
            <a:r>
              <a:rPr lang="id-ID" sz="2000" dirty="0" smtClean="0"/>
              <a:t>Kepala </a:t>
            </a:r>
            <a:r>
              <a:rPr lang="id-ID" sz="2000" dirty="0"/>
              <a:t>Desa dalam melaksanakan pengelolaan keuangan desa, </a:t>
            </a:r>
            <a:r>
              <a:rPr lang="id-ID" sz="2000" dirty="0">
                <a:solidFill>
                  <a:srgbClr val="0000CC"/>
                </a:solidFill>
              </a:rPr>
              <a:t>dibantu oleh Pelaksana </a:t>
            </a:r>
            <a:r>
              <a:rPr lang="id-ID" sz="2000" dirty="0" smtClean="0">
                <a:solidFill>
                  <a:srgbClr val="0000CC"/>
                </a:solidFill>
              </a:rPr>
              <a:t> </a:t>
            </a:r>
            <a:r>
              <a:rPr lang="id-ID" sz="2000" dirty="0">
                <a:solidFill>
                  <a:srgbClr val="0000CC"/>
                </a:solidFill>
              </a:rPr>
              <a:t>Pengelolaan Keuangan Desa (</a:t>
            </a:r>
            <a:r>
              <a:rPr lang="id-ID" sz="2000" dirty="0" smtClean="0">
                <a:solidFill>
                  <a:srgbClr val="0000CC"/>
                </a:solidFill>
              </a:rPr>
              <a:t>PPKD).</a:t>
            </a:r>
          </a:p>
          <a:p>
            <a:pPr marL="623888" indent="-623888">
              <a:lnSpc>
                <a:spcPct val="110000"/>
              </a:lnSpc>
              <a:spcBef>
                <a:spcPct val="10000"/>
              </a:spcBef>
              <a:buAutoNum type="arabicPeriod" startAt="2"/>
            </a:pPr>
            <a:endParaRPr lang="id-ID" sz="2000" dirty="0" smtClean="0">
              <a:solidFill>
                <a:srgbClr val="0000CC"/>
              </a:solidFill>
            </a:endParaRPr>
          </a:p>
          <a:p>
            <a:pPr marL="623888" indent="-623888">
              <a:lnSpc>
                <a:spcPct val="110000"/>
              </a:lnSpc>
              <a:spcBef>
                <a:spcPct val="10000"/>
              </a:spcBef>
              <a:buFontTx/>
              <a:buAutoNum type="arabicPeriod" startAt="2"/>
            </a:pPr>
            <a:r>
              <a:rPr lang="id-ID" sz="2000" dirty="0"/>
              <a:t>Pelaksana Pengelolaan Keuangan Desa, yang selanjutnya disingkat PPKD, adalah perangkat Desa yang melaksanakan pengelolaan keuangan Desa  berdasarkan </a:t>
            </a:r>
            <a:r>
              <a:rPr lang="id-ID" sz="2000" dirty="0" smtClean="0"/>
              <a:t>keputusan kepala  </a:t>
            </a:r>
            <a:r>
              <a:rPr lang="id-ID" sz="2000" dirty="0"/>
              <a:t>Desa  yang  menguasakan  sebagian kekuasaan PKPKD</a:t>
            </a:r>
            <a:r>
              <a:rPr lang="id-ID" sz="2000" dirty="0" smtClean="0"/>
              <a:t>.</a:t>
            </a:r>
          </a:p>
          <a:p>
            <a:pPr marL="623888" indent="-623888">
              <a:lnSpc>
                <a:spcPct val="110000"/>
              </a:lnSpc>
              <a:spcBef>
                <a:spcPct val="10000"/>
              </a:spcBef>
              <a:buFontTx/>
              <a:buAutoNum type="arabicPeriod" startAt="2"/>
            </a:pPr>
            <a:endParaRPr lang="id-ID" sz="2000" dirty="0"/>
          </a:p>
          <a:p>
            <a:pPr marL="342900" indent="-342900" defTabSz="623888">
              <a:buAutoNum type="arabicPeriod" startAt="4"/>
            </a:pPr>
            <a:endParaRPr lang="id-ID" sz="2000" dirty="0"/>
          </a:p>
        </p:txBody>
      </p:sp>
    </p:spTree>
    <p:extLst>
      <p:ext uri="{BB962C8B-B14F-4D97-AF65-F5344CB8AC3E}">
        <p14:creationId xmlns:p14="http://schemas.microsoft.com/office/powerpoint/2010/main" val="7296474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pPr algn="l"/>
            <a:r>
              <a:rPr lang="id-ID" dirty="0" smtClean="0"/>
              <a:t>PPKD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688632"/>
          </a:xfrm>
        </p:spPr>
        <p:txBody>
          <a:bodyPr>
            <a:noAutofit/>
          </a:bodyPr>
          <a:lstStyle/>
          <a:p>
            <a:pPr marL="0" indent="363538" defTabSz="623888">
              <a:buAutoNum type="arabicPeriod" startAt="4"/>
            </a:pPr>
            <a:r>
              <a:rPr lang="id-ID" sz="1600" b="1" dirty="0" smtClean="0">
                <a:latin typeface="Arial" pitchFamily="34" charset="0"/>
                <a:cs typeface="Arial" pitchFamily="34" charset="0"/>
              </a:rPr>
              <a:t>Sekretaris     Desa     adalah     perangkat     Desa     yang berkedudukan sebagai 	unsur </a:t>
            </a:r>
            <a:r>
              <a:rPr lang="id-ID" sz="1600" b="1" dirty="0">
                <a:latin typeface="Arial" pitchFamily="34" charset="0"/>
                <a:cs typeface="Arial" pitchFamily="34" charset="0"/>
              </a:rPr>
              <a:t>	</a:t>
            </a:r>
            <a:r>
              <a:rPr lang="id-ID" sz="1600" b="1" dirty="0" smtClean="0">
                <a:latin typeface="Arial" pitchFamily="34" charset="0"/>
                <a:cs typeface="Arial" pitchFamily="34" charset="0"/>
              </a:rPr>
              <a:t>pimpinan sekretariat Desa yang menjalankan tugas sebagai koordinator 	PPKD.  dan mempunyai tugas:</a:t>
            </a:r>
            <a:endParaRPr lang="id-ID" sz="1600" b="1" dirty="0">
              <a:latin typeface="Arial" pitchFamily="34" charset="0"/>
              <a:cs typeface="Arial" pitchFamily="34" charset="0"/>
            </a:endParaRPr>
          </a:p>
          <a:p>
            <a:pPr marL="531813" indent="-176213">
              <a:buFont typeface="Wingdings"/>
              <a:buChar char=""/>
              <a:defRPr/>
            </a:pPr>
            <a:endParaRPr lang="id-ID" sz="1600" b="1" dirty="0">
              <a:latin typeface="Arial" pitchFamily="34" charset="0"/>
              <a:cs typeface="Arial" pitchFamily="34" charset="0"/>
            </a:endParaRPr>
          </a:p>
          <a:p>
            <a:pPr marL="900113" indent="-368300">
              <a:buNone/>
              <a:defRPr/>
            </a:pPr>
            <a:r>
              <a:rPr lang="fi-FI" sz="1600" b="1" dirty="0">
                <a:latin typeface="Arial" pitchFamily="34" charset="0"/>
                <a:cs typeface="Arial" pitchFamily="34" charset="0"/>
              </a:rPr>
              <a:t>a. </a:t>
            </a:r>
            <a:r>
              <a:rPr lang="id-ID" sz="1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i-FI" sz="1600" b="1" dirty="0" smtClean="0">
                <a:latin typeface="Arial" pitchFamily="34" charset="0"/>
                <a:cs typeface="Arial" pitchFamily="34" charset="0"/>
              </a:rPr>
              <a:t>menyusun </a:t>
            </a:r>
            <a:r>
              <a:rPr lang="fi-FI" sz="1600" b="1" dirty="0">
                <a:latin typeface="Arial" pitchFamily="34" charset="0"/>
                <a:cs typeface="Arial" pitchFamily="34" charset="0"/>
              </a:rPr>
              <a:t>dan melaksanakan Kebijakan Pengelolaan APBDesa;</a:t>
            </a:r>
          </a:p>
          <a:p>
            <a:pPr marL="900113" indent="-368300">
              <a:buNone/>
              <a:defRPr/>
            </a:pPr>
            <a:r>
              <a:rPr lang="id-ID" sz="1600" b="1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id-ID" sz="1600" b="1" dirty="0">
                <a:latin typeface="Arial" pitchFamily="34" charset="0"/>
                <a:cs typeface="Arial" pitchFamily="34" charset="0"/>
              </a:rPr>
              <a:t>. </a:t>
            </a:r>
            <a:r>
              <a:rPr lang="id-ID" sz="1600" b="1" dirty="0" smtClean="0">
                <a:latin typeface="Arial" pitchFamily="34" charset="0"/>
                <a:cs typeface="Arial" pitchFamily="34" charset="0"/>
              </a:rPr>
              <a:t> menyusun </a:t>
            </a:r>
            <a:r>
              <a:rPr lang="id-ID" sz="1600" b="1" dirty="0">
                <a:latin typeface="Arial" pitchFamily="34" charset="0"/>
                <a:cs typeface="Arial" pitchFamily="34" charset="0"/>
              </a:rPr>
              <a:t>Rancangan Peraturan Desa tentang APBDesa, perubahan </a:t>
            </a:r>
            <a:r>
              <a:rPr lang="es-ES" sz="1600" b="1" dirty="0" err="1">
                <a:latin typeface="Arial" pitchFamily="34" charset="0"/>
                <a:cs typeface="Arial" pitchFamily="34" charset="0"/>
              </a:rPr>
              <a:t>APBDesa</a:t>
            </a:r>
            <a:r>
              <a:rPr lang="es-ES" sz="1600" b="1" dirty="0">
                <a:latin typeface="Arial" pitchFamily="34" charset="0"/>
                <a:cs typeface="Arial" pitchFamily="34" charset="0"/>
              </a:rPr>
              <a:t> dan </a:t>
            </a:r>
            <a:r>
              <a:rPr lang="es-ES" sz="1600" b="1" dirty="0" err="1">
                <a:latin typeface="Arial" pitchFamily="34" charset="0"/>
                <a:cs typeface="Arial" pitchFamily="34" charset="0"/>
              </a:rPr>
              <a:t>pertanggung</a:t>
            </a:r>
            <a:r>
              <a:rPr lang="es-ES" sz="1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s-ES" sz="1600" b="1" dirty="0" err="1">
                <a:latin typeface="Arial" pitchFamily="34" charset="0"/>
                <a:cs typeface="Arial" pitchFamily="34" charset="0"/>
              </a:rPr>
              <a:t>jawaban</a:t>
            </a:r>
            <a:r>
              <a:rPr lang="es-ES" sz="1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s-ES" sz="1600" b="1" dirty="0" err="1">
                <a:latin typeface="Arial" pitchFamily="34" charset="0"/>
                <a:cs typeface="Arial" pitchFamily="34" charset="0"/>
              </a:rPr>
              <a:t>pelaksanaan</a:t>
            </a:r>
            <a:r>
              <a:rPr lang="es-ES" sz="1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s-ES" sz="1600" b="1" dirty="0" err="1">
                <a:latin typeface="Arial" pitchFamily="34" charset="0"/>
                <a:cs typeface="Arial" pitchFamily="34" charset="0"/>
              </a:rPr>
              <a:t>APBDesa</a:t>
            </a:r>
            <a:r>
              <a:rPr lang="es-ES" sz="1600" b="1" dirty="0">
                <a:latin typeface="Arial" pitchFamily="34" charset="0"/>
                <a:cs typeface="Arial" pitchFamily="34" charset="0"/>
              </a:rPr>
              <a:t>;</a:t>
            </a:r>
          </a:p>
          <a:p>
            <a:pPr marL="900113" indent="-368300">
              <a:buNone/>
              <a:defRPr/>
            </a:pPr>
            <a:r>
              <a:rPr lang="id-ID" sz="1600" b="1" dirty="0">
                <a:latin typeface="Arial" pitchFamily="34" charset="0"/>
                <a:cs typeface="Arial" pitchFamily="34" charset="0"/>
              </a:rPr>
              <a:t>c. </a:t>
            </a:r>
            <a:r>
              <a:rPr lang="id-ID" sz="1600" b="1" dirty="0" smtClean="0">
                <a:latin typeface="Arial" pitchFamily="34" charset="0"/>
                <a:cs typeface="Arial" pitchFamily="34" charset="0"/>
              </a:rPr>
              <a:t> melakukan </a:t>
            </a:r>
            <a:r>
              <a:rPr lang="id-ID" sz="1600" b="1" dirty="0">
                <a:latin typeface="Arial" pitchFamily="34" charset="0"/>
                <a:cs typeface="Arial" pitchFamily="34" charset="0"/>
              </a:rPr>
              <a:t>pengendalian terhadap pelaksanaan kegiatan yang telah ditetapkan dalam APBDesa;</a:t>
            </a:r>
          </a:p>
          <a:p>
            <a:pPr marL="900113" indent="-368300">
              <a:buNone/>
              <a:defRPr/>
            </a:pPr>
            <a:r>
              <a:rPr lang="id-ID" sz="1600" b="1" dirty="0">
                <a:latin typeface="Arial" pitchFamily="34" charset="0"/>
                <a:cs typeface="Arial" pitchFamily="34" charset="0"/>
              </a:rPr>
              <a:t>d. </a:t>
            </a:r>
            <a:r>
              <a:rPr lang="id-ID" sz="1600" b="1" dirty="0" smtClean="0">
                <a:latin typeface="Arial" pitchFamily="34" charset="0"/>
                <a:cs typeface="Arial" pitchFamily="34" charset="0"/>
              </a:rPr>
              <a:t> menyusun </a:t>
            </a:r>
            <a:r>
              <a:rPr lang="id-ID" sz="1600" b="1" dirty="0">
                <a:latin typeface="Arial" pitchFamily="34" charset="0"/>
                <a:cs typeface="Arial" pitchFamily="34" charset="0"/>
              </a:rPr>
              <a:t>pelaporan dan pertanggungjawaban pelaksanaan APBDesa; dan</a:t>
            </a:r>
          </a:p>
          <a:p>
            <a:pPr marL="900113" indent="-368300">
              <a:buNone/>
              <a:defRPr/>
            </a:pPr>
            <a:r>
              <a:rPr lang="id-ID" sz="1600" b="1" dirty="0">
                <a:latin typeface="Arial" pitchFamily="34" charset="0"/>
                <a:cs typeface="Arial" pitchFamily="34" charset="0"/>
              </a:rPr>
              <a:t>e. </a:t>
            </a:r>
            <a:r>
              <a:rPr lang="id-ID" sz="1600" b="1" dirty="0" smtClean="0">
                <a:latin typeface="Arial" pitchFamily="34" charset="0"/>
                <a:cs typeface="Arial" pitchFamily="34" charset="0"/>
              </a:rPr>
              <a:t>  melakukan </a:t>
            </a:r>
            <a:r>
              <a:rPr lang="id-ID" sz="1600" b="1" dirty="0">
                <a:latin typeface="Arial" pitchFamily="34" charset="0"/>
                <a:cs typeface="Arial" pitchFamily="34" charset="0"/>
              </a:rPr>
              <a:t>verifikasi terhadap bukti-bukti penerimaan dan </a:t>
            </a:r>
            <a:r>
              <a:rPr lang="id-ID" sz="1600" b="1" dirty="0" smtClean="0">
                <a:latin typeface="Arial" pitchFamily="34" charset="0"/>
                <a:cs typeface="Arial" pitchFamily="34" charset="0"/>
              </a:rPr>
              <a:t>pengeluaran APBDesa</a:t>
            </a:r>
            <a:r>
              <a:rPr lang="id-ID" sz="1600" b="1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 defTabSz="623888">
              <a:buNone/>
            </a:pPr>
            <a:endParaRPr lang="id-ID" sz="1600" b="1" dirty="0" smtClean="0">
              <a:latin typeface="Arial" pitchFamily="34" charset="0"/>
              <a:cs typeface="Arial" pitchFamily="34" charset="0"/>
            </a:endParaRPr>
          </a:p>
          <a:p>
            <a:pPr defTabSz="623888">
              <a:buAutoNum type="arabicPeriod" startAt="4"/>
            </a:pPr>
            <a:endParaRPr lang="id-ID" sz="1600" b="1" dirty="0" smtClean="0">
              <a:latin typeface="Arial" pitchFamily="34" charset="0"/>
              <a:cs typeface="Arial" pitchFamily="34" charset="0"/>
            </a:endParaRPr>
          </a:p>
          <a:p>
            <a:pPr>
              <a:buAutoNum type="arabicPeriod" startAt="5"/>
              <a:tabLst>
                <a:tab pos="536575" algn="l"/>
              </a:tabLst>
            </a:pPr>
            <a:r>
              <a:rPr lang="id-ID" sz="1600" b="1" dirty="0" smtClean="0">
                <a:latin typeface="Arial" pitchFamily="34" charset="0"/>
                <a:cs typeface="Arial" pitchFamily="34" charset="0"/>
              </a:rPr>
              <a:t>Kepala  Urusan,  yang  selanjutnya disebut  Kaur,  adalah perangkat Desa yang 	berkedudukan sebagai unsur staf sekretariat Desa yang menjalankan tugas PPKD.</a:t>
            </a:r>
          </a:p>
          <a:p>
            <a:pPr>
              <a:buAutoNum type="arabicPeriod" startAt="5"/>
              <a:tabLst>
                <a:tab pos="536575" algn="l"/>
              </a:tabLst>
            </a:pPr>
            <a:endParaRPr lang="id-ID" sz="1600" b="1" dirty="0" smtClean="0">
              <a:latin typeface="Arial" pitchFamily="34" charset="0"/>
              <a:cs typeface="Arial" pitchFamily="34" charset="0"/>
            </a:endParaRPr>
          </a:p>
          <a:p>
            <a:pPr marL="261938" indent="-261938" defTabSz="363538">
              <a:buNone/>
            </a:pPr>
            <a:r>
              <a:rPr lang="id-ID" sz="1600" b="1" dirty="0" smtClean="0">
                <a:latin typeface="Arial" pitchFamily="34" charset="0"/>
                <a:cs typeface="Arial" pitchFamily="34" charset="0"/>
              </a:rPr>
              <a:t>6. 	Kepala  Seksi,  yang  selanjutnya  disebut  Kasi,  adalah 	perangkat Desa yang 	berkedudukan sebagai pelaksana 	teknis yang menjalankan tugas PPKD.</a:t>
            </a:r>
          </a:p>
          <a:p>
            <a:endParaRPr lang="id-ID" sz="16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36029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75"/>
          </a:xfrm>
        </p:spPr>
        <p:txBody>
          <a:bodyPr/>
          <a:lstStyle/>
          <a:p>
            <a:pPr eaLnBrk="1" hangingPunct="1"/>
            <a:r>
              <a:rPr lang="id-ID" sz="2400" smtClean="0"/>
              <a:t>Anggota PTPKD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857250"/>
            <a:ext cx="8229600" cy="5715000"/>
          </a:xfrm>
        </p:spPr>
        <p:txBody>
          <a:bodyPr rtlCol="0">
            <a:normAutofit fontScale="62500" lnSpcReduction="20000"/>
          </a:bodyPr>
          <a:lstStyle/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endParaRPr lang="id-ID" dirty="0" smtClean="0"/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id-ID" dirty="0" smtClean="0"/>
              <a:t>(1) Kepala Seksi sebagaimana dimaksud dalam Pasal 4 ayat (1) huruf b bertindak sebagai pelaksana kegiatan sesuai dengan bidangnya.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endParaRPr lang="id-ID" dirty="0"/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id-ID" dirty="0" smtClean="0"/>
              <a:t>(2) Kepala Seksi  dan Ka urusan sebagaimana dimaksud pada ayat (1) mempunyai tugas:</a:t>
            </a:r>
          </a:p>
          <a:p>
            <a:pPr marL="320040" indent="-320040" eaLnBrk="1" fontAlgn="auto" hangingPunct="1">
              <a:spcAft>
                <a:spcPts val="0"/>
              </a:spcAft>
              <a:buFontTx/>
              <a:buNone/>
              <a:defRPr/>
            </a:pPr>
            <a:endParaRPr lang="id-ID" dirty="0" smtClean="0"/>
          </a:p>
          <a:p>
            <a:pPr marL="627063" indent="-271463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id-ID" dirty="0" smtClean="0"/>
              <a:t>a. menyusun rencana pelaksanaan kegiatan yang menjadi tanggung jawabnya;</a:t>
            </a:r>
          </a:p>
          <a:p>
            <a:pPr marL="627063" indent="-271463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id-ID" dirty="0" smtClean="0"/>
              <a:t>b. melaksanakan kegiatan dan/atau bersama Lembaga Kemasyarakatan Desa yang telah ditetapkan di dalam APBDesa;</a:t>
            </a:r>
          </a:p>
          <a:p>
            <a:pPr marL="627063" indent="-271463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id-ID" dirty="0" smtClean="0"/>
              <a:t>c. melakukan tindakan pengeluaran yang menyebabkan atas beban anggaran belanja kegiatan;</a:t>
            </a:r>
          </a:p>
          <a:p>
            <a:pPr marL="627063" indent="-271463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id-ID" dirty="0" smtClean="0"/>
              <a:t>d. mengendalikan pelaksanaan kegiatan;</a:t>
            </a:r>
          </a:p>
          <a:p>
            <a:pPr marL="627063" indent="-271463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id-ID" dirty="0" smtClean="0"/>
              <a:t>e. melaporkan perkembangan pelaksanaan kegiatan kepada Kepala Desa;</a:t>
            </a:r>
          </a:p>
          <a:p>
            <a:pPr marL="627063" indent="-271463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id-ID" dirty="0" smtClean="0"/>
              <a:t>dan</a:t>
            </a:r>
          </a:p>
          <a:p>
            <a:pPr marL="627063" indent="-271463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id-ID" dirty="0" smtClean="0"/>
              <a:t>f. menyiapkan dokumen anggaran atas beban pengeluaran pelaksanaan kegiatan.</a:t>
            </a:r>
          </a:p>
          <a:p>
            <a:pPr marL="320040" indent="-320040" eaLnBrk="1" fontAlgn="auto" hangingPunct="1">
              <a:spcAft>
                <a:spcPts val="0"/>
              </a:spcAft>
              <a:buFontTx/>
              <a:buNone/>
              <a:defRPr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44151091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pPr algn="l"/>
            <a:r>
              <a:rPr lang="id-ID" dirty="0" smtClean="0"/>
              <a:t>Anggota PPKD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72608"/>
          </a:xfrm>
        </p:spPr>
        <p:txBody>
          <a:bodyPr>
            <a:normAutofit fontScale="62500" lnSpcReduction="20000"/>
          </a:bodyPr>
          <a:lstStyle/>
          <a:p>
            <a:r>
              <a:rPr lang="id-ID" dirty="0"/>
              <a:t>Kaur dan Kasi dalam melaksanakan tugas sebagaimana dimaksud dalam Pasal 6 ayat (4) dapat dibantu oleh tim yang	melaksanakan  kegiatan  pengadaan  barang/jasa yang karena sifat dan jenisnya tidak dapat dilakukan sendiri.</a:t>
            </a:r>
          </a:p>
          <a:p>
            <a:pPr lvl="1"/>
            <a:r>
              <a:rPr lang="id-ID" dirty="0" smtClean="0"/>
              <a:t>Pembentukan  </a:t>
            </a:r>
            <a:r>
              <a:rPr lang="id-ID" dirty="0"/>
              <a:t>Tim sebagaimana dimaksud pada ayat  (1) berasal dari unsur perangkat Desa, lembaga kemasyarakatan Desa dan/atau masyarakat, yang terdiri atas:</a:t>
            </a:r>
          </a:p>
          <a:p>
            <a:pPr lvl="1"/>
            <a:r>
              <a:rPr lang="id-ID" dirty="0"/>
              <a:t>a.  </a:t>
            </a:r>
            <a:r>
              <a:rPr lang="id-ID" dirty="0" smtClean="0"/>
              <a:t>Ketua</a:t>
            </a:r>
            <a:r>
              <a:rPr lang="id-ID" dirty="0"/>
              <a:t>;</a:t>
            </a:r>
          </a:p>
          <a:p>
            <a:pPr marL="987425" lvl="1" indent="-244475">
              <a:buAutoNum type="alphaLcPeriod" startAt="2"/>
            </a:pPr>
            <a:r>
              <a:rPr lang="id-ID" dirty="0" smtClean="0"/>
              <a:t>sekretaris</a:t>
            </a:r>
            <a:r>
              <a:rPr lang="id-ID" dirty="0"/>
              <a:t>; dan </a:t>
            </a:r>
            <a:endParaRPr lang="id-ID" dirty="0" smtClean="0"/>
          </a:p>
          <a:p>
            <a:pPr marL="987425" lvl="1" indent="-244475">
              <a:buAutoNum type="alphaLcPeriod" startAt="2"/>
            </a:pPr>
            <a:r>
              <a:rPr lang="id-ID" dirty="0" smtClean="0"/>
              <a:t> </a:t>
            </a:r>
            <a:r>
              <a:rPr lang="id-ID" dirty="0"/>
              <a:t>anggota</a:t>
            </a:r>
            <a:r>
              <a:rPr lang="id-ID" dirty="0" smtClean="0"/>
              <a:t>.</a:t>
            </a:r>
          </a:p>
          <a:p>
            <a:pPr lvl="1" indent="0">
              <a:buNone/>
            </a:pPr>
            <a:endParaRPr lang="id-ID" dirty="0"/>
          </a:p>
          <a:p>
            <a:r>
              <a:rPr lang="id-ID" dirty="0" smtClean="0"/>
              <a:t>Perangkat  </a:t>
            </a:r>
            <a:r>
              <a:rPr lang="id-ID" dirty="0"/>
              <a:t>Desa  sebagaimana  dimaksud  pada  ayat  (</a:t>
            </a:r>
            <a:r>
              <a:rPr lang="id-ID" dirty="0" smtClean="0"/>
              <a:t>2) yaitu </a:t>
            </a:r>
            <a:r>
              <a:rPr lang="id-ID" dirty="0"/>
              <a:t>pelaksana kewilayahan.</a:t>
            </a:r>
          </a:p>
          <a:p>
            <a:endParaRPr lang="id-ID" dirty="0"/>
          </a:p>
          <a:p>
            <a:r>
              <a:rPr lang="id-ID" dirty="0" smtClean="0"/>
              <a:t>Pembentukan </a:t>
            </a:r>
            <a:r>
              <a:rPr lang="id-ID" dirty="0"/>
              <a:t>tim sebagaimana dimaksud pada </a:t>
            </a:r>
            <a:r>
              <a:rPr lang="id-ID" dirty="0" smtClean="0"/>
              <a:t>diusulkan </a:t>
            </a:r>
            <a:r>
              <a:rPr lang="id-ID" dirty="0"/>
              <a:t>pada saat penyusunan RKP Desa.</a:t>
            </a:r>
          </a:p>
          <a:p>
            <a:pPr marL="0" indent="0">
              <a:buNone/>
            </a:pPr>
            <a:endParaRPr lang="id-ID" dirty="0"/>
          </a:p>
          <a:p>
            <a:r>
              <a:rPr lang="id-ID" dirty="0" smtClean="0"/>
              <a:t>Tim  </a:t>
            </a:r>
            <a:r>
              <a:rPr lang="id-ID" dirty="0"/>
              <a:t>sebagaimana  dimaksud  pada  ayat  (4)  ditetapkan melalui keputusan Kepala Desa.</a:t>
            </a:r>
          </a:p>
          <a:p>
            <a:r>
              <a:rPr lang="id-ID" dirty="0"/>
              <a:t> 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4028429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eaLnBrk="1" hangingPunct="1"/>
            <a:r>
              <a:rPr lang="id-ID" sz="2800" smtClean="0"/>
              <a:t>TUGAS BENDAHARA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4438"/>
            <a:ext cx="8229600" cy="4911725"/>
          </a:xfrm>
        </p:spPr>
        <p:txBody>
          <a:bodyPr rtlCol="0">
            <a:normAutofit fontScale="85000" lnSpcReduction="20000"/>
          </a:bodyPr>
          <a:lstStyle/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id-ID" dirty="0"/>
              <a:t>(1) Bendahara sebagaimana dimaksud dalam Pasal 4 ayat (1) huruf c di </a:t>
            </a:r>
            <a:r>
              <a:rPr lang="id-ID" dirty="0" smtClean="0"/>
              <a:t>jabat</a:t>
            </a:r>
            <a:r>
              <a:rPr lang="fi-FI" dirty="0"/>
              <a:t> oleh staf pada Urusan Keuangan</a:t>
            </a:r>
            <a:r>
              <a:rPr lang="fi-FI" dirty="0" smtClean="0"/>
              <a:t>.</a:t>
            </a:r>
            <a:endParaRPr lang="id-ID" dirty="0" smtClean="0"/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endParaRPr lang="fi-FI" dirty="0"/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id-ID" dirty="0"/>
              <a:t>(2) Bendahara sebagaimana dimaksud pada ayat (1) mempunyai tugas</a:t>
            </a:r>
            <a:r>
              <a:rPr lang="id-ID" dirty="0" smtClean="0"/>
              <a:t>:</a:t>
            </a:r>
          </a:p>
          <a:p>
            <a:pPr marL="320040" indent="-320040" eaLnBrk="1" fontAlgn="auto" hangingPunct="1">
              <a:spcAft>
                <a:spcPts val="0"/>
              </a:spcAft>
              <a:buFontTx/>
              <a:buNone/>
              <a:defRPr/>
            </a:pPr>
            <a:endParaRPr lang="id-ID" dirty="0"/>
          </a:p>
          <a:p>
            <a:pPr marL="723900" indent="-36830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id-ID" dirty="0"/>
              <a:t>menerima, menyimpan, menyetorkan/membayar, menatausahakan, dan</a:t>
            </a:r>
          </a:p>
          <a:p>
            <a:pPr marL="723900" indent="-36830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es-ES" dirty="0" err="1"/>
              <a:t>mempertanggungjawabkan</a:t>
            </a:r>
            <a:r>
              <a:rPr lang="es-ES" dirty="0"/>
              <a:t> </a:t>
            </a:r>
            <a:r>
              <a:rPr lang="es-ES" dirty="0" err="1"/>
              <a:t>penerimaan</a:t>
            </a:r>
            <a:r>
              <a:rPr lang="es-ES" dirty="0"/>
              <a:t> </a:t>
            </a:r>
            <a:r>
              <a:rPr lang="es-ES" dirty="0" err="1"/>
              <a:t>pendapatan</a:t>
            </a:r>
            <a:r>
              <a:rPr lang="es-ES" dirty="0"/>
              <a:t> </a:t>
            </a:r>
            <a:r>
              <a:rPr lang="es-ES" dirty="0" err="1"/>
              <a:t>desa</a:t>
            </a:r>
            <a:r>
              <a:rPr lang="es-ES" dirty="0"/>
              <a:t> dan </a:t>
            </a:r>
            <a:r>
              <a:rPr lang="es-ES" dirty="0" err="1"/>
              <a:t>pengeluaran</a:t>
            </a:r>
            <a:endParaRPr lang="es-ES" dirty="0"/>
          </a:p>
          <a:p>
            <a:pPr marL="723900" indent="-36830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id-ID" dirty="0"/>
              <a:t>pendapatan desa dalam rangka pelaksanaan APBDesa.</a:t>
            </a:r>
          </a:p>
        </p:txBody>
      </p:sp>
    </p:spTree>
    <p:extLst>
      <p:ext uri="{BB962C8B-B14F-4D97-AF65-F5344CB8AC3E}">
        <p14:creationId xmlns:p14="http://schemas.microsoft.com/office/powerpoint/2010/main" val="149802913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67627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d-ID" dirty="0" smtClean="0">
                <a:latin typeface="+mn-lt"/>
                <a:ea typeface="+mn-ea"/>
                <a:cs typeface="+mn-cs"/>
              </a:rPr>
              <a:t>Arena</a:t>
            </a:r>
            <a:br>
              <a:rPr lang="id-ID" dirty="0" smtClean="0">
                <a:latin typeface="+mn-lt"/>
                <a:ea typeface="+mn-ea"/>
                <a:cs typeface="+mn-cs"/>
              </a:rPr>
            </a:br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C9EA801F-FE35-48C5-B094-9068FDACE4CE}" type="slidenum">
              <a:rPr lang="en-US"/>
              <a:pPr>
                <a:defRPr/>
              </a:pPr>
              <a:t>18</a:t>
            </a:fld>
            <a:endParaRPr lang="en-US"/>
          </a:p>
        </p:txBody>
      </p:sp>
      <p:sp>
        <p:nvSpPr>
          <p:cNvPr id="28676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1357313"/>
            <a:ext cx="7772400" cy="4738687"/>
          </a:xfrm>
        </p:spPr>
        <p:txBody>
          <a:bodyPr/>
          <a:lstStyle/>
          <a:p>
            <a:pPr eaLnBrk="1" hangingPunct="1"/>
            <a:r>
              <a:rPr lang="id-ID" smtClean="0"/>
              <a:t>•Forum Musyawarah Desa (Musdes); di tingkat dusun dan desa</a:t>
            </a:r>
          </a:p>
          <a:p>
            <a:pPr eaLnBrk="1" hangingPunct="1"/>
            <a:r>
              <a:rPr lang="id-ID" smtClean="0"/>
              <a:t>•Forum Musyawarah Pembangunan Desa (Musrenbangdes)di tingkat dusun maupun desa</a:t>
            </a:r>
          </a:p>
          <a:p>
            <a:pPr eaLnBrk="1" hangingPunct="1"/>
            <a:r>
              <a:rPr lang="id-ID" smtClean="0"/>
              <a:t>•Forum-forum musyawarah kelompok-kelompok masyarakat sebagai sarana sinkronisasi perencanaan program pembangunan dan penganggaran</a:t>
            </a:r>
          </a:p>
          <a:p>
            <a:pPr eaLnBrk="1" hangingPunct="1"/>
            <a:endParaRPr lang="id-ID" smtClean="0"/>
          </a:p>
        </p:txBody>
      </p:sp>
    </p:spTree>
    <p:extLst>
      <p:ext uri="{BB962C8B-B14F-4D97-AF65-F5344CB8AC3E}">
        <p14:creationId xmlns:p14="http://schemas.microsoft.com/office/powerpoint/2010/main" val="133424796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da-DK" sz="3200" dirty="0" smtClean="0">
                <a:latin typeface="+mn-lt"/>
                <a:ea typeface="+mn-ea"/>
                <a:cs typeface="+mn-cs"/>
              </a:rPr>
              <a:t>Para Pihak Yang Terlibat dalam Perencanaan &amp; Penganggaran Desa</a:t>
            </a:r>
            <a:br>
              <a:rPr lang="da-DK" sz="3200" dirty="0" smtClean="0">
                <a:latin typeface="+mn-lt"/>
                <a:ea typeface="+mn-ea"/>
                <a:cs typeface="+mn-cs"/>
              </a:rPr>
            </a:br>
            <a:endParaRPr lang="id-ID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8CD5B0B9-3580-4640-91E8-E46B696B8A94}" type="slidenum">
              <a:rPr lang="en-US"/>
              <a:pPr>
                <a:defRPr/>
              </a:pPr>
              <a:t>19</a:t>
            </a:fld>
            <a:endParaRPr lang="en-US"/>
          </a:p>
        </p:txBody>
      </p:sp>
      <p:sp>
        <p:nvSpPr>
          <p:cNvPr id="27652" name="Content Placeholder 2"/>
          <p:cNvSpPr>
            <a:spLocks noGrp="1"/>
          </p:cNvSpPr>
          <p:nvPr>
            <p:ph sz="quarter" idx="1"/>
          </p:nvPr>
        </p:nvSpPr>
        <p:spPr>
          <a:xfrm>
            <a:off x="285750" y="1571625"/>
            <a:ext cx="8572500" cy="4524375"/>
          </a:xfrm>
        </p:spPr>
        <p:txBody>
          <a:bodyPr/>
          <a:lstStyle/>
          <a:p>
            <a:pPr eaLnBrk="1" hangingPunct="1"/>
            <a:r>
              <a:rPr lang="id-ID" sz="2800" smtClean="0"/>
              <a:t>-Pemerintah Desa sebagai pihak eksekutif desa</a:t>
            </a:r>
          </a:p>
          <a:p>
            <a:pPr eaLnBrk="1" hangingPunct="1"/>
            <a:r>
              <a:rPr lang="id-ID" sz="2800" smtClean="0"/>
              <a:t>-Badan Permusyawaratan Desa / BPD sebagai pihak legislatif desa</a:t>
            </a:r>
          </a:p>
          <a:p>
            <a:pPr eaLnBrk="1" hangingPunct="1"/>
            <a:r>
              <a:rPr lang="id-ID" sz="2800" smtClean="0"/>
              <a:t>-Lembaga Perencanaan Masyarakat Desa sebagai Badan Perencanaan pembangunan Desa</a:t>
            </a:r>
          </a:p>
          <a:p>
            <a:pPr eaLnBrk="1" hangingPunct="1"/>
            <a:r>
              <a:rPr lang="id-ID" sz="2800" smtClean="0"/>
              <a:t>-Perwakilan dari kelompok-kelompok masyarakat sebagai unsur yang akan terlibat dalam pengawasan perencanaan dan pelaksanaan pembangunan di tingkat desa</a:t>
            </a:r>
          </a:p>
        </p:txBody>
      </p:sp>
    </p:spTree>
    <p:extLst>
      <p:ext uri="{BB962C8B-B14F-4D97-AF65-F5344CB8AC3E}">
        <p14:creationId xmlns:p14="http://schemas.microsoft.com/office/powerpoint/2010/main" val="3981046509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685800" y="214313"/>
            <a:ext cx="7772400" cy="1000125"/>
          </a:xfrm>
        </p:spPr>
        <p:txBody>
          <a:bodyPr/>
          <a:lstStyle/>
          <a:p>
            <a:pPr eaLnBrk="1" hangingPunct="1"/>
            <a:r>
              <a:rPr lang="id-ID" smtClean="0"/>
              <a:t>Latar Belakang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FC283515-B510-43DF-ADD3-115BE0002F26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14340" name="Content Placeholder 2"/>
          <p:cNvSpPr>
            <a:spLocks noGrp="1"/>
          </p:cNvSpPr>
          <p:nvPr>
            <p:ph sz="quarter" idx="1"/>
          </p:nvPr>
        </p:nvSpPr>
        <p:spPr>
          <a:xfrm>
            <a:off x="0" y="1214438"/>
            <a:ext cx="9144000" cy="5643562"/>
          </a:xfrm>
        </p:spPr>
        <p:txBody>
          <a:bodyPr/>
          <a:lstStyle/>
          <a:p>
            <a:pPr eaLnBrk="1" hangingPunct="1"/>
            <a:r>
              <a:rPr lang="id-ID" sz="2400" dirty="0" smtClean="0"/>
              <a:t>Adanya tuntutan pelaksanaan UU desa --- otonomi desa</a:t>
            </a:r>
          </a:p>
          <a:p>
            <a:pPr eaLnBrk="1" hangingPunct="1"/>
            <a:r>
              <a:rPr lang="id-ID" sz="2400" dirty="0" smtClean="0"/>
              <a:t>Semakin bervariasi macam dan jenis sumber keuangan  sebagai sumber dana dalam melaksanakan kegiatan pemerintahan, pembangunan maupun kemasyarakatan dalam rangka meningkatkan kesejahteraan masyarakat</a:t>
            </a:r>
          </a:p>
          <a:p>
            <a:pPr eaLnBrk="1" hangingPunct="1"/>
            <a:r>
              <a:rPr lang="id-ID" sz="2400" dirty="0" smtClean="0"/>
              <a:t>Banyaknya tuntutan kebutuhan yang semakinmeningkat baik pemerintah dan masyarakat</a:t>
            </a:r>
          </a:p>
          <a:p>
            <a:pPr eaLnBrk="1" hangingPunct="1"/>
            <a:r>
              <a:rPr lang="id-ID" sz="2400" dirty="0" smtClean="0"/>
              <a:t>Kemampuan aparat yang terbatas </a:t>
            </a:r>
          </a:p>
          <a:p>
            <a:pPr eaLnBrk="1" hangingPunct="1"/>
            <a:r>
              <a:rPr lang="id-ID" sz="2400" dirty="0" smtClean="0"/>
              <a:t>Adanya tuntutan prinsip dan asas dalam pengelolaan keuangan yang baik</a:t>
            </a:r>
          </a:p>
          <a:p>
            <a:pPr eaLnBrk="1" hangingPunct="1"/>
            <a:r>
              <a:rPr lang="id-ID" sz="2400" dirty="0" smtClean="0"/>
              <a:t>Dll </a:t>
            </a:r>
          </a:p>
        </p:txBody>
      </p:sp>
    </p:spTree>
    <p:extLst>
      <p:ext uri="{BB962C8B-B14F-4D97-AF65-F5344CB8AC3E}">
        <p14:creationId xmlns:p14="http://schemas.microsoft.com/office/powerpoint/2010/main" val="235094251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0" y="116632"/>
          <a:ext cx="8388424" cy="66247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40272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66718" y="152400"/>
            <a:ext cx="1219200" cy="914400"/>
          </a:xfrm>
          <a:prstGeom prst="rect">
            <a:avLst/>
          </a:prstGeom>
          <a:solidFill>
            <a:srgbClr val="F73515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effectLst>
                  <a:reflection blurRad="6350" stA="55000" endA="50" endPos="85000" dist="29997" dir="5400000" sy="-100000" algn="bl" rotWithShape="0"/>
                </a:effectLst>
                <a:latin typeface="Agency FB" pitchFamily="34" charset="0"/>
              </a:rPr>
              <a:t>PERENCANAAN</a:t>
            </a:r>
          </a:p>
        </p:txBody>
      </p:sp>
      <p:sp>
        <p:nvSpPr>
          <p:cNvPr id="5" name="Rectangle 4"/>
          <p:cNvSpPr/>
          <p:nvPr/>
        </p:nvSpPr>
        <p:spPr>
          <a:xfrm>
            <a:off x="2071670" y="609600"/>
            <a:ext cx="1214446" cy="685800"/>
          </a:xfrm>
          <a:prstGeom prst="rect">
            <a:avLst/>
          </a:prstGeom>
          <a:solidFill>
            <a:srgbClr val="F73515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effectLst>
                  <a:reflection blurRad="6350" stA="60000" endA="900" endPos="60000" dist="29997" dir="5400000" sy="-100000" algn="bl" rotWithShape="0"/>
                </a:effectLst>
                <a:latin typeface="Agency FB" pitchFamily="34" charset="0"/>
              </a:rPr>
              <a:t>PENGANGGARAN</a:t>
            </a:r>
          </a:p>
        </p:txBody>
      </p:sp>
      <p:sp>
        <p:nvSpPr>
          <p:cNvPr id="6" name="Rectangle 5"/>
          <p:cNvSpPr/>
          <p:nvPr/>
        </p:nvSpPr>
        <p:spPr>
          <a:xfrm>
            <a:off x="5224474" y="1295400"/>
            <a:ext cx="990600" cy="609600"/>
          </a:xfrm>
          <a:prstGeom prst="rect">
            <a:avLst/>
          </a:prstGeom>
          <a:solidFill>
            <a:srgbClr val="F73515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effectLst>
                  <a:reflection blurRad="6350" stA="55000" endA="50" endPos="85000" dist="29997" dir="5400000" sy="-100000" algn="bl" rotWithShape="0"/>
                </a:effectLst>
                <a:latin typeface="Agency FB" pitchFamily="34" charset="0"/>
              </a:rPr>
              <a:t>PENATA</a:t>
            </a:r>
            <a:endParaRPr lang="id-ID" sz="1600" dirty="0">
              <a:effectLst>
                <a:reflection blurRad="6350" stA="55000" endA="50" endPos="85000" dist="29997" dir="5400000" sy="-100000" algn="bl" rotWithShape="0"/>
              </a:effectLst>
              <a:latin typeface="Agency FB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effectLst>
                  <a:reflection blurRad="6350" stA="55000" endA="50" endPos="85000" dist="29997" dir="5400000" sy="-100000" algn="bl" rotWithShape="0"/>
                </a:effectLst>
                <a:latin typeface="Agency FB" pitchFamily="34" charset="0"/>
              </a:rPr>
              <a:t>USAHAAN</a:t>
            </a:r>
          </a:p>
        </p:txBody>
      </p:sp>
      <p:sp>
        <p:nvSpPr>
          <p:cNvPr id="7" name="Rectangle 6"/>
          <p:cNvSpPr/>
          <p:nvPr/>
        </p:nvSpPr>
        <p:spPr>
          <a:xfrm>
            <a:off x="6572264" y="1600200"/>
            <a:ext cx="1000132" cy="762000"/>
          </a:xfrm>
          <a:prstGeom prst="rect">
            <a:avLst/>
          </a:prstGeom>
          <a:solidFill>
            <a:srgbClr val="F73515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effectLst>
                  <a:reflection blurRad="6350" stA="55000" endA="50" endPos="85000" dist="29997" dir="5400000" sy="-100000" algn="bl" rotWithShape="0"/>
                </a:effectLst>
                <a:latin typeface="Agency FB" pitchFamily="34" charset="0"/>
              </a:rPr>
              <a:t>PELAPORAN</a:t>
            </a:r>
          </a:p>
        </p:txBody>
      </p:sp>
      <p:sp>
        <p:nvSpPr>
          <p:cNvPr id="8" name="Rectangle 7"/>
          <p:cNvSpPr/>
          <p:nvPr/>
        </p:nvSpPr>
        <p:spPr>
          <a:xfrm>
            <a:off x="7858156" y="1981200"/>
            <a:ext cx="1143000" cy="685800"/>
          </a:xfrm>
          <a:prstGeom prst="rect">
            <a:avLst/>
          </a:prstGeom>
          <a:solidFill>
            <a:srgbClr val="F73515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effectLst>
                  <a:reflection blurRad="6350" stA="55000" endA="50" endPos="85000" dist="29997" dir="5400000" sy="-100000" algn="bl" rotWithShape="0"/>
                </a:effectLst>
                <a:latin typeface="Agency FB" pitchFamily="34" charset="0"/>
              </a:rPr>
              <a:t>PERTANGGUNG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effectLst>
                  <a:reflection blurRad="6350" stA="55000" endA="50" endPos="85000" dist="29997" dir="5400000" sy="-100000" algn="bl" rotWithShape="0"/>
                </a:effectLst>
                <a:latin typeface="Agency FB" pitchFamily="34" charset="0"/>
              </a:rPr>
              <a:t>JAWABAN</a:t>
            </a:r>
          </a:p>
        </p:txBody>
      </p:sp>
      <p:sp>
        <p:nvSpPr>
          <p:cNvPr id="9" name="Striped Right Arrow 8"/>
          <p:cNvSpPr/>
          <p:nvPr/>
        </p:nvSpPr>
        <p:spPr>
          <a:xfrm>
            <a:off x="1847850" y="533400"/>
            <a:ext cx="152400" cy="304800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Striped Right Arrow 9"/>
          <p:cNvSpPr/>
          <p:nvPr/>
        </p:nvSpPr>
        <p:spPr>
          <a:xfrm>
            <a:off x="3343275" y="928688"/>
            <a:ext cx="228600" cy="366712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Striped Right Arrow 10"/>
          <p:cNvSpPr/>
          <p:nvPr/>
        </p:nvSpPr>
        <p:spPr>
          <a:xfrm>
            <a:off x="4919663" y="1524000"/>
            <a:ext cx="152400" cy="304800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Striped Right Arrow 11"/>
          <p:cNvSpPr/>
          <p:nvPr/>
        </p:nvSpPr>
        <p:spPr>
          <a:xfrm>
            <a:off x="7634288" y="2057400"/>
            <a:ext cx="152400" cy="304800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Down Arrow 12"/>
          <p:cNvSpPr/>
          <p:nvPr/>
        </p:nvSpPr>
        <p:spPr>
          <a:xfrm>
            <a:off x="1385888" y="3048000"/>
            <a:ext cx="685800" cy="457200"/>
          </a:xfrm>
          <a:prstGeom prst="downArrow">
            <a:avLst>
              <a:gd name="adj1" fmla="val 50000"/>
              <a:gd name="adj2" fmla="val 55634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Down Arrow 15"/>
          <p:cNvSpPr/>
          <p:nvPr/>
        </p:nvSpPr>
        <p:spPr>
          <a:xfrm>
            <a:off x="1214438" y="1357313"/>
            <a:ext cx="685800" cy="457200"/>
          </a:xfrm>
          <a:prstGeom prst="downArrow">
            <a:avLst>
              <a:gd name="adj1" fmla="val 50000"/>
              <a:gd name="adj2" fmla="val 55634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aphicFrame>
        <p:nvGraphicFramePr>
          <p:cNvPr id="20" name="Diagram 19"/>
          <p:cNvGraphicFramePr/>
          <p:nvPr/>
        </p:nvGraphicFramePr>
        <p:xfrm>
          <a:off x="714348" y="2000240"/>
          <a:ext cx="1785950" cy="819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4" name="Down Arrow 23"/>
          <p:cNvSpPr/>
          <p:nvPr/>
        </p:nvSpPr>
        <p:spPr>
          <a:xfrm>
            <a:off x="2528888" y="1447800"/>
            <a:ext cx="685800" cy="609600"/>
          </a:xfrm>
          <a:prstGeom prst="downArrow">
            <a:avLst>
              <a:gd name="adj1" fmla="val 50000"/>
              <a:gd name="adj2" fmla="val 55634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aphicFrame>
        <p:nvGraphicFramePr>
          <p:cNvPr id="31" name="Diagram 30"/>
          <p:cNvGraphicFramePr/>
          <p:nvPr/>
        </p:nvGraphicFramePr>
        <p:xfrm>
          <a:off x="2438400" y="2286000"/>
          <a:ext cx="2057400" cy="2133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33" name="Oval 32"/>
          <p:cNvSpPr/>
          <p:nvPr/>
        </p:nvSpPr>
        <p:spPr>
          <a:xfrm>
            <a:off x="3286125" y="1243013"/>
            <a:ext cx="1600200" cy="685800"/>
          </a:xfrm>
          <a:prstGeom prst="ellipse">
            <a:avLst/>
          </a:prstGeom>
          <a:solidFill>
            <a:srgbClr val="FF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Agency FB" pitchFamily="34" charset="0"/>
              </a:rPr>
              <a:t>PELAKSANAAN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Agency FB" pitchFamily="34" charset="0"/>
              </a:rPr>
              <a:t>KEGIATAN</a:t>
            </a:r>
          </a:p>
        </p:txBody>
      </p:sp>
      <p:sp>
        <p:nvSpPr>
          <p:cNvPr id="37" name="Striped Right Arrow 36"/>
          <p:cNvSpPr/>
          <p:nvPr/>
        </p:nvSpPr>
        <p:spPr>
          <a:xfrm rot="5400000">
            <a:off x="6543675" y="2828925"/>
            <a:ext cx="914400" cy="285750"/>
          </a:xfrm>
          <a:prstGeom prst="stripedRightArrow">
            <a:avLst>
              <a:gd name="adj1" fmla="val 55634"/>
              <a:gd name="adj2" fmla="val 5000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8" name="Rounded Rectangle 37"/>
          <p:cNvSpPr/>
          <p:nvPr/>
        </p:nvSpPr>
        <p:spPr>
          <a:xfrm>
            <a:off x="6215074" y="3429000"/>
            <a:ext cx="1571636" cy="88105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231775" indent="-23177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id-ID" sz="1400" dirty="0"/>
              <a:t>Semester  I;</a:t>
            </a:r>
          </a:p>
          <a:p>
            <a:pPr marL="231775" indent="-23177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id-ID" sz="1400" dirty="0"/>
              <a:t>Semester  A.T</a:t>
            </a:r>
          </a:p>
        </p:txBody>
      </p:sp>
      <p:sp>
        <p:nvSpPr>
          <p:cNvPr id="39" name="Striped Right Arrow 38"/>
          <p:cNvSpPr/>
          <p:nvPr/>
        </p:nvSpPr>
        <p:spPr>
          <a:xfrm rot="5400000">
            <a:off x="8093869" y="2802731"/>
            <a:ext cx="547688" cy="428625"/>
          </a:xfrm>
          <a:prstGeom prst="stripedRightArrow">
            <a:avLst>
              <a:gd name="adj1" fmla="val 55634"/>
              <a:gd name="adj2" fmla="val 5000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0" name="Rounded Rectangle 39"/>
          <p:cNvSpPr/>
          <p:nvPr/>
        </p:nvSpPr>
        <p:spPr>
          <a:xfrm>
            <a:off x="7781956" y="3286124"/>
            <a:ext cx="1219200" cy="361952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231775" indent="-23177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endParaRPr lang="id-ID" sz="1400" dirty="0"/>
          </a:p>
          <a:p>
            <a:pPr marL="231775" indent="-23177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sz="1400" dirty="0" err="1"/>
              <a:t>Perdes</a:t>
            </a:r>
            <a:endParaRPr lang="en-US" sz="1400" dirty="0"/>
          </a:p>
          <a:p>
            <a:pPr marL="231775" indent="-2317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/>
          </a:p>
        </p:txBody>
      </p:sp>
      <p:sp>
        <p:nvSpPr>
          <p:cNvPr id="29717" name="Subtitle 2"/>
          <p:cNvSpPr txBox="1">
            <a:spLocks/>
          </p:cNvSpPr>
          <p:nvPr/>
        </p:nvSpPr>
        <p:spPr bwMode="auto">
          <a:xfrm>
            <a:off x="5562600" y="76200"/>
            <a:ext cx="34290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sz="2800">
                <a:solidFill>
                  <a:srgbClr val="CCFF33"/>
                </a:solidFill>
                <a:latin typeface="Bernard MT Condensed" pitchFamily="18" charset="0"/>
              </a:rPr>
              <a:t>Pengelolaan </a:t>
            </a:r>
            <a:endParaRPr lang="id-ID" sz="2800">
              <a:solidFill>
                <a:srgbClr val="CCFF33"/>
              </a:solidFill>
              <a:latin typeface="Bernard MT Condensed" pitchFamily="18" charset="0"/>
            </a:endParaRPr>
          </a:p>
          <a:p>
            <a:pPr algn="ctr" eaLnBrk="1" hangingPunct="1">
              <a:spcBef>
                <a:spcPct val="20000"/>
              </a:spcBef>
            </a:pPr>
            <a:r>
              <a:rPr lang="en-US" sz="2800">
                <a:solidFill>
                  <a:srgbClr val="CCFF33"/>
                </a:solidFill>
                <a:latin typeface="Bernard MT Condensed" pitchFamily="18" charset="0"/>
              </a:rPr>
              <a:t>Keuangan  Desa</a:t>
            </a:r>
          </a:p>
        </p:txBody>
      </p:sp>
      <p:sp>
        <p:nvSpPr>
          <p:cNvPr id="27" name="Striped Right Arrow 26"/>
          <p:cNvSpPr/>
          <p:nvPr/>
        </p:nvSpPr>
        <p:spPr>
          <a:xfrm rot="5400000">
            <a:off x="5438775" y="1790700"/>
            <a:ext cx="228600" cy="609600"/>
          </a:xfrm>
          <a:prstGeom prst="striped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 dirty="0"/>
          </a:p>
        </p:txBody>
      </p:sp>
      <p:sp>
        <p:nvSpPr>
          <p:cNvPr id="28" name="Rounded Rectangle 27"/>
          <p:cNvSpPr/>
          <p:nvPr/>
        </p:nvSpPr>
        <p:spPr>
          <a:xfrm>
            <a:off x="4643438" y="2285992"/>
            <a:ext cx="1928826" cy="1071570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d-ID" sz="1200" dirty="0"/>
              <a:t>Buku Kas Umum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d-ID" sz="1200" dirty="0"/>
              <a:t>Buku   Pembantu Pajak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d-ID" sz="1200" dirty="0"/>
              <a:t>Buku  Bank </a:t>
            </a:r>
          </a:p>
        </p:txBody>
      </p:sp>
      <p:sp>
        <p:nvSpPr>
          <p:cNvPr id="30" name="Striped Right Arrow 29"/>
          <p:cNvSpPr/>
          <p:nvPr/>
        </p:nvSpPr>
        <p:spPr>
          <a:xfrm>
            <a:off x="6357938" y="1695450"/>
            <a:ext cx="152400" cy="304800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1" name="Down Arrow 40"/>
          <p:cNvSpPr/>
          <p:nvPr/>
        </p:nvSpPr>
        <p:spPr>
          <a:xfrm rot="994121">
            <a:off x="3155950" y="4641850"/>
            <a:ext cx="533400" cy="304800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/>
          </a:p>
        </p:txBody>
      </p:sp>
      <p:sp>
        <p:nvSpPr>
          <p:cNvPr id="42" name="Rounded Rectangle 41"/>
          <p:cNvSpPr/>
          <p:nvPr/>
        </p:nvSpPr>
        <p:spPr>
          <a:xfrm>
            <a:off x="1752592" y="5024454"/>
            <a:ext cx="1676400" cy="762000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1600" dirty="0"/>
              <a:t>Rancangan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1600" dirty="0"/>
              <a:t>APBDesa</a:t>
            </a:r>
          </a:p>
        </p:txBody>
      </p:sp>
      <p:sp>
        <p:nvSpPr>
          <p:cNvPr id="32" name="Bent-Up Arrow 31"/>
          <p:cNvSpPr/>
          <p:nvPr/>
        </p:nvSpPr>
        <p:spPr>
          <a:xfrm rot="5400000">
            <a:off x="1052513" y="4805363"/>
            <a:ext cx="571500" cy="533400"/>
          </a:xfrm>
          <a:prstGeom prst="bentUp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/>
          </a:p>
        </p:txBody>
      </p:sp>
      <p:cxnSp>
        <p:nvCxnSpPr>
          <p:cNvPr id="53" name="Straight Connector 52"/>
          <p:cNvCxnSpPr>
            <a:endCxn id="4" idx="1"/>
          </p:cNvCxnSpPr>
          <p:nvPr/>
        </p:nvCxnSpPr>
        <p:spPr>
          <a:xfrm>
            <a:off x="490538" y="609600"/>
            <a:ext cx="76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9001125" y="2357438"/>
            <a:ext cx="66675" cy="47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 rot="10800000" flipV="1">
            <a:off x="6172200" y="6019800"/>
            <a:ext cx="2895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 rot="5400000">
            <a:off x="-2205037" y="3314700"/>
            <a:ext cx="5410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Flowchart: Preparation 78"/>
          <p:cNvSpPr/>
          <p:nvPr/>
        </p:nvSpPr>
        <p:spPr>
          <a:xfrm>
            <a:off x="3248036" y="5400676"/>
            <a:ext cx="2895600" cy="1314472"/>
          </a:xfrm>
          <a:prstGeom prst="flowChartPreparation">
            <a:avLst/>
          </a:prstGeom>
          <a:solidFill>
            <a:srgbClr val="127417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1200" dirty="0"/>
              <a:t>PERBUP/WALKOT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1200" dirty="0"/>
              <a:t>TENTANG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1200" dirty="0"/>
              <a:t>PENGELOLAAN KEUANGAN DESA</a:t>
            </a:r>
          </a:p>
        </p:txBody>
      </p:sp>
      <p:cxnSp>
        <p:nvCxnSpPr>
          <p:cNvPr id="83" name="Straight Connector 82"/>
          <p:cNvCxnSpPr/>
          <p:nvPr/>
        </p:nvCxnSpPr>
        <p:spPr>
          <a:xfrm rot="5400000">
            <a:off x="7239000" y="4191000"/>
            <a:ext cx="3657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6" name="Diagram 35"/>
          <p:cNvGraphicFramePr/>
          <p:nvPr/>
        </p:nvGraphicFramePr>
        <p:xfrm>
          <a:off x="642910" y="3714752"/>
          <a:ext cx="1928826" cy="8572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cxnSp>
        <p:nvCxnSpPr>
          <p:cNvPr id="48" name="Straight Arrow Connector 47"/>
          <p:cNvCxnSpPr/>
          <p:nvPr/>
        </p:nvCxnSpPr>
        <p:spPr>
          <a:xfrm>
            <a:off x="500063" y="6000750"/>
            <a:ext cx="257175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rot="10800000">
            <a:off x="642938" y="2428875"/>
            <a:ext cx="357187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rot="10800000">
            <a:off x="642938" y="4143375"/>
            <a:ext cx="357187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rot="5400000">
            <a:off x="-215106" y="3285331"/>
            <a:ext cx="17145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rot="10800000">
            <a:off x="428625" y="3214688"/>
            <a:ext cx="214313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71438" y="1500188"/>
            <a:ext cx="357187" cy="34163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P</a:t>
            </a:r>
            <a:endParaRPr lang="id-ID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A</a:t>
            </a:r>
            <a:endParaRPr lang="id-ID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R</a:t>
            </a:r>
            <a:endParaRPr lang="id-ID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T</a:t>
            </a:r>
            <a:endParaRPr lang="id-ID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I</a:t>
            </a:r>
            <a:endParaRPr lang="id-ID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S</a:t>
            </a:r>
            <a:endParaRPr lang="id-ID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I</a:t>
            </a:r>
            <a:endParaRPr lang="id-ID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P</a:t>
            </a:r>
            <a:endParaRPr lang="id-ID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A</a:t>
            </a:r>
            <a:endParaRPr lang="id-ID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T</a:t>
            </a:r>
            <a:endParaRPr lang="id-ID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I</a:t>
            </a:r>
            <a:endParaRPr lang="id-ID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F</a:t>
            </a:r>
          </a:p>
        </p:txBody>
      </p:sp>
    </p:spTree>
    <p:extLst>
      <p:ext uri="{BB962C8B-B14F-4D97-AF65-F5344CB8AC3E}">
        <p14:creationId xmlns:p14="http://schemas.microsoft.com/office/powerpoint/2010/main" val="420128289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098578"/>
          </a:xfrm>
        </p:spPr>
        <p:txBody>
          <a:bodyPr>
            <a:normAutofit/>
          </a:bodyPr>
          <a:lstStyle/>
          <a:p>
            <a:r>
              <a:rPr lang="id-ID" i="1" dirty="0" smtClean="0">
                <a:solidFill>
                  <a:srgbClr val="0070C0"/>
                </a:solidFill>
                <a:latin typeface="Albertus"/>
              </a:rPr>
              <a:t>Selamat Belajar dan Sukses</a:t>
            </a:r>
            <a:br>
              <a:rPr lang="id-ID" i="1" dirty="0" smtClean="0">
                <a:solidFill>
                  <a:srgbClr val="0070C0"/>
                </a:solidFill>
                <a:latin typeface="Albertus"/>
              </a:rPr>
            </a:br>
            <a:r>
              <a:rPr lang="id-ID" i="1" dirty="0" smtClean="0">
                <a:solidFill>
                  <a:srgbClr val="0070C0"/>
                </a:solidFill>
                <a:latin typeface="Albertus"/>
              </a:rPr>
              <a:t>Sampai Jumpa Lagi </a:t>
            </a:r>
            <a:r>
              <a:rPr lang="id-ID" i="1" dirty="0">
                <a:latin typeface="Albertus"/>
              </a:rPr>
              <a:t/>
            </a:r>
            <a:br>
              <a:rPr lang="id-ID" i="1" dirty="0">
                <a:latin typeface="Albertus"/>
              </a:rPr>
            </a:b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6006419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43E2D865-D55B-429F-80F0-AD883BBCD746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5123" name="Rectangle 3"/>
          <p:cNvSpPr>
            <a:spLocks noGrp="1"/>
          </p:cNvSpPr>
          <p:nvPr>
            <p:ph sz="quarter" idx="1"/>
          </p:nvPr>
        </p:nvSpPr>
        <p:spPr>
          <a:xfrm>
            <a:off x="533400" y="214313"/>
            <a:ext cx="8305800" cy="6034087"/>
          </a:xfrm>
        </p:spPr>
        <p:txBody>
          <a:bodyPr rtlCol="0">
            <a:normAutofit lnSpcReduction="10000"/>
          </a:bodyPr>
          <a:lstStyle/>
          <a:p>
            <a:pPr marL="533400" indent="-533400" eaLnBrk="1" fontAlgn="auto" hangingPunct="1">
              <a:spcBef>
                <a:spcPts val="500"/>
              </a:spcBef>
              <a:spcAft>
                <a:spcPts val="0"/>
              </a:spcAft>
              <a:buFont typeface="Wingdings" pitchFamily="2" charset="2"/>
              <a:buNone/>
              <a:tabLst>
                <a:tab pos="1252538" algn="l"/>
              </a:tabLst>
              <a:defRPr/>
            </a:pPr>
            <a:endParaRPr lang="en-US" sz="2800" b="1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533400" indent="-533400" eaLnBrk="1" fontAlgn="auto" hangingPunct="1">
              <a:spcBef>
                <a:spcPts val="500"/>
              </a:spcBef>
              <a:spcAft>
                <a:spcPts val="0"/>
              </a:spcAft>
              <a:buFont typeface="Wingdings" pitchFamily="2" charset="2"/>
              <a:buNone/>
              <a:tabLst>
                <a:tab pos="1252538" algn="l"/>
              </a:tabLst>
              <a:defRPr/>
            </a:pPr>
            <a:r>
              <a:rPr lang="id-ID" sz="2800" b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TUJUAN	:</a:t>
            </a:r>
            <a:endParaRPr lang="en-US" sz="2800" b="1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533400" indent="-533400" eaLnBrk="1" fontAlgn="auto" hangingPunct="1">
              <a:spcBef>
                <a:spcPts val="500"/>
              </a:spcBef>
              <a:spcAft>
                <a:spcPts val="0"/>
              </a:spcAft>
              <a:buFont typeface="Wingdings" pitchFamily="2" charset="2"/>
              <a:buAutoNum type="arabicPeriod"/>
              <a:tabLst>
                <a:tab pos="1252538" algn="l"/>
              </a:tabLst>
              <a:defRPr/>
            </a:pPr>
            <a:r>
              <a:rPr lang="en-US" sz="28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Menjelaskan pengertian keuangan desa</a:t>
            </a:r>
            <a:r>
              <a:rPr lang="id-ID" sz="28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dan pengelolaannya </a:t>
            </a:r>
          </a:p>
          <a:p>
            <a:pPr marL="533400" indent="-533400" eaLnBrk="1" fontAlgn="auto" hangingPunct="1">
              <a:spcBef>
                <a:spcPts val="500"/>
              </a:spcBef>
              <a:spcAft>
                <a:spcPts val="0"/>
              </a:spcAft>
              <a:buFont typeface="Wingdings" pitchFamily="2" charset="2"/>
              <a:buAutoNum type="arabicPeriod"/>
              <a:tabLst>
                <a:tab pos="1252538" algn="l"/>
              </a:tabLst>
              <a:defRPr/>
            </a:pPr>
            <a:r>
              <a:rPr lang="id-ID" sz="28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Menjelaskan  siklus dan struktur pengelola keuangan desa</a:t>
            </a:r>
          </a:p>
          <a:p>
            <a:pPr marL="533400" indent="-533400" eaLnBrk="1" fontAlgn="auto" hangingPunct="1">
              <a:spcBef>
                <a:spcPts val="500"/>
              </a:spcBef>
              <a:spcAft>
                <a:spcPts val="0"/>
              </a:spcAft>
              <a:buFont typeface="Wingdings" pitchFamily="2" charset="2"/>
              <a:buAutoNum type="arabicPeriod"/>
              <a:tabLst>
                <a:tab pos="1252538" algn="l"/>
              </a:tabLst>
              <a:defRPr/>
            </a:pPr>
            <a:r>
              <a:rPr lang="id-ID" sz="28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Siklus  dan struktur APBDesa  </a:t>
            </a:r>
            <a:endParaRPr lang="en-US" sz="280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533400" indent="-533400" eaLnBrk="1" fontAlgn="auto" hangingPunct="1">
              <a:spcBef>
                <a:spcPts val="500"/>
              </a:spcBef>
              <a:spcAft>
                <a:spcPts val="0"/>
              </a:spcAft>
              <a:buFont typeface="Wingdings" pitchFamily="2" charset="2"/>
              <a:buAutoNum type="arabicPeriod"/>
              <a:tabLst>
                <a:tab pos="1252538" algn="l"/>
              </a:tabLst>
              <a:defRPr/>
            </a:pPr>
            <a:r>
              <a:rPr lang="en-US" sz="28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Menjelaskan sumber-sumber pendapatan desa.</a:t>
            </a:r>
          </a:p>
          <a:p>
            <a:pPr marL="533400" indent="-533400" eaLnBrk="1" fontAlgn="auto" hangingPunct="1">
              <a:spcBef>
                <a:spcPts val="500"/>
              </a:spcBef>
              <a:spcAft>
                <a:spcPts val="0"/>
              </a:spcAft>
              <a:buFont typeface="Wingdings" pitchFamily="2" charset="2"/>
              <a:buAutoNum type="arabicPeriod"/>
              <a:tabLst>
                <a:tab pos="1252538" algn="l"/>
              </a:tabLst>
              <a:defRPr/>
            </a:pPr>
            <a:r>
              <a:rPr lang="en-US" sz="28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Menjelaskan Pola Pengelolaan Keuangan Desa.</a:t>
            </a:r>
          </a:p>
          <a:p>
            <a:pPr marL="533400" indent="-533400" eaLnBrk="1" fontAlgn="auto" hangingPunct="1">
              <a:spcBef>
                <a:spcPts val="500"/>
              </a:spcBef>
              <a:spcAft>
                <a:spcPts val="0"/>
              </a:spcAft>
              <a:buFont typeface="Wingdings" pitchFamily="2" charset="2"/>
              <a:buAutoNum type="arabicPeriod"/>
              <a:tabLst>
                <a:tab pos="1252538" algn="l"/>
              </a:tabLst>
              <a:defRPr/>
            </a:pPr>
            <a:r>
              <a:rPr lang="en-US" sz="28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Menjelaskan Pola Pengelolaan Anggaran Pendapatan dan Belanja Desa.</a:t>
            </a:r>
            <a:endParaRPr lang="id-ID" sz="280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533400" indent="-533400" eaLnBrk="1" fontAlgn="auto" hangingPunct="1">
              <a:spcBef>
                <a:spcPts val="500"/>
              </a:spcBef>
              <a:spcAft>
                <a:spcPts val="0"/>
              </a:spcAft>
              <a:buFont typeface="Wingdings" pitchFamily="2" charset="2"/>
              <a:buAutoNum type="arabicPeriod"/>
              <a:tabLst>
                <a:tab pos="1252538" algn="l"/>
              </a:tabLst>
              <a:defRPr/>
            </a:pPr>
            <a:r>
              <a:rPr lang="id-ID" sz="28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Sistem pelaporan dan pertanggungjawaban penggunaan anggaran/keuangan </a:t>
            </a:r>
            <a:endParaRPr lang="en-US" sz="280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55405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id-ID" smtClean="0"/>
              <a:t>KEPUSTAKAAN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A0B1F2F2-7FA4-4328-B82A-628F2781E63D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15364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1500188"/>
            <a:ext cx="7772400" cy="4595812"/>
          </a:xfrm>
        </p:spPr>
        <p:txBody>
          <a:bodyPr>
            <a:normAutofit fontScale="70000" lnSpcReduction="20000"/>
          </a:bodyPr>
          <a:lstStyle/>
          <a:p>
            <a:pPr eaLnBrk="1" hangingPunct="1"/>
            <a:r>
              <a:rPr lang="id-ID" dirty="0" smtClean="0"/>
              <a:t>UU no 6 tahun 2014 tenang Desa</a:t>
            </a:r>
          </a:p>
          <a:p>
            <a:pPr eaLnBrk="1" hangingPunct="1"/>
            <a:r>
              <a:rPr lang="id-ID" dirty="0" smtClean="0"/>
              <a:t>PP 43/47 pelaksanaan UU Desa</a:t>
            </a:r>
          </a:p>
          <a:p>
            <a:pPr eaLnBrk="1" hangingPunct="1"/>
            <a:r>
              <a:rPr lang="id-ID" dirty="0" smtClean="0"/>
              <a:t>Permendagri No 20 Tahun 2018</a:t>
            </a:r>
          </a:p>
          <a:p>
            <a:pPr eaLnBrk="1" hangingPunct="1"/>
            <a:r>
              <a:rPr lang="id-ID" dirty="0" smtClean="0"/>
              <a:t>Pertumbuhan &amp;Penyelenggaraan Pem Des– Hanif Nurcholis</a:t>
            </a:r>
          </a:p>
          <a:p>
            <a:pPr eaLnBrk="1" hangingPunct="1"/>
            <a:r>
              <a:rPr lang="id-ID" dirty="0" smtClean="0"/>
              <a:t>Pedoman Standrat Pelayanan Publik Pem Des---- Komisi Informasi Prop Jatim</a:t>
            </a:r>
          </a:p>
          <a:p>
            <a:pPr eaLnBrk="1" hangingPunct="1"/>
            <a:r>
              <a:rPr lang="id-ID" dirty="0" smtClean="0"/>
              <a:t>Pedoman Asistensi Akutansi Keuangan Desa</a:t>
            </a:r>
          </a:p>
          <a:p>
            <a:r>
              <a:rPr lang="id-ID" dirty="0" smtClean="0"/>
              <a:t>PETUNJUK </a:t>
            </a:r>
            <a:r>
              <a:rPr lang="id-ID" dirty="0"/>
              <a:t>TEKNIS PENGGUNAAN DANA DESA  TAHUN 2018</a:t>
            </a:r>
            <a:r>
              <a:rPr lang="id-ID" dirty="0" smtClean="0">
                <a:effectLst/>
              </a:rPr>
              <a:t> </a:t>
            </a:r>
            <a:endParaRPr lang="id-ID" dirty="0" smtClean="0"/>
          </a:p>
          <a:p>
            <a:r>
              <a:rPr lang="en-US" dirty="0" err="1" smtClean="0"/>
              <a:t>Aplikasi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(</a:t>
            </a:r>
            <a:r>
              <a:rPr lang="en-US" dirty="0" err="1" smtClean="0"/>
              <a:t>Siskeudes</a:t>
            </a:r>
            <a:r>
              <a:rPr lang="en-US" dirty="0" smtClean="0"/>
              <a:t>) </a:t>
            </a:r>
            <a:r>
              <a:rPr lang="id-ID" dirty="0" smtClean="0"/>
              <a:t>Oleh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Pengawasan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Pembangunan (BPKP)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Kementerian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(</a:t>
            </a:r>
            <a:r>
              <a:rPr lang="en-US" dirty="0" err="1" smtClean="0"/>
              <a:t>Kemendagri</a:t>
            </a:r>
            <a:r>
              <a:rPr lang="en-US" dirty="0" smtClean="0"/>
              <a:t>). </a:t>
            </a:r>
            <a:endParaRPr lang="id-ID" dirty="0" smtClean="0"/>
          </a:p>
          <a:p>
            <a:pPr eaLnBrk="1" hangingPunct="1"/>
            <a:r>
              <a:rPr lang="id-ID" dirty="0" smtClean="0"/>
              <a:t> dll</a:t>
            </a:r>
          </a:p>
          <a:p>
            <a:pPr eaLnBrk="1" hangingPunct="1"/>
            <a:endParaRPr lang="id-ID" dirty="0" smtClean="0"/>
          </a:p>
        </p:txBody>
      </p:sp>
    </p:spTree>
    <p:extLst>
      <p:ext uri="{BB962C8B-B14F-4D97-AF65-F5344CB8AC3E}">
        <p14:creationId xmlns:p14="http://schemas.microsoft.com/office/powerpoint/2010/main" val="274161021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id-ID" sz="4000" smtClean="0"/>
              <a:t>Regulasi Keuangan Desa</a:t>
            </a:r>
          </a:p>
        </p:txBody>
      </p:sp>
      <p:sp>
        <p:nvSpPr>
          <p:cNvPr id="17411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en-US" altLang="en-US" smtClean="0">
              <a:solidFill>
                <a:schemeClr val="tx2"/>
              </a:solidFill>
            </a:endParaRPr>
          </a:p>
        </p:txBody>
      </p:sp>
      <p:sp>
        <p:nvSpPr>
          <p:cNvPr id="191492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7EBE90A8-A0C6-43BA-8419-5C4B7874D283}" type="slidenum">
              <a:rPr lang="en-US" altLang="en-US"/>
              <a:pPr>
                <a:defRPr/>
              </a:pPr>
              <a:t>5</a:t>
            </a:fld>
            <a:endParaRPr lang="en-US" altLang="en-US"/>
          </a:p>
        </p:txBody>
      </p:sp>
      <p:graphicFrame>
        <p:nvGraphicFramePr>
          <p:cNvPr id="6" name="Diagram 5"/>
          <p:cNvGraphicFramePr/>
          <p:nvPr/>
        </p:nvGraphicFramePr>
        <p:xfrm>
          <a:off x="683568" y="1268760"/>
          <a:ext cx="8136904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805164013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d-ID" b="1" dirty="0" smtClean="0">
                <a:latin typeface="+mn-lt"/>
                <a:ea typeface="+mn-ea"/>
                <a:cs typeface="+mn-cs"/>
              </a:rPr>
              <a:t>PEMBAHASAN </a:t>
            </a:r>
            <a:br>
              <a:rPr lang="id-ID" b="1" dirty="0" smtClean="0">
                <a:latin typeface="+mn-lt"/>
                <a:ea typeface="+mn-ea"/>
                <a:cs typeface="+mn-cs"/>
              </a:rPr>
            </a:br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65B3C847-37D3-412A-87D2-BD54701EF35F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18436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1285875"/>
            <a:ext cx="7772400" cy="4810125"/>
          </a:xfrm>
        </p:spPr>
        <p:txBody>
          <a:bodyPr>
            <a:normAutofit/>
          </a:bodyPr>
          <a:lstStyle/>
          <a:p>
            <a:pPr eaLnBrk="1" hangingPunct="1"/>
            <a:r>
              <a:rPr lang="id-ID" dirty="0" smtClean="0"/>
              <a:t>1. </a:t>
            </a:r>
            <a:r>
              <a:rPr lang="id-ID" sz="2400" dirty="0" smtClean="0"/>
              <a:t>Pengertian Pengelolaan Keuangan Desa </a:t>
            </a:r>
          </a:p>
          <a:p>
            <a:pPr eaLnBrk="1" hangingPunct="1"/>
            <a:r>
              <a:rPr lang="id-ID" sz="2400" dirty="0" smtClean="0"/>
              <a:t>2. Dasar Peraturan </a:t>
            </a:r>
          </a:p>
          <a:p>
            <a:pPr eaLnBrk="1" hangingPunct="1"/>
            <a:r>
              <a:rPr lang="id-ID" sz="2400" dirty="0" smtClean="0"/>
              <a:t>3. Para pihak yang terlibat TPKP</a:t>
            </a:r>
          </a:p>
          <a:p>
            <a:pPr eaLnBrk="1" hangingPunct="1"/>
            <a:r>
              <a:rPr lang="id-ID" sz="2400" dirty="0" smtClean="0"/>
              <a:t>5. Siklus / kalender anggaran Desa </a:t>
            </a:r>
          </a:p>
          <a:p>
            <a:pPr eaLnBrk="1" hangingPunct="1"/>
            <a:r>
              <a:rPr lang="id-ID" sz="2400" dirty="0" smtClean="0"/>
              <a:t>6. Istilah-istilah yang digunakan </a:t>
            </a:r>
          </a:p>
          <a:p>
            <a:pPr eaLnBrk="1" hangingPunct="1"/>
            <a:r>
              <a:rPr lang="id-ID" sz="2400" dirty="0" smtClean="0"/>
              <a:t>7. Dokumen yang dirujuk/dihasilkan  RPJM, RKP, RAPBDesa, LPPD</a:t>
            </a:r>
          </a:p>
          <a:p>
            <a:pPr eaLnBrk="1" hangingPunct="1"/>
            <a:r>
              <a:rPr lang="id-ID" sz="2400" dirty="0" smtClean="0"/>
              <a:t>8 Penatausahaan Keuangan </a:t>
            </a:r>
          </a:p>
          <a:p>
            <a:pPr eaLnBrk="1" hangingPunct="1"/>
            <a:r>
              <a:rPr lang="id-ID" sz="2400" dirty="0"/>
              <a:t>9</a:t>
            </a:r>
            <a:r>
              <a:rPr lang="id-ID" sz="2400" dirty="0" smtClean="0"/>
              <a:t>. Laporan Keuangan APBDesa</a:t>
            </a:r>
          </a:p>
          <a:p>
            <a:pPr eaLnBrk="1" hangingPunct="1"/>
            <a:r>
              <a:rPr lang="id-ID" sz="2400" dirty="0" smtClean="0"/>
              <a:t>10. Tugas dan Tanggung Jawab Pemerintah Desa </a:t>
            </a:r>
          </a:p>
        </p:txBody>
      </p:sp>
    </p:spTree>
    <p:extLst>
      <p:ext uri="{BB962C8B-B14F-4D97-AF65-F5344CB8AC3E}">
        <p14:creationId xmlns:p14="http://schemas.microsoft.com/office/powerpoint/2010/main" val="55772740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3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id-ID" sz="3200" b="1" smtClean="0">
                <a:solidFill>
                  <a:srgbClr val="00B0F0"/>
                </a:solidFill>
              </a:rPr>
              <a:t>ADMINISTRASI KEUANGAN DESA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 rtlCol="0">
            <a:normAutofit fontScale="70000" lnSpcReduction="20000"/>
          </a:bodyPr>
          <a:lstStyle/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id-ID" dirty="0" smtClean="0"/>
              <a:t>SEGALA BENTUK PEMBUKUAN YANG DIGUNAKAN UNTUK PETATAUSAHAAN KEUANGAN DESA SERTA DIGUNAKAN SEBAGAI BUKTI PENGELOLAAN KEUANGAN DESA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endParaRPr lang="id-ID" dirty="0" smtClean="0"/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id-ID" dirty="0" smtClean="0"/>
              <a:t>KEGIATAN PENCATATAN DATA DAN INFORMASI MENGENAI PENGELOLAAN KEUANGAN DESA YANG DITUANGKAN KE DALAM BUKU ADMINISTRASI DESA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endParaRPr lang="id-ID" dirty="0" smtClean="0"/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id-ID" dirty="0" smtClean="0"/>
              <a:t>ADMINISTRASI DALAM ARTI SEMPIT --- PEMBUKUAN KEUANGAN DESA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endParaRPr lang="id-ID" dirty="0" smtClean="0"/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id-ID" dirty="0" smtClean="0"/>
              <a:t>ADMINISTRASI DALAM ARTI LUAS----- MELIPUTI KEGIATAN PERENCANAAN, PENGGUNAAN, PENCATATAN, PELAPORAN DAN PERTANGGUNGJAWABAN PENGELOLAAN KEUANGAN DESA 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96786868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85750"/>
            <a:ext cx="7772400" cy="642938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d-ID" sz="3200" b="1" dirty="0" smtClean="0">
                <a:latin typeface="+mn-lt"/>
                <a:ea typeface="+mn-ea"/>
                <a:cs typeface="+mn-cs"/>
              </a:rPr>
              <a:t>Pengertian Pengelolaan Keuangan Desa </a:t>
            </a:r>
            <a:br>
              <a:rPr lang="id-ID" sz="3200" b="1" dirty="0" smtClean="0">
                <a:latin typeface="+mn-lt"/>
                <a:ea typeface="+mn-ea"/>
                <a:cs typeface="+mn-cs"/>
              </a:rPr>
            </a:br>
            <a:endParaRPr lang="id-ID" sz="32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5B75E233-47FE-4827-A951-BDDB14BBC4BD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25604" name="Content Placeholder 2"/>
          <p:cNvSpPr>
            <a:spLocks noGrp="1"/>
          </p:cNvSpPr>
          <p:nvPr>
            <p:ph sz="quarter" idx="1"/>
          </p:nvPr>
        </p:nvSpPr>
        <p:spPr>
          <a:xfrm>
            <a:off x="214313" y="1071563"/>
            <a:ext cx="8929687" cy="5500687"/>
          </a:xfrm>
        </p:spPr>
        <p:txBody>
          <a:bodyPr/>
          <a:lstStyle/>
          <a:p>
            <a:pPr eaLnBrk="1" hangingPunct="1"/>
            <a:r>
              <a:rPr lang="id-ID" sz="2000" dirty="0" smtClean="0"/>
              <a:t>Keuangan desa adalah </a:t>
            </a:r>
            <a:r>
              <a:rPr lang="id-ID" sz="2000" i="1" dirty="0" smtClean="0">
                <a:solidFill>
                  <a:srgbClr val="002060"/>
                </a:solidFill>
              </a:rPr>
              <a:t>semua hak &amp;kewajiban desa yg dapat dinilai dengan uang, serta barang/uang yang dijadikan milik desa terkait denganpelaksanaan hak&amp;kewajiban</a:t>
            </a:r>
          </a:p>
          <a:p>
            <a:pPr eaLnBrk="1" hangingPunct="1"/>
            <a:endParaRPr lang="id-ID" sz="2000" dirty="0" smtClean="0"/>
          </a:p>
          <a:p>
            <a:pPr eaLnBrk="1" hangingPunct="1"/>
            <a:r>
              <a:rPr lang="id-ID" sz="2000" dirty="0" smtClean="0"/>
              <a:t>Pengelolaan keuangandesa adalah </a:t>
            </a:r>
            <a:r>
              <a:rPr lang="id-ID" sz="2000" i="1" dirty="0" smtClean="0"/>
              <a:t>keseluruhan kegiatan yang meliputi </a:t>
            </a:r>
            <a:r>
              <a:rPr lang="id-ID" sz="2000" i="1" dirty="0" smtClean="0">
                <a:solidFill>
                  <a:srgbClr val="FF0000"/>
                </a:solidFill>
              </a:rPr>
              <a:t>perencanaan, penganggaran, penata-usahaan, pelaporan, pertanggungjawaban &amp; pengawasan keuangandesa.</a:t>
            </a:r>
          </a:p>
          <a:p>
            <a:pPr eaLnBrk="1" hangingPunct="1"/>
            <a:endParaRPr lang="id-ID" sz="2000" dirty="0" smtClean="0"/>
          </a:p>
          <a:p>
            <a:pPr eaLnBrk="1" hangingPunct="1"/>
            <a:r>
              <a:rPr lang="id-ID" sz="2000" dirty="0" smtClean="0"/>
              <a:t>Penganggaran adalah </a:t>
            </a:r>
            <a:r>
              <a:rPr lang="id-ID" sz="2000" i="1" dirty="0" smtClean="0"/>
              <a:t>metode pengalokasian sumber penerimaan dan pengeluaran desa dalam jangka waktu tertentu (biasanya 1 tahun yg disebut APBDes)</a:t>
            </a:r>
          </a:p>
          <a:p>
            <a:pPr eaLnBrk="1" hangingPunct="1"/>
            <a:endParaRPr lang="id-ID" sz="2000" dirty="0" smtClean="0"/>
          </a:p>
          <a:p>
            <a:pPr eaLnBrk="1" hangingPunct="1"/>
            <a:r>
              <a:rPr lang="id-ID" sz="2000" dirty="0" smtClean="0"/>
              <a:t>Anggaran Pendapatan dan Belanja Desa, selanjutnya disingkat APBDesa adalah </a:t>
            </a:r>
            <a:r>
              <a:rPr lang="id-ID" sz="2000" i="1" dirty="0" smtClean="0"/>
              <a:t>rencana keuangan tahunan pemerintahan desa yang dibahas dan disetujui bersama oleh pemerintah desa dan Badan Permusyawaratan Desa, dan ditetapkan dengan peraturan desa</a:t>
            </a:r>
          </a:p>
        </p:txBody>
      </p:sp>
    </p:spTree>
    <p:extLst>
      <p:ext uri="{BB962C8B-B14F-4D97-AF65-F5344CB8AC3E}">
        <p14:creationId xmlns:p14="http://schemas.microsoft.com/office/powerpoint/2010/main" val="85110162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id-ID" sz="2800" b="1" smtClean="0"/>
              <a:t>UNSUR ADMINISTRASI KEUANGAN DESA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85750" y="1643063"/>
            <a:ext cx="8643938" cy="4452937"/>
          </a:xfrm>
        </p:spPr>
        <p:txBody>
          <a:bodyPr rtlCol="0">
            <a:normAutofit fontScale="85000" lnSpcReduction="20000"/>
          </a:bodyPr>
          <a:lstStyle/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id-ID" b="1" i="1" dirty="0" smtClean="0"/>
              <a:t>UNSUR PENGUASAAN </a:t>
            </a:r>
          </a:p>
          <a:p>
            <a:pPr marL="320040" indent="-32004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id-ID" dirty="0" smtClean="0"/>
              <a:t>	terdiridari penguasaan anggaran desa dan tindakan untuk memberi perintah menangih dan perintah membayar . Akibat dari tindakan ini membawa akibat pengeluaran dan mendatangkan penerimaan guna menutup pengeluaran desa. </a:t>
            </a:r>
          </a:p>
          <a:p>
            <a:pPr marL="320040" indent="-320040" eaLnBrk="1" fontAlgn="auto" hangingPunct="1">
              <a:spcAft>
                <a:spcPts val="0"/>
              </a:spcAft>
              <a:buFontTx/>
              <a:buNone/>
              <a:defRPr/>
            </a:pPr>
            <a:endParaRPr lang="id-ID" dirty="0" smtClean="0"/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id-ID" i="1" dirty="0" smtClean="0"/>
              <a:t>UNSUR KEWAJIBAN </a:t>
            </a:r>
            <a:endParaRPr lang="id-ID" i="1" dirty="0"/>
          </a:p>
          <a:p>
            <a:pPr marL="320040" indent="-32004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id-ID" dirty="0" smtClean="0"/>
              <a:t>	Unsur ini berkaitan dengan kewajiban untuk  nenerima,meyimpan dan mengeluarkan uang dan kemudian mempertanggungjawabkannya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84910519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1084</Words>
  <Application>Microsoft Office PowerPoint</Application>
  <PresentationFormat>On-screen Show (4:3)</PresentationFormat>
  <Paragraphs>252</Paragraphs>
  <Slides>22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PowerPoint Presentation</vt:lpstr>
      <vt:lpstr>Latar Belakang</vt:lpstr>
      <vt:lpstr>PowerPoint Presentation</vt:lpstr>
      <vt:lpstr>KEPUSTAKAAN </vt:lpstr>
      <vt:lpstr>Regulasi Keuangan Desa</vt:lpstr>
      <vt:lpstr>PEMBAHASAN  </vt:lpstr>
      <vt:lpstr>ADMINISTRASI KEUANGAN DESA</vt:lpstr>
      <vt:lpstr>Pengertian Pengelolaan Keuangan Desa  </vt:lpstr>
      <vt:lpstr>UNSUR ADMINISTRASI KEUANGAN DESA </vt:lpstr>
      <vt:lpstr>AZAS PENGELOLAAN KEUANGAN DESA</vt:lpstr>
      <vt:lpstr>Azas  dalam pengelolaan kauangan </vt:lpstr>
      <vt:lpstr>PEMEGANG KEKUASAAN  PENGELOLAAN KEUANGAN DESA</vt:lpstr>
      <vt:lpstr>PowerPoint Presentation</vt:lpstr>
      <vt:lpstr>PPKD</vt:lpstr>
      <vt:lpstr>Anggota PTPKD </vt:lpstr>
      <vt:lpstr>Anggota PPKD </vt:lpstr>
      <vt:lpstr>TUGAS BENDAHARA </vt:lpstr>
      <vt:lpstr>Arena </vt:lpstr>
      <vt:lpstr>Para Pihak Yang Terlibat dalam Perencanaan &amp; Penganggaran Desa </vt:lpstr>
      <vt:lpstr>PowerPoint Presentation</vt:lpstr>
      <vt:lpstr>PowerPoint Presentation</vt:lpstr>
      <vt:lpstr>Selamat Belajar dan Sukses Sampai Jumpa Lagi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LETERATUR</dc:title>
  <dc:creator>Hartono</dc:creator>
  <cp:lastModifiedBy>Hartono</cp:lastModifiedBy>
  <cp:revision>11</cp:revision>
  <dcterms:created xsi:type="dcterms:W3CDTF">2020-09-30T13:00:42Z</dcterms:created>
  <dcterms:modified xsi:type="dcterms:W3CDTF">2020-10-01T03:12:11Z</dcterms:modified>
</cp:coreProperties>
</file>