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65" r:id="rId12"/>
    <p:sldId id="266" r:id="rId13"/>
    <p:sldId id="267" r:id="rId14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/>
              <a:t>PELEMBAGAAN SOSIAL POLITIK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/>
              <a:t>disusun:</a:t>
            </a:r>
            <a:endParaRPr lang="en-US"/>
          </a:p>
          <a:p>
            <a:r>
              <a:rPr lang="en-US"/>
              <a:t>Dr.Guno Tri Tjahjoko,MA </a:t>
            </a:r>
            <a:endParaRPr lang="en-US"/>
          </a:p>
          <a:p>
            <a:r>
              <a:rPr lang="en-US">
                <a:solidFill>
                  <a:schemeClr val="tx1"/>
                </a:solidFill>
              </a:rPr>
              <a:t>(disusun dari berbagai sumber)</a:t>
            </a:r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Klasifikasi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dari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sudut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penerimaan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masyarakat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, </a:t>
            </a: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yaitu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: </a:t>
            </a:r>
            <a:endParaRPr kumimoji="0" lang="en-US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en-US" i="1" kern="0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Approved </a:t>
            </a:r>
            <a:r>
              <a:rPr lang="en-US" i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atau</a:t>
            </a:r>
            <a:r>
              <a:rPr lang="en-US" i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social sanctioned institutions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merupakan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lembaga-lembaga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yang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diterima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masyarakat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,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misalnya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sekolah,lembaga politik,ormas</a:t>
            </a:r>
            <a:r>
              <a:rPr lang="en-US" i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endParaRPr kumimoji="0" lang="en-US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en-US" i="1" kern="0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Unsanctioned </a:t>
            </a:r>
            <a:r>
              <a:rPr lang="en-US" i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institutions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yang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ditolak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oleh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masyarakat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walau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masyarakat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kadang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tidak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berhasil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memberantasnya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,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contohnya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: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kelompok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penjahat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. 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Refleksi Sosiologi Politik: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Diskusikan dalam kelas tentang hal-hal,sebagai berikut:</a:t>
            </a:r>
            <a:endParaRPr lang="en-US"/>
          </a:p>
          <a:p>
            <a:r>
              <a:rPr lang="en-US"/>
              <a:t>1.Dalam rangka mendapatkan dana partai politik untuk mengikuti Pemilu, seorang ketua umum melakukan intervensi dalam penempatan pejabat dalam kementerian . Bagaimana sikap dan komentar anda terhadap kasus ini ?</a:t>
            </a:r>
            <a:endParaRPr lang="en-US"/>
          </a:p>
          <a:p>
            <a:r>
              <a:rPr lang="en-US"/>
              <a:t>2.Seorang caleg berkampanye dengan menawarkan mobil dan motor kepada para pemilihnya.Bagaimana sikap dan komentar anda terhadap kasus ini ?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Terimakasih, sampai jumpa minggu depan....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1919288" y="476250"/>
            <a:ext cx="2808287" cy="639763"/>
          </a:xfrm>
        </p:spPr>
        <p:txBody>
          <a:bodyPr vert="horz" wrap="square" lIns="91440" tIns="45720" rIns="91440" bIns="45720" anchor="ctr"/>
          <a:p>
            <a:pPr eaLnBrk="1" hangingPunct="1"/>
            <a:r>
              <a:rPr lang="en-US" altLang="x-none" b="1" dirty="0">
                <a:solidFill>
                  <a:schemeClr val="tx1"/>
                </a:solidFill>
              </a:rPr>
              <a:t>Definisi..</a:t>
            </a:r>
            <a:endParaRPr lang="en-US" altLang="x-none" b="1" dirty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idx="1" hasCustomPrompt="1"/>
          </p:nvPr>
        </p:nvSpPr>
        <p:spPr>
          <a:xfrm>
            <a:off x="1898650" y="1268413"/>
            <a:ext cx="8374063" cy="5256212"/>
          </a:xfrm>
        </p:spPr>
        <p:txBody>
          <a:bodyPr vert="horz" wrap="square" lIns="91440" tIns="45720" rIns="91440" bIns="45720" anchor="t"/>
          <a:p>
            <a:pPr eaLnBrk="1" hangingPunct="1"/>
            <a:r>
              <a:rPr lang="en-US" altLang="x-none" sz="2800" b="1" i="1" dirty="0">
                <a:solidFill>
                  <a:srgbClr val="FF0000"/>
                </a:solidFill>
                <a:latin typeface="Agency FB" panose="020B0503020202020204" pitchFamily="34" charset="0"/>
              </a:rPr>
              <a:t>Social institution</a:t>
            </a:r>
            <a:r>
              <a:rPr lang="en-US" altLang="x-none" sz="2800" i="1" dirty="0">
                <a:latin typeface="Agency FB" panose="020B0503020202020204" pitchFamily="34" charset="0"/>
              </a:rPr>
              <a:t> </a:t>
            </a:r>
            <a:r>
              <a:rPr lang="en-US" altLang="x-none" sz="2800" dirty="0">
                <a:latin typeface="Agency FB" panose="020B0503020202020204" pitchFamily="34" charset="0"/>
              </a:rPr>
              <a:t>: bentuk dimana ada </a:t>
            </a:r>
            <a:r>
              <a:rPr lang="en-US" altLang="x-none" sz="2800" b="1" dirty="0">
                <a:solidFill>
                  <a:srgbClr val="FF0000"/>
                </a:solidFill>
                <a:latin typeface="Agency FB" panose="020B0503020202020204" pitchFamily="34" charset="0"/>
              </a:rPr>
              <a:t>kumpulan</a:t>
            </a:r>
            <a:r>
              <a:rPr lang="en-US" altLang="x-none" sz="2800" dirty="0">
                <a:solidFill>
                  <a:srgbClr val="FF0000"/>
                </a:solidFill>
                <a:latin typeface="Agency FB" panose="020B0503020202020204" pitchFamily="34" charset="0"/>
              </a:rPr>
              <a:t> norma sosial dan peraturan</a:t>
            </a:r>
            <a:r>
              <a:rPr lang="en-US" altLang="x-none" sz="2800" dirty="0">
                <a:latin typeface="Agency FB" panose="020B0503020202020204" pitchFamily="34" charset="0"/>
              </a:rPr>
              <a:t> tertentu di dalamnya untuk melaksanakan fungsi masyarakat </a:t>
            </a:r>
            <a:endParaRPr lang="en-US" altLang="x-none" sz="2800" dirty="0">
              <a:latin typeface="Agency FB" panose="020B0503020202020204" pitchFamily="34" charset="0"/>
            </a:endParaRPr>
          </a:p>
          <a:p>
            <a:pPr eaLnBrk="1" hangingPunct="1"/>
            <a:r>
              <a:rPr lang="en-US" altLang="x-none" sz="2800" dirty="0">
                <a:latin typeface="Agency FB" panose="020B0503020202020204" pitchFamily="34" charset="0"/>
              </a:rPr>
              <a:t>LEMBAGA: format yang stabil, terstuktur dan mapan. </a:t>
            </a:r>
            <a:endParaRPr lang="en-US" altLang="x-none" sz="2800" dirty="0">
              <a:latin typeface="Agency FB" panose="020B0503020202020204" pitchFamily="34" charset="0"/>
            </a:endParaRPr>
          </a:p>
          <a:p>
            <a:pPr eaLnBrk="1" hangingPunct="1"/>
            <a:r>
              <a:rPr lang="en-US" altLang="x-none" sz="2800" dirty="0">
                <a:solidFill>
                  <a:srgbClr val="FF0000"/>
                </a:solidFill>
                <a:latin typeface="Agency FB" panose="020B0503020202020204" pitchFamily="34" charset="0"/>
              </a:rPr>
              <a:t>Cara-cara berbuat - kebiasaan - tata kelakuan - bertambah matang (disertai adanya aturan dan sanksi) - bila terjadi pelanggaran - terbentuk adat istiadat </a:t>
            </a:r>
            <a:r>
              <a:rPr lang="en-US" altLang="x-none" sz="2800" i="1" dirty="0">
                <a:solidFill>
                  <a:srgbClr val="FF0000"/>
                </a:solidFill>
                <a:latin typeface="Agency FB" panose="020B0503020202020204" pitchFamily="34" charset="0"/>
              </a:rPr>
              <a:t>(customs)        </a:t>
            </a:r>
            <a:r>
              <a:rPr lang="en-US" altLang="x-none" sz="2800" dirty="0">
                <a:solidFill>
                  <a:srgbClr val="FF0000"/>
                </a:solidFill>
                <a:latin typeface="Agency FB" panose="020B0503020202020204" pitchFamily="34" charset="0"/>
              </a:rPr>
              <a:t>LEMBAGA</a:t>
            </a:r>
            <a:endParaRPr lang="en-US" altLang="x-none" sz="2800" dirty="0">
              <a:solidFill>
                <a:srgbClr val="FF0000"/>
              </a:solidFill>
              <a:latin typeface="Agency FB" panose="020B0503020202020204" pitchFamily="34" charset="0"/>
            </a:endParaRPr>
          </a:p>
          <a:p>
            <a:pPr eaLnBrk="1" hangingPunct="1"/>
            <a:r>
              <a:rPr lang="en-US" altLang="x-none" sz="2800" dirty="0">
                <a:solidFill>
                  <a:srgbClr val="FF0000"/>
                </a:solidFill>
                <a:latin typeface="Agency FB" panose="020B0503020202020204" pitchFamily="34" charset="0"/>
              </a:rPr>
              <a:t>Lembaga Politik : pelembagaan organisasi dalam rangka menampung aspirasi masyarakat,misal: partai politik,organisasi massa,DPR,MPR,dll</a:t>
            </a:r>
            <a:endParaRPr lang="en-US" altLang="x-none" sz="2800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6169025" y="4148138"/>
            <a:ext cx="431800" cy="3603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359150" y="485775"/>
            <a:ext cx="5483225" cy="1143000"/>
          </a:xfrm>
          <a:solidFill>
            <a:srgbClr val="FF99CC">
              <a:alpha val="100000"/>
            </a:srgbClr>
          </a:solidFill>
        </p:spPr>
        <p:txBody>
          <a:bodyPr vert="horz" wrap="square" lIns="91440" tIns="45720" rIns="91440" bIns="45720" anchor="ctr"/>
          <a:p>
            <a:r>
              <a:rPr lang="en-US" altLang="x-none" sz="3600" b="1" dirty="0"/>
              <a:t>Ciri-Ciri Umum </a:t>
            </a:r>
            <a:endParaRPr lang="en-US" altLang="x-none" sz="3600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81200" y="1700213"/>
            <a:ext cx="8229600" cy="4824412"/>
          </a:xfrm>
        </p:spPr>
        <p:txBody>
          <a:bodyPr vert="horz" wrap="square" lIns="91440" tIns="45720" rIns="91440" bIns="45720" anchor="t"/>
          <a:p>
            <a:pPr marL="0" indent="0">
              <a:buNone/>
            </a:pPr>
            <a:r>
              <a:rPr lang="en-US" altLang="x-none" sz="2000" b="1" dirty="0"/>
              <a:t>1.</a:t>
            </a:r>
            <a:r>
              <a:rPr lang="en-US" altLang="x-none" sz="2000" dirty="0"/>
              <a:t> </a:t>
            </a:r>
            <a:r>
              <a:rPr lang="en-US" altLang="x-none" sz="2000" b="1" dirty="0"/>
              <a:t>Unit yang fungsional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dirty="0"/>
              <a:t>Terdiri dari adat istiadat, kebiasaan dan unsur kebudayaan lainnya dalam unit yang fungsional.</a:t>
            </a:r>
            <a:endParaRPr lang="en-US" altLang="x-none" sz="2000" dirty="0"/>
          </a:p>
          <a:p>
            <a:pPr marL="0" indent="0">
              <a:buNone/>
            </a:pPr>
            <a:r>
              <a:rPr lang="en-US" altLang="x-none" sz="2000" b="1" dirty="0"/>
              <a:t>2. Tingkat kekekalan tertentu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dirty="0"/>
              <a:t>Memiliki umur yang lama. Dianggap sebagai himpunan norma-norma pada kebutuhan masyarakat yg harus dipelihara.</a:t>
            </a:r>
            <a:endParaRPr lang="en-US" altLang="x-none" sz="2000" dirty="0"/>
          </a:p>
          <a:p>
            <a:pPr marL="0" indent="0">
              <a:buNone/>
            </a:pPr>
            <a:r>
              <a:rPr lang="en-US" altLang="x-none" sz="2000" b="1" dirty="0"/>
              <a:t>3. Memiliki Tujuan tertentu.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b="1" dirty="0"/>
              <a:t>4. Perangkat peralatan untuk mencapai tujuan lembaga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dirty="0"/>
              <a:t>Contoh : SDM, bangunan, mesin, dsb..</a:t>
            </a:r>
            <a:endParaRPr lang="en-US" altLang="x-none" sz="2000" dirty="0"/>
          </a:p>
          <a:p>
            <a:pPr marL="0" indent="0">
              <a:buNone/>
            </a:pPr>
            <a:r>
              <a:rPr lang="en-US" altLang="x-none" sz="2000" b="1" dirty="0"/>
              <a:t>5. Alat secara simbolis menggambarkan tujuan dan fungsi lembaga yang bersangkutan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dirty="0"/>
              <a:t>Contoh : logo, simbol, semboyan, dsb..</a:t>
            </a:r>
            <a:endParaRPr lang="en-US" altLang="x-none" sz="2000" dirty="0"/>
          </a:p>
          <a:p>
            <a:pPr marL="0" indent="0">
              <a:buNone/>
            </a:pPr>
            <a:r>
              <a:rPr lang="en-US" altLang="x-none" sz="2000" b="1" dirty="0"/>
              <a:t>6. Mempunyai tradisi atau tata tertib sendiri yang spesifik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b="1" dirty="0"/>
              <a:t>7.Parpol untuk merengkuh kekuasaan</a:t>
            </a:r>
            <a:endParaRPr lang="en-US" altLang="x-none" sz="2000" b="1" dirty="0"/>
          </a:p>
          <a:p>
            <a:pPr marL="0" indent="0">
              <a:buNone/>
            </a:pPr>
            <a:endParaRPr lang="en-US" altLang="x-none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205163" y="108585"/>
            <a:ext cx="5843587" cy="1143000"/>
          </a:xfrm>
          <a:solidFill>
            <a:srgbClr val="CCFF33">
              <a:alpha val="100000"/>
            </a:srgbClr>
          </a:solidFill>
        </p:spPr>
        <p:txBody>
          <a:bodyPr vert="horz" wrap="square" lIns="91440" tIns="45720" rIns="91440" bIns="45720" anchor="ctr"/>
          <a:p>
            <a:r>
              <a:rPr lang="en-US" altLang="x-none" sz="2800" b="1" dirty="0"/>
              <a:t>Fungsi dan Komponen</a:t>
            </a:r>
            <a:br>
              <a:rPr lang="en-US" altLang="x-none" sz="2800" b="1" dirty="0"/>
            </a:br>
            <a:r>
              <a:rPr lang="en-US" altLang="x-none" sz="2800" b="1" dirty="0"/>
              <a:t> Lembaga Sosial dan Politik</a:t>
            </a:r>
            <a:endParaRPr lang="en-US" altLang="x-none" sz="2800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 hasCustomPrompt="1"/>
          </p:nvPr>
        </p:nvSpPr>
        <p:spPr>
          <a:xfrm>
            <a:off x="2012315" y="1372235"/>
            <a:ext cx="8229600" cy="3455988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 dan politik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merupakan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suatu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tatanan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mempunyai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5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fungsi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pokok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kehidupan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Pedoman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tentang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bagaimana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harus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bersikap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berperilaku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setiap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usaha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memenuhi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hidup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Pertahanan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melestarikan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keutuhan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Pedoman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 dalam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rangka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usaha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memelihara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ketertiban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sekaligus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kontrol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Parpol untuk mendidik para kader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Parpol sebagai sarana merengkuh kekuasaan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81200" y="620395"/>
            <a:ext cx="9664700" cy="56165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dan politik </a:t>
            </a:r>
            <a:r>
              <a:rPr kumimoji="0" lang="en-US" sz="28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berfungsi</a:t>
            </a:r>
            <a:r>
              <a:rPr kumimoji="0" lang="en-US" sz="2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2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endParaRPr kumimoji="0" lang="en-US" sz="2800" b="1" i="0" u="sng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Preventif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Pencegahan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Mencegah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kemungkinan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terjadi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konflik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penyimpangan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pelanggaran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hukum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yg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mengancam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stabilitas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hubungan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Represif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Sanksi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Mengembalikan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keserasian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dgn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memberikan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sanksi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terhadap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pihak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yang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melakukan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pelanggaran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merusaknya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tatanan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3.Melokalisir konflik secara vertikal : dengan adanya Pemilu dan Pilkada,konflik horisontal di lokalisir ke antar elite politik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0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Dua</a:t>
            </a: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acuan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tindakan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pengadilan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endParaRPr kumimoji="0" lang="en-US" sz="2000" b="1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Usaha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mempengaruhi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orang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lain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Pengawasan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pribadi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agar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tetap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mengikuti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nilai-nilai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norma-norma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berlaku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kehidupan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kelompok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Penegakkan hukum kepada masyarakat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390583" y="340360"/>
            <a:ext cx="5410200" cy="1143000"/>
          </a:xfrm>
          <a:solidFill>
            <a:srgbClr val="92D050">
              <a:alpha val="100000"/>
            </a:srgbClr>
          </a:solidFill>
        </p:spPr>
        <p:txBody>
          <a:bodyPr vert="horz" wrap="square" lIns="91440" tIns="45720" rIns="91440" bIns="45720" anchor="ctr"/>
          <a:p>
            <a:r>
              <a:rPr lang="en-US" altLang="x-none" sz="2800" b="1" dirty="0"/>
              <a:t>Proses Pertumbuhan </a:t>
            </a:r>
            <a:br>
              <a:rPr lang="en-US" altLang="x-none" sz="2800" b="1" dirty="0"/>
            </a:br>
            <a:r>
              <a:rPr lang="en-US" altLang="x-none" sz="2800" b="1" dirty="0"/>
              <a:t>Lembaga Sosial dan Politik</a:t>
            </a:r>
            <a:r>
              <a:rPr lang="en-US" altLang="x-none" sz="3600" b="1" dirty="0"/>
              <a:t> </a:t>
            </a:r>
            <a:endParaRPr lang="en-US" altLang="x-none" sz="3600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 hasCustomPrompt="1"/>
          </p:nvPr>
        </p:nvSpPr>
        <p:spPr>
          <a:xfrm>
            <a:off x="1422400" y="1773555"/>
            <a:ext cx="10373995" cy="460883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Kesamaan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pandangan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hasrat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keinginan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manusia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hidup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sejahtera -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tatanan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normatif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berlakunya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stabilitas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kehidupan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kelompok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semakin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mapan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terpola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bentuk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 dan politik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dapat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diawali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manusia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keteraturan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hidupnya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Proses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pelembagaan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yaitu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suatu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proses yang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dilewati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suatu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kemasyarakatan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menjadi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bagian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salah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satu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benar-benar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berlaku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apabila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norma-norma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sepenuhnya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telah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dapat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membantu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pelaksanaan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pemenuhan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hidupnya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tertib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memuaskan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berlandaskan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berlaku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39800" y="476250"/>
            <a:ext cx="10464165" cy="60483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Proses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pelembagaan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suatu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dan politik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menjadi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umumnya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melalui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empat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tahapan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yaitu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diketahui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pedoman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bersikap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bertingkah laku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dipahami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oleh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apabila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dilanggar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sanksi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Jika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kepatuhan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benar-benar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kesadaran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keyakinan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dirasakan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bermanfaat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proses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pelembagaan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sudah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sampai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tahap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lebih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tinggi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diakui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terpisahkan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kehidupan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Penghargaan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menunjukan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bahwa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sudah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menjadi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 bidang politik,proses pelembagaan terjadi setelah ditetapkan dalam Undang-Undang yang mengatur perilaku elite politik dalam Pemilu atau Pilkada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782888" y="476250"/>
            <a:ext cx="6707187" cy="1143000"/>
          </a:xfrm>
          <a:solidFill>
            <a:srgbClr val="993366">
              <a:alpha val="100000"/>
            </a:srgbClr>
          </a:solidFill>
        </p:spPr>
        <p:txBody>
          <a:bodyPr vert="horz" wrap="square" lIns="91440" tIns="45720" rIns="91440" bIns="45720" anchor="ctr"/>
          <a:p>
            <a:r>
              <a:rPr lang="en-US" altLang="x-none" sz="3600" b="1" dirty="0">
                <a:solidFill>
                  <a:schemeClr val="bg1"/>
                </a:solidFill>
              </a:rPr>
              <a:t>Tipe lembaga </a:t>
            </a:r>
            <a:br>
              <a:rPr lang="en-US" altLang="x-none" sz="3600" b="1" dirty="0">
                <a:solidFill>
                  <a:schemeClr val="bg1"/>
                </a:solidFill>
              </a:rPr>
            </a:br>
            <a:r>
              <a:rPr lang="en-US" altLang="x-none" sz="3600" b="1" dirty="0">
                <a:solidFill>
                  <a:schemeClr val="bg1"/>
                </a:solidFill>
              </a:rPr>
              <a:t> Sosial atau Politik</a:t>
            </a:r>
            <a:endParaRPr lang="en-US" altLang="x-none" sz="3600" dirty="0">
              <a:solidFill>
                <a:schemeClr val="bg1"/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81200" y="1773238"/>
            <a:ext cx="8229600" cy="43529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Klasifikasi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sudut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perkembangan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yaitu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8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Crescive</a:t>
            </a: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institution</a:t>
            </a:r>
            <a:r>
              <a:rPr kumimoji="0" lang="en-US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atau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paling primer,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yaitu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tidak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disengaja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tumbuh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istiadat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Contohnya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perkawinan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agama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Enacted 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institution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sengaja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dibentuk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memenuhi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tujuan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tertentu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Contohnya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pendidikan, dan lembag politik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7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81200" y="476250"/>
            <a:ext cx="8229600" cy="60483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Klasifikasi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sudut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sistem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nilai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diterima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yaitu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Basic institutions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dianggap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kemasyarakatan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sangat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penting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memelihara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mepertahankan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tata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tertib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contohnya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sekolah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Subsidiary institution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dianggap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kurang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penting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contohnya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kegiatan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rekreasi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3.Politic institutions : lembaga yang mengatur dan mengelola parpol dan perilaku elite politik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5450</Words>
  <Application>WPS Presentation</Application>
  <PresentationFormat>Widescreen</PresentationFormat>
  <Paragraphs>97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Arial</vt:lpstr>
      <vt:lpstr>SimSun</vt:lpstr>
      <vt:lpstr>Wingdings</vt:lpstr>
      <vt:lpstr>Agency FB</vt:lpstr>
      <vt:lpstr>Microsoft YaHei</vt:lpstr>
      <vt:lpstr/>
      <vt:lpstr>Arial Unicode MS</vt:lpstr>
      <vt:lpstr>Calibri</vt:lpstr>
      <vt:lpstr>Segoe Print</vt:lpstr>
      <vt:lpstr>Communications and Dialogues</vt:lpstr>
      <vt:lpstr>PELEMBAGAAN SOSIAL POLITIK</vt:lpstr>
      <vt:lpstr>Definisi..</vt:lpstr>
      <vt:lpstr>Ciri-Ciri Umum </vt:lpstr>
      <vt:lpstr>Fungsi dan Komponen  Lembaga Sosial dan Politik</vt:lpstr>
      <vt:lpstr>PowerPoint 演示文稿</vt:lpstr>
      <vt:lpstr>Proses Pertumbuhan  Lembaga Sosial dan Politik </vt:lpstr>
      <vt:lpstr>PowerPoint 演示文稿</vt:lpstr>
      <vt:lpstr>Tipe lembaga   Sosial atau Politik</vt:lpstr>
      <vt:lpstr>PowerPoint 演示文稿</vt:lpstr>
      <vt:lpstr>PowerPoint 演示文稿</vt:lpstr>
      <vt:lpstr>Refleksi Sosiologi Politik: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PELEMBAGAAN SOSIOLOGI POLITIK</dc:title>
  <dc:creator>LENOVO</dc:creator>
  <cp:lastModifiedBy>LENOVO</cp:lastModifiedBy>
  <cp:revision>6</cp:revision>
  <dcterms:created xsi:type="dcterms:W3CDTF">2019-03-18T22:38:00Z</dcterms:created>
  <dcterms:modified xsi:type="dcterms:W3CDTF">2019-03-20T04:16:55Z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