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  <p:sldId id="256" r:id="rId4"/>
    <p:sldId id="257" r:id="rId5"/>
    <p:sldId id="270" r:id="rId6"/>
    <p:sldId id="263" r:id="rId7"/>
    <p:sldId id="269" r:id="rId8"/>
    <p:sldId id="271" r:id="rId9"/>
    <p:sldId id="272" r:id="rId10"/>
    <p:sldId id="273" r:id="rId11"/>
    <p:sldId id="264" r:id="rId12"/>
    <p:sldId id="274" r:id="rId13"/>
    <p:sldId id="275" r:id="rId14"/>
    <p:sldId id="276" r:id="rId15"/>
    <p:sldId id="265" r:id="rId16"/>
    <p:sldId id="266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A44418A-6D3B-44C1-9215-2BE14FDD1830}" type="datetimeFigureOut">
              <a:rPr lang="id-ID" smtClean="0"/>
              <a:t>20/04/2020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694E04-D579-4C77-AEC6-9B00ADA4C8EF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MATERI KE IV 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9986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Pengurus</a:t>
            </a:r>
            <a:r>
              <a:rPr lang="en-US" b="1" dirty="0"/>
              <a:t> LKD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54102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Pengurus</a:t>
            </a:r>
            <a:r>
              <a:rPr lang="en-US" dirty="0"/>
              <a:t> LKD</a:t>
            </a:r>
            <a:endParaRPr lang="id-ID" dirty="0"/>
          </a:p>
          <a:p>
            <a:r>
              <a:rPr lang="en-US" dirty="0"/>
              <a:t>1. </a:t>
            </a:r>
            <a:r>
              <a:rPr lang="en-US" dirty="0" err="1"/>
              <a:t>Pengurus</a:t>
            </a:r>
            <a:r>
              <a:rPr lang="en-US" dirty="0"/>
              <a:t> LKD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:</a:t>
            </a:r>
            <a:endParaRPr lang="id-ID" dirty="0"/>
          </a:p>
          <a:p>
            <a:pPr lvl="1"/>
            <a:r>
              <a:rPr lang="en-US" dirty="0"/>
              <a:t>a. </a:t>
            </a:r>
            <a:r>
              <a:rPr lang="en-US" dirty="0" err="1"/>
              <a:t>ketua</a:t>
            </a:r>
            <a:r>
              <a:rPr lang="en-US" dirty="0"/>
              <a:t>;</a:t>
            </a:r>
            <a:endParaRPr lang="id-ID" dirty="0"/>
          </a:p>
          <a:p>
            <a:pPr lvl="1"/>
            <a:r>
              <a:rPr lang="en-US" dirty="0"/>
              <a:t>b. </a:t>
            </a:r>
            <a:r>
              <a:rPr lang="en-US" dirty="0" err="1"/>
              <a:t>sekretaris</a:t>
            </a:r>
            <a:r>
              <a:rPr lang="en-US" dirty="0"/>
              <a:t>;</a:t>
            </a:r>
            <a:endParaRPr lang="id-ID" dirty="0"/>
          </a:p>
          <a:p>
            <a:pPr lvl="1"/>
            <a:r>
              <a:rPr lang="en-US" dirty="0"/>
              <a:t>c. </a:t>
            </a:r>
            <a:r>
              <a:rPr lang="en-US" dirty="0" err="1"/>
              <a:t>bendahara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id-ID" dirty="0"/>
          </a:p>
          <a:p>
            <a:pPr lvl="1"/>
            <a:r>
              <a:rPr lang="en-US" dirty="0"/>
              <a:t>d.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 smtClean="0"/>
              <a:t>.</a:t>
            </a:r>
            <a:endParaRPr lang="id-ID" dirty="0" smtClean="0"/>
          </a:p>
          <a:p>
            <a:pPr lvl="1"/>
            <a:endParaRPr lang="id-ID" dirty="0"/>
          </a:p>
          <a:p>
            <a:r>
              <a:rPr lang="en-US" dirty="0"/>
              <a:t>2.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LKD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  <a:p>
            <a:r>
              <a:rPr lang="en-US" dirty="0"/>
              <a:t>3. </a:t>
            </a:r>
            <a:r>
              <a:rPr lang="en-US" dirty="0" err="1"/>
              <a:t>Pengurus</a:t>
            </a:r>
            <a:r>
              <a:rPr lang="en-US" dirty="0"/>
              <a:t> LKD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(lima) </a:t>
            </a:r>
            <a:r>
              <a:rPr lang="en-US" dirty="0" err="1" smtClean="0"/>
              <a:t>tahun</a:t>
            </a:r>
            <a:r>
              <a:rPr lang="id-ID" dirty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  <a:p>
            <a:r>
              <a:rPr lang="en-US" dirty="0"/>
              <a:t>4. </a:t>
            </a:r>
            <a:r>
              <a:rPr lang="en-US" dirty="0" err="1"/>
              <a:t>Pengurus</a:t>
            </a:r>
            <a:r>
              <a:rPr lang="en-US" dirty="0"/>
              <a:t> LKD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menjabat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kali </a:t>
            </a:r>
            <a:r>
              <a:rPr lang="en-US" dirty="0" err="1" smtClean="0"/>
              <a:t>masa</a:t>
            </a:r>
            <a:r>
              <a:rPr lang="id-ID" dirty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  </a:t>
            </a:r>
            <a:r>
              <a:rPr lang="en-US" dirty="0" err="1"/>
              <a:t>secara</a:t>
            </a:r>
            <a:r>
              <a:rPr lang="en-US" dirty="0"/>
              <a:t>   </a:t>
            </a:r>
            <a:r>
              <a:rPr lang="en-US" dirty="0" err="1"/>
              <a:t>berturut-turut</a:t>
            </a:r>
            <a:r>
              <a:rPr lang="en-US" dirty="0"/>
              <a:t>   </a:t>
            </a:r>
            <a:r>
              <a:rPr lang="en-US" dirty="0" err="1"/>
              <a:t>atau</a:t>
            </a:r>
            <a:r>
              <a:rPr lang="en-US" dirty="0"/>
              <a:t>   </a:t>
            </a:r>
            <a:r>
              <a:rPr lang="en-US" dirty="0" err="1"/>
              <a:t>tidak</a:t>
            </a:r>
            <a:r>
              <a:rPr lang="en-US" dirty="0"/>
              <a:t>  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  <a:p>
            <a:r>
              <a:rPr lang="en-US" dirty="0"/>
              <a:t>5. </a:t>
            </a:r>
            <a:r>
              <a:rPr lang="en-US" dirty="0" err="1"/>
              <a:t>Pengurus</a:t>
            </a:r>
            <a:r>
              <a:rPr lang="en-US" dirty="0"/>
              <a:t>  LKD  </a:t>
            </a:r>
            <a:r>
              <a:rPr lang="en-US" dirty="0" err="1"/>
              <a:t>dilarang</a:t>
            </a:r>
            <a:r>
              <a:rPr lang="en-US" dirty="0"/>
              <a:t>  </a:t>
            </a:r>
            <a:r>
              <a:rPr lang="en-US" dirty="0" err="1"/>
              <a:t>merangkap</a:t>
            </a:r>
            <a:r>
              <a:rPr lang="en-US" dirty="0"/>
              <a:t>  </a:t>
            </a:r>
            <a:r>
              <a:rPr lang="en-US" dirty="0" err="1"/>
              <a:t>jabatan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 </a:t>
            </a:r>
            <a:r>
              <a:rPr lang="en-US" dirty="0" smtClean="0"/>
              <a:t>LKD</a:t>
            </a:r>
            <a:r>
              <a:rPr lang="id-ID" dirty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dilarang</a:t>
            </a:r>
            <a:r>
              <a:rPr lang="en-US" dirty="0"/>
              <a:t>  </a:t>
            </a:r>
            <a:r>
              <a:rPr lang="en-US" dirty="0" err="1"/>
              <a:t>menjadi</a:t>
            </a:r>
            <a:r>
              <a:rPr lang="en-US" dirty="0"/>
              <a:t>  </a:t>
            </a:r>
            <a:r>
              <a:rPr lang="en-US" dirty="0" err="1"/>
              <a:t>anggota</a:t>
            </a:r>
            <a:r>
              <a:rPr lang="en-US" dirty="0"/>
              <a:t>  </a:t>
            </a:r>
            <a:r>
              <a:rPr lang="en-US" dirty="0" err="1"/>
              <a:t>salah</a:t>
            </a:r>
            <a:r>
              <a:rPr lang="en-US" dirty="0"/>
              <a:t>  </a:t>
            </a:r>
            <a:r>
              <a:rPr lang="en-US" dirty="0" err="1"/>
              <a:t>satu</a:t>
            </a:r>
            <a:r>
              <a:rPr lang="en-US" dirty="0"/>
              <a:t> 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064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Lembaga Adat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id-ID" b="1" dirty="0"/>
              <a:t>4. </a:t>
            </a:r>
            <a:r>
              <a:rPr lang="id-ID" dirty="0" smtClean="0"/>
              <a:t>Lembaga </a:t>
            </a:r>
            <a:r>
              <a:rPr lang="id-ID" dirty="0"/>
              <a:t>Adat adalah lembaga desa yang menyelenggarakan fungsi adat istiadat dan menjadi bagian dari susunan asli desa yang tumbuh dan berkembang atas prakarsa masyarakat desa. </a:t>
            </a:r>
            <a:endParaRPr lang="id-ID" dirty="0" smtClean="0"/>
          </a:p>
          <a:p>
            <a:pPr fontAlgn="base"/>
            <a:r>
              <a:rPr lang="id-ID" dirty="0" smtClean="0"/>
              <a:t>Lemabaga </a:t>
            </a:r>
            <a:r>
              <a:rPr lang="id-ID" dirty="0"/>
              <a:t>adat mempunyai tugas membantu pemerintahan desa dan sebagai mitra dalam memberdyakan, melestarikan dan mengembangkan adat istiadat sebagai wujud pengakuan terhadap adat istiadat masyarakat desa.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9535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Pembentukan</a:t>
            </a:r>
            <a:r>
              <a:rPr lang="en-US" sz="2800" b="1" dirty="0"/>
              <a:t> </a:t>
            </a:r>
            <a:r>
              <a:rPr lang="en-US" sz="2800" b="1" dirty="0" err="1"/>
              <a:t>Lembaga</a:t>
            </a:r>
            <a:r>
              <a:rPr lang="en-US" sz="2800" b="1" dirty="0"/>
              <a:t> </a:t>
            </a:r>
            <a:r>
              <a:rPr lang="en-US" sz="2800" b="1" dirty="0" err="1"/>
              <a:t>Adat</a:t>
            </a:r>
            <a:r>
              <a:rPr lang="en-US" sz="2800" b="1" dirty="0"/>
              <a:t> </a:t>
            </a:r>
            <a:r>
              <a:rPr lang="en-US" sz="2800" b="1" dirty="0" err="1"/>
              <a:t>Desa</a:t>
            </a:r>
            <a:r>
              <a:rPr lang="en-US" sz="2800" b="1" dirty="0"/>
              <a:t> (LAD)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1</a:t>
            </a:r>
            <a:r>
              <a:rPr lang="en-US" dirty="0"/>
              <a:t>. LAD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masyarakatDesa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2. </a:t>
            </a:r>
            <a:r>
              <a:rPr lang="en-US" dirty="0" err="1"/>
              <a:t>Pembentukan</a:t>
            </a:r>
            <a:r>
              <a:rPr lang="en-US" dirty="0"/>
              <a:t> LAD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:</a:t>
            </a:r>
            <a:endParaRPr lang="id-ID" dirty="0"/>
          </a:p>
          <a:p>
            <a:pPr marL="722313" indent="-192088"/>
            <a:r>
              <a:rPr lang="en-US" dirty="0"/>
              <a:t>a. </a:t>
            </a:r>
            <a:r>
              <a:rPr lang="en-US" dirty="0" err="1"/>
              <a:t>berasaskan</a:t>
            </a:r>
            <a:r>
              <a:rPr lang="en-US" dirty="0"/>
              <a:t>    </a:t>
            </a:r>
            <a:r>
              <a:rPr lang="en-US" dirty="0" err="1"/>
              <a:t>Pancasila</a:t>
            </a:r>
            <a:r>
              <a:rPr lang="en-US" dirty="0"/>
              <a:t>    </a:t>
            </a:r>
            <a:r>
              <a:rPr lang="en-US" dirty="0" err="1"/>
              <a:t>dan</a:t>
            </a:r>
            <a:r>
              <a:rPr lang="en-US" dirty="0"/>
              <a:t>    </a:t>
            </a:r>
            <a:r>
              <a:rPr lang="en-US" dirty="0" err="1"/>
              <a:t>Undang-Undang</a:t>
            </a:r>
            <a:r>
              <a:rPr lang="en-US" dirty="0"/>
              <a:t>    </a:t>
            </a:r>
            <a:r>
              <a:rPr lang="en-US" dirty="0" err="1" smtClean="0"/>
              <a:t>Dasar</a:t>
            </a:r>
            <a:r>
              <a:rPr lang="id-ID" dirty="0" smtClean="0"/>
              <a:t> </a:t>
            </a:r>
            <a:r>
              <a:rPr lang="en-US" dirty="0" smtClean="0"/>
              <a:t>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1945;</a:t>
            </a:r>
            <a:endParaRPr lang="id-ID" dirty="0"/>
          </a:p>
          <a:p>
            <a:pPr marL="722313" indent="-192088"/>
            <a:r>
              <a:rPr lang="en-US" dirty="0"/>
              <a:t>b.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dipatuhi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</a:t>
            </a:r>
            <a:endParaRPr lang="id-ID" dirty="0"/>
          </a:p>
          <a:p>
            <a:pPr marL="722313" indent="-192088"/>
            <a:r>
              <a:rPr lang="en-US" dirty="0"/>
              <a:t>c. </a:t>
            </a:r>
            <a:r>
              <a:rPr lang="en-US" dirty="0" err="1"/>
              <a:t>berkedudukan</a:t>
            </a:r>
            <a:r>
              <a:rPr lang="en-US" dirty="0"/>
              <a:t>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;</a:t>
            </a:r>
            <a:endParaRPr lang="id-ID" dirty="0"/>
          </a:p>
          <a:p>
            <a:pPr marL="722313" indent="-192088"/>
            <a:r>
              <a:rPr lang="en-US" dirty="0"/>
              <a:t>d. </a:t>
            </a:r>
            <a:r>
              <a:rPr lang="en-US" dirty="0" err="1"/>
              <a:t>keberadaannya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id-ID" dirty="0" smtClean="0"/>
              <a:t> </a:t>
            </a:r>
            <a:r>
              <a:rPr lang="en-US" dirty="0" err="1" smtClean="0"/>
              <a:t>Desa</a:t>
            </a:r>
            <a:r>
              <a:rPr lang="en-US" dirty="0"/>
              <a:t>;</a:t>
            </a:r>
            <a:endParaRPr lang="id-ID" dirty="0"/>
          </a:p>
          <a:p>
            <a:pPr marL="722313" indent="-192088"/>
            <a:r>
              <a:rPr lang="en-US" dirty="0"/>
              <a:t>e.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kepengurusan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;</a:t>
            </a:r>
            <a:endParaRPr lang="id-ID" dirty="0"/>
          </a:p>
          <a:p>
            <a:pPr marL="722313" indent="-192088"/>
            <a:r>
              <a:rPr lang="en-US" dirty="0"/>
              <a:t>f.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sekretariat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g.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berafiliasi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3. </a:t>
            </a:r>
            <a:r>
              <a:rPr lang="en-US" dirty="0" err="1"/>
              <a:t>Ketentuan</a:t>
            </a:r>
            <a:r>
              <a:rPr lang="en-US" dirty="0"/>
              <a:t>   </a:t>
            </a:r>
            <a:r>
              <a:rPr lang="en-US" dirty="0" err="1"/>
              <a:t>lebih</a:t>
            </a:r>
            <a:r>
              <a:rPr lang="en-US" dirty="0"/>
              <a:t>   </a:t>
            </a:r>
            <a:r>
              <a:rPr lang="en-US" dirty="0" err="1"/>
              <a:t>lanjut</a:t>
            </a:r>
            <a:r>
              <a:rPr lang="en-US" dirty="0"/>
              <a:t>   </a:t>
            </a:r>
            <a:r>
              <a:rPr lang="en-US" dirty="0" err="1"/>
              <a:t>mengenai</a:t>
            </a:r>
            <a:r>
              <a:rPr lang="en-US" dirty="0"/>
              <a:t>   </a:t>
            </a:r>
            <a:r>
              <a:rPr lang="en-US" dirty="0" err="1"/>
              <a:t>pembentukan</a:t>
            </a:r>
            <a:r>
              <a:rPr lang="en-US" dirty="0"/>
              <a:t>   </a:t>
            </a:r>
            <a:r>
              <a:rPr lang="en-US" dirty="0" smtClean="0"/>
              <a:t>LAD</a:t>
            </a:r>
            <a:r>
              <a:rPr lang="id-ID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1550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 fontScale="90000"/>
          </a:bodyPr>
          <a:lstStyle/>
          <a:p>
            <a:r>
              <a:rPr lang="en-US" sz="2700" b="1" dirty="0" err="1"/>
              <a:t>Tugas</a:t>
            </a:r>
            <a:r>
              <a:rPr lang="en-US" sz="2700" b="1" dirty="0"/>
              <a:t> </a:t>
            </a:r>
            <a:r>
              <a:rPr lang="en-US" sz="2700" b="1" dirty="0" err="1"/>
              <a:t>dan</a:t>
            </a:r>
            <a:r>
              <a:rPr lang="en-US" sz="2700" b="1" dirty="0"/>
              <a:t> </a:t>
            </a:r>
            <a:r>
              <a:rPr lang="en-US" sz="2700" b="1" dirty="0" err="1"/>
              <a:t>Fungsi</a:t>
            </a:r>
            <a:r>
              <a:rPr lang="en-US" sz="2700" b="1" dirty="0"/>
              <a:t> </a:t>
            </a:r>
            <a:r>
              <a:rPr lang="en-US" sz="2700" b="1" dirty="0" err="1"/>
              <a:t>Lembaga</a:t>
            </a:r>
            <a:r>
              <a:rPr lang="en-US" sz="2700" b="1" dirty="0"/>
              <a:t> </a:t>
            </a:r>
            <a:r>
              <a:rPr lang="en-US" sz="2700" b="1" dirty="0" err="1"/>
              <a:t>Adat</a:t>
            </a:r>
            <a:r>
              <a:rPr lang="en-US" sz="2700" b="1" dirty="0"/>
              <a:t> </a:t>
            </a:r>
            <a:r>
              <a:rPr lang="en-US" sz="2700" b="1" dirty="0" err="1"/>
              <a:t>Desa</a:t>
            </a:r>
            <a:r>
              <a:rPr lang="en-US" sz="2700" b="1" dirty="0"/>
              <a:t> (LAD)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052736"/>
            <a:ext cx="7962088" cy="5616624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Lembaga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(LAD</a:t>
            </a:r>
            <a:r>
              <a:rPr lang="en-US" b="1" dirty="0" smtClean="0"/>
              <a:t>)</a:t>
            </a:r>
            <a:endParaRPr lang="id-ID" b="1" dirty="0" smtClean="0"/>
          </a:p>
          <a:p>
            <a:endParaRPr lang="id-ID" dirty="0"/>
          </a:p>
          <a:p>
            <a:r>
              <a:rPr lang="en-US" b="1" dirty="0"/>
              <a:t>1. </a:t>
            </a:r>
            <a:r>
              <a:rPr lang="en-US" b="1" u="sng" dirty="0"/>
              <a:t>LAD </a:t>
            </a:r>
            <a:r>
              <a:rPr lang="en-US" b="1" u="sng" dirty="0" err="1"/>
              <a:t>bertugas</a:t>
            </a:r>
            <a:r>
              <a:rPr lang="en-US" b="1" u="sng" dirty="0"/>
              <a:t> </a:t>
            </a:r>
            <a:r>
              <a:rPr lang="en-US" b="1" dirty="0" err="1"/>
              <a:t>membantu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mitra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memberdayakan</a:t>
            </a:r>
            <a:r>
              <a:rPr lang="en-US" b="1" dirty="0"/>
              <a:t>, </a:t>
            </a:r>
            <a:r>
              <a:rPr lang="en-US" b="1" dirty="0" err="1"/>
              <a:t>melestarikan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istiadat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wujud</a:t>
            </a:r>
            <a:r>
              <a:rPr lang="en-US" b="1" dirty="0"/>
              <a:t> </a:t>
            </a:r>
            <a:r>
              <a:rPr lang="en-US" b="1" dirty="0" err="1"/>
              <a:t>pengakuan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istiadat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 smtClean="0"/>
              <a:t>.</a:t>
            </a:r>
            <a:endParaRPr lang="id-ID" dirty="0" smtClean="0"/>
          </a:p>
          <a:p>
            <a:endParaRPr lang="id-ID" b="1" dirty="0"/>
          </a:p>
          <a:p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melaksanakan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LAD </a:t>
            </a:r>
            <a:r>
              <a:rPr lang="en-US" b="1" dirty="0" err="1"/>
              <a:t>berfungsi</a:t>
            </a:r>
            <a:r>
              <a:rPr lang="en-US" b="1" dirty="0"/>
              <a:t>:</a:t>
            </a:r>
            <a:endParaRPr lang="id-ID" dirty="0"/>
          </a:p>
          <a:p>
            <a:pPr marL="633413" indent="-279400"/>
            <a:r>
              <a:rPr lang="en-US" b="1" dirty="0"/>
              <a:t>a. </a:t>
            </a:r>
            <a:r>
              <a:rPr lang="en-US" b="1" dirty="0" err="1"/>
              <a:t>melindungi</a:t>
            </a:r>
            <a:r>
              <a:rPr lang="en-US" b="1" dirty="0"/>
              <a:t>    </a:t>
            </a:r>
            <a:r>
              <a:rPr lang="en-US" b="1" dirty="0" err="1"/>
              <a:t>identitas</a:t>
            </a:r>
            <a:r>
              <a:rPr lang="en-US" b="1" dirty="0"/>
              <a:t>    </a:t>
            </a:r>
            <a:r>
              <a:rPr lang="en-US" b="1" dirty="0" err="1"/>
              <a:t>budaya</a:t>
            </a:r>
            <a:r>
              <a:rPr lang="en-US" b="1" dirty="0"/>
              <a:t>    </a:t>
            </a:r>
            <a:r>
              <a:rPr lang="en-US" b="1" dirty="0" err="1"/>
              <a:t>dan</a:t>
            </a:r>
            <a:r>
              <a:rPr lang="en-US" b="1" dirty="0"/>
              <a:t>   </a:t>
            </a:r>
            <a:r>
              <a:rPr lang="en-US" b="1" dirty="0" err="1"/>
              <a:t>hak</a:t>
            </a:r>
            <a:r>
              <a:rPr lang="en-US" b="1" dirty="0"/>
              <a:t>    </a:t>
            </a:r>
            <a:r>
              <a:rPr lang="en-US" b="1" dirty="0" err="1"/>
              <a:t>tradisional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termasuk</a:t>
            </a:r>
            <a:r>
              <a:rPr lang="en-US" b="1" dirty="0"/>
              <a:t> </a:t>
            </a:r>
            <a:r>
              <a:rPr lang="en-US" b="1" dirty="0" err="1"/>
              <a:t>kelahiran</a:t>
            </a:r>
            <a:r>
              <a:rPr lang="en-US" b="1" dirty="0"/>
              <a:t>, </a:t>
            </a:r>
            <a:r>
              <a:rPr lang="en-US" b="1" dirty="0" err="1"/>
              <a:t>kematian</a:t>
            </a:r>
            <a:r>
              <a:rPr lang="en-US" b="1" dirty="0"/>
              <a:t>, </a:t>
            </a:r>
            <a:r>
              <a:rPr lang="en-US" b="1" dirty="0" err="1"/>
              <a:t>perkawinan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unsur</a:t>
            </a:r>
            <a:r>
              <a:rPr lang="en-US" b="1" dirty="0"/>
              <a:t> </a:t>
            </a:r>
            <a:r>
              <a:rPr lang="en-US" b="1" dirty="0" err="1"/>
              <a:t>kekerabatan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;</a:t>
            </a:r>
            <a:endParaRPr lang="id-ID" dirty="0"/>
          </a:p>
          <a:p>
            <a:pPr marL="633413" indent="-279400"/>
            <a:r>
              <a:rPr lang="en-US" b="1" dirty="0"/>
              <a:t>b. </a:t>
            </a:r>
            <a:r>
              <a:rPr lang="en-US" b="1" dirty="0" err="1"/>
              <a:t>melestarikan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ulayat</a:t>
            </a:r>
            <a:r>
              <a:rPr lang="en-US" b="1" dirty="0"/>
              <a:t>, </a:t>
            </a:r>
            <a:r>
              <a:rPr lang="en-US" b="1" dirty="0" err="1"/>
              <a:t>tanah</a:t>
            </a:r>
            <a:r>
              <a:rPr lang="en-US" b="1" dirty="0"/>
              <a:t> </a:t>
            </a:r>
            <a:r>
              <a:rPr lang="en-US" b="1" dirty="0" err="1"/>
              <a:t>ulayat</a:t>
            </a:r>
            <a:r>
              <a:rPr lang="en-US" b="1" dirty="0"/>
              <a:t>, </a:t>
            </a:r>
            <a:r>
              <a:rPr lang="en-US" b="1" dirty="0" err="1"/>
              <a:t>hutan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harta</a:t>
            </a:r>
            <a:r>
              <a:rPr lang="en-US" b="1" dirty="0"/>
              <a:t>  </a:t>
            </a:r>
            <a:r>
              <a:rPr lang="en-US" b="1" dirty="0" err="1"/>
              <a:t>dan</a:t>
            </a:r>
            <a:r>
              <a:rPr lang="en-US" b="1" dirty="0"/>
              <a:t>/</a:t>
            </a:r>
            <a:r>
              <a:rPr lang="en-US" b="1" dirty="0" err="1"/>
              <a:t>atau</a:t>
            </a:r>
            <a:r>
              <a:rPr lang="en-US" b="1" dirty="0"/>
              <a:t>  </a:t>
            </a:r>
            <a:r>
              <a:rPr lang="en-US" b="1" dirty="0" err="1"/>
              <a:t>kekayaan</a:t>
            </a:r>
            <a:r>
              <a:rPr lang="en-US" b="1" dirty="0"/>
              <a:t>  </a:t>
            </a:r>
            <a:r>
              <a:rPr lang="en-US" b="1" dirty="0" err="1"/>
              <a:t>adat</a:t>
            </a:r>
            <a:r>
              <a:rPr lang="en-US" b="1" dirty="0"/>
              <a:t>  </a:t>
            </a:r>
            <a:r>
              <a:rPr lang="en-US" b="1" dirty="0" err="1"/>
              <a:t>lainnya</a:t>
            </a:r>
            <a:r>
              <a:rPr lang="en-US" b="1" dirty="0"/>
              <a:t>  </a:t>
            </a:r>
            <a:r>
              <a:rPr lang="en-US" b="1" dirty="0" err="1"/>
              <a:t>untuk</a:t>
            </a:r>
            <a:r>
              <a:rPr lang="en-US" b="1" dirty="0"/>
              <a:t>  </a:t>
            </a:r>
            <a:r>
              <a:rPr lang="en-US" b="1" dirty="0" err="1"/>
              <a:t>sumber</a:t>
            </a:r>
            <a:endParaRPr lang="id-ID" dirty="0"/>
          </a:p>
          <a:p>
            <a:pPr marL="633413" indent="-279400"/>
            <a:r>
              <a:rPr lang="en-US" b="1" dirty="0" err="1"/>
              <a:t>penghidupan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, </a:t>
            </a:r>
            <a:r>
              <a:rPr lang="en-US" b="1" dirty="0" err="1"/>
              <a:t>kelestarian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mengatasi</a:t>
            </a:r>
            <a:r>
              <a:rPr lang="en-US" b="1" dirty="0"/>
              <a:t> </a:t>
            </a:r>
            <a:r>
              <a:rPr lang="en-US" b="1" dirty="0" err="1"/>
              <a:t>kemiskinan</a:t>
            </a:r>
            <a:r>
              <a:rPr lang="en-US" b="1" dirty="0"/>
              <a:t> di </a:t>
            </a:r>
            <a:r>
              <a:rPr lang="en-US" b="1" dirty="0" err="1"/>
              <a:t>Desa</a:t>
            </a:r>
            <a:r>
              <a:rPr lang="en-US" b="1" dirty="0"/>
              <a:t>;</a:t>
            </a:r>
            <a:endParaRPr lang="id-ID" dirty="0"/>
          </a:p>
          <a:p>
            <a:pPr marL="633413" indent="-279400"/>
            <a:r>
              <a:rPr lang="en-US" b="1" dirty="0"/>
              <a:t>c. </a:t>
            </a:r>
            <a:r>
              <a:rPr lang="en-US" b="1" dirty="0" err="1"/>
              <a:t>mengembangkan</a:t>
            </a:r>
            <a:r>
              <a:rPr lang="en-US" b="1" dirty="0"/>
              <a:t>       </a:t>
            </a:r>
            <a:r>
              <a:rPr lang="en-US" b="1" dirty="0" err="1"/>
              <a:t>musyawarah</a:t>
            </a:r>
            <a:r>
              <a:rPr lang="en-US" b="1" dirty="0"/>
              <a:t>       </a:t>
            </a:r>
            <a:r>
              <a:rPr lang="en-US" b="1" dirty="0" err="1"/>
              <a:t>mufakat</a:t>
            </a:r>
            <a:r>
              <a:rPr lang="en-US" b="1" dirty="0"/>
              <a:t>      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musyawarah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;</a:t>
            </a:r>
            <a:endParaRPr lang="id-ID" dirty="0"/>
          </a:p>
          <a:p>
            <a:pPr marL="633413" indent="-279400"/>
            <a:r>
              <a:rPr lang="en-US" b="1" dirty="0"/>
              <a:t>d. </a:t>
            </a:r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istiadat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b="1" dirty="0"/>
              <a:t> </a:t>
            </a:r>
            <a:r>
              <a:rPr lang="en-US" b="1" dirty="0" err="1"/>
              <a:t>pemilikan</a:t>
            </a:r>
            <a:r>
              <a:rPr lang="en-US" b="1" dirty="0"/>
              <a:t> </a:t>
            </a:r>
            <a:r>
              <a:rPr lang="en-US" b="1" dirty="0" err="1"/>
              <a:t>waris</a:t>
            </a:r>
            <a:r>
              <a:rPr lang="en-US" b="1" dirty="0"/>
              <a:t>, </a:t>
            </a:r>
            <a:r>
              <a:rPr lang="en-US" b="1" dirty="0" err="1"/>
              <a:t>tanah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konflik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interaksi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;</a:t>
            </a:r>
            <a:endParaRPr lang="id-ID" dirty="0"/>
          </a:p>
          <a:p>
            <a:pPr marL="633413" indent="-279400"/>
            <a:r>
              <a:rPr lang="en-US" b="1" dirty="0"/>
              <a:t>e. </a:t>
            </a:r>
            <a:r>
              <a:rPr lang="en-US" b="1" dirty="0" err="1"/>
              <a:t>pengembangan</a:t>
            </a:r>
            <a:r>
              <a:rPr lang="en-US" b="1" dirty="0"/>
              <a:t>  </a:t>
            </a:r>
            <a:r>
              <a:rPr lang="en-US" b="1" dirty="0" err="1"/>
              <a:t>nilai</a:t>
            </a:r>
            <a:r>
              <a:rPr lang="en-US" b="1" dirty="0"/>
              <a:t>  </a:t>
            </a:r>
            <a:r>
              <a:rPr lang="en-US" b="1" dirty="0" err="1"/>
              <a:t>adat</a:t>
            </a:r>
            <a:r>
              <a:rPr lang="en-US" b="1" dirty="0"/>
              <a:t>  </a:t>
            </a:r>
            <a:r>
              <a:rPr lang="en-US" b="1" dirty="0" err="1"/>
              <a:t>istiadat</a:t>
            </a:r>
            <a:r>
              <a:rPr lang="en-US" b="1" dirty="0"/>
              <a:t>  </a:t>
            </a:r>
            <a:r>
              <a:rPr lang="en-US" b="1" dirty="0" err="1"/>
              <a:t>untuk</a:t>
            </a:r>
            <a:r>
              <a:rPr lang="en-US" b="1" dirty="0"/>
              <a:t>  </a:t>
            </a:r>
            <a:r>
              <a:rPr lang="en-US" b="1" dirty="0" err="1"/>
              <a:t>perdamaian</a:t>
            </a:r>
            <a:r>
              <a:rPr lang="en-US" b="1" dirty="0"/>
              <a:t>, </a:t>
            </a:r>
            <a:r>
              <a:rPr lang="en-US" b="1" dirty="0" err="1"/>
              <a:t>ketentraman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ketertiban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;</a:t>
            </a:r>
            <a:endParaRPr lang="id-ID" dirty="0"/>
          </a:p>
          <a:p>
            <a:pPr marL="633413" indent="-279400"/>
            <a:r>
              <a:rPr lang="en-US" b="1" dirty="0"/>
              <a:t>f. </a:t>
            </a:r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, </a:t>
            </a:r>
            <a:r>
              <a:rPr lang="en-US" b="1" dirty="0" err="1"/>
              <a:t>pendidikan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, </a:t>
            </a:r>
            <a:r>
              <a:rPr lang="en-US" b="1" dirty="0" err="1"/>
              <a:t>seni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lingkungan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endParaRPr lang="id-ID" dirty="0"/>
          </a:p>
          <a:p>
            <a:pPr marL="633413" indent="-279400"/>
            <a:r>
              <a:rPr lang="en-US" b="1" dirty="0"/>
              <a:t>g. </a:t>
            </a:r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LAD </a:t>
            </a:r>
            <a:r>
              <a:rPr lang="en-US" b="1" dirty="0" err="1"/>
              <a:t>lainnya</a:t>
            </a:r>
            <a:r>
              <a:rPr lang="en-US" b="1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4348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LKD </a:t>
            </a:r>
            <a:r>
              <a:rPr lang="en-US" b="1" dirty="0" err="1"/>
              <a:t>dan</a:t>
            </a:r>
            <a:r>
              <a:rPr lang="en-US" b="1" dirty="0"/>
              <a:t> LAD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980728"/>
            <a:ext cx="8172400" cy="5760640"/>
          </a:xfrm>
        </p:spPr>
        <p:txBody>
          <a:bodyPr>
            <a:normAutofit fontScale="40000" lnSpcReduction="20000"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LKD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LAD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r>
              <a:rPr lang="en-US" sz="35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LKD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LAD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kemitraan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.</a:t>
            </a:r>
            <a:endParaRPr lang="id-ID" sz="3500" dirty="0">
              <a:latin typeface="Arial" pitchFamily="34" charset="0"/>
              <a:cs typeface="Arial" pitchFamily="34" charset="0"/>
            </a:endParaRPr>
          </a:p>
          <a:p>
            <a:r>
              <a:rPr lang="en-US" sz="35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 LKD 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 LAD 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id-ID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Permusyawaratan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konsultatif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.</a:t>
            </a:r>
            <a:endParaRPr lang="id-ID" sz="3500" dirty="0">
              <a:latin typeface="Arial" pitchFamily="34" charset="0"/>
              <a:cs typeface="Arial" pitchFamily="34" charset="0"/>
            </a:endParaRPr>
          </a:p>
          <a:p>
            <a:r>
              <a:rPr lang="en-US" sz="35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LKD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LAD   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id-ID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latin typeface="Arial" pitchFamily="34" charset="0"/>
                <a:cs typeface="Arial" pitchFamily="34" charset="0"/>
              </a:rPr>
              <a:t>Kemasyarakatan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latin typeface="Arial" pitchFamily="34" charset="0"/>
                <a:cs typeface="Arial" pitchFamily="34" charset="0"/>
              </a:rPr>
              <a:t>koordinatif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.</a:t>
            </a:r>
            <a:endParaRPr lang="id-ID" sz="3500" dirty="0">
              <a:latin typeface="Arial" pitchFamily="34" charset="0"/>
              <a:cs typeface="Arial" pitchFamily="34" charset="0"/>
            </a:endParaRPr>
          </a:p>
          <a:p>
            <a:r>
              <a:rPr lang="en-US" sz="3500" dirty="0">
                <a:latin typeface="Arial" pitchFamily="34" charset="0"/>
                <a:cs typeface="Arial" pitchFamily="34" charset="0"/>
              </a:rPr>
              <a:t> </a:t>
            </a:r>
            <a:endParaRPr lang="id-ID" sz="3500" dirty="0">
              <a:latin typeface="Arial" pitchFamily="34" charset="0"/>
              <a:cs typeface="Arial" pitchFamily="34" charset="0"/>
            </a:endParaRPr>
          </a:p>
          <a:p>
            <a:r>
              <a:rPr lang="en-US" dirty="0"/>
              <a:t> </a:t>
            </a:r>
            <a:endParaRPr lang="id-ID" dirty="0"/>
          </a:p>
          <a:p>
            <a:r>
              <a:rPr lang="en-US" sz="3800" b="1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LAD</a:t>
            </a:r>
            <a:endParaRPr lang="id-ID" sz="3800" b="1" dirty="0" smtClean="0">
              <a:latin typeface="Arial" pitchFamily="34" charset="0"/>
              <a:cs typeface="Arial" pitchFamily="34" charset="0"/>
            </a:endParaRPr>
          </a:p>
          <a:p>
            <a:endParaRPr lang="id-ID" sz="3800" dirty="0">
              <a:latin typeface="Arial" pitchFamily="34" charset="0"/>
              <a:cs typeface="Arial" pitchFamily="34" charset="0"/>
            </a:endParaRP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Menteri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Direktur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Jenderal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Bina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id-ID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,     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pendayagunaan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LKD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LAD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sbg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.</a:t>
            </a:r>
            <a:endParaRPr lang="id-ID" sz="3800" dirty="0">
              <a:latin typeface="Arial" pitchFamily="34" charset="0"/>
              <a:cs typeface="Arial" pitchFamily="34" charset="0"/>
            </a:endParaRP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pendayagunaan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LKD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LAD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/ Kota di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wilayahnya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.</a:t>
            </a:r>
            <a:endParaRPr lang="id-ID" sz="3800" dirty="0">
              <a:latin typeface="Arial" pitchFamily="34" charset="0"/>
              <a:cs typeface="Arial" pitchFamily="34" charset="0"/>
            </a:endParaRP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Wali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pendayagunaan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LKD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LAD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wilayahnya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.</a:t>
            </a:r>
            <a:endParaRPr lang="id-ID" sz="3800" dirty="0">
              <a:latin typeface="Arial" pitchFamily="34" charset="0"/>
              <a:cs typeface="Arial" pitchFamily="34" charset="0"/>
            </a:endParaRPr>
          </a:p>
          <a:p>
            <a:r>
              <a:rPr lang="en-US" sz="3800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Camat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pendayagunaan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LKD</a:t>
            </a:r>
            <a:r>
              <a:rPr lang="id-ID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LAD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Des</a:t>
            </a:r>
            <a:r>
              <a:rPr lang="en-US" sz="3800" dirty="0" err="1"/>
              <a:t>a</a:t>
            </a:r>
            <a:r>
              <a:rPr lang="en-US" sz="3800" dirty="0"/>
              <a:t>.</a:t>
            </a:r>
            <a:endParaRPr lang="id-ID" sz="3800" dirty="0"/>
          </a:p>
          <a:p>
            <a:r>
              <a:rPr lang="en-US" sz="3800" dirty="0"/>
              <a:t> </a:t>
            </a:r>
            <a:endParaRPr lang="id-ID" sz="38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6734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Kerjasama Antar Desa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id-ID" dirty="0" smtClean="0"/>
              <a:t>Kerjasama </a:t>
            </a:r>
            <a:r>
              <a:rPr lang="id-ID" dirty="0"/>
              <a:t>Antar Desa meliputi ;</a:t>
            </a:r>
          </a:p>
          <a:p>
            <a:pPr lvl="1" fontAlgn="base"/>
            <a:r>
              <a:rPr lang="id-ID" dirty="0"/>
              <a:t>Pengembangan Usaha Bersama yang dimiliki desa untuk mencapai nilai ekonomis yang berdaya saing;</a:t>
            </a:r>
          </a:p>
          <a:p>
            <a:pPr lvl="1" fontAlgn="base"/>
            <a:r>
              <a:rPr lang="id-ID" dirty="0"/>
              <a:t>Kegiatan kemasyarakatan, pelayanan, pembangunan desa, dan pemberdyaan antar desa;</a:t>
            </a:r>
          </a:p>
          <a:p>
            <a:pPr lvl="1" fontAlgn="base"/>
            <a:r>
              <a:rPr lang="id-ID" dirty="0"/>
              <a:t>Bidang keamanan dan ketertiban;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68268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Badan Usaha Milik Desa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id-ID" dirty="0" smtClean="0"/>
              <a:t>Badab </a:t>
            </a:r>
            <a:r>
              <a:rPr lang="id-ID" dirty="0"/>
              <a:t>Usaha Milik Desa dikelola dengan semangat kekeluargaan dan kegotongroyongan dalam bidang ekonomi dan pelayanan umum. Hasil usaha BUMDes digunakan untuk :</a:t>
            </a:r>
          </a:p>
          <a:p>
            <a:pPr lvl="1" fontAlgn="base"/>
            <a:r>
              <a:rPr lang="id-ID" dirty="0"/>
              <a:t>Pengembangan usaha;</a:t>
            </a:r>
          </a:p>
          <a:p>
            <a:pPr lvl="1" fontAlgn="base"/>
            <a:r>
              <a:rPr lang="id-ID" dirty="0"/>
              <a:t>Pembanguna Desa, pemberdyaan masyarakat desa, pemberian bantuan untuk masyarakat miskin melalui hibah, bantuan sosial dan kegiatan dana bergulir;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7764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Lembaga</a:t>
            </a:r>
            <a:r>
              <a:rPr lang="en-US" sz="2400" b="1" dirty="0"/>
              <a:t>  </a:t>
            </a:r>
            <a:r>
              <a:rPr lang="en-US" sz="2400" b="1" dirty="0" err="1"/>
              <a:t>Kemasyarakatan</a:t>
            </a:r>
            <a:r>
              <a:rPr lang="en-US" sz="2400" b="1" dirty="0"/>
              <a:t>  </a:t>
            </a:r>
            <a:r>
              <a:rPr lang="en-US" sz="2400" b="1" dirty="0" err="1"/>
              <a:t>Desa</a:t>
            </a:r>
            <a:r>
              <a:rPr lang="en-US" sz="2400" b="1" dirty="0"/>
              <a:t>  (LKD)  </a:t>
            </a:r>
            <a:r>
              <a:rPr lang="en-US" sz="2400" b="1" dirty="0" err="1"/>
              <a:t>dan</a:t>
            </a:r>
            <a:r>
              <a:rPr lang="en-US" sz="2400" b="1" dirty="0"/>
              <a:t>  </a:t>
            </a:r>
            <a:r>
              <a:rPr lang="en-US" sz="2400" b="1" dirty="0" err="1"/>
              <a:t>Lembaga</a:t>
            </a:r>
            <a:r>
              <a:rPr lang="en-US" sz="2400" b="1" dirty="0"/>
              <a:t>  </a:t>
            </a:r>
            <a:r>
              <a:rPr lang="en-US" sz="2400" b="1" dirty="0" err="1"/>
              <a:t>Adat</a:t>
            </a:r>
            <a:r>
              <a:rPr lang="en-US" sz="2400" b="1" dirty="0"/>
              <a:t> </a:t>
            </a:r>
            <a:r>
              <a:rPr lang="en-US" sz="2400" b="1" dirty="0" err="1"/>
              <a:t>Desa</a:t>
            </a:r>
            <a:r>
              <a:rPr lang="en-US" sz="2400" b="1" dirty="0"/>
              <a:t> (LAD)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9356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RI. </a:t>
            </a:r>
            <a:r>
              <a:rPr lang="en-US" u="sng" dirty="0" err="1"/>
              <a:t>Permendagri</a:t>
            </a:r>
            <a:r>
              <a:rPr lang="en-US" u="sng" dirty="0"/>
              <a:t> </a:t>
            </a:r>
            <a:r>
              <a:rPr lang="en-US" u="sng" dirty="0" err="1"/>
              <a:t>Nomor</a:t>
            </a:r>
            <a:r>
              <a:rPr lang="en-US" u="sng" dirty="0"/>
              <a:t> 18 </a:t>
            </a:r>
            <a:r>
              <a:rPr lang="en-US" u="sng" dirty="0" err="1"/>
              <a:t>tahun</a:t>
            </a:r>
            <a:r>
              <a:rPr lang="en-US" u="sng" dirty="0"/>
              <a:t> 2018 </a:t>
            </a:r>
            <a:r>
              <a:rPr lang="en-US" u="sng" dirty="0" err="1"/>
              <a:t>tentang</a:t>
            </a:r>
            <a:r>
              <a:rPr lang="en-US" u="sng" dirty="0"/>
              <a:t> </a:t>
            </a:r>
            <a:r>
              <a:rPr lang="en-US" u="sng" dirty="0" err="1"/>
              <a:t>Lembaga</a:t>
            </a:r>
            <a:r>
              <a:rPr lang="en-US" u="sng" dirty="0"/>
              <a:t> </a:t>
            </a:r>
            <a:r>
              <a:rPr lang="en-US" u="sng" dirty="0" err="1"/>
              <a:t>Kemasyarakatan</a:t>
            </a:r>
            <a:r>
              <a:rPr lang="en-US" u="sng" dirty="0"/>
              <a:t> </a:t>
            </a:r>
            <a:r>
              <a:rPr lang="en-US" u="sng" dirty="0" err="1"/>
              <a:t>Desa</a:t>
            </a:r>
            <a:r>
              <a:rPr lang="en-US" u="sng" dirty="0"/>
              <a:t>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Lembaga</a:t>
            </a:r>
            <a:r>
              <a:rPr lang="en-US" u="sng" dirty="0"/>
              <a:t> </a:t>
            </a:r>
            <a:r>
              <a:rPr lang="en-US" u="sng" dirty="0" err="1"/>
              <a:t>Adat</a:t>
            </a:r>
            <a:r>
              <a:rPr lang="en-US" u="sng" dirty="0"/>
              <a:t> </a:t>
            </a:r>
            <a:r>
              <a:rPr lang="en-US" u="sng" dirty="0" err="1"/>
              <a:t>Desa</a:t>
            </a:r>
            <a:r>
              <a:rPr lang="en-US" u="sng" dirty="0"/>
              <a:t>.</a:t>
            </a:r>
            <a:endParaRPr lang="id-ID" u="sng" dirty="0"/>
          </a:p>
          <a:p>
            <a:endParaRPr lang="id-ID" dirty="0"/>
          </a:p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LKD </a:t>
            </a:r>
            <a:r>
              <a:rPr lang="en-US" dirty="0" err="1"/>
              <a:t>dan</a:t>
            </a:r>
            <a:r>
              <a:rPr lang="en-US" dirty="0"/>
              <a:t> LAD </a:t>
            </a:r>
            <a:r>
              <a:rPr lang="en-US" dirty="0" err="1"/>
              <a:t>meliputi</a:t>
            </a:r>
            <a:r>
              <a:rPr lang="en-US" dirty="0"/>
              <a:t>:</a:t>
            </a:r>
            <a:endParaRPr lang="id-ID" dirty="0"/>
          </a:p>
          <a:p>
            <a:pPr marL="530225" indent="-87313">
              <a:buNone/>
            </a:pPr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err="1"/>
              <a:t>mendudukkan</a:t>
            </a:r>
            <a:r>
              <a:rPr lang="en-US" dirty="0"/>
              <a:t>   </a:t>
            </a:r>
            <a:r>
              <a:rPr lang="en-US" dirty="0" err="1"/>
              <a:t>fungsi</a:t>
            </a:r>
            <a:r>
              <a:rPr lang="en-US" dirty="0"/>
              <a:t>   LKD   </a:t>
            </a:r>
            <a:r>
              <a:rPr lang="en-US" dirty="0" err="1"/>
              <a:t>dan</a:t>
            </a:r>
            <a:r>
              <a:rPr lang="en-US" dirty="0"/>
              <a:t>   LAD   </a:t>
            </a:r>
            <a:r>
              <a:rPr lang="en-US" dirty="0" err="1"/>
              <a:t>sebagai</a:t>
            </a:r>
            <a:r>
              <a:rPr lang="en-US" dirty="0"/>
              <a:t>   </a:t>
            </a:r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</a:t>
            </a:r>
            <a:endParaRPr lang="id-ID" dirty="0"/>
          </a:p>
          <a:p>
            <a:pPr marL="530225" indent="-87313">
              <a:buNone/>
            </a:pPr>
            <a:r>
              <a:rPr lang="en-US" dirty="0"/>
              <a:t>b. </a:t>
            </a:r>
            <a:r>
              <a:rPr lang="en-US" dirty="0" err="1"/>
              <a:t>mendayagunakan</a:t>
            </a:r>
            <a:r>
              <a:rPr lang="en-US" dirty="0"/>
              <a:t>    LKD    </a:t>
            </a:r>
            <a:r>
              <a:rPr lang="en-US" dirty="0" err="1"/>
              <a:t>dan</a:t>
            </a:r>
            <a:r>
              <a:rPr lang="en-US" dirty="0"/>
              <a:t>    LAD    </a:t>
            </a:r>
            <a:r>
              <a:rPr lang="en-US" dirty="0" err="1"/>
              <a:t>dalam</a:t>
            </a:r>
            <a:r>
              <a:rPr lang="en-US" dirty="0"/>
              <a:t>    </a:t>
            </a:r>
            <a:r>
              <a:rPr lang="en-US" dirty="0" err="1" smtClean="0"/>
              <a:t>prosespem</a:t>
            </a:r>
            <a:r>
              <a:rPr lang="id-ID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id-ID" dirty="0"/>
          </a:p>
          <a:p>
            <a:pPr marL="530225" indent="-87313">
              <a:buNone/>
            </a:pPr>
            <a:r>
              <a:rPr lang="en-US" dirty="0"/>
              <a:t>c. </a:t>
            </a:r>
            <a:r>
              <a:rPr lang="en-US" dirty="0" err="1"/>
              <a:t>menjamin</a:t>
            </a:r>
            <a:r>
              <a:rPr lang="en-US" dirty="0"/>
              <a:t>    </a:t>
            </a:r>
            <a:r>
              <a:rPr lang="en-US" dirty="0" err="1"/>
              <a:t>kelancaran</a:t>
            </a:r>
            <a:r>
              <a:rPr lang="en-US" dirty="0"/>
              <a:t>   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id-ID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053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Lembaga Desa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d-ID" dirty="0"/>
              <a:t>Lembaga atau institusi adalah wadah untuk mengemban tugas dan fungsi tertentu dalam rangka mencapai tujuan tertentu. </a:t>
            </a:r>
            <a:endParaRPr lang="id-ID" dirty="0" smtClean="0"/>
          </a:p>
          <a:p>
            <a:r>
              <a:rPr lang="id-ID" dirty="0" smtClean="0"/>
              <a:t>Oleh </a:t>
            </a:r>
            <a:r>
              <a:rPr lang="id-ID" dirty="0"/>
              <a:t>karena itu keberadaan lembaga desa merupakan wadah untuk mengemban tugas dan fungsi Pemerintahan Desa. </a:t>
            </a:r>
            <a:endParaRPr lang="id-ID" dirty="0" smtClean="0"/>
          </a:p>
          <a:p>
            <a:endParaRPr lang="id-ID" dirty="0"/>
          </a:p>
          <a:p>
            <a:r>
              <a:rPr lang="id-ID" dirty="0" smtClean="0"/>
              <a:t>Tujuan </a:t>
            </a:r>
            <a:r>
              <a:rPr lang="id-ID" dirty="0"/>
              <a:t>penyelenggaraan pemerintah Desa adalah untuk meningkatkan kesejahteraan masayarakat, sehingga tugas pemerintah desa adalah memberikan pelayanan (Service) dan pemberdayaan (empowerment), serta pembangunan (development) yang seluruhnya ditujukan bagi kepentingan nasyarakat</a:t>
            </a:r>
            <a:r>
              <a:rPr lang="id-ID" dirty="0" smtClean="0"/>
              <a:t>.</a:t>
            </a:r>
          </a:p>
          <a:p>
            <a:r>
              <a:rPr lang="id-ID" dirty="0"/>
              <a:t>Didalam kehidupan organisasi senantiasa terjadi hubungan kerja antar unit- unit kerja dalam organisasi itu. Bahkan terjadi pula hubungan kerja dengan organisasi- organisasi lainnya.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097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Jenis-Jenis Lembaga di Desa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lvl="1" indent="-192088" fontAlgn="base">
              <a:buNone/>
            </a:pPr>
            <a:r>
              <a:rPr lang="id-ID" dirty="0" smtClean="0"/>
              <a:t>Menurut </a:t>
            </a:r>
            <a:r>
              <a:rPr lang="id-ID" dirty="0"/>
              <a:t>Undang- undang Nomor 6 Tahun 2014 tentang Desa, terdapat enam lembaga Desa yakni </a:t>
            </a:r>
            <a:r>
              <a:rPr lang="id-ID" dirty="0" smtClean="0"/>
              <a:t>:</a:t>
            </a:r>
          </a:p>
          <a:p>
            <a:pPr lvl="1" fontAlgn="base"/>
            <a:r>
              <a:rPr lang="id-ID" dirty="0" smtClean="0"/>
              <a:t>Pemerintah Desa (Kepala Desa dan Perangkat Desa);</a:t>
            </a:r>
          </a:p>
          <a:p>
            <a:pPr lvl="1" fontAlgn="base"/>
            <a:r>
              <a:rPr lang="id-ID" dirty="0" smtClean="0"/>
              <a:t>Badan Permusyawaratan Desa (BPD);</a:t>
            </a:r>
          </a:p>
          <a:p>
            <a:pPr lvl="1" fontAlgn="base"/>
            <a:r>
              <a:rPr lang="id-ID" dirty="0" smtClean="0"/>
              <a:t>Lembaga kemasyarakatan;</a:t>
            </a:r>
          </a:p>
          <a:p>
            <a:pPr lvl="1" fontAlgn="base"/>
            <a:r>
              <a:rPr lang="id-ID" dirty="0" smtClean="0"/>
              <a:t>Lembaga Adat;</a:t>
            </a:r>
          </a:p>
          <a:p>
            <a:pPr lvl="1" fontAlgn="base"/>
            <a:r>
              <a:rPr lang="id-ID" dirty="0" smtClean="0"/>
              <a:t>Kerjasama Antar Desa; dan</a:t>
            </a:r>
          </a:p>
          <a:p>
            <a:pPr lvl="1" fontAlgn="base"/>
            <a:r>
              <a:rPr lang="id-ID" dirty="0" smtClean="0"/>
              <a:t>Badan Usaha Milik Desa(BUMDes);</a:t>
            </a:r>
          </a:p>
          <a:p>
            <a:pPr fontAlgn="base"/>
            <a:endParaRPr lang="id-ID" dirty="0" smtClean="0"/>
          </a:p>
          <a:p>
            <a:pPr fontAlgn="base"/>
            <a:r>
              <a:rPr lang="id-ID" dirty="0"/>
              <a:t>Dalam menyelenggarakan pembangunan Desa, Desa mendayagunakan lembaga- lembaga seperti yang tersebut diatas, untuk pelaksanaan fungsi penyelenggaraan Pemerinthan Desa., pelaksanaan pembangunan Desa, pembinaan kemasyarakatan Desa, dan pemberdayaan masyarakat Desa</a:t>
            </a:r>
            <a:r>
              <a:rPr lang="id-ID" dirty="0" smtClean="0"/>
              <a:t>.</a:t>
            </a:r>
          </a:p>
          <a:p>
            <a:pPr fontAlgn="base"/>
            <a:r>
              <a:rPr lang="id-ID" dirty="0"/>
              <a:t>Masing-masing lembaga Desa tersebut memiliki kedudukan, tugas dan fungsi tertentu dalam konstruksi penyelenggaraan pemerintah desa yakni:</a:t>
            </a:r>
          </a:p>
          <a:p>
            <a:pPr lvl="0" fontAlgn="base"/>
            <a:r>
              <a:rPr lang="id-ID" dirty="0"/>
              <a:t>Kedudukan suatu lembaga desa mencerminkan peran yang diemban oleh lembaga desa tersebut;</a:t>
            </a:r>
          </a:p>
          <a:p>
            <a:pPr lvl="0" fontAlgn="base"/>
            <a:r>
              <a:rPr lang="id-ID" dirty="0"/>
              <a:t>Tugas dan kedudukan lembaga desa merupakan derivasi atau uraiaian lebih lanjut dari kewenangan desa, sehingga seluruh kewenangan desa dapat diselenggarakan secara efektif oleh lembaga- lembaga desa tersebut.</a:t>
            </a:r>
          </a:p>
          <a:p>
            <a:pPr fontAlgn="base"/>
            <a:endParaRPr lang="id-ID" dirty="0"/>
          </a:p>
          <a:p>
            <a:pPr fontAlgn="base"/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907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 err="1"/>
              <a:t>Tugas</a:t>
            </a:r>
            <a:r>
              <a:rPr lang="en-US" sz="3600" b="1" dirty="0"/>
              <a:t> </a:t>
            </a:r>
            <a:r>
              <a:rPr lang="id-ID" sz="3600" b="1" dirty="0" smtClean="0"/>
              <a:t>DAN Fungsi </a:t>
            </a:r>
            <a:r>
              <a:rPr lang="en-US" sz="3600" b="1" dirty="0" smtClean="0"/>
              <a:t>LKD</a:t>
            </a:r>
            <a:r>
              <a:rPr lang="en-US" sz="3600" b="1" dirty="0"/>
              <a:t>: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688632"/>
          </a:xfrm>
        </p:spPr>
        <p:txBody>
          <a:bodyPr>
            <a:normAutofit fontScale="47500" lnSpcReduction="20000"/>
          </a:bodyPr>
          <a:lstStyle/>
          <a:p>
            <a:r>
              <a:rPr lang="id-ID" b="1" dirty="0" smtClean="0"/>
              <a:t>Tugas LKD</a:t>
            </a:r>
          </a:p>
          <a:p>
            <a:pPr marL="530225" indent="-176213">
              <a:buNone/>
            </a:pP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pemberdayaan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b. </a:t>
            </a:r>
            <a:r>
              <a:rPr lang="en-US" b="1" dirty="0" err="1"/>
              <a:t>ikut</a:t>
            </a:r>
            <a:r>
              <a:rPr lang="en-US" b="1" dirty="0"/>
              <a:t>    </a:t>
            </a:r>
            <a:r>
              <a:rPr lang="en-US" b="1" dirty="0" err="1"/>
              <a:t>serta</a:t>
            </a:r>
            <a:r>
              <a:rPr lang="en-US" b="1" dirty="0"/>
              <a:t>    </a:t>
            </a:r>
            <a:r>
              <a:rPr lang="en-US" b="1" dirty="0" err="1"/>
              <a:t>dalam</a:t>
            </a:r>
            <a:r>
              <a:rPr lang="en-US" b="1" dirty="0"/>
              <a:t>    </a:t>
            </a:r>
            <a:r>
              <a:rPr lang="en-US" b="1" dirty="0" err="1"/>
              <a:t>perencanaan</a:t>
            </a:r>
            <a:r>
              <a:rPr lang="en-US" b="1" dirty="0"/>
              <a:t>    </a:t>
            </a:r>
            <a:r>
              <a:rPr lang="en-US" b="1" dirty="0" err="1"/>
              <a:t>dan</a:t>
            </a:r>
            <a:r>
              <a:rPr lang="en-US" b="1" dirty="0"/>
              <a:t>    </a:t>
            </a:r>
            <a:r>
              <a:rPr lang="en-US" b="1" dirty="0" err="1"/>
              <a:t>pelaksanaan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c.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.</a:t>
            </a:r>
            <a:endParaRPr lang="id-ID" dirty="0"/>
          </a:p>
          <a:p>
            <a:pPr marL="530225" indent="-176213">
              <a:buNone/>
            </a:pP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melaksanakan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LKD </a:t>
            </a:r>
            <a:r>
              <a:rPr lang="en-US" b="1" dirty="0" err="1"/>
              <a:t>mengusulkan</a:t>
            </a:r>
            <a:r>
              <a:rPr lang="en-US" b="1" dirty="0"/>
              <a:t> program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.</a:t>
            </a:r>
            <a:endParaRPr lang="id-ID" dirty="0"/>
          </a:p>
          <a:p>
            <a:r>
              <a:rPr lang="en-US" dirty="0"/>
              <a:t> </a:t>
            </a:r>
            <a:endParaRPr lang="id-ID" dirty="0"/>
          </a:p>
          <a:p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/>
              <a:t>LKD</a:t>
            </a:r>
            <a:endParaRPr lang="id-ID" dirty="0"/>
          </a:p>
          <a:p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melaksanakan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LKD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: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1. </a:t>
            </a:r>
            <a:r>
              <a:rPr lang="en-US" b="1" dirty="0" err="1"/>
              <a:t>menampung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menyalurkan</a:t>
            </a:r>
            <a:r>
              <a:rPr lang="en-US" b="1" dirty="0"/>
              <a:t> </a:t>
            </a:r>
            <a:r>
              <a:rPr lang="en-US" b="1" dirty="0" err="1"/>
              <a:t>aspirasi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err="1"/>
              <a:t>menanamkan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memupuk</a:t>
            </a:r>
            <a:r>
              <a:rPr lang="en-US" b="1" dirty="0"/>
              <a:t> rasa </a:t>
            </a:r>
            <a:r>
              <a:rPr lang="en-US" b="1" dirty="0" err="1"/>
              <a:t>persatuan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kesatuan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3. </a:t>
            </a:r>
            <a:r>
              <a:rPr lang="en-US" b="1" dirty="0" err="1"/>
              <a:t>meningkatkan</a:t>
            </a:r>
            <a:r>
              <a:rPr lang="en-US" b="1" dirty="0"/>
              <a:t>    </a:t>
            </a:r>
            <a:r>
              <a:rPr lang="en-US" b="1" dirty="0" err="1"/>
              <a:t>kualitas</a:t>
            </a:r>
            <a:r>
              <a:rPr lang="en-US" b="1" dirty="0"/>
              <a:t>    </a:t>
            </a:r>
            <a:r>
              <a:rPr lang="en-US" b="1" dirty="0" err="1"/>
              <a:t>dan</a:t>
            </a:r>
            <a:r>
              <a:rPr lang="en-US" b="1" dirty="0"/>
              <a:t>    </a:t>
            </a:r>
            <a:r>
              <a:rPr lang="en-US" b="1" dirty="0" err="1"/>
              <a:t>mempercepat</a:t>
            </a:r>
            <a:r>
              <a:rPr lang="en-US" b="1" dirty="0"/>
              <a:t>    </a:t>
            </a:r>
            <a:r>
              <a:rPr lang="en-US" b="1" dirty="0" err="1"/>
              <a:t>pelayanan</a:t>
            </a:r>
            <a:endParaRPr lang="id-ID" dirty="0"/>
          </a:p>
          <a:p>
            <a:pPr marL="530225" indent="-176213"/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4. </a:t>
            </a:r>
            <a:r>
              <a:rPr lang="en-US" b="1" dirty="0" err="1"/>
              <a:t>menyusun</a:t>
            </a:r>
            <a:r>
              <a:rPr lang="en-US" b="1" dirty="0"/>
              <a:t>     </a:t>
            </a:r>
            <a:r>
              <a:rPr lang="en-US" b="1" dirty="0" err="1"/>
              <a:t>rencana</a:t>
            </a:r>
            <a:r>
              <a:rPr lang="en-US" b="1" dirty="0"/>
              <a:t>,     </a:t>
            </a:r>
            <a:r>
              <a:rPr lang="en-US" b="1" dirty="0" err="1"/>
              <a:t>melaksanakan</a:t>
            </a:r>
            <a:r>
              <a:rPr lang="en-US" b="1" dirty="0"/>
              <a:t>,     </a:t>
            </a:r>
            <a:r>
              <a:rPr lang="en-US" b="1" dirty="0" err="1"/>
              <a:t>mengendalikan</a:t>
            </a:r>
            <a:r>
              <a:rPr lang="en-US" b="1" dirty="0"/>
              <a:t>, </a:t>
            </a:r>
            <a:r>
              <a:rPr lang="en-US" b="1" dirty="0" err="1"/>
              <a:t>melestarikan</a:t>
            </a:r>
            <a:r>
              <a:rPr lang="en-US" b="1" dirty="0"/>
              <a:t>,  </a:t>
            </a:r>
            <a:r>
              <a:rPr lang="en-US" b="1" dirty="0" err="1"/>
              <a:t>dan</a:t>
            </a:r>
            <a:r>
              <a:rPr lang="en-US" b="1" dirty="0"/>
              <a:t>  </a:t>
            </a:r>
            <a:r>
              <a:rPr lang="en-US" b="1" dirty="0" err="1"/>
              <a:t>mengembangkan</a:t>
            </a:r>
            <a:r>
              <a:rPr lang="en-US" b="1" dirty="0"/>
              <a:t>  </a:t>
            </a:r>
            <a:r>
              <a:rPr lang="en-US" b="1" dirty="0" err="1"/>
              <a:t>hasil</a:t>
            </a:r>
            <a:r>
              <a:rPr lang="en-US" b="1" dirty="0"/>
              <a:t>  </a:t>
            </a:r>
            <a:r>
              <a:rPr lang="en-US" b="1" dirty="0" err="1"/>
              <a:t>pembangunan</a:t>
            </a:r>
            <a:endParaRPr lang="id-ID" dirty="0"/>
          </a:p>
          <a:p>
            <a:pPr marL="530225" indent="-176213"/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partisipatif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5. </a:t>
            </a:r>
            <a:r>
              <a:rPr lang="en-US" b="1" dirty="0" err="1"/>
              <a:t>menumbuhkan</a:t>
            </a:r>
            <a:r>
              <a:rPr lang="en-US" b="1" dirty="0"/>
              <a:t>,    </a:t>
            </a:r>
            <a:r>
              <a:rPr lang="en-US" b="1" dirty="0" err="1"/>
              <a:t>mengembangkan</a:t>
            </a:r>
            <a:r>
              <a:rPr lang="en-US" b="1" dirty="0"/>
              <a:t>,    </a:t>
            </a:r>
            <a:r>
              <a:rPr lang="en-US" b="1" dirty="0" err="1"/>
              <a:t>dan</a:t>
            </a:r>
            <a:r>
              <a:rPr lang="en-US" b="1" dirty="0"/>
              <a:t>    </a:t>
            </a:r>
            <a:r>
              <a:rPr lang="en-US" b="1" dirty="0" err="1"/>
              <a:t>menggerakkan</a:t>
            </a:r>
            <a:r>
              <a:rPr lang="en-US" b="1" dirty="0"/>
              <a:t> </a:t>
            </a:r>
            <a:r>
              <a:rPr lang="en-US" b="1" dirty="0" err="1"/>
              <a:t>prakarsa</a:t>
            </a:r>
            <a:r>
              <a:rPr lang="en-US" b="1" dirty="0"/>
              <a:t>, </a:t>
            </a:r>
            <a:r>
              <a:rPr lang="en-US" b="1" dirty="0" err="1"/>
              <a:t>partisipasi</a:t>
            </a:r>
            <a:r>
              <a:rPr lang="en-US" b="1" dirty="0"/>
              <a:t>, </a:t>
            </a:r>
            <a:r>
              <a:rPr lang="en-US" b="1" dirty="0" err="1"/>
              <a:t>swadaya</a:t>
            </a:r>
            <a:r>
              <a:rPr lang="en-US" b="1" dirty="0"/>
              <a:t>,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gotong</a:t>
            </a:r>
            <a:r>
              <a:rPr lang="en-US" b="1" dirty="0"/>
              <a:t> </a:t>
            </a:r>
            <a:r>
              <a:rPr lang="en-US" b="1" dirty="0" err="1"/>
              <a:t>royong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;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6.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endParaRPr lang="id-ID" dirty="0"/>
          </a:p>
          <a:p>
            <a:pPr marL="530225" indent="-176213">
              <a:buNone/>
            </a:pPr>
            <a:r>
              <a:rPr lang="en-US" b="1" dirty="0"/>
              <a:t>7.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0619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Lembaga Kemasyarakan Desa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id-ID" b="1" dirty="0" smtClean="0"/>
              <a:t> </a:t>
            </a:r>
            <a:r>
              <a:rPr lang="id-ID" dirty="0" smtClean="0"/>
              <a:t>Lembaga </a:t>
            </a:r>
            <a:r>
              <a:rPr lang="id-ID" dirty="0"/>
              <a:t>kemasyarakan desa wadah partisipasi masyarakat desa sebagai mitra Pemerintah Desa. Lemabag Kemasyarakatan Desa mempunyai fungsi :</a:t>
            </a:r>
          </a:p>
          <a:p>
            <a:pPr lvl="1" fontAlgn="base"/>
            <a:r>
              <a:rPr lang="id-ID" dirty="0"/>
              <a:t>menanamkan dan memupuk rasa persatuan dan kesatuan masyarakat;</a:t>
            </a:r>
          </a:p>
          <a:p>
            <a:pPr lvl="1" fontAlgn="base"/>
            <a:r>
              <a:rPr lang="id-ID" dirty="0"/>
              <a:t>meningkatkan kualitas dan mempercepat pelayanan Pemerintah Desa kepada masyarakat Desa;</a:t>
            </a:r>
          </a:p>
          <a:p>
            <a:pPr lvl="1" fontAlgn="base"/>
            <a:r>
              <a:rPr lang="id-ID" dirty="0"/>
              <a:t>menumbuhkan, mengembangkan, dan menggerakkan prakarsa, partisipasi, swadaya, serta gotong royong masyarakat;</a:t>
            </a:r>
          </a:p>
          <a:p>
            <a:pPr lvl="1" fontAlgn="base"/>
            <a:r>
              <a:rPr lang="id-ID" dirty="0"/>
              <a:t>meningkatkan kesejahteraan keluarga;</a:t>
            </a:r>
          </a:p>
          <a:p>
            <a:pPr lvl="1" fontAlgn="base"/>
            <a:r>
              <a:rPr lang="id-ID" dirty="0"/>
              <a:t>meningkatkan kualitas sumber daya manusia.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464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 fontScale="90000"/>
          </a:bodyPr>
          <a:lstStyle/>
          <a:p>
            <a:r>
              <a:rPr lang="en-US" sz="2800" b="1" dirty="0" err="1"/>
              <a:t>Pembentukan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Penetapan</a:t>
            </a:r>
            <a:r>
              <a:rPr lang="en-US" sz="2800" b="1" dirty="0"/>
              <a:t> LKD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>
            <a:normAutofit fontScale="70000" lnSpcReduction="20000"/>
          </a:bodyPr>
          <a:lstStyle/>
          <a:p>
            <a:pPr marL="690563" indent="-514350">
              <a:buAutoNum type="arabicPeriod"/>
            </a:pPr>
            <a:r>
              <a:rPr lang="en-US" b="1" dirty="0" smtClean="0"/>
              <a:t>LKD   </a:t>
            </a:r>
            <a:r>
              <a:rPr lang="en-US" b="1" dirty="0" err="1"/>
              <a:t>dibentuk</a:t>
            </a:r>
            <a:r>
              <a:rPr lang="en-US" b="1" dirty="0"/>
              <a:t>   </a:t>
            </a:r>
            <a:r>
              <a:rPr lang="en-US" b="1" dirty="0" err="1"/>
              <a:t>atas</a:t>
            </a:r>
            <a:r>
              <a:rPr lang="en-US" b="1" dirty="0"/>
              <a:t>   </a:t>
            </a:r>
            <a:r>
              <a:rPr lang="en-US" b="1" dirty="0" err="1"/>
              <a:t>prakarsa</a:t>
            </a:r>
            <a:r>
              <a:rPr lang="en-US" b="1" dirty="0"/>
              <a:t>   </a:t>
            </a:r>
            <a:r>
              <a:rPr lang="en-US" b="1" dirty="0" err="1"/>
              <a:t>Pemerintah</a:t>
            </a:r>
            <a:r>
              <a:rPr lang="en-US" b="1" dirty="0"/>
              <a:t>   </a:t>
            </a:r>
            <a:r>
              <a:rPr lang="en-US" b="1" dirty="0" err="1"/>
              <a:t>Desa</a:t>
            </a:r>
            <a:r>
              <a:rPr lang="en-US" b="1" dirty="0"/>
              <a:t>  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 smtClean="0"/>
              <a:t>.</a:t>
            </a:r>
            <a:endParaRPr lang="id-ID" b="1" dirty="0" smtClean="0"/>
          </a:p>
          <a:p>
            <a:pPr marL="176213" indent="0">
              <a:buNone/>
            </a:pPr>
            <a:endParaRPr lang="id-ID" dirty="0"/>
          </a:p>
          <a:p>
            <a:pPr marL="442913" indent="-266700">
              <a:buNone/>
            </a:pPr>
            <a:r>
              <a:rPr lang="en-US" b="1" dirty="0"/>
              <a:t>2. </a:t>
            </a:r>
            <a:r>
              <a:rPr lang="en-US" b="1" dirty="0" err="1"/>
              <a:t>Pembentukan</a:t>
            </a:r>
            <a:r>
              <a:rPr lang="en-US" b="1" dirty="0"/>
              <a:t> LKD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memenuhi</a:t>
            </a:r>
            <a:r>
              <a:rPr lang="en-US" b="1" dirty="0"/>
              <a:t> </a:t>
            </a:r>
            <a:r>
              <a:rPr lang="en-US" b="1" dirty="0" err="1"/>
              <a:t>persyaratan</a:t>
            </a:r>
            <a:r>
              <a:rPr lang="en-US" b="1" dirty="0"/>
              <a:t>:</a:t>
            </a:r>
            <a:endParaRPr lang="id-ID" dirty="0"/>
          </a:p>
          <a:p>
            <a:pPr marL="442913" indent="-266700">
              <a:buNone/>
            </a:pPr>
            <a:r>
              <a:rPr lang="id-ID" b="1" dirty="0" smtClean="0"/>
              <a:t>	</a:t>
            </a: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dirty="0" err="1"/>
              <a:t>berasaskan</a:t>
            </a:r>
            <a:r>
              <a:rPr lang="en-US" b="1" dirty="0"/>
              <a:t>    </a:t>
            </a:r>
            <a:r>
              <a:rPr lang="en-US" b="1" dirty="0" err="1"/>
              <a:t>Pancasila</a:t>
            </a:r>
            <a:r>
              <a:rPr lang="en-US" b="1" dirty="0"/>
              <a:t>    </a:t>
            </a:r>
            <a:r>
              <a:rPr lang="en-US" b="1" dirty="0" err="1"/>
              <a:t>dan</a:t>
            </a:r>
            <a:r>
              <a:rPr lang="en-US" b="1" dirty="0"/>
              <a:t>    </a:t>
            </a:r>
            <a:r>
              <a:rPr lang="en-US" b="1" dirty="0" err="1"/>
              <a:t>Undang-Undang</a:t>
            </a:r>
            <a:r>
              <a:rPr lang="en-US" b="1" dirty="0"/>
              <a:t>    </a:t>
            </a:r>
            <a:r>
              <a:rPr lang="en-US" b="1" dirty="0" err="1" smtClean="0"/>
              <a:t>Dasar</a:t>
            </a:r>
            <a:r>
              <a:rPr lang="id-ID" b="1" dirty="0" smtClean="0"/>
              <a:t> </a:t>
            </a:r>
            <a:r>
              <a:rPr lang="en-US" b="1" dirty="0" smtClean="0"/>
              <a:t>Negara </a:t>
            </a:r>
            <a:r>
              <a:rPr lang="en-US" b="1" dirty="0" err="1"/>
              <a:t>Republik</a:t>
            </a:r>
            <a:r>
              <a:rPr lang="en-US" b="1" dirty="0"/>
              <a:t> Indonesia </a:t>
            </a:r>
            <a:r>
              <a:rPr lang="en-US" b="1" dirty="0" err="1"/>
              <a:t>Tahun</a:t>
            </a:r>
            <a:r>
              <a:rPr lang="en-US" b="1" dirty="0"/>
              <a:t> 1945;</a:t>
            </a:r>
            <a:endParaRPr lang="id-ID" dirty="0"/>
          </a:p>
          <a:p>
            <a:pPr marL="442913" indent="-266700">
              <a:buNone/>
            </a:pPr>
            <a:r>
              <a:rPr lang="id-ID" b="1" dirty="0" smtClean="0"/>
              <a:t>	</a:t>
            </a:r>
            <a:r>
              <a:rPr lang="en-US" b="1" dirty="0" smtClean="0"/>
              <a:t>b</a:t>
            </a:r>
            <a:r>
              <a:rPr lang="en-US" b="1" dirty="0"/>
              <a:t>. </a:t>
            </a:r>
            <a:r>
              <a:rPr lang="en-US" b="1" dirty="0" err="1"/>
              <a:t>berkedudukan</a:t>
            </a:r>
            <a:r>
              <a:rPr lang="en-US" b="1" dirty="0"/>
              <a:t> di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setempat</a:t>
            </a:r>
            <a:r>
              <a:rPr lang="en-US" b="1" dirty="0"/>
              <a:t>;</a:t>
            </a:r>
            <a:endParaRPr lang="id-ID" dirty="0"/>
          </a:p>
          <a:p>
            <a:pPr marL="442913" indent="-266700">
              <a:buNone/>
            </a:pPr>
            <a:r>
              <a:rPr lang="id-ID" b="1" dirty="0" smtClean="0"/>
              <a:t>	</a:t>
            </a:r>
            <a:r>
              <a:rPr lang="en-US" b="1" dirty="0" smtClean="0"/>
              <a:t>c</a:t>
            </a:r>
            <a:r>
              <a:rPr lang="en-US" b="1" dirty="0"/>
              <a:t>. </a:t>
            </a:r>
            <a:r>
              <a:rPr lang="en-US" b="1" dirty="0" err="1"/>
              <a:t>keberadaannya</a:t>
            </a:r>
            <a:r>
              <a:rPr lang="en-US" b="1" dirty="0"/>
              <a:t> </a:t>
            </a:r>
            <a:r>
              <a:rPr lang="en-US" b="1" dirty="0" err="1"/>
              <a:t>bermanfaat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dibutuhkan</a:t>
            </a:r>
            <a:r>
              <a:rPr lang="en-US" b="1" dirty="0"/>
              <a:t> </a:t>
            </a:r>
            <a:r>
              <a:rPr lang="en-US" b="1" dirty="0" err="1" smtClean="0"/>
              <a:t>masyarakat</a:t>
            </a:r>
            <a:r>
              <a:rPr lang="id-ID" b="1" dirty="0" smtClean="0"/>
              <a:t> </a:t>
            </a:r>
            <a:r>
              <a:rPr lang="en-US" b="1" dirty="0" err="1" smtClean="0"/>
              <a:t>Desa</a:t>
            </a:r>
            <a:r>
              <a:rPr lang="en-US" b="1" dirty="0"/>
              <a:t>;</a:t>
            </a:r>
            <a:endParaRPr lang="id-ID" dirty="0"/>
          </a:p>
          <a:p>
            <a:pPr marL="442913" indent="-266700">
              <a:buNone/>
            </a:pPr>
            <a:r>
              <a:rPr lang="id-ID" b="1" dirty="0" smtClean="0"/>
              <a:t>	</a:t>
            </a:r>
            <a:r>
              <a:rPr lang="en-US" b="1" dirty="0" smtClean="0"/>
              <a:t>d</a:t>
            </a:r>
            <a:r>
              <a:rPr lang="en-US" b="1" dirty="0"/>
              <a:t>.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kepengurusan</a:t>
            </a:r>
            <a:r>
              <a:rPr lang="en-US" b="1" dirty="0"/>
              <a:t> yang </a:t>
            </a:r>
            <a:r>
              <a:rPr lang="en-US" b="1" dirty="0" err="1"/>
              <a:t>tetap</a:t>
            </a:r>
            <a:r>
              <a:rPr lang="en-US" b="1" dirty="0"/>
              <a:t>;</a:t>
            </a:r>
            <a:endParaRPr lang="id-ID" dirty="0"/>
          </a:p>
          <a:p>
            <a:pPr marL="442913" indent="-266700">
              <a:buNone/>
            </a:pPr>
            <a:r>
              <a:rPr lang="id-ID" b="1" dirty="0" smtClean="0"/>
              <a:t>	</a:t>
            </a:r>
            <a:r>
              <a:rPr lang="en-US" b="1" dirty="0" smtClean="0"/>
              <a:t>e</a:t>
            </a:r>
            <a:r>
              <a:rPr lang="en-US" b="1" dirty="0"/>
              <a:t>.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sekretariat</a:t>
            </a:r>
            <a:r>
              <a:rPr lang="en-US" b="1" dirty="0"/>
              <a:t> yang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tetap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r>
              <a:rPr lang="en-US" b="1" dirty="0"/>
              <a:t> f. 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berafiliasi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partai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 smtClean="0"/>
              <a:t>.</a:t>
            </a:r>
            <a:endParaRPr lang="id-ID" b="1" dirty="0" smtClean="0"/>
          </a:p>
          <a:p>
            <a:pPr marL="442913" indent="-266700">
              <a:buNone/>
            </a:pPr>
            <a:endParaRPr lang="id-ID" dirty="0"/>
          </a:p>
          <a:p>
            <a:pPr marL="442913" indent="-266700"/>
            <a:r>
              <a:rPr lang="en-US" b="1" dirty="0"/>
              <a:t>3. </a:t>
            </a:r>
            <a:r>
              <a:rPr lang="en-US" b="1" dirty="0" err="1"/>
              <a:t>Ketentuan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lanjut</a:t>
            </a:r>
            <a:r>
              <a:rPr lang="en-US" b="1" dirty="0"/>
              <a:t> </a:t>
            </a:r>
            <a:r>
              <a:rPr lang="en-US" b="1" dirty="0" err="1"/>
              <a:t>mengenai</a:t>
            </a:r>
            <a:r>
              <a:rPr lang="en-US" b="1" dirty="0"/>
              <a:t> </a:t>
            </a:r>
            <a:r>
              <a:rPr lang="en-US" b="1" dirty="0" err="1"/>
              <a:t>Pembentukan</a:t>
            </a:r>
            <a:r>
              <a:rPr lang="en-US" b="1" dirty="0"/>
              <a:t> LKD </a:t>
            </a:r>
            <a:r>
              <a:rPr lang="en-US" b="1" dirty="0" err="1"/>
              <a:t>diatur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.</a:t>
            </a:r>
            <a:endParaRPr lang="id-ID" dirty="0"/>
          </a:p>
          <a:p>
            <a:pPr marL="442913" indent="-26670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4814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Jenis</a:t>
            </a:r>
            <a:r>
              <a:rPr lang="en-US" b="1" dirty="0"/>
              <a:t> LKD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980728"/>
            <a:ext cx="7962088" cy="5877272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/>
              <a:t>LKD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  <a:endParaRPr lang="id-ID" dirty="0"/>
          </a:p>
          <a:p>
            <a:pPr marL="633413" indent="-190500"/>
            <a:r>
              <a:rPr lang="en-US" dirty="0"/>
              <a:t>a.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 (RT);</a:t>
            </a:r>
            <a:endParaRPr lang="id-ID" dirty="0"/>
          </a:p>
          <a:p>
            <a:pPr marL="633413" indent="-190500"/>
            <a:r>
              <a:rPr lang="en-US" dirty="0"/>
              <a:t>b.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(RW);</a:t>
            </a:r>
            <a:endParaRPr lang="id-ID" dirty="0"/>
          </a:p>
          <a:p>
            <a:pPr marL="633413" indent="-190500"/>
            <a:r>
              <a:rPr lang="en-US" dirty="0"/>
              <a:t>c.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(PKK);</a:t>
            </a:r>
            <a:endParaRPr lang="id-ID" dirty="0"/>
          </a:p>
          <a:p>
            <a:pPr marL="633413" indent="-190500"/>
            <a:r>
              <a:rPr lang="en-US" dirty="0"/>
              <a:t>d. </a:t>
            </a:r>
            <a:r>
              <a:rPr lang="en-US" dirty="0" err="1"/>
              <a:t>Karang</a:t>
            </a:r>
            <a:r>
              <a:rPr lang="en-US" dirty="0"/>
              <a:t> </a:t>
            </a:r>
            <a:r>
              <a:rPr lang="en-US" dirty="0" err="1"/>
              <a:t>Taruna</a:t>
            </a:r>
            <a:r>
              <a:rPr lang="en-US" dirty="0"/>
              <a:t>;</a:t>
            </a:r>
            <a:endParaRPr lang="id-ID" dirty="0"/>
          </a:p>
          <a:p>
            <a:pPr marL="633413" indent="-190500"/>
            <a:r>
              <a:rPr lang="en-US" dirty="0"/>
              <a:t>e. </a:t>
            </a:r>
            <a:r>
              <a:rPr lang="en-US" dirty="0" err="1"/>
              <a:t>Pos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(POSYANDU); </a:t>
            </a:r>
            <a:r>
              <a:rPr lang="en-US" dirty="0" err="1"/>
              <a:t>dan</a:t>
            </a:r>
            <a:endParaRPr lang="id-ID" dirty="0"/>
          </a:p>
          <a:p>
            <a:pPr marL="633413" indent="-190500"/>
            <a:r>
              <a:rPr lang="en-US" dirty="0"/>
              <a:t>f. 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(LPM).</a:t>
            </a:r>
            <a:endParaRPr lang="id-ID" dirty="0"/>
          </a:p>
          <a:p>
            <a:pPr marL="633413" indent="-190500"/>
            <a:r>
              <a:rPr lang="en-US" dirty="0" err="1"/>
              <a:t>Pemerintah</a:t>
            </a:r>
            <a:r>
              <a:rPr lang="en-US" dirty="0"/>
              <a:t>  </a:t>
            </a:r>
            <a:r>
              <a:rPr lang="en-US" dirty="0" err="1"/>
              <a:t>Desa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 dirty="0"/>
              <a:t>  </a:t>
            </a:r>
            <a:r>
              <a:rPr lang="en-US" dirty="0" err="1"/>
              <a:t>Desa</a:t>
            </a:r>
            <a:r>
              <a:rPr lang="en-US" dirty="0"/>
              <a:t>  </a:t>
            </a:r>
            <a:r>
              <a:rPr lang="en-US" dirty="0" err="1"/>
              <a:t>dapat</a:t>
            </a:r>
            <a:r>
              <a:rPr lang="en-US" dirty="0"/>
              <a:t>  </a:t>
            </a:r>
            <a:r>
              <a:rPr lang="en-US" dirty="0" err="1"/>
              <a:t>membentuk</a:t>
            </a:r>
            <a:endParaRPr lang="id-ID" dirty="0"/>
          </a:p>
          <a:p>
            <a:pPr marL="633413" indent="-190500"/>
            <a:r>
              <a:rPr lang="en-US" dirty="0"/>
              <a:t>LKD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LKD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  <a:endParaRPr lang="id-ID" dirty="0"/>
          </a:p>
          <a:p>
            <a:pPr marL="633413" indent="-19050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1803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Tugas</a:t>
            </a:r>
            <a:r>
              <a:rPr lang="en-US" sz="2800" dirty="0"/>
              <a:t> RT, RW, PKK, </a:t>
            </a:r>
            <a:r>
              <a:rPr lang="en-US" sz="2800" dirty="0" err="1"/>
              <a:t>Karang</a:t>
            </a:r>
            <a:r>
              <a:rPr lang="en-US" sz="2800" dirty="0"/>
              <a:t> </a:t>
            </a:r>
            <a:r>
              <a:rPr lang="en-US" sz="2800" dirty="0" err="1"/>
              <a:t>Taruna</a:t>
            </a:r>
            <a:r>
              <a:rPr lang="en-US" sz="2800" dirty="0"/>
              <a:t>, </a:t>
            </a:r>
            <a:r>
              <a:rPr lang="en-US" sz="2800" dirty="0" err="1"/>
              <a:t>Posyandu</a:t>
            </a:r>
            <a:r>
              <a:rPr lang="en-US" sz="2800" dirty="0"/>
              <a:t> &amp; LPM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5410200"/>
          </a:xfrm>
        </p:spPr>
        <p:txBody>
          <a:bodyPr>
            <a:normAutofit fontScale="47500" lnSpcReduction="20000"/>
          </a:bodyPr>
          <a:lstStyle/>
          <a:p>
            <a:endParaRPr lang="id-ID" dirty="0"/>
          </a:p>
          <a:p>
            <a:r>
              <a:rPr lang="en-US" dirty="0"/>
              <a:t>·   </a:t>
            </a:r>
            <a:r>
              <a:rPr lang="en-US" b="1" dirty="0" err="1"/>
              <a:t>Rukun</a:t>
            </a:r>
            <a:r>
              <a:rPr lang="en-US" b="1" dirty="0"/>
              <a:t> </a:t>
            </a:r>
            <a:r>
              <a:rPr lang="en-US" b="1" dirty="0" err="1"/>
              <a:t>Tetangga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Rukun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</a:t>
            </a:r>
            <a:r>
              <a:rPr lang="en-US" b="1" dirty="0" err="1"/>
              <a:t>bertugas</a:t>
            </a:r>
            <a:r>
              <a:rPr lang="en-US" b="1" dirty="0"/>
              <a:t>:</a:t>
            </a:r>
            <a:endParaRPr lang="id-ID" dirty="0"/>
          </a:p>
          <a:p>
            <a:pPr marL="633413" indent="-103188"/>
            <a:r>
              <a:rPr lang="en-US" b="1" dirty="0"/>
              <a:t>a. </a:t>
            </a:r>
            <a:r>
              <a:rPr lang="en-US" b="1" dirty="0" err="1"/>
              <a:t>membantu</a:t>
            </a:r>
            <a:r>
              <a:rPr lang="en-US" b="1" dirty="0"/>
              <a:t>   </a:t>
            </a:r>
            <a:r>
              <a:rPr lang="en-US" b="1" dirty="0" err="1"/>
              <a:t>Kepala</a:t>
            </a:r>
            <a:r>
              <a:rPr lang="en-US" b="1" dirty="0"/>
              <a:t>   </a:t>
            </a:r>
            <a:r>
              <a:rPr lang="en-US" b="1" dirty="0" err="1"/>
              <a:t>Desa</a:t>
            </a:r>
            <a:r>
              <a:rPr lang="en-US" b="1" dirty="0"/>
              <a:t>   </a:t>
            </a:r>
            <a:r>
              <a:rPr lang="en-US" b="1" dirty="0" err="1"/>
              <a:t>dalam</a:t>
            </a:r>
            <a:r>
              <a:rPr lang="en-US" b="1" dirty="0"/>
              <a:t>   </a:t>
            </a:r>
            <a:r>
              <a:rPr lang="en-US" b="1" dirty="0" err="1"/>
              <a:t>bidang</a:t>
            </a:r>
            <a:r>
              <a:rPr lang="en-US" b="1" dirty="0"/>
              <a:t>  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;</a:t>
            </a:r>
            <a:endParaRPr lang="id-ID" dirty="0"/>
          </a:p>
          <a:p>
            <a:pPr marL="633413" indent="-103188"/>
            <a:r>
              <a:rPr lang="en-US" b="1" dirty="0"/>
              <a:t>b. </a:t>
            </a:r>
            <a:r>
              <a:rPr lang="en-US" b="1" dirty="0" err="1"/>
              <a:t>membantu</a:t>
            </a:r>
            <a:r>
              <a:rPr lang="en-US" b="1" dirty="0"/>
              <a:t>   </a:t>
            </a:r>
            <a:r>
              <a:rPr lang="en-US" b="1" dirty="0" err="1"/>
              <a:t>Kepala</a:t>
            </a:r>
            <a:r>
              <a:rPr lang="en-US" b="1" dirty="0"/>
              <a:t>   </a:t>
            </a:r>
            <a:r>
              <a:rPr lang="en-US" b="1" dirty="0" err="1"/>
              <a:t>Desa</a:t>
            </a:r>
            <a:r>
              <a:rPr lang="en-US" b="1" dirty="0"/>
              <a:t>   </a:t>
            </a:r>
            <a:r>
              <a:rPr lang="en-US" b="1" dirty="0" err="1"/>
              <a:t>dalam</a:t>
            </a:r>
            <a:r>
              <a:rPr lang="en-US" b="1" dirty="0"/>
              <a:t>   </a:t>
            </a:r>
            <a:r>
              <a:rPr lang="en-US" b="1" dirty="0" err="1"/>
              <a:t>menyediakan</a:t>
            </a:r>
            <a:r>
              <a:rPr lang="en-US" b="1" dirty="0"/>
              <a:t>   data </a:t>
            </a:r>
            <a:r>
              <a:rPr lang="en-US" b="1" dirty="0" err="1"/>
              <a:t>kependudukan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perizinan</a:t>
            </a:r>
            <a:r>
              <a:rPr lang="en-US" b="1" dirty="0"/>
              <a:t>; </a:t>
            </a:r>
            <a:r>
              <a:rPr lang="en-US" b="1" dirty="0" err="1"/>
              <a:t>dan</a:t>
            </a:r>
            <a:endParaRPr lang="id-ID" dirty="0"/>
          </a:p>
          <a:p>
            <a:pPr marL="633413" indent="-103188"/>
            <a:r>
              <a:rPr lang="en-US" b="1" dirty="0"/>
              <a:t>c. </a:t>
            </a:r>
            <a:r>
              <a:rPr lang="en-US" b="1" dirty="0" err="1"/>
              <a:t>melaksanakan</a:t>
            </a:r>
            <a:r>
              <a:rPr lang="en-US" b="1" dirty="0"/>
              <a:t>  </a:t>
            </a:r>
            <a:r>
              <a:rPr lang="en-US" b="1" dirty="0" err="1"/>
              <a:t>tugas</a:t>
            </a:r>
            <a:r>
              <a:rPr lang="en-US" b="1" dirty="0"/>
              <a:t>  lain  yang  </a:t>
            </a:r>
            <a:r>
              <a:rPr lang="en-US" b="1" dirty="0" err="1"/>
              <a:t>diberikan</a:t>
            </a:r>
            <a:r>
              <a:rPr lang="en-US" b="1" dirty="0"/>
              <a:t>  </a:t>
            </a:r>
            <a:r>
              <a:rPr lang="en-US" b="1" dirty="0" err="1"/>
              <a:t>oleh</a:t>
            </a:r>
            <a:r>
              <a:rPr lang="en-US" b="1" dirty="0"/>
              <a:t>  </a:t>
            </a:r>
            <a:r>
              <a:rPr lang="en-US" b="1" dirty="0" err="1" smtClean="0"/>
              <a:t>Kepala</a:t>
            </a:r>
            <a:r>
              <a:rPr lang="id-ID" b="1" dirty="0" smtClean="0"/>
              <a:t> </a:t>
            </a:r>
            <a:r>
              <a:rPr lang="en-US" b="1" dirty="0" err="1" smtClean="0"/>
              <a:t>Desa</a:t>
            </a:r>
            <a:r>
              <a:rPr lang="en-US" b="1" dirty="0" smtClean="0"/>
              <a:t>.</a:t>
            </a:r>
            <a:endParaRPr lang="id-ID" b="1" dirty="0" smtClean="0"/>
          </a:p>
          <a:p>
            <a:pPr marL="633413" indent="-103188"/>
            <a:endParaRPr lang="id-ID" dirty="0"/>
          </a:p>
          <a:p>
            <a:r>
              <a:rPr lang="en-US" dirty="0" smtClean="0"/>
              <a:t>·</a:t>
            </a:r>
            <a:r>
              <a:rPr lang="en-US" b="1" dirty="0" err="1" smtClean="0"/>
              <a:t>Pemberdayaan</a:t>
            </a:r>
            <a:r>
              <a:rPr lang="en-US" b="1" dirty="0" smtClean="0"/>
              <a:t>       </a:t>
            </a:r>
            <a:r>
              <a:rPr lang="en-US" b="1" dirty="0" err="1"/>
              <a:t>Kesejahteraan</a:t>
            </a:r>
            <a:r>
              <a:rPr lang="en-US" b="1" dirty="0"/>
              <a:t>       </a:t>
            </a:r>
            <a:r>
              <a:rPr lang="en-US" b="1" dirty="0" err="1"/>
              <a:t>Keluarga</a:t>
            </a:r>
            <a:r>
              <a:rPr lang="en-US" b="1" dirty="0"/>
              <a:t>       </a:t>
            </a:r>
            <a:r>
              <a:rPr lang="en-US" b="1" dirty="0" err="1"/>
              <a:t>bertugas</a:t>
            </a:r>
            <a:r>
              <a:rPr lang="en-US" b="1" dirty="0"/>
              <a:t> </a:t>
            </a:r>
            <a:r>
              <a:rPr lang="en-US" b="1" dirty="0" err="1"/>
              <a:t>membantu</a:t>
            </a:r>
            <a:r>
              <a:rPr lang="en-US" b="1" dirty="0"/>
              <a:t>  </a:t>
            </a:r>
            <a:r>
              <a:rPr lang="en-US" b="1" dirty="0" err="1"/>
              <a:t>Kepala</a:t>
            </a:r>
            <a:r>
              <a:rPr lang="en-US" b="1" dirty="0"/>
              <a:t>  </a:t>
            </a:r>
            <a:r>
              <a:rPr lang="en-US" b="1" dirty="0" err="1"/>
              <a:t>Desa</a:t>
            </a:r>
            <a:r>
              <a:rPr lang="en-US" b="1" dirty="0"/>
              <a:t>  </a:t>
            </a:r>
            <a:r>
              <a:rPr lang="en-US" b="1" dirty="0" err="1"/>
              <a:t>dalam</a:t>
            </a:r>
            <a:r>
              <a:rPr lang="en-US" b="1" dirty="0"/>
              <a:t>  </a:t>
            </a:r>
            <a:r>
              <a:rPr lang="en-US" b="1" dirty="0" err="1"/>
              <a:t>melaksanakan</a:t>
            </a:r>
            <a:r>
              <a:rPr lang="en-US" b="1" dirty="0"/>
              <a:t> </a:t>
            </a:r>
            <a:r>
              <a:rPr lang="en-US" b="1" dirty="0" err="1"/>
              <a:t>pemberdayaan</a:t>
            </a:r>
            <a:r>
              <a:rPr lang="en-US" b="1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 smtClean="0"/>
              <a:t>.</a:t>
            </a:r>
            <a:endParaRPr lang="id-ID" dirty="0" smtClean="0"/>
          </a:p>
          <a:p>
            <a:endParaRPr lang="id-ID" dirty="0"/>
          </a:p>
          <a:p>
            <a:r>
              <a:rPr lang="en-US" dirty="0" smtClean="0"/>
              <a:t>·</a:t>
            </a:r>
            <a:r>
              <a:rPr lang="en-US" b="1" dirty="0" err="1" smtClean="0"/>
              <a:t>Karang</a:t>
            </a:r>
            <a:r>
              <a:rPr lang="en-US" b="1" dirty="0" smtClean="0"/>
              <a:t>  </a:t>
            </a:r>
            <a:r>
              <a:rPr lang="en-US" b="1" dirty="0" err="1"/>
              <a:t>Taruna</a:t>
            </a:r>
            <a:r>
              <a:rPr lang="en-US" b="1" dirty="0"/>
              <a:t>  </a:t>
            </a:r>
            <a:r>
              <a:rPr lang="en-US" b="1" dirty="0" err="1"/>
              <a:t>bertugas</a:t>
            </a:r>
            <a:r>
              <a:rPr lang="en-US" b="1" dirty="0"/>
              <a:t>  </a:t>
            </a:r>
            <a:r>
              <a:rPr lang="en-US" b="1" dirty="0" err="1"/>
              <a:t>membantu</a:t>
            </a:r>
            <a:r>
              <a:rPr lang="en-US" b="1" dirty="0"/>
              <a:t>  </a:t>
            </a:r>
            <a:r>
              <a:rPr lang="en-US" b="1" dirty="0" err="1"/>
              <a:t>Kepala</a:t>
            </a:r>
            <a:r>
              <a:rPr lang="en-US" b="1" dirty="0"/>
              <a:t>  </a:t>
            </a:r>
            <a:r>
              <a:rPr lang="en-US" b="1" dirty="0" err="1"/>
              <a:t>Desa</a:t>
            </a:r>
            <a:r>
              <a:rPr lang="en-US" b="1" dirty="0"/>
              <a:t> 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menanggulangi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generasi</a:t>
            </a:r>
            <a:r>
              <a:rPr lang="en-US" b="1" dirty="0"/>
              <a:t> </a:t>
            </a:r>
            <a:r>
              <a:rPr lang="en-US" b="1" dirty="0" err="1"/>
              <a:t>muda</a:t>
            </a:r>
            <a:r>
              <a:rPr lang="en-US" b="1" dirty="0"/>
              <a:t>.</a:t>
            </a:r>
            <a:endParaRPr lang="id-ID" dirty="0"/>
          </a:p>
          <a:p>
            <a:endParaRPr lang="id-ID" dirty="0" smtClean="0"/>
          </a:p>
          <a:p>
            <a:r>
              <a:rPr lang="en-US" dirty="0" smtClean="0"/>
              <a:t>·</a:t>
            </a:r>
            <a:r>
              <a:rPr lang="en-US" b="1" dirty="0" err="1" smtClean="0"/>
              <a:t>Pos</a:t>
            </a:r>
            <a:r>
              <a:rPr lang="en-US" b="1" dirty="0" smtClean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Terpadu</a:t>
            </a:r>
            <a:r>
              <a:rPr lang="en-US" b="1" dirty="0"/>
              <a:t> </a:t>
            </a:r>
            <a:r>
              <a:rPr lang="en-US" b="1" dirty="0" err="1"/>
              <a:t>bertugas</a:t>
            </a:r>
            <a:r>
              <a:rPr lang="en-US" b="1" dirty="0"/>
              <a:t> </a:t>
            </a:r>
            <a:r>
              <a:rPr lang="en-US" b="1" dirty="0" err="1"/>
              <a:t>membantu</a:t>
            </a:r>
            <a:r>
              <a:rPr lang="en-US" b="1" dirty="0"/>
              <a:t> </a:t>
            </a:r>
            <a:r>
              <a:rPr lang="en-US" b="1" dirty="0" err="1"/>
              <a:t>Kepala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.</a:t>
            </a:r>
            <a:endParaRPr lang="id-ID" dirty="0"/>
          </a:p>
          <a:p>
            <a:endParaRPr lang="id-ID" dirty="0" smtClean="0"/>
          </a:p>
          <a:p>
            <a:r>
              <a:rPr lang="en-US" dirty="0" smtClean="0"/>
              <a:t>·  </a:t>
            </a:r>
            <a:r>
              <a:rPr lang="en-US" b="1" dirty="0" err="1" smtClean="0"/>
              <a:t>Lembaga</a:t>
            </a:r>
            <a:r>
              <a:rPr lang="en-US" b="1" dirty="0" smtClean="0"/>
              <a:t> </a:t>
            </a:r>
            <a:r>
              <a:rPr lang="en-US" b="1" dirty="0" err="1"/>
              <a:t>Pemberdayaan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bertugas</a:t>
            </a:r>
            <a:r>
              <a:rPr lang="en-US" b="1" dirty="0"/>
              <a:t> </a:t>
            </a:r>
            <a:r>
              <a:rPr lang="en-US" b="1" dirty="0" err="1" smtClean="0"/>
              <a:t>membantu</a:t>
            </a:r>
            <a:r>
              <a:rPr lang="id-ID" b="1" dirty="0" smtClean="0"/>
              <a:t> </a:t>
            </a:r>
            <a:r>
              <a:rPr lang="en-US" b="1" dirty="0" err="1" smtClean="0"/>
              <a:t>Kepala</a:t>
            </a:r>
            <a:r>
              <a:rPr lang="en-US" b="1" dirty="0" smtClean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menyerap</a:t>
            </a:r>
            <a:r>
              <a:rPr lang="en-US" b="1" dirty="0"/>
              <a:t> </a:t>
            </a:r>
            <a:r>
              <a:rPr lang="en-US" b="1" dirty="0" err="1"/>
              <a:t>aspirasi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  </a:t>
            </a:r>
            <a:r>
              <a:rPr lang="en-US" b="1" dirty="0" err="1"/>
              <a:t>pembangunan</a:t>
            </a:r>
            <a:r>
              <a:rPr lang="en-US" b="1" dirty="0"/>
              <a:t>   </a:t>
            </a:r>
            <a:r>
              <a:rPr lang="en-US" b="1" dirty="0" err="1"/>
              <a:t>desa</a:t>
            </a:r>
            <a:r>
              <a:rPr lang="en-US" b="1" dirty="0"/>
              <a:t>   </a:t>
            </a:r>
            <a:r>
              <a:rPr lang="en-US" b="1" dirty="0" err="1"/>
              <a:t>dan</a:t>
            </a:r>
            <a:r>
              <a:rPr lang="en-US" b="1" dirty="0"/>
              <a:t>   </a:t>
            </a:r>
            <a:r>
              <a:rPr lang="en-US" b="1" dirty="0" err="1" smtClean="0"/>
              <a:t>menggerakkan</a:t>
            </a:r>
            <a:r>
              <a:rPr lang="id-ID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   </a:t>
            </a:r>
            <a:r>
              <a:rPr lang="en-US" b="1" dirty="0" err="1"/>
              <a:t>dalam</a:t>
            </a:r>
            <a:r>
              <a:rPr lang="en-US" b="1" dirty="0"/>
              <a:t>    </a:t>
            </a:r>
            <a:r>
              <a:rPr lang="en-US" b="1" dirty="0" err="1"/>
              <a:t>pelaksanaan</a:t>
            </a:r>
            <a:r>
              <a:rPr lang="en-US" b="1" dirty="0"/>
              <a:t>    </a:t>
            </a:r>
            <a:r>
              <a:rPr lang="en-US" b="1" dirty="0" err="1"/>
              <a:t>pembangunan</a:t>
            </a:r>
            <a:r>
              <a:rPr lang="en-US" b="1" dirty="0"/>
              <a:t>    </a:t>
            </a:r>
            <a:r>
              <a:rPr lang="en-US" b="1" dirty="0" err="1" smtClean="0"/>
              <a:t>desa</a:t>
            </a:r>
            <a:r>
              <a:rPr lang="id-ID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/>
              <a:t>swadaya</a:t>
            </a:r>
            <a:r>
              <a:rPr lang="en-US" b="1" dirty="0"/>
              <a:t> </a:t>
            </a:r>
            <a:r>
              <a:rPr lang="en-US" b="1" dirty="0" err="1"/>
              <a:t>gotong-royong</a:t>
            </a:r>
            <a:r>
              <a:rPr lang="en-US" b="1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8014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180</TotalTime>
  <Words>1266</Words>
  <Application>Microsoft Office PowerPoint</Application>
  <PresentationFormat>On-screen Show (4:3)</PresentationFormat>
  <Paragraphs>154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MATERI KE IV </vt:lpstr>
      <vt:lpstr>Lembaga  Kemasyarakatan  Desa  (LKD)  dan  Lembaga  Adat Desa (LAD)</vt:lpstr>
      <vt:lpstr>Lembaga Desa</vt:lpstr>
      <vt:lpstr>Jenis-Jenis Lembaga di Desa </vt:lpstr>
      <vt:lpstr>Tugas DAN Fungsi LKD: </vt:lpstr>
      <vt:lpstr>Lembaga Kemasyarakan Desa </vt:lpstr>
      <vt:lpstr>Pembentukan dan Penetapan LKD </vt:lpstr>
      <vt:lpstr>Jenis LKD </vt:lpstr>
      <vt:lpstr>Tugas RT, RW, PKK, Karang Taruna, Posyandu &amp; LPM</vt:lpstr>
      <vt:lpstr>Pengurus LKD</vt:lpstr>
      <vt:lpstr>Lembaga Adat </vt:lpstr>
      <vt:lpstr>Pembentukan Lembaga Adat Desa (LAD) </vt:lpstr>
      <vt:lpstr>Tugas dan Fungsi Lembaga Adat Desa (LAD) </vt:lpstr>
      <vt:lpstr>Hubungan Kerja LKD dan LAD </vt:lpstr>
      <vt:lpstr>Kerjasama Antar Desa </vt:lpstr>
      <vt:lpstr>Badan Usaha Milik Desa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Desa</dc:title>
  <dc:creator>Hartono</dc:creator>
  <cp:lastModifiedBy>Hartono</cp:lastModifiedBy>
  <cp:revision>10</cp:revision>
  <dcterms:created xsi:type="dcterms:W3CDTF">2020-03-22T12:01:01Z</dcterms:created>
  <dcterms:modified xsi:type="dcterms:W3CDTF">2020-04-20T16:55:52Z</dcterms:modified>
</cp:coreProperties>
</file>