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93" r:id="rId6"/>
    <p:sldId id="294" r:id="rId7"/>
    <p:sldId id="295" r:id="rId8"/>
    <p:sldId id="296" r:id="rId9"/>
    <p:sldId id="297" r:id="rId10"/>
    <p:sldId id="299" r:id="rId11"/>
    <p:sldId id="300" r:id="rId12"/>
    <p:sldId id="301" r:id="rId13"/>
    <p:sldId id="302" r:id="rId14"/>
    <p:sldId id="261"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8"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105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3531ED8-5985-4F16-AE4C-B2CAB95E0EEB}" type="doc">
      <dgm:prSet loTypeId="urn:microsoft.com/office/officeart/2008/layout/RadialCluster" loCatId="cycle" qsTypeId="urn:microsoft.com/office/officeart/2005/8/quickstyle/simple1" qsCatId="simple" csTypeId="urn:microsoft.com/office/officeart/2005/8/colors/colorful1#1" csCatId="colorful" phldr="1"/>
      <dgm:spPr/>
      <dgm:t>
        <a:bodyPr/>
        <a:lstStyle/>
        <a:p>
          <a:endParaRPr lang="en-GB"/>
        </a:p>
      </dgm:t>
    </dgm:pt>
    <dgm:pt modelId="{B71BE0F0-6C29-414C-936E-4070C86E3573}">
      <dgm:prSet phldrT="[Text]"/>
      <dgm:spPr>
        <a:solidFill>
          <a:schemeClr val="accent3">
            <a:lumMod val="50000"/>
          </a:schemeClr>
        </a:solidFill>
      </dgm:spPr>
      <dgm:t>
        <a:bodyPr/>
        <a:lstStyle/>
        <a:p>
          <a:r>
            <a:rPr lang="id-ID" smtClean="0">
              <a:solidFill>
                <a:schemeClr val="bg1"/>
              </a:solidFill>
            </a:rPr>
            <a:t>Desa yang kuat, maju, mandiri, demokratis dan sejahtera </a:t>
          </a:r>
          <a:endParaRPr lang="en-GB">
            <a:solidFill>
              <a:schemeClr val="bg1"/>
            </a:solidFill>
          </a:endParaRPr>
        </a:p>
      </dgm:t>
    </dgm:pt>
    <dgm:pt modelId="{3EC83951-167A-4E0B-A6E2-B65C4275657E}" type="parTrans" cxnId="{D4FC0274-3DAF-40D8-AB10-8A46AA67792B}">
      <dgm:prSet/>
      <dgm:spPr/>
      <dgm:t>
        <a:bodyPr/>
        <a:lstStyle/>
        <a:p>
          <a:endParaRPr lang="en-GB"/>
        </a:p>
      </dgm:t>
    </dgm:pt>
    <dgm:pt modelId="{144F9585-3D52-4675-862B-65343F4CD11F}" type="sibTrans" cxnId="{D4FC0274-3DAF-40D8-AB10-8A46AA67792B}">
      <dgm:prSet/>
      <dgm:spPr/>
      <dgm:t>
        <a:bodyPr/>
        <a:lstStyle/>
        <a:p>
          <a:endParaRPr lang="en-GB"/>
        </a:p>
      </dgm:t>
    </dgm:pt>
    <dgm:pt modelId="{817907E5-6747-4BDA-902C-51E5514CEE0B}">
      <dgm:prSet phldrT="[Text]"/>
      <dgm:spPr>
        <a:solidFill>
          <a:srgbClr val="C00000"/>
        </a:solidFill>
      </dgm:spPr>
      <dgm:t>
        <a:bodyPr/>
        <a:lstStyle/>
        <a:p>
          <a:r>
            <a:rPr lang="id-ID" b="1" dirty="0" smtClean="0"/>
            <a:t>Pemerintahan:</a:t>
          </a:r>
        </a:p>
        <a:p>
          <a:r>
            <a:rPr lang="id-ID" dirty="0" smtClean="0"/>
            <a:t>Efektif, profesional,  transparan dan akuntabel</a:t>
          </a:r>
          <a:endParaRPr lang="en-GB" dirty="0"/>
        </a:p>
      </dgm:t>
    </dgm:pt>
    <dgm:pt modelId="{00410442-0900-416D-91D5-D07C2363EAD7}" type="parTrans" cxnId="{EE42DFC6-6CA7-4280-880D-A3E5098E5DB5}">
      <dgm:prSet/>
      <dgm:spPr/>
      <dgm:t>
        <a:bodyPr/>
        <a:lstStyle/>
        <a:p>
          <a:endParaRPr lang="en-GB"/>
        </a:p>
      </dgm:t>
    </dgm:pt>
    <dgm:pt modelId="{89BA020B-FB67-4767-9B29-8761AEA2B46A}" type="sibTrans" cxnId="{EE42DFC6-6CA7-4280-880D-A3E5098E5DB5}">
      <dgm:prSet/>
      <dgm:spPr/>
      <dgm:t>
        <a:bodyPr/>
        <a:lstStyle/>
        <a:p>
          <a:endParaRPr lang="en-GB"/>
        </a:p>
      </dgm:t>
    </dgm:pt>
    <dgm:pt modelId="{075B08F1-BD1E-48EA-89AB-418187CCCFD4}">
      <dgm:prSet phldrT="[Text]"/>
      <dgm:spPr>
        <a:solidFill>
          <a:srgbClr val="7030A0"/>
        </a:solidFill>
      </dgm:spPr>
      <dgm:t>
        <a:bodyPr/>
        <a:lstStyle/>
        <a:p>
          <a:r>
            <a:rPr lang="id-ID" b="1" smtClean="0"/>
            <a:t>Pembangunan</a:t>
          </a:r>
          <a:r>
            <a:rPr lang="id-ID" smtClean="0"/>
            <a:t>: peningkatan kualitas hidup manusia, penanggulangan kemiskinan dan  kesejahteraan </a:t>
          </a:r>
          <a:endParaRPr lang="en-GB"/>
        </a:p>
      </dgm:t>
    </dgm:pt>
    <dgm:pt modelId="{407114D0-BFD7-4E89-997E-2027D3511F88}" type="parTrans" cxnId="{5261E300-0D83-4798-B40B-879A9582B821}">
      <dgm:prSet/>
      <dgm:spPr/>
      <dgm:t>
        <a:bodyPr/>
        <a:lstStyle/>
        <a:p>
          <a:endParaRPr lang="en-GB"/>
        </a:p>
      </dgm:t>
    </dgm:pt>
    <dgm:pt modelId="{DEA78FD8-8913-4647-ABEF-46BCC4909EB8}" type="sibTrans" cxnId="{5261E300-0D83-4798-B40B-879A9582B821}">
      <dgm:prSet/>
      <dgm:spPr/>
      <dgm:t>
        <a:bodyPr/>
        <a:lstStyle/>
        <a:p>
          <a:endParaRPr lang="en-GB"/>
        </a:p>
      </dgm:t>
    </dgm:pt>
    <dgm:pt modelId="{979CB61B-C08F-4BA2-A16F-EF5BBB4D34D3}">
      <dgm:prSet phldrT="[Text]"/>
      <dgm:spPr>
        <a:solidFill>
          <a:srgbClr val="0070C0"/>
        </a:solidFill>
      </dgm:spPr>
      <dgm:t>
        <a:bodyPr/>
        <a:lstStyle/>
        <a:p>
          <a:r>
            <a:rPr lang="id-ID" b="1" smtClean="0"/>
            <a:t>Kemasyarakatan: </a:t>
          </a:r>
        </a:p>
        <a:p>
          <a:r>
            <a:rPr lang="id-ID" b="0" smtClean="0"/>
            <a:t>kerukunan, kegotongroyongan, solidaritas, swadaya ,  kebersamaan</a:t>
          </a:r>
          <a:endParaRPr lang="en-GB" b="0"/>
        </a:p>
      </dgm:t>
    </dgm:pt>
    <dgm:pt modelId="{6CCE0FD2-7765-4411-B7C4-BE2BFD1CB777}" type="parTrans" cxnId="{8C68674B-8C15-4CF5-BEBA-28462DBC8798}">
      <dgm:prSet/>
      <dgm:spPr/>
      <dgm:t>
        <a:bodyPr/>
        <a:lstStyle/>
        <a:p>
          <a:endParaRPr lang="en-GB"/>
        </a:p>
      </dgm:t>
    </dgm:pt>
    <dgm:pt modelId="{13A0BEC4-F95F-429A-8132-DDA13D1F764F}" type="sibTrans" cxnId="{8C68674B-8C15-4CF5-BEBA-28462DBC8798}">
      <dgm:prSet/>
      <dgm:spPr/>
      <dgm:t>
        <a:bodyPr/>
        <a:lstStyle/>
        <a:p>
          <a:endParaRPr lang="en-GB"/>
        </a:p>
      </dgm:t>
    </dgm:pt>
    <dgm:pt modelId="{56CA0309-98AA-4275-BA4D-9E3DCE373F09}">
      <dgm:prSet phldrT="[Text]"/>
      <dgm:spPr>
        <a:solidFill>
          <a:srgbClr val="002060"/>
        </a:solidFill>
      </dgm:spPr>
      <dgm:t>
        <a:bodyPr/>
        <a:lstStyle/>
        <a:p>
          <a:r>
            <a:rPr lang="id-ID" b="1" smtClean="0"/>
            <a:t>Pemberdayaan</a:t>
          </a:r>
          <a:r>
            <a:rPr lang="id-ID" smtClean="0"/>
            <a:t>: kesadaran, kapasitas dan prakarsa lokal </a:t>
          </a:r>
          <a:endParaRPr lang="en-GB"/>
        </a:p>
      </dgm:t>
    </dgm:pt>
    <dgm:pt modelId="{A2ABDB39-EE3D-495F-9687-53A2BFCE8D8B}" type="parTrans" cxnId="{A503C4C5-E361-401D-9DB0-FC41163A3E9E}">
      <dgm:prSet/>
      <dgm:spPr/>
      <dgm:t>
        <a:bodyPr/>
        <a:lstStyle/>
        <a:p>
          <a:endParaRPr lang="en-GB"/>
        </a:p>
      </dgm:t>
    </dgm:pt>
    <dgm:pt modelId="{A197F1AF-0594-4E0C-A3A6-C3F8D30FB354}" type="sibTrans" cxnId="{A503C4C5-E361-401D-9DB0-FC41163A3E9E}">
      <dgm:prSet/>
      <dgm:spPr/>
      <dgm:t>
        <a:bodyPr/>
        <a:lstStyle/>
        <a:p>
          <a:endParaRPr lang="en-GB"/>
        </a:p>
      </dgm:t>
    </dgm:pt>
    <dgm:pt modelId="{7F524B4F-68CF-497D-AAEE-E0DBD15B7D7B}" type="pres">
      <dgm:prSet presAssocID="{E3531ED8-5985-4F16-AE4C-B2CAB95E0EEB}" presName="Name0" presStyleCnt="0">
        <dgm:presLayoutVars>
          <dgm:chMax val="1"/>
          <dgm:chPref val="1"/>
          <dgm:dir/>
          <dgm:animOne val="branch"/>
          <dgm:animLvl val="lvl"/>
        </dgm:presLayoutVars>
      </dgm:prSet>
      <dgm:spPr/>
      <dgm:t>
        <a:bodyPr/>
        <a:lstStyle/>
        <a:p>
          <a:endParaRPr lang="en-GB"/>
        </a:p>
      </dgm:t>
    </dgm:pt>
    <dgm:pt modelId="{0910189E-E525-4D4D-8C54-4BDFE61510DD}" type="pres">
      <dgm:prSet presAssocID="{B71BE0F0-6C29-414C-936E-4070C86E3573}" presName="singleCycle" presStyleCnt="0"/>
      <dgm:spPr/>
    </dgm:pt>
    <dgm:pt modelId="{25DF7BB3-F446-461A-A909-F94121CD1792}" type="pres">
      <dgm:prSet presAssocID="{B71BE0F0-6C29-414C-936E-4070C86E3573}" presName="singleCenter" presStyleLbl="node1" presStyleIdx="0" presStyleCnt="5">
        <dgm:presLayoutVars>
          <dgm:chMax val="7"/>
          <dgm:chPref val="7"/>
        </dgm:presLayoutVars>
      </dgm:prSet>
      <dgm:spPr/>
      <dgm:t>
        <a:bodyPr/>
        <a:lstStyle/>
        <a:p>
          <a:endParaRPr lang="en-GB"/>
        </a:p>
      </dgm:t>
    </dgm:pt>
    <dgm:pt modelId="{444178C6-152B-4324-95E4-20F77E394E90}" type="pres">
      <dgm:prSet presAssocID="{00410442-0900-416D-91D5-D07C2363EAD7}" presName="Name56" presStyleLbl="parChTrans1D2" presStyleIdx="0" presStyleCnt="4"/>
      <dgm:spPr/>
      <dgm:t>
        <a:bodyPr/>
        <a:lstStyle/>
        <a:p>
          <a:endParaRPr lang="en-GB"/>
        </a:p>
      </dgm:t>
    </dgm:pt>
    <dgm:pt modelId="{17CA2870-4C0E-4679-BF52-46C36971677E}" type="pres">
      <dgm:prSet presAssocID="{817907E5-6747-4BDA-902C-51E5514CEE0B}" presName="text0" presStyleLbl="node1" presStyleIdx="1" presStyleCnt="5" custScaleX="278069">
        <dgm:presLayoutVars>
          <dgm:bulletEnabled val="1"/>
        </dgm:presLayoutVars>
      </dgm:prSet>
      <dgm:spPr/>
      <dgm:t>
        <a:bodyPr/>
        <a:lstStyle/>
        <a:p>
          <a:endParaRPr lang="en-GB"/>
        </a:p>
      </dgm:t>
    </dgm:pt>
    <dgm:pt modelId="{E07906B1-A41E-414B-945C-5AF1AA81660C}" type="pres">
      <dgm:prSet presAssocID="{407114D0-BFD7-4E89-997E-2027D3511F88}" presName="Name56" presStyleLbl="parChTrans1D2" presStyleIdx="1" presStyleCnt="4"/>
      <dgm:spPr/>
      <dgm:t>
        <a:bodyPr/>
        <a:lstStyle/>
        <a:p>
          <a:endParaRPr lang="en-GB"/>
        </a:p>
      </dgm:t>
    </dgm:pt>
    <dgm:pt modelId="{542F3047-F0E5-4C24-8980-6D932FC6028B}" type="pres">
      <dgm:prSet presAssocID="{075B08F1-BD1E-48EA-89AB-418187CCCFD4}" presName="text0" presStyleLbl="node1" presStyleIdx="2" presStyleCnt="5" custScaleX="269307" custScaleY="144919" custRadScaleRad="138326" custRadScaleInc="1563">
        <dgm:presLayoutVars>
          <dgm:bulletEnabled val="1"/>
        </dgm:presLayoutVars>
      </dgm:prSet>
      <dgm:spPr/>
      <dgm:t>
        <a:bodyPr/>
        <a:lstStyle/>
        <a:p>
          <a:endParaRPr lang="en-GB"/>
        </a:p>
      </dgm:t>
    </dgm:pt>
    <dgm:pt modelId="{CA2D8D9A-2A62-4186-919E-F6F9E258F6B7}" type="pres">
      <dgm:prSet presAssocID="{6CCE0FD2-7765-4411-B7C4-BE2BFD1CB777}" presName="Name56" presStyleLbl="parChTrans1D2" presStyleIdx="2" presStyleCnt="4"/>
      <dgm:spPr/>
      <dgm:t>
        <a:bodyPr/>
        <a:lstStyle/>
        <a:p>
          <a:endParaRPr lang="en-GB"/>
        </a:p>
      </dgm:t>
    </dgm:pt>
    <dgm:pt modelId="{97EEA81C-066D-4314-B7D8-7F8C94C6EEF7}" type="pres">
      <dgm:prSet presAssocID="{979CB61B-C08F-4BA2-A16F-EF5BBB4D34D3}" presName="text0" presStyleLbl="node1" presStyleIdx="3" presStyleCnt="5" custScaleX="278852" custScaleY="131717" custRadScaleRad="92062" custRadScaleInc="-2712">
        <dgm:presLayoutVars>
          <dgm:bulletEnabled val="1"/>
        </dgm:presLayoutVars>
      </dgm:prSet>
      <dgm:spPr/>
      <dgm:t>
        <a:bodyPr/>
        <a:lstStyle/>
        <a:p>
          <a:endParaRPr lang="en-GB"/>
        </a:p>
      </dgm:t>
    </dgm:pt>
    <dgm:pt modelId="{9CBAA706-3C89-4690-8FDE-0555CCF552BC}" type="pres">
      <dgm:prSet presAssocID="{A2ABDB39-EE3D-495F-9687-53A2BFCE8D8B}" presName="Name56" presStyleLbl="parChTrans1D2" presStyleIdx="3" presStyleCnt="4"/>
      <dgm:spPr/>
      <dgm:t>
        <a:bodyPr/>
        <a:lstStyle/>
        <a:p>
          <a:endParaRPr lang="en-GB"/>
        </a:p>
      </dgm:t>
    </dgm:pt>
    <dgm:pt modelId="{4B1D2F8C-2850-49D2-9E40-6CF6DE5CB619}" type="pres">
      <dgm:prSet presAssocID="{56CA0309-98AA-4275-BA4D-9E3DCE373F09}" presName="text0" presStyleLbl="node1" presStyleIdx="4" presStyleCnt="5" custScaleX="270456" custRadScaleRad="136530" custRadScaleInc="1930">
        <dgm:presLayoutVars>
          <dgm:bulletEnabled val="1"/>
        </dgm:presLayoutVars>
      </dgm:prSet>
      <dgm:spPr/>
      <dgm:t>
        <a:bodyPr/>
        <a:lstStyle/>
        <a:p>
          <a:endParaRPr lang="en-GB"/>
        </a:p>
      </dgm:t>
    </dgm:pt>
  </dgm:ptLst>
  <dgm:cxnLst>
    <dgm:cxn modelId="{6CF1CEB7-A7A6-4EE6-9483-051EABC22462}" type="presOf" srcId="{817907E5-6747-4BDA-902C-51E5514CEE0B}" destId="{17CA2870-4C0E-4679-BF52-46C36971677E}" srcOrd="0" destOrd="0" presId="urn:microsoft.com/office/officeart/2008/layout/RadialCluster"/>
    <dgm:cxn modelId="{16CD23C8-A1BC-42CF-AA3B-0509D1508F1A}" type="presOf" srcId="{56CA0309-98AA-4275-BA4D-9E3DCE373F09}" destId="{4B1D2F8C-2850-49D2-9E40-6CF6DE5CB619}" srcOrd="0" destOrd="0" presId="urn:microsoft.com/office/officeart/2008/layout/RadialCluster"/>
    <dgm:cxn modelId="{A503C4C5-E361-401D-9DB0-FC41163A3E9E}" srcId="{B71BE0F0-6C29-414C-936E-4070C86E3573}" destId="{56CA0309-98AA-4275-BA4D-9E3DCE373F09}" srcOrd="3" destOrd="0" parTransId="{A2ABDB39-EE3D-495F-9687-53A2BFCE8D8B}" sibTransId="{A197F1AF-0594-4E0C-A3A6-C3F8D30FB354}"/>
    <dgm:cxn modelId="{8B8F0626-BDE0-4E0B-B350-F6D2098C61C0}" type="presOf" srcId="{B71BE0F0-6C29-414C-936E-4070C86E3573}" destId="{25DF7BB3-F446-461A-A909-F94121CD1792}" srcOrd="0" destOrd="0" presId="urn:microsoft.com/office/officeart/2008/layout/RadialCluster"/>
    <dgm:cxn modelId="{77A6D4C7-689E-41AE-BB18-87097174C8CB}" type="presOf" srcId="{979CB61B-C08F-4BA2-A16F-EF5BBB4D34D3}" destId="{97EEA81C-066D-4314-B7D8-7F8C94C6EEF7}" srcOrd="0" destOrd="0" presId="urn:microsoft.com/office/officeart/2008/layout/RadialCluster"/>
    <dgm:cxn modelId="{EE42DFC6-6CA7-4280-880D-A3E5098E5DB5}" srcId="{B71BE0F0-6C29-414C-936E-4070C86E3573}" destId="{817907E5-6747-4BDA-902C-51E5514CEE0B}" srcOrd="0" destOrd="0" parTransId="{00410442-0900-416D-91D5-D07C2363EAD7}" sibTransId="{89BA020B-FB67-4767-9B29-8761AEA2B46A}"/>
    <dgm:cxn modelId="{2BD3E256-60D7-4B2E-9AFF-3951A695CD2C}" type="presOf" srcId="{075B08F1-BD1E-48EA-89AB-418187CCCFD4}" destId="{542F3047-F0E5-4C24-8980-6D932FC6028B}" srcOrd="0" destOrd="0" presId="urn:microsoft.com/office/officeart/2008/layout/RadialCluster"/>
    <dgm:cxn modelId="{2B6CB670-B3FD-4832-B4D0-24991F89F334}" type="presOf" srcId="{00410442-0900-416D-91D5-D07C2363EAD7}" destId="{444178C6-152B-4324-95E4-20F77E394E90}" srcOrd="0" destOrd="0" presId="urn:microsoft.com/office/officeart/2008/layout/RadialCluster"/>
    <dgm:cxn modelId="{5261E300-0D83-4798-B40B-879A9582B821}" srcId="{B71BE0F0-6C29-414C-936E-4070C86E3573}" destId="{075B08F1-BD1E-48EA-89AB-418187CCCFD4}" srcOrd="1" destOrd="0" parTransId="{407114D0-BFD7-4E89-997E-2027D3511F88}" sibTransId="{DEA78FD8-8913-4647-ABEF-46BCC4909EB8}"/>
    <dgm:cxn modelId="{2A0DE81E-938F-42CB-8037-952ECD679B42}" type="presOf" srcId="{6CCE0FD2-7765-4411-B7C4-BE2BFD1CB777}" destId="{CA2D8D9A-2A62-4186-919E-F6F9E258F6B7}" srcOrd="0" destOrd="0" presId="urn:microsoft.com/office/officeart/2008/layout/RadialCluster"/>
    <dgm:cxn modelId="{ADB99890-5790-46F1-AEF4-637C93160A30}" type="presOf" srcId="{E3531ED8-5985-4F16-AE4C-B2CAB95E0EEB}" destId="{7F524B4F-68CF-497D-AAEE-E0DBD15B7D7B}" srcOrd="0" destOrd="0" presId="urn:microsoft.com/office/officeart/2008/layout/RadialCluster"/>
    <dgm:cxn modelId="{00862BFF-1011-4CB9-A498-A606F161D6A3}" type="presOf" srcId="{407114D0-BFD7-4E89-997E-2027D3511F88}" destId="{E07906B1-A41E-414B-945C-5AF1AA81660C}" srcOrd="0" destOrd="0" presId="urn:microsoft.com/office/officeart/2008/layout/RadialCluster"/>
    <dgm:cxn modelId="{8C68674B-8C15-4CF5-BEBA-28462DBC8798}" srcId="{B71BE0F0-6C29-414C-936E-4070C86E3573}" destId="{979CB61B-C08F-4BA2-A16F-EF5BBB4D34D3}" srcOrd="2" destOrd="0" parTransId="{6CCE0FD2-7765-4411-B7C4-BE2BFD1CB777}" sibTransId="{13A0BEC4-F95F-429A-8132-DDA13D1F764F}"/>
    <dgm:cxn modelId="{D4FC0274-3DAF-40D8-AB10-8A46AA67792B}" srcId="{E3531ED8-5985-4F16-AE4C-B2CAB95E0EEB}" destId="{B71BE0F0-6C29-414C-936E-4070C86E3573}" srcOrd="0" destOrd="0" parTransId="{3EC83951-167A-4E0B-A6E2-B65C4275657E}" sibTransId="{144F9585-3D52-4675-862B-65343F4CD11F}"/>
    <dgm:cxn modelId="{D28F584E-28DD-4C74-BF16-BCDF8B210270}" type="presOf" srcId="{A2ABDB39-EE3D-495F-9687-53A2BFCE8D8B}" destId="{9CBAA706-3C89-4690-8FDE-0555CCF552BC}" srcOrd="0" destOrd="0" presId="urn:microsoft.com/office/officeart/2008/layout/RadialCluster"/>
    <dgm:cxn modelId="{6C1D3C1E-32E3-48D5-B4AD-A5C603D95683}" type="presParOf" srcId="{7F524B4F-68CF-497D-AAEE-E0DBD15B7D7B}" destId="{0910189E-E525-4D4D-8C54-4BDFE61510DD}" srcOrd="0" destOrd="0" presId="urn:microsoft.com/office/officeart/2008/layout/RadialCluster"/>
    <dgm:cxn modelId="{8CD954A7-2DD3-4FB7-9045-2D5CBD655E62}" type="presParOf" srcId="{0910189E-E525-4D4D-8C54-4BDFE61510DD}" destId="{25DF7BB3-F446-461A-A909-F94121CD1792}" srcOrd="0" destOrd="0" presId="urn:microsoft.com/office/officeart/2008/layout/RadialCluster"/>
    <dgm:cxn modelId="{B98F8C01-3FCB-4B56-AF74-E42A253B9506}" type="presParOf" srcId="{0910189E-E525-4D4D-8C54-4BDFE61510DD}" destId="{444178C6-152B-4324-95E4-20F77E394E90}" srcOrd="1" destOrd="0" presId="urn:microsoft.com/office/officeart/2008/layout/RadialCluster"/>
    <dgm:cxn modelId="{5C7E84AB-4CBE-4D19-8009-94D80F2B763A}" type="presParOf" srcId="{0910189E-E525-4D4D-8C54-4BDFE61510DD}" destId="{17CA2870-4C0E-4679-BF52-46C36971677E}" srcOrd="2" destOrd="0" presId="urn:microsoft.com/office/officeart/2008/layout/RadialCluster"/>
    <dgm:cxn modelId="{0EE844A3-A12C-4913-931B-46A9D588F0B2}" type="presParOf" srcId="{0910189E-E525-4D4D-8C54-4BDFE61510DD}" destId="{E07906B1-A41E-414B-945C-5AF1AA81660C}" srcOrd="3" destOrd="0" presId="urn:microsoft.com/office/officeart/2008/layout/RadialCluster"/>
    <dgm:cxn modelId="{418078EC-422C-450C-9957-538288529168}" type="presParOf" srcId="{0910189E-E525-4D4D-8C54-4BDFE61510DD}" destId="{542F3047-F0E5-4C24-8980-6D932FC6028B}" srcOrd="4" destOrd="0" presId="urn:microsoft.com/office/officeart/2008/layout/RadialCluster"/>
    <dgm:cxn modelId="{5F71B19B-2765-4709-B561-40751F220686}" type="presParOf" srcId="{0910189E-E525-4D4D-8C54-4BDFE61510DD}" destId="{CA2D8D9A-2A62-4186-919E-F6F9E258F6B7}" srcOrd="5" destOrd="0" presId="urn:microsoft.com/office/officeart/2008/layout/RadialCluster"/>
    <dgm:cxn modelId="{B40B0A1F-8560-418F-98A1-41F7B4029E97}" type="presParOf" srcId="{0910189E-E525-4D4D-8C54-4BDFE61510DD}" destId="{97EEA81C-066D-4314-B7D8-7F8C94C6EEF7}" srcOrd="6" destOrd="0" presId="urn:microsoft.com/office/officeart/2008/layout/RadialCluster"/>
    <dgm:cxn modelId="{A79A111B-4083-4465-B5DD-E4E22288575B}" type="presParOf" srcId="{0910189E-E525-4D4D-8C54-4BDFE61510DD}" destId="{9CBAA706-3C89-4690-8FDE-0555CCF552BC}" srcOrd="7" destOrd="0" presId="urn:microsoft.com/office/officeart/2008/layout/RadialCluster"/>
    <dgm:cxn modelId="{DCCD8050-D51D-4312-A6E8-84A2D53BB4C6}" type="presParOf" srcId="{0910189E-E525-4D4D-8C54-4BDFE61510DD}" destId="{4B1D2F8C-2850-49D2-9E40-6CF6DE5CB619}" srcOrd="8"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DF7BB3-F446-461A-A909-F94121CD1792}">
      <dsp:nvSpPr>
        <dsp:cNvPr id="0" name=""/>
        <dsp:cNvSpPr/>
      </dsp:nvSpPr>
      <dsp:spPr>
        <a:xfrm>
          <a:off x="3396183" y="1756026"/>
          <a:ext cx="1576975" cy="1576975"/>
        </a:xfrm>
        <a:prstGeom prst="roundRect">
          <a:avLst/>
        </a:prstGeom>
        <a:solidFill>
          <a:schemeClr val="accent3">
            <a:lumMod val="5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43180" rIns="43180" bIns="43180" numCol="1" spcCol="1270" anchor="ctr" anchorCtr="0">
          <a:noAutofit/>
        </a:bodyPr>
        <a:lstStyle/>
        <a:p>
          <a:pPr lvl="0" algn="ctr" defTabSz="755650">
            <a:lnSpc>
              <a:spcPct val="90000"/>
            </a:lnSpc>
            <a:spcBef>
              <a:spcPct val="0"/>
            </a:spcBef>
            <a:spcAft>
              <a:spcPct val="35000"/>
            </a:spcAft>
          </a:pPr>
          <a:r>
            <a:rPr lang="id-ID" sz="1700" kern="1200" smtClean="0">
              <a:solidFill>
                <a:schemeClr val="bg1"/>
              </a:solidFill>
            </a:rPr>
            <a:t>Desa yang kuat, maju, mandiri, demokratis dan sejahtera </a:t>
          </a:r>
          <a:endParaRPr lang="en-GB" sz="1700" kern="1200">
            <a:solidFill>
              <a:schemeClr val="bg1"/>
            </a:solidFill>
          </a:endParaRPr>
        </a:p>
      </dsp:txBody>
      <dsp:txXfrm>
        <a:off x="3473165" y="1833008"/>
        <a:ext cx="1423011" cy="1423011"/>
      </dsp:txXfrm>
    </dsp:sp>
    <dsp:sp modelId="{444178C6-152B-4324-95E4-20F77E394E90}">
      <dsp:nvSpPr>
        <dsp:cNvPr id="0" name=""/>
        <dsp:cNvSpPr/>
      </dsp:nvSpPr>
      <dsp:spPr>
        <a:xfrm rot="16200000">
          <a:off x="3793281" y="1364636"/>
          <a:ext cx="782779" cy="0"/>
        </a:xfrm>
        <a:custGeom>
          <a:avLst/>
          <a:gdLst/>
          <a:ahLst/>
          <a:cxnLst/>
          <a:rect l="0" t="0" r="0" b="0"/>
          <a:pathLst>
            <a:path>
              <a:moveTo>
                <a:pt x="0" y="0"/>
              </a:moveTo>
              <a:lnTo>
                <a:pt x="782779" y="0"/>
              </a:lnTo>
            </a:path>
          </a:pathLst>
        </a:custGeom>
        <a:noFill/>
        <a:ln w="1905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7CA2870-4C0E-4679-BF52-46C36971677E}">
      <dsp:nvSpPr>
        <dsp:cNvPr id="0" name=""/>
        <dsp:cNvSpPr/>
      </dsp:nvSpPr>
      <dsp:spPr>
        <a:xfrm>
          <a:off x="2715669" y="-83326"/>
          <a:ext cx="2938003" cy="1056573"/>
        </a:xfrm>
        <a:prstGeom prst="roundRect">
          <a:avLst/>
        </a:prstGeom>
        <a:solidFill>
          <a:srgbClr val="C00000"/>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800100">
            <a:lnSpc>
              <a:spcPct val="90000"/>
            </a:lnSpc>
            <a:spcBef>
              <a:spcPct val="0"/>
            </a:spcBef>
            <a:spcAft>
              <a:spcPct val="35000"/>
            </a:spcAft>
          </a:pPr>
          <a:r>
            <a:rPr lang="id-ID" sz="1800" b="1" kern="1200" dirty="0" smtClean="0"/>
            <a:t>Pemerintahan:</a:t>
          </a:r>
        </a:p>
        <a:p>
          <a:pPr lvl="0" algn="ctr" defTabSz="800100">
            <a:lnSpc>
              <a:spcPct val="90000"/>
            </a:lnSpc>
            <a:spcBef>
              <a:spcPct val="0"/>
            </a:spcBef>
            <a:spcAft>
              <a:spcPct val="35000"/>
            </a:spcAft>
          </a:pPr>
          <a:r>
            <a:rPr lang="id-ID" sz="1800" kern="1200" dirty="0" smtClean="0"/>
            <a:t>Efektif, profesional,  transparan dan akuntabel</a:t>
          </a:r>
          <a:endParaRPr lang="en-GB" sz="1800" kern="1200" dirty="0"/>
        </a:p>
      </dsp:txBody>
      <dsp:txXfrm>
        <a:off x="2767247" y="-31748"/>
        <a:ext cx="2834847" cy="953417"/>
      </dsp:txXfrm>
    </dsp:sp>
    <dsp:sp modelId="{E07906B1-A41E-414B-945C-5AF1AA81660C}">
      <dsp:nvSpPr>
        <dsp:cNvPr id="0" name=""/>
        <dsp:cNvSpPr/>
      </dsp:nvSpPr>
      <dsp:spPr>
        <a:xfrm rot="44469">
          <a:off x="4973135" y="2558236"/>
          <a:ext cx="544732" cy="0"/>
        </a:xfrm>
        <a:custGeom>
          <a:avLst/>
          <a:gdLst/>
          <a:ahLst/>
          <a:cxnLst/>
          <a:rect l="0" t="0" r="0" b="0"/>
          <a:pathLst>
            <a:path>
              <a:moveTo>
                <a:pt x="0" y="0"/>
              </a:moveTo>
              <a:lnTo>
                <a:pt x="544732" y="0"/>
              </a:lnTo>
            </a:path>
          </a:pathLst>
        </a:custGeom>
        <a:noFill/>
        <a:ln w="1905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42F3047-F0E5-4C24-8980-6D932FC6028B}">
      <dsp:nvSpPr>
        <dsp:cNvPr id="0" name=""/>
        <dsp:cNvSpPr/>
      </dsp:nvSpPr>
      <dsp:spPr>
        <a:xfrm>
          <a:off x="5517845" y="1814576"/>
          <a:ext cx="2845426" cy="1531175"/>
        </a:xfrm>
        <a:prstGeom prst="roundRect">
          <a:avLst/>
        </a:prstGeom>
        <a:solidFill>
          <a:srgbClr val="7030A0"/>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43180" rIns="43180" bIns="43180" numCol="1" spcCol="1270" anchor="ctr" anchorCtr="0">
          <a:noAutofit/>
        </a:bodyPr>
        <a:lstStyle/>
        <a:p>
          <a:pPr lvl="0" algn="ctr" defTabSz="755650">
            <a:lnSpc>
              <a:spcPct val="90000"/>
            </a:lnSpc>
            <a:spcBef>
              <a:spcPct val="0"/>
            </a:spcBef>
            <a:spcAft>
              <a:spcPct val="35000"/>
            </a:spcAft>
          </a:pPr>
          <a:r>
            <a:rPr lang="id-ID" sz="1700" b="1" kern="1200" smtClean="0"/>
            <a:t>Pembangunan</a:t>
          </a:r>
          <a:r>
            <a:rPr lang="id-ID" sz="1700" kern="1200" smtClean="0"/>
            <a:t>: peningkatan kualitas hidup manusia, penanggulangan kemiskinan dan  kesejahteraan </a:t>
          </a:r>
          <a:endParaRPr lang="en-GB" sz="1700" kern="1200"/>
        </a:p>
      </dsp:txBody>
      <dsp:txXfrm>
        <a:off x="5592591" y="1889322"/>
        <a:ext cx="2695934" cy="1381683"/>
      </dsp:txXfrm>
    </dsp:sp>
    <dsp:sp modelId="{CA2D8D9A-2A62-4186-919E-F6F9E258F6B7}">
      <dsp:nvSpPr>
        <dsp:cNvPr id="0" name=""/>
        <dsp:cNvSpPr/>
      </dsp:nvSpPr>
      <dsp:spPr>
        <a:xfrm rot="5326776">
          <a:off x="3982129" y="3557062"/>
          <a:ext cx="448223" cy="0"/>
        </a:xfrm>
        <a:custGeom>
          <a:avLst/>
          <a:gdLst/>
          <a:ahLst/>
          <a:cxnLst/>
          <a:rect l="0" t="0" r="0" b="0"/>
          <a:pathLst>
            <a:path>
              <a:moveTo>
                <a:pt x="0" y="0"/>
              </a:moveTo>
              <a:lnTo>
                <a:pt x="448223" y="0"/>
              </a:lnTo>
            </a:path>
          </a:pathLst>
        </a:custGeom>
        <a:noFill/>
        <a:ln w="1905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7EEA81C-066D-4314-B7D8-7F8C94C6EEF7}">
      <dsp:nvSpPr>
        <dsp:cNvPr id="0" name=""/>
        <dsp:cNvSpPr/>
      </dsp:nvSpPr>
      <dsp:spPr>
        <a:xfrm>
          <a:off x="2752700" y="3781122"/>
          <a:ext cx="2946276" cy="1391686"/>
        </a:xfrm>
        <a:prstGeom prst="roundRect">
          <a:avLst/>
        </a:prstGeom>
        <a:solidFill>
          <a:srgbClr val="0070C0"/>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lvl="0" algn="ctr" defTabSz="711200">
            <a:lnSpc>
              <a:spcPct val="90000"/>
            </a:lnSpc>
            <a:spcBef>
              <a:spcPct val="0"/>
            </a:spcBef>
            <a:spcAft>
              <a:spcPct val="35000"/>
            </a:spcAft>
          </a:pPr>
          <a:r>
            <a:rPr lang="id-ID" sz="1600" b="1" kern="1200" smtClean="0"/>
            <a:t>Kemasyarakatan: </a:t>
          </a:r>
        </a:p>
        <a:p>
          <a:pPr lvl="0" algn="ctr" defTabSz="711200">
            <a:lnSpc>
              <a:spcPct val="90000"/>
            </a:lnSpc>
            <a:spcBef>
              <a:spcPct val="0"/>
            </a:spcBef>
            <a:spcAft>
              <a:spcPct val="35000"/>
            </a:spcAft>
          </a:pPr>
          <a:r>
            <a:rPr lang="id-ID" sz="1600" b="0" kern="1200" smtClean="0"/>
            <a:t>kerukunan, kegotongroyongan, solidaritas, swadaya ,  kebersamaan</a:t>
          </a:r>
          <a:endParaRPr lang="en-GB" sz="1600" b="0" kern="1200"/>
        </a:p>
      </dsp:txBody>
      <dsp:txXfrm>
        <a:off x="2820637" y="3849059"/>
        <a:ext cx="2810402" cy="1255812"/>
      </dsp:txXfrm>
    </dsp:sp>
    <dsp:sp modelId="{9CBAA706-3C89-4690-8FDE-0555CCF552BC}">
      <dsp:nvSpPr>
        <dsp:cNvPr id="0" name=""/>
        <dsp:cNvSpPr/>
      </dsp:nvSpPr>
      <dsp:spPr>
        <a:xfrm rot="10854195">
          <a:off x="2857532" y="2527836"/>
          <a:ext cx="538684" cy="0"/>
        </a:xfrm>
        <a:custGeom>
          <a:avLst/>
          <a:gdLst/>
          <a:ahLst/>
          <a:cxnLst/>
          <a:rect l="0" t="0" r="0" b="0"/>
          <a:pathLst>
            <a:path>
              <a:moveTo>
                <a:pt x="0" y="0"/>
              </a:moveTo>
              <a:lnTo>
                <a:pt x="538684" y="0"/>
              </a:lnTo>
            </a:path>
          </a:pathLst>
        </a:custGeom>
        <a:noFill/>
        <a:ln w="1905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B1D2F8C-2850-49D2-9E40-6CF6DE5CB619}">
      <dsp:nvSpPr>
        <dsp:cNvPr id="0" name=""/>
        <dsp:cNvSpPr/>
      </dsp:nvSpPr>
      <dsp:spPr>
        <a:xfrm>
          <a:off x="0" y="1972777"/>
          <a:ext cx="2857566" cy="1056573"/>
        </a:xfrm>
        <a:prstGeom prst="roundRect">
          <a:avLst/>
        </a:prstGeom>
        <a:solidFill>
          <a:srgbClr val="002060"/>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933450">
            <a:lnSpc>
              <a:spcPct val="90000"/>
            </a:lnSpc>
            <a:spcBef>
              <a:spcPct val="0"/>
            </a:spcBef>
            <a:spcAft>
              <a:spcPct val="35000"/>
            </a:spcAft>
          </a:pPr>
          <a:r>
            <a:rPr lang="id-ID" sz="2100" b="1" kern="1200" smtClean="0"/>
            <a:t>Pemberdayaan</a:t>
          </a:r>
          <a:r>
            <a:rPr lang="id-ID" sz="2100" kern="1200" smtClean="0"/>
            <a:t>: kesadaran, kapasitas dan prakarsa lokal </a:t>
          </a:r>
          <a:endParaRPr lang="en-GB" sz="2100" kern="1200"/>
        </a:p>
      </dsp:txBody>
      <dsp:txXfrm>
        <a:off x="51578" y="2024355"/>
        <a:ext cx="2754410" cy="953417"/>
      </dsp:txXfrm>
    </dsp:sp>
  </dsp:spTree>
</dsp:drawing>
</file>

<file path=ppt/diagrams/layout1.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85F9C113-D967-4491-9963-FA1E3D1AF3BA}" type="datetimeFigureOut">
              <a:rPr lang="en-US" smtClean="0"/>
              <a:t>8/13/2015</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E7979CD8-D5EA-425A-BC2D-AB74499AD00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5F9C113-D967-4491-9963-FA1E3D1AF3BA}" type="datetimeFigureOut">
              <a:rPr lang="en-US" smtClean="0"/>
              <a:t>8/13/2015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979CD8-D5EA-425A-BC2D-AB74499AD00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5F9C113-D967-4491-9963-FA1E3D1AF3BA}" type="datetimeFigureOut">
              <a:rPr lang="en-US" smtClean="0"/>
              <a:t>8/13/2015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979CD8-D5EA-425A-BC2D-AB74499AD00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5F9C113-D967-4491-9963-FA1E3D1AF3BA}" type="datetimeFigureOut">
              <a:rPr lang="en-US" smtClean="0"/>
              <a:t>8/13/2015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979CD8-D5EA-425A-BC2D-AB74499AD00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5F9C113-D967-4491-9963-FA1E3D1AF3BA}" type="datetimeFigureOut">
              <a:rPr lang="en-US" smtClean="0"/>
              <a:t>8/13/2015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979CD8-D5EA-425A-BC2D-AB74499AD00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5F9C113-D967-4491-9963-FA1E3D1AF3BA}" type="datetimeFigureOut">
              <a:rPr lang="en-US" smtClean="0"/>
              <a:t>8/13/2015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979CD8-D5EA-425A-BC2D-AB74499AD00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85F9C113-D967-4491-9963-FA1E3D1AF3BA}" type="datetimeFigureOut">
              <a:rPr lang="en-US" smtClean="0"/>
              <a:t>8/13/2015</a:t>
            </a:fld>
            <a:endParaRPr lang="en-US"/>
          </a:p>
        </p:txBody>
      </p:sp>
      <p:sp>
        <p:nvSpPr>
          <p:cNvPr id="27" name="Slide Number Placeholder 26"/>
          <p:cNvSpPr>
            <a:spLocks noGrp="1"/>
          </p:cNvSpPr>
          <p:nvPr>
            <p:ph type="sldNum" sz="quarter" idx="11"/>
          </p:nvPr>
        </p:nvSpPr>
        <p:spPr/>
        <p:txBody>
          <a:bodyPr rtlCol="0"/>
          <a:lstStyle/>
          <a:p>
            <a:fld id="{E7979CD8-D5EA-425A-BC2D-AB74499AD00D}" type="slidenum">
              <a:rPr lang="en-US" smtClean="0"/>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85F9C113-D967-4491-9963-FA1E3D1AF3BA}" type="datetimeFigureOut">
              <a:rPr lang="en-US" smtClean="0"/>
              <a:t>8/13/2015</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E7979CD8-D5EA-425A-BC2D-AB74499AD00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F9C113-D967-4491-9963-FA1E3D1AF3BA}" type="datetimeFigureOut">
              <a:rPr lang="en-US" smtClean="0"/>
              <a:t>8/13/2015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7979CD8-D5EA-425A-BC2D-AB74499AD00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5F9C113-D967-4491-9963-FA1E3D1AF3BA}" type="datetimeFigureOut">
              <a:rPr lang="en-US" smtClean="0"/>
              <a:t>8/13/2015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979CD8-D5EA-425A-BC2D-AB74499AD00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5F9C113-D967-4491-9963-FA1E3D1AF3BA}" type="datetimeFigureOut">
              <a:rPr lang="en-US" smtClean="0"/>
              <a:t>8/13/2015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979CD8-D5EA-425A-BC2D-AB74499AD00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85F9C113-D967-4491-9963-FA1E3D1AF3BA}" type="datetimeFigureOut">
              <a:rPr lang="en-US" smtClean="0"/>
              <a:t>8/13/2015</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E7979CD8-D5EA-425A-BC2D-AB74499AD00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0"/>
            <a:ext cx="7772400" cy="2438400"/>
          </a:xfrm>
        </p:spPr>
        <p:txBody>
          <a:bodyPr>
            <a:normAutofit fontScale="90000"/>
          </a:bodyPr>
          <a:lstStyle/>
          <a:p>
            <a:r>
              <a:rPr lang="en-US" b="1" dirty="0" smtClean="0"/>
              <a:t>KEBIJAKAN NASIONAL TENTANG DESA (BERDASARKAN UU NO.6 TAHUN 2014)</a:t>
            </a:r>
            <a:endParaRPr lang="en-US" b="1" dirty="0"/>
          </a:p>
        </p:txBody>
      </p:sp>
      <p:sp>
        <p:nvSpPr>
          <p:cNvPr id="3" name="Subtitle 2"/>
          <p:cNvSpPr>
            <a:spLocks noGrp="1"/>
          </p:cNvSpPr>
          <p:nvPr>
            <p:ph type="subTitle" idx="1"/>
          </p:nvPr>
        </p:nvSpPr>
        <p:spPr>
          <a:xfrm>
            <a:off x="4191000" y="3899938"/>
            <a:ext cx="4953000" cy="1752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3500000" scaled="1"/>
            <a:tileRect/>
          </a:gradFill>
        </p:spPr>
        <p:txBody>
          <a:bodyPr/>
          <a:lstStyle/>
          <a:p>
            <a:pPr>
              <a:defRPr/>
            </a:pPr>
            <a:r>
              <a:rPr lang="en-US" dirty="0"/>
              <a:t>DRA. OKTARINA A..M.SI</a:t>
            </a:r>
          </a:p>
          <a:p>
            <a:pPr>
              <a:defRPr/>
            </a:pPr>
            <a:r>
              <a:rPr lang="en-US" dirty="0"/>
              <a:t>DRS. AY.OELIN M..M.SI</a:t>
            </a:r>
          </a:p>
          <a:p>
            <a:pPr>
              <a:defRPr/>
            </a:pPr>
            <a:r>
              <a:rPr lang="en-US" dirty="0"/>
              <a:t>GREGORIUS SAHDAN, S.IP, M.A</a:t>
            </a:r>
          </a:p>
          <a:p>
            <a:endParaRPr lang="en-US" dirty="0"/>
          </a:p>
        </p:txBody>
      </p:sp>
    </p:spTree>
    <p:extLst>
      <p:ext uri="{BB962C8B-B14F-4D97-AF65-F5344CB8AC3E}">
        <p14:creationId xmlns:p14="http://schemas.microsoft.com/office/powerpoint/2010/main" val="8801035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err="1" smtClean="0"/>
              <a:t>Mandat</a:t>
            </a:r>
            <a:r>
              <a:rPr lang="en-US" dirty="0" smtClean="0"/>
              <a:t> </a:t>
            </a:r>
            <a:r>
              <a:rPr lang="en-US" dirty="0" err="1" smtClean="0"/>
              <a:t>Kewenangan</a:t>
            </a:r>
            <a:endParaRPr lang="en-US" dirty="0"/>
          </a:p>
        </p:txBody>
      </p:sp>
      <p:sp>
        <p:nvSpPr>
          <p:cNvPr id="15363" name="Content Placeholder 2"/>
          <p:cNvSpPr>
            <a:spLocks noGrp="1"/>
          </p:cNvSpPr>
          <p:nvPr>
            <p:ph idx="1"/>
          </p:nvPr>
        </p:nvSpPr>
        <p:spPr/>
        <p:txBody>
          <a:bodyPr/>
          <a:lstStyle/>
          <a:p>
            <a:r>
              <a:rPr lang="en-US" dirty="0" err="1" smtClean="0"/>
              <a:t>Kewenangan</a:t>
            </a:r>
            <a:r>
              <a:rPr lang="en-US" dirty="0" smtClean="0"/>
              <a:t> </a:t>
            </a:r>
            <a:r>
              <a:rPr lang="en-US" dirty="0" err="1" smtClean="0"/>
              <a:t>berdasarkan</a:t>
            </a:r>
            <a:r>
              <a:rPr lang="en-US" dirty="0" smtClean="0"/>
              <a:t> </a:t>
            </a:r>
            <a:r>
              <a:rPr lang="en-US" dirty="0" err="1" smtClean="0"/>
              <a:t>hak</a:t>
            </a:r>
            <a:r>
              <a:rPr lang="en-US" dirty="0" smtClean="0"/>
              <a:t> </a:t>
            </a:r>
            <a:r>
              <a:rPr lang="en-US" dirty="0" err="1" smtClean="0"/>
              <a:t>asal</a:t>
            </a:r>
            <a:r>
              <a:rPr lang="en-US" dirty="0" smtClean="0"/>
              <a:t> </a:t>
            </a:r>
            <a:r>
              <a:rPr lang="en-US" dirty="0" err="1" smtClean="0"/>
              <a:t>usul</a:t>
            </a:r>
            <a:endParaRPr lang="en-US" dirty="0" smtClean="0"/>
          </a:p>
          <a:p>
            <a:r>
              <a:rPr lang="en-US" dirty="0" err="1" smtClean="0"/>
              <a:t>Kewenangan</a:t>
            </a:r>
            <a:r>
              <a:rPr lang="en-US" dirty="0" smtClean="0"/>
              <a:t> </a:t>
            </a:r>
            <a:r>
              <a:rPr lang="en-US" dirty="0" err="1" smtClean="0"/>
              <a:t>lokal</a:t>
            </a:r>
            <a:r>
              <a:rPr lang="en-US" dirty="0" smtClean="0"/>
              <a:t> </a:t>
            </a:r>
            <a:r>
              <a:rPr lang="en-US" dirty="0" err="1" smtClean="0"/>
              <a:t>berskala</a:t>
            </a:r>
            <a:r>
              <a:rPr lang="en-US" dirty="0" smtClean="0"/>
              <a:t> </a:t>
            </a:r>
            <a:r>
              <a:rPr lang="en-US" dirty="0" err="1" smtClean="0"/>
              <a:t>desa</a:t>
            </a:r>
            <a:endParaRPr lang="en-US" dirty="0" smtClean="0"/>
          </a:p>
          <a:p>
            <a:r>
              <a:rPr lang="en-US" dirty="0" err="1" smtClean="0"/>
              <a:t>Kewenagan</a:t>
            </a:r>
            <a:r>
              <a:rPr lang="en-US" dirty="0" smtClean="0"/>
              <a:t> </a:t>
            </a:r>
            <a:r>
              <a:rPr lang="en-US" dirty="0" err="1" smtClean="0"/>
              <a:t>yg</a:t>
            </a:r>
            <a:r>
              <a:rPr lang="en-US" dirty="0" smtClean="0"/>
              <a:t> </a:t>
            </a:r>
            <a:r>
              <a:rPr lang="en-US" dirty="0" err="1" smtClean="0"/>
              <a:t>ditugaskan</a:t>
            </a:r>
            <a:r>
              <a:rPr lang="en-US" dirty="0" smtClean="0"/>
              <a:t> </a:t>
            </a:r>
            <a:r>
              <a:rPr lang="en-US" dirty="0" err="1" smtClean="0"/>
              <a:t>pemerintah</a:t>
            </a:r>
            <a:r>
              <a:rPr lang="en-US" dirty="0" smtClean="0"/>
              <a:t> (</a:t>
            </a:r>
            <a:r>
              <a:rPr lang="en-US" dirty="0" err="1" smtClean="0"/>
              <a:t>pusat</a:t>
            </a:r>
            <a:r>
              <a:rPr lang="en-US" dirty="0" smtClean="0"/>
              <a:t>/prop/</a:t>
            </a:r>
            <a:r>
              <a:rPr lang="en-US" dirty="0" err="1" smtClean="0"/>
              <a:t>kab</a:t>
            </a:r>
            <a:r>
              <a:rPr lang="en-US" dirty="0" smtClean="0"/>
              <a:t>)</a:t>
            </a:r>
          </a:p>
          <a:p>
            <a:r>
              <a:rPr lang="en-US" dirty="0" err="1" smtClean="0"/>
              <a:t>Kewenangan</a:t>
            </a:r>
            <a:r>
              <a:rPr lang="en-US" dirty="0" smtClean="0"/>
              <a:t> lain </a:t>
            </a:r>
            <a:r>
              <a:rPr lang="en-US" dirty="0" err="1" smtClean="0"/>
              <a:t>yg</a:t>
            </a:r>
            <a:r>
              <a:rPr lang="en-US" dirty="0" smtClean="0"/>
              <a:t> </a:t>
            </a:r>
            <a:r>
              <a:rPr lang="en-US" dirty="0" err="1" smtClean="0"/>
              <a:t>ditugaskan</a:t>
            </a:r>
            <a:r>
              <a:rPr lang="en-US" dirty="0" smtClean="0"/>
              <a:t> </a:t>
            </a:r>
            <a:r>
              <a:rPr lang="en-US" dirty="0" err="1" smtClean="0"/>
              <a:t>oleh</a:t>
            </a:r>
            <a:r>
              <a:rPr lang="en-US" dirty="0" smtClean="0"/>
              <a:t> </a:t>
            </a:r>
            <a:r>
              <a:rPr lang="en-US" dirty="0" err="1" smtClean="0"/>
              <a:t>pemprov</a:t>
            </a:r>
            <a:r>
              <a:rPr lang="en-US" dirty="0" smtClean="0"/>
              <a:t>/ </a:t>
            </a:r>
            <a:r>
              <a:rPr lang="en-US" dirty="0" err="1" smtClean="0"/>
              <a:t>pemkab</a:t>
            </a:r>
            <a:r>
              <a:rPr lang="en-US" dirty="0" smtClean="0"/>
              <a:t> </a:t>
            </a:r>
            <a:r>
              <a:rPr lang="en-US" dirty="0" err="1" smtClean="0"/>
              <a:t>sesuai</a:t>
            </a:r>
            <a:r>
              <a:rPr lang="en-US" dirty="0" smtClean="0"/>
              <a:t> dg </a:t>
            </a:r>
            <a:r>
              <a:rPr lang="en-US" dirty="0" err="1" smtClean="0"/>
              <a:t>ketentuan</a:t>
            </a:r>
            <a:r>
              <a:rPr lang="en-US" dirty="0" smtClean="0"/>
              <a:t> </a:t>
            </a:r>
            <a:r>
              <a:rPr lang="en-US" dirty="0" err="1" smtClean="0"/>
              <a:t>peraturan-perundangan</a:t>
            </a:r>
            <a:r>
              <a:rPr lang="en-US" dirty="0" smtClean="0"/>
              <a:t>.</a:t>
            </a:r>
          </a:p>
        </p:txBody>
      </p:sp>
    </p:spTree>
    <p:extLst>
      <p:ext uri="{BB962C8B-B14F-4D97-AF65-F5344CB8AC3E}">
        <p14:creationId xmlns:p14="http://schemas.microsoft.com/office/powerpoint/2010/main" val="37495201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457200" y="914400"/>
            <a:ext cx="8229600" cy="1066800"/>
          </a:xfrm>
        </p:spPr>
        <p:txBody>
          <a:bodyPr/>
          <a:lstStyle/>
          <a:p>
            <a:pPr fontAlgn="auto">
              <a:spcAft>
                <a:spcPts val="0"/>
              </a:spcAft>
              <a:defRPr/>
            </a:pPr>
            <a:r>
              <a:rPr lang="en-GB" b="1" dirty="0" err="1" smtClean="0">
                <a:solidFill>
                  <a:schemeClr val="tx1"/>
                </a:solidFill>
              </a:rPr>
              <a:t>Kewenangan</a:t>
            </a:r>
            <a:r>
              <a:rPr lang="en-GB" b="1" dirty="0" smtClean="0">
                <a:solidFill>
                  <a:schemeClr val="tx1"/>
                </a:solidFill>
              </a:rPr>
              <a:t> </a:t>
            </a:r>
            <a:r>
              <a:rPr lang="en-GB" b="1" dirty="0" err="1" smtClean="0">
                <a:solidFill>
                  <a:srgbClr val="C00000"/>
                </a:solidFill>
              </a:rPr>
              <a:t>Desa</a:t>
            </a:r>
            <a:endParaRPr lang="en-GB" b="1" dirty="0" smtClean="0">
              <a:solidFill>
                <a:srgbClr val="C00000"/>
              </a:solidFill>
            </a:endParaRPr>
          </a:p>
        </p:txBody>
      </p:sp>
      <p:sp>
        <p:nvSpPr>
          <p:cNvPr id="16387" name="Content Placeholder 2"/>
          <p:cNvSpPr>
            <a:spLocks noGrp="1"/>
          </p:cNvSpPr>
          <p:nvPr>
            <p:ph idx="1"/>
          </p:nvPr>
        </p:nvSpPr>
        <p:spPr>
          <a:xfrm>
            <a:off x="457200" y="2209800"/>
            <a:ext cx="8229600" cy="4325112"/>
          </a:xfrm>
        </p:spPr>
        <p:txBody>
          <a:bodyPr>
            <a:normAutofit/>
          </a:bodyPr>
          <a:lstStyle/>
          <a:p>
            <a:pPr>
              <a:buFont typeface="Arial" charset="0"/>
              <a:buChar char="•"/>
            </a:pPr>
            <a:r>
              <a:rPr lang="en-GB" sz="2000" dirty="0" smtClean="0"/>
              <a:t>H</a:t>
            </a:r>
            <a:r>
              <a:rPr lang="id-ID" sz="2000" dirty="0" smtClean="0"/>
              <a:t>ak asal usul adalah hak yang merupakan warisan yang masih hidup </a:t>
            </a:r>
            <a:r>
              <a:rPr lang="id-ID" sz="2000" dirty="0" smtClean="0"/>
              <a:t>sesuai </a:t>
            </a:r>
            <a:r>
              <a:rPr lang="id-ID" sz="2000" dirty="0" smtClean="0"/>
              <a:t>dengan perkembangan kehidupan masyarakat, antara lain sistem organisasi masyarakat adat, kelembagaan, pranata dan hukum adat, tanah kas Desa, serta kesepakatan dalam kehidupan masyarakat Desa.  </a:t>
            </a:r>
            <a:endParaRPr lang="en-GB" sz="2000" dirty="0" smtClean="0"/>
          </a:p>
          <a:p>
            <a:pPr>
              <a:buFont typeface="Arial" charset="0"/>
              <a:buChar char="•"/>
            </a:pPr>
            <a:r>
              <a:rPr lang="id-ID" sz="2000" dirty="0" smtClean="0"/>
              <a:t>“kewenangan lokal berskala Desa” adalah kewenangan untuk mengatur dan mengurus kepentingan masyarakat Desa yang telah dijalankan oleh </a:t>
            </a:r>
            <a:r>
              <a:rPr lang="id-ID" sz="2000" dirty="0" smtClean="0"/>
              <a:t>Desa</a:t>
            </a:r>
            <a:r>
              <a:rPr lang="en-US" sz="2000" dirty="0"/>
              <a:t> </a:t>
            </a:r>
            <a:r>
              <a:rPr lang="id-ID" sz="2000" dirty="0" smtClean="0"/>
              <a:t> </a:t>
            </a:r>
            <a:r>
              <a:rPr lang="id-ID" sz="2000" dirty="0" smtClean="0"/>
              <a:t>antara lain tambatan perahu, pasar Desa, tempat pemandian umum, saluran irigasi, sanitasi lingkungan, pos pelayanan terpadu, sanggar seni dan belajar, serta perpustakaan Desa, embung Desa, dan jalan Desa</a:t>
            </a:r>
            <a:r>
              <a:rPr lang="en-GB" sz="2000" dirty="0" smtClean="0"/>
              <a:t>, </a:t>
            </a:r>
            <a:r>
              <a:rPr lang="en-GB" sz="2000" dirty="0" err="1" smtClean="0"/>
              <a:t>dll</a:t>
            </a:r>
            <a:r>
              <a:rPr lang="en-GB" sz="2000" dirty="0" smtClean="0"/>
              <a:t>. </a:t>
            </a:r>
          </a:p>
          <a:p>
            <a:pPr>
              <a:buFont typeface="Arial" charset="0"/>
              <a:buChar char="•"/>
            </a:pPr>
            <a:endParaRPr lang="en-GB" sz="2000" dirty="0" smtClean="0"/>
          </a:p>
        </p:txBody>
      </p:sp>
    </p:spTree>
    <p:extLst>
      <p:ext uri="{BB962C8B-B14F-4D97-AF65-F5344CB8AC3E}">
        <p14:creationId xmlns:p14="http://schemas.microsoft.com/office/powerpoint/2010/main" val="4515065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457200" y="838200"/>
            <a:ext cx="8229600" cy="1066800"/>
          </a:xfrm>
        </p:spPr>
        <p:txBody>
          <a:bodyPr>
            <a:normAutofit/>
          </a:bodyPr>
          <a:lstStyle/>
          <a:p>
            <a:pPr fontAlgn="auto">
              <a:spcAft>
                <a:spcPts val="0"/>
              </a:spcAft>
              <a:defRPr/>
            </a:pPr>
            <a:r>
              <a:rPr lang="en-US" b="1" dirty="0" err="1" smtClean="0">
                <a:solidFill>
                  <a:srgbClr val="C00000"/>
                </a:solidFill>
              </a:rPr>
              <a:t>Kewenangan</a:t>
            </a:r>
            <a:r>
              <a:rPr lang="en-US" b="1" dirty="0" smtClean="0">
                <a:solidFill>
                  <a:srgbClr val="C00000"/>
                </a:solidFill>
              </a:rPr>
              <a:t> </a:t>
            </a:r>
            <a:r>
              <a:rPr lang="en-US" b="1" dirty="0" err="1" smtClean="0">
                <a:solidFill>
                  <a:srgbClr val="C00000"/>
                </a:solidFill>
              </a:rPr>
              <a:t>Desa</a:t>
            </a:r>
            <a:r>
              <a:rPr lang="en-US" b="1" dirty="0" smtClean="0">
                <a:solidFill>
                  <a:srgbClr val="C00000"/>
                </a:solidFill>
              </a:rPr>
              <a:t> </a:t>
            </a:r>
            <a:r>
              <a:rPr lang="en-US" b="1" dirty="0" err="1" smtClean="0">
                <a:solidFill>
                  <a:srgbClr val="C00000"/>
                </a:solidFill>
              </a:rPr>
              <a:t>Adat</a:t>
            </a:r>
            <a:r>
              <a:rPr lang="en-US" b="1" dirty="0" smtClean="0">
                <a:solidFill>
                  <a:srgbClr val="C00000"/>
                </a:solidFill>
              </a:rPr>
              <a:t>, </a:t>
            </a:r>
            <a:r>
              <a:rPr lang="en-US" b="1" dirty="0" err="1" smtClean="0">
                <a:solidFill>
                  <a:srgbClr val="C00000"/>
                </a:solidFill>
              </a:rPr>
              <a:t>Asal-usul</a:t>
            </a:r>
            <a:endParaRPr lang="en-US" b="1" dirty="0" smtClean="0">
              <a:solidFill>
                <a:srgbClr val="C00000"/>
              </a:solidFill>
            </a:endParaRPr>
          </a:p>
        </p:txBody>
      </p:sp>
      <p:sp>
        <p:nvSpPr>
          <p:cNvPr id="17411" name="Content Placeholder 2"/>
          <p:cNvSpPr>
            <a:spLocks noGrp="1"/>
          </p:cNvSpPr>
          <p:nvPr>
            <p:ph idx="1"/>
          </p:nvPr>
        </p:nvSpPr>
        <p:spPr/>
        <p:txBody>
          <a:bodyPr>
            <a:normAutofit lnSpcReduction="10000"/>
          </a:bodyPr>
          <a:lstStyle/>
          <a:p>
            <a:pPr marL="685800" indent="-412750">
              <a:buFont typeface="Franklin Gothic Medium" pitchFamily="34" charset="0"/>
              <a:buAutoNum type="alphaLcPeriod"/>
            </a:pPr>
            <a:r>
              <a:rPr lang="id-ID" sz="2000" dirty="0" smtClean="0"/>
              <a:t>p</a:t>
            </a:r>
            <a:r>
              <a:rPr lang="it-IT" sz="2000" dirty="0" smtClean="0"/>
              <a:t>engatur</a:t>
            </a:r>
            <a:r>
              <a:rPr lang="id-ID" sz="2000" dirty="0" smtClean="0"/>
              <a:t>an</a:t>
            </a:r>
            <a:r>
              <a:rPr lang="it-IT" sz="2000" dirty="0" smtClean="0"/>
              <a:t> dan pelaksanaan pemerintahan berdasarkan </a:t>
            </a:r>
            <a:r>
              <a:rPr lang="fi-FI" sz="2000" dirty="0" smtClean="0"/>
              <a:t>susunan asli</a:t>
            </a:r>
            <a:r>
              <a:rPr lang="it-IT" sz="2000" dirty="0" smtClean="0"/>
              <a:t>;</a:t>
            </a:r>
            <a:endParaRPr lang="en-US" sz="2000" dirty="0" smtClean="0"/>
          </a:p>
          <a:p>
            <a:pPr marL="685800" indent="-412750">
              <a:buFont typeface="Franklin Gothic Medium" pitchFamily="34" charset="0"/>
              <a:buAutoNum type="alphaLcPeriod"/>
            </a:pPr>
            <a:r>
              <a:rPr lang="id-ID" sz="2000" dirty="0" smtClean="0"/>
              <a:t>p</a:t>
            </a:r>
            <a:r>
              <a:rPr lang="it-IT" sz="2000" dirty="0" smtClean="0"/>
              <a:t>engatur</a:t>
            </a:r>
            <a:r>
              <a:rPr lang="id-ID" sz="2000" dirty="0" smtClean="0"/>
              <a:t>an dan pengurusan</a:t>
            </a:r>
            <a:r>
              <a:rPr lang="it-IT" sz="2000" dirty="0" smtClean="0"/>
              <a:t> ulayat</a:t>
            </a:r>
            <a:r>
              <a:rPr lang="id-ID" sz="2000" dirty="0" smtClean="0"/>
              <a:t> atau wilayah</a:t>
            </a:r>
            <a:r>
              <a:rPr lang="it-IT" sz="2000" dirty="0" smtClean="0"/>
              <a:t> adat;</a:t>
            </a:r>
            <a:endParaRPr lang="en-US" sz="2000" dirty="0" smtClean="0"/>
          </a:p>
          <a:p>
            <a:pPr marL="685800" indent="-412750">
              <a:buFont typeface="Franklin Gothic Medium" pitchFamily="34" charset="0"/>
              <a:buAutoNum type="alphaLcPeriod"/>
            </a:pPr>
            <a:r>
              <a:rPr lang="id-ID" sz="2000" dirty="0" smtClean="0"/>
              <a:t>p</a:t>
            </a:r>
            <a:r>
              <a:rPr lang="fi-FI" sz="2000" dirty="0" smtClean="0"/>
              <a:t>elestari</a:t>
            </a:r>
            <a:r>
              <a:rPr lang="id-ID" sz="2000" dirty="0" smtClean="0"/>
              <a:t>an</a:t>
            </a:r>
            <a:r>
              <a:rPr lang="fi-FI" sz="2000" dirty="0" smtClean="0"/>
              <a:t> nilai sosial budaya</a:t>
            </a:r>
            <a:r>
              <a:rPr lang="id-ID" sz="2000" dirty="0" smtClean="0"/>
              <a:t> Desa Adat; </a:t>
            </a:r>
            <a:endParaRPr lang="en-US" sz="2000" dirty="0" smtClean="0"/>
          </a:p>
          <a:p>
            <a:pPr marL="685800" indent="-412750">
              <a:buFont typeface="Franklin Gothic Medium" pitchFamily="34" charset="0"/>
              <a:buAutoNum type="alphaLcPeriod"/>
            </a:pPr>
            <a:r>
              <a:rPr lang="id-ID" sz="2000" dirty="0" smtClean="0"/>
              <a:t>penyelesaian</a:t>
            </a:r>
            <a:r>
              <a:rPr lang="it-IT" sz="2000" dirty="0" smtClean="0"/>
              <a:t> sengketa adat berdasarkan hukum adat </a:t>
            </a:r>
            <a:r>
              <a:rPr lang="id-ID" sz="2000" dirty="0" smtClean="0"/>
              <a:t>yang berlaku di Desa Adat</a:t>
            </a:r>
            <a:r>
              <a:rPr lang="it-IT" sz="2000" dirty="0" smtClean="0"/>
              <a:t> dalam wilayah yang selaras dengan prinsip hak asasi manusia</a:t>
            </a:r>
            <a:r>
              <a:rPr lang="id-ID" sz="2000" dirty="0" smtClean="0"/>
              <a:t> dengan mengutamakan penyelesaian secara musyawarah;</a:t>
            </a:r>
            <a:endParaRPr lang="en-US" sz="2000" dirty="0" smtClean="0"/>
          </a:p>
          <a:p>
            <a:pPr marL="685800" indent="-412750">
              <a:buFont typeface="Franklin Gothic Medium" pitchFamily="34" charset="0"/>
              <a:buAutoNum type="alphaLcPeriod"/>
            </a:pPr>
            <a:r>
              <a:rPr lang="id-ID" sz="2000" dirty="0" smtClean="0"/>
              <a:t>penyelenggaraan sidang perdamaian peradilan Desa Adat sesuai dengan ketentuan peraturan perundang-undangan;</a:t>
            </a:r>
            <a:endParaRPr lang="en-US" sz="2000" dirty="0" smtClean="0"/>
          </a:p>
          <a:p>
            <a:pPr marL="685800" indent="-412750">
              <a:buFont typeface="Franklin Gothic Medium" pitchFamily="34" charset="0"/>
              <a:buAutoNum type="alphaLcPeriod"/>
            </a:pPr>
            <a:r>
              <a:rPr lang="id-ID" sz="2000" dirty="0" smtClean="0"/>
              <a:t>pemeliharaan</a:t>
            </a:r>
            <a:r>
              <a:rPr lang="it-IT" sz="2000" dirty="0" smtClean="0"/>
              <a:t> ketenteraman dan ketertiban masyarakat </a:t>
            </a:r>
            <a:r>
              <a:rPr lang="id-ID" sz="2000" dirty="0" smtClean="0"/>
              <a:t>Desa Adat </a:t>
            </a:r>
            <a:r>
              <a:rPr lang="it-IT" sz="2000" dirty="0" smtClean="0"/>
              <a:t>berdasarkan  hukum adat </a:t>
            </a:r>
            <a:r>
              <a:rPr lang="id-ID" sz="2000" dirty="0" smtClean="0"/>
              <a:t>yang berlaku di Desa Adat</a:t>
            </a:r>
            <a:r>
              <a:rPr lang="it-IT" sz="2000" dirty="0" smtClean="0"/>
              <a:t>; dan</a:t>
            </a:r>
            <a:endParaRPr lang="en-US" sz="2000" dirty="0" smtClean="0"/>
          </a:p>
          <a:p>
            <a:pPr marL="685800" indent="-412750">
              <a:buFont typeface="Franklin Gothic Medium" pitchFamily="34" charset="0"/>
              <a:buAutoNum type="alphaLcPeriod"/>
            </a:pPr>
            <a:r>
              <a:rPr lang="id-ID" sz="2000" dirty="0" smtClean="0"/>
              <a:t>pengembangan</a:t>
            </a:r>
            <a:r>
              <a:rPr lang="it-IT" sz="2000" dirty="0" smtClean="0"/>
              <a:t> kehidupan hukum adat sesuai dengan kondisi sosial budaya masyarakat </a:t>
            </a:r>
            <a:r>
              <a:rPr lang="id-ID" sz="2000" dirty="0" smtClean="0"/>
              <a:t>Desa Adat</a:t>
            </a:r>
            <a:r>
              <a:rPr lang="it-IT" sz="2000" dirty="0" smtClean="0"/>
              <a:t>.</a:t>
            </a:r>
            <a:endParaRPr lang="en-US" sz="2000" dirty="0" smtClean="0"/>
          </a:p>
        </p:txBody>
      </p:sp>
    </p:spTree>
    <p:extLst>
      <p:ext uri="{BB962C8B-B14F-4D97-AF65-F5344CB8AC3E}">
        <p14:creationId xmlns:p14="http://schemas.microsoft.com/office/powerpoint/2010/main" val="22036077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fontAlgn="auto">
              <a:spcAft>
                <a:spcPts val="0"/>
              </a:spcAft>
              <a:defRPr/>
            </a:pPr>
            <a:r>
              <a:rPr lang="en-GB" b="1" smtClean="0">
                <a:solidFill>
                  <a:srgbClr val="002060"/>
                </a:solidFill>
              </a:rPr>
              <a:t>Prinsip Penting </a:t>
            </a:r>
            <a:r>
              <a:rPr lang="en-GB" b="1" smtClean="0">
                <a:solidFill>
                  <a:srgbClr val="C00000"/>
                </a:solidFill>
              </a:rPr>
              <a:t>Kewenangan Desa</a:t>
            </a:r>
          </a:p>
        </p:txBody>
      </p:sp>
      <p:sp>
        <p:nvSpPr>
          <p:cNvPr id="3" name="Content Placeholder 2"/>
          <p:cNvSpPr>
            <a:spLocks noGrp="1"/>
          </p:cNvSpPr>
          <p:nvPr>
            <p:ph idx="1"/>
          </p:nvPr>
        </p:nvSpPr>
        <p:spPr/>
        <p:txBody>
          <a:bodyPr rtlCol="0">
            <a:normAutofit/>
          </a:bodyPr>
          <a:lstStyle/>
          <a:p>
            <a:pPr fontAlgn="auto">
              <a:spcAft>
                <a:spcPts val="0"/>
              </a:spcAft>
              <a:buFont typeface="Arial" pitchFamily="34" charset="0"/>
              <a:buChar char="•"/>
              <a:defRPr/>
            </a:pPr>
            <a:r>
              <a:rPr lang="id-ID" smtClean="0"/>
              <a:t>Pelaksanaan </a:t>
            </a:r>
            <a:r>
              <a:rPr lang="id-ID"/>
              <a:t>kewenangan berdasarkan hak asal usul dan kewenangan lokal berskala Desa </a:t>
            </a:r>
            <a:r>
              <a:rPr lang="id-ID" smtClean="0"/>
              <a:t>diatur </a:t>
            </a:r>
            <a:r>
              <a:rPr lang="id-ID"/>
              <a:t>dan diurus oleh Desa. </a:t>
            </a:r>
            <a:endParaRPr lang="en-GB" smtClean="0"/>
          </a:p>
          <a:p>
            <a:pPr fontAlgn="auto">
              <a:spcAft>
                <a:spcPts val="0"/>
              </a:spcAft>
              <a:buFont typeface="Arial" pitchFamily="34" charset="0"/>
              <a:buChar char="•"/>
              <a:defRPr/>
            </a:pPr>
            <a:r>
              <a:rPr lang="id-ID" smtClean="0"/>
              <a:t>Pelaksanaan </a:t>
            </a:r>
            <a:r>
              <a:rPr lang="id-ID"/>
              <a:t>kewenangan yang ditugaskan dan pelaksanaan kewenangan tugas lain dari Pemerintah, Pemerintah Daerah Provinsi, atau Pemerintah Daerah Kabupaten/Kota </a:t>
            </a:r>
            <a:r>
              <a:rPr lang="id-ID" smtClean="0"/>
              <a:t>diurus </a:t>
            </a:r>
            <a:r>
              <a:rPr lang="id-ID"/>
              <a:t>oleh Desa</a:t>
            </a:r>
            <a:r>
              <a:rPr lang="id-ID" smtClean="0"/>
              <a:t>.</a:t>
            </a:r>
            <a:endParaRPr lang="en-GB" smtClean="0"/>
          </a:p>
          <a:p>
            <a:pPr fontAlgn="auto">
              <a:spcAft>
                <a:spcPts val="0"/>
              </a:spcAft>
              <a:buFont typeface="Arial" pitchFamily="34" charset="0"/>
              <a:buChar char="•"/>
              <a:defRPr/>
            </a:pPr>
            <a:r>
              <a:rPr lang="en-GB" smtClean="0"/>
              <a:t>Penugasan disertai dengan biaya. </a:t>
            </a:r>
            <a:endParaRPr lang="en-GB"/>
          </a:p>
          <a:p>
            <a:pPr fontAlgn="auto">
              <a:spcAft>
                <a:spcPts val="0"/>
              </a:spcAft>
              <a:buFont typeface="Arial" pitchFamily="34" charset="0"/>
              <a:buChar char="•"/>
              <a:defRPr/>
            </a:pPr>
            <a:endParaRPr lang="en-GB"/>
          </a:p>
        </p:txBody>
      </p:sp>
    </p:spTree>
    <p:extLst>
      <p:ext uri="{BB962C8B-B14F-4D97-AF65-F5344CB8AC3E}">
        <p14:creationId xmlns:p14="http://schemas.microsoft.com/office/powerpoint/2010/main" val="18863246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err="1" smtClean="0"/>
              <a:t>Penataan</a:t>
            </a:r>
            <a:r>
              <a:rPr lang="en-US" dirty="0" smtClean="0"/>
              <a:t> </a:t>
            </a:r>
            <a:r>
              <a:rPr lang="en-US" dirty="0" err="1" smtClean="0"/>
              <a:t>Desa</a:t>
            </a:r>
            <a:endParaRPr lang="en-US" dirty="0"/>
          </a:p>
        </p:txBody>
      </p:sp>
      <p:sp>
        <p:nvSpPr>
          <p:cNvPr id="14339" name="Content Placeholder 2"/>
          <p:cNvSpPr>
            <a:spLocks noGrp="1"/>
          </p:cNvSpPr>
          <p:nvPr>
            <p:ph idx="1"/>
          </p:nvPr>
        </p:nvSpPr>
        <p:spPr/>
        <p:txBody>
          <a:bodyPr/>
          <a:lstStyle/>
          <a:p>
            <a:r>
              <a:rPr lang="en-US" dirty="0" err="1" smtClean="0"/>
              <a:t>Penetapan</a:t>
            </a:r>
            <a:r>
              <a:rPr lang="en-US" dirty="0" smtClean="0"/>
              <a:t> </a:t>
            </a:r>
            <a:r>
              <a:rPr lang="en-US" dirty="0" err="1" smtClean="0"/>
              <a:t>desa</a:t>
            </a:r>
            <a:r>
              <a:rPr lang="en-US" dirty="0" smtClean="0"/>
              <a:t> </a:t>
            </a:r>
            <a:r>
              <a:rPr lang="en-US" dirty="0" err="1" smtClean="0"/>
              <a:t>dan</a:t>
            </a:r>
            <a:r>
              <a:rPr lang="en-US" dirty="0" smtClean="0"/>
              <a:t> </a:t>
            </a:r>
            <a:r>
              <a:rPr lang="en-US" dirty="0" err="1" smtClean="0"/>
              <a:t>desa</a:t>
            </a:r>
            <a:r>
              <a:rPr lang="en-US" dirty="0" smtClean="0"/>
              <a:t> </a:t>
            </a:r>
            <a:r>
              <a:rPr lang="en-US" dirty="0" err="1" smtClean="0"/>
              <a:t>adat</a:t>
            </a:r>
            <a:r>
              <a:rPr lang="en-US" dirty="0" smtClean="0"/>
              <a:t> </a:t>
            </a:r>
            <a:r>
              <a:rPr lang="en-US" dirty="0" err="1" smtClean="0"/>
              <a:t>melalui</a:t>
            </a:r>
            <a:r>
              <a:rPr lang="en-US" dirty="0" smtClean="0"/>
              <a:t> </a:t>
            </a:r>
            <a:r>
              <a:rPr lang="en-US" dirty="0" err="1" smtClean="0"/>
              <a:t>perda</a:t>
            </a:r>
            <a:r>
              <a:rPr lang="en-US" dirty="0" smtClean="0"/>
              <a:t> </a:t>
            </a:r>
            <a:r>
              <a:rPr lang="en-US" dirty="0" err="1" smtClean="0"/>
              <a:t>kabupaten</a:t>
            </a:r>
            <a:r>
              <a:rPr lang="en-US" dirty="0" smtClean="0"/>
              <a:t>/</a:t>
            </a:r>
            <a:r>
              <a:rPr lang="en-US" dirty="0" err="1" smtClean="0"/>
              <a:t>kota</a:t>
            </a:r>
            <a:endParaRPr lang="en-US" dirty="0" smtClean="0"/>
          </a:p>
          <a:p>
            <a:r>
              <a:rPr lang="en-US" dirty="0" err="1" smtClean="0"/>
              <a:t>Penyesuaian</a:t>
            </a:r>
            <a:r>
              <a:rPr lang="en-US" dirty="0" smtClean="0"/>
              <a:t> </a:t>
            </a:r>
            <a:r>
              <a:rPr lang="en-US" dirty="0" err="1" smtClean="0"/>
              <a:t>kelurahan</a:t>
            </a:r>
            <a:r>
              <a:rPr lang="en-US" dirty="0" smtClean="0"/>
              <a:t> </a:t>
            </a:r>
            <a:r>
              <a:rPr lang="en-US" dirty="0" err="1" smtClean="0"/>
              <a:t>yaitu</a:t>
            </a:r>
            <a:r>
              <a:rPr lang="en-US" dirty="0" smtClean="0"/>
              <a:t> </a:t>
            </a:r>
            <a:r>
              <a:rPr lang="en-US" dirty="0" err="1" smtClean="0"/>
              <a:t>kelurahan</a:t>
            </a:r>
            <a:r>
              <a:rPr lang="en-US" dirty="0" smtClean="0"/>
              <a:t> </a:t>
            </a:r>
            <a:r>
              <a:rPr lang="en-US" dirty="0" err="1" smtClean="0"/>
              <a:t>yg</a:t>
            </a:r>
            <a:r>
              <a:rPr lang="en-US" dirty="0" smtClean="0"/>
              <a:t> </a:t>
            </a:r>
            <a:r>
              <a:rPr lang="en-US" dirty="0" err="1" smtClean="0"/>
              <a:t>sebenarnya</a:t>
            </a:r>
            <a:r>
              <a:rPr lang="en-US" dirty="0" smtClean="0"/>
              <a:t> </a:t>
            </a:r>
            <a:r>
              <a:rPr lang="en-US" dirty="0" err="1" smtClean="0"/>
              <a:t>berwajah</a:t>
            </a:r>
            <a:r>
              <a:rPr lang="en-US" dirty="0" smtClean="0"/>
              <a:t> </a:t>
            </a:r>
            <a:r>
              <a:rPr lang="en-US" dirty="0" err="1" smtClean="0"/>
              <a:t>desa</a:t>
            </a:r>
            <a:r>
              <a:rPr lang="en-US" dirty="0" smtClean="0"/>
              <a:t> </a:t>
            </a:r>
            <a:r>
              <a:rPr lang="en-US" dirty="0" err="1" smtClean="0"/>
              <a:t>dikembalikan</a:t>
            </a:r>
            <a:r>
              <a:rPr lang="en-US" dirty="0" smtClean="0"/>
              <a:t> </a:t>
            </a:r>
            <a:r>
              <a:rPr lang="en-US" dirty="0" err="1" smtClean="0"/>
              <a:t>menjadi</a:t>
            </a:r>
            <a:r>
              <a:rPr lang="en-US" dirty="0" smtClean="0"/>
              <a:t> </a:t>
            </a:r>
            <a:r>
              <a:rPr lang="en-US" dirty="0" err="1" smtClean="0"/>
              <a:t>desa</a:t>
            </a:r>
            <a:r>
              <a:rPr lang="en-US" dirty="0" smtClean="0"/>
              <a:t> (</a:t>
            </a:r>
            <a:r>
              <a:rPr lang="en-US" dirty="0" err="1" smtClean="0"/>
              <a:t>contoh</a:t>
            </a:r>
            <a:r>
              <a:rPr lang="en-US" dirty="0" smtClean="0"/>
              <a:t> </a:t>
            </a:r>
            <a:r>
              <a:rPr lang="en-US" dirty="0" err="1" smtClean="0"/>
              <a:t>kelurahan</a:t>
            </a:r>
            <a:r>
              <a:rPr lang="en-US" dirty="0" smtClean="0"/>
              <a:t> di </a:t>
            </a:r>
            <a:r>
              <a:rPr lang="en-US" dirty="0" err="1" smtClean="0"/>
              <a:t>ibukota</a:t>
            </a:r>
            <a:r>
              <a:rPr lang="en-US" dirty="0" smtClean="0"/>
              <a:t> </a:t>
            </a:r>
            <a:r>
              <a:rPr lang="en-US" dirty="0" err="1" smtClean="0"/>
              <a:t>kecamatan</a:t>
            </a:r>
            <a:r>
              <a:rPr lang="en-US" dirty="0" smtClean="0"/>
              <a:t>)</a:t>
            </a:r>
          </a:p>
        </p:txBody>
      </p:sp>
    </p:spTree>
    <p:extLst>
      <p:ext uri="{BB962C8B-B14F-4D97-AF65-F5344CB8AC3E}">
        <p14:creationId xmlns:p14="http://schemas.microsoft.com/office/powerpoint/2010/main" val="32161179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GB" b="1" smtClean="0">
                <a:solidFill>
                  <a:srgbClr val="002060"/>
                </a:solidFill>
              </a:rPr>
              <a:t>Redistribusi Negara</a:t>
            </a:r>
            <a:r>
              <a:rPr lang="en-GB" b="1" smtClean="0"/>
              <a:t>: </a:t>
            </a:r>
            <a:r>
              <a:rPr lang="en-GB" b="1" smtClean="0">
                <a:solidFill>
                  <a:srgbClr val="C00000"/>
                </a:solidFill>
              </a:rPr>
              <a:t>APBN</a:t>
            </a:r>
            <a:endParaRPr lang="en-GB" b="1">
              <a:solidFill>
                <a:srgbClr val="C00000"/>
              </a:solidFill>
            </a:endParaRPr>
          </a:p>
        </p:txBody>
      </p:sp>
      <p:sp>
        <p:nvSpPr>
          <p:cNvPr id="3" name="Content Placeholder 2"/>
          <p:cNvSpPr>
            <a:spLocks noGrp="1"/>
          </p:cNvSpPr>
          <p:nvPr>
            <p:ph idx="1"/>
          </p:nvPr>
        </p:nvSpPr>
        <p:spPr/>
        <p:txBody>
          <a:bodyPr>
            <a:normAutofit fontScale="77500" lnSpcReduction="20000"/>
          </a:bodyPr>
          <a:lstStyle/>
          <a:p>
            <a:pPr fontAlgn="auto">
              <a:spcAft>
                <a:spcPts val="0"/>
              </a:spcAft>
              <a:buFont typeface="Wingdings 2"/>
              <a:buChar char=""/>
              <a:defRPr/>
            </a:pPr>
            <a:r>
              <a:rPr lang="en-GB" smtClean="0"/>
              <a:t>Alokasi anggaran pembangunan dari APBN. </a:t>
            </a:r>
          </a:p>
          <a:p>
            <a:pPr fontAlgn="auto">
              <a:spcAft>
                <a:spcPts val="0"/>
              </a:spcAft>
              <a:buFont typeface="Wingdings 2"/>
              <a:buChar char=""/>
              <a:defRPr/>
            </a:pPr>
            <a:r>
              <a:rPr lang="en-US"/>
              <a:t>Besaran alokasi anggaran </a:t>
            </a:r>
            <a:r>
              <a:rPr lang="id-ID"/>
              <a:t>yang peruntukkannya langsung ke Desa </a:t>
            </a:r>
            <a:r>
              <a:rPr lang="en-US"/>
              <a:t>ditentukan 10% </a:t>
            </a:r>
            <a:r>
              <a:rPr lang="id-ID"/>
              <a:t>(sepuluh perseratus) </a:t>
            </a:r>
            <a:r>
              <a:rPr lang="en-US"/>
              <a:t>dari dan di luar dana Transfer Daerah</a:t>
            </a:r>
            <a:r>
              <a:rPr lang="id-ID"/>
              <a:t> (</a:t>
            </a:r>
            <a:r>
              <a:rPr lang="id-ID" i="1"/>
              <a:t>on top</a:t>
            </a:r>
            <a:r>
              <a:rPr lang="id-ID"/>
              <a:t>)  secara bertahap.</a:t>
            </a:r>
            <a:endParaRPr lang="en-GB"/>
          </a:p>
          <a:p>
            <a:pPr fontAlgn="auto">
              <a:spcAft>
                <a:spcPts val="0"/>
              </a:spcAft>
              <a:buFont typeface="Wingdings 2"/>
              <a:buChar char=""/>
              <a:defRPr/>
            </a:pPr>
            <a:r>
              <a:rPr lang="id-ID"/>
              <a:t> </a:t>
            </a:r>
            <a:r>
              <a:rPr lang="en-US" smtClean="0"/>
              <a:t>Anggaran </a:t>
            </a:r>
            <a:r>
              <a:rPr lang="en-US"/>
              <a:t>yang bersumber dari A</a:t>
            </a:r>
            <a:r>
              <a:rPr lang="id-ID"/>
              <a:t>nggaran </a:t>
            </a:r>
            <a:r>
              <a:rPr lang="en-US"/>
              <a:t>P</a:t>
            </a:r>
            <a:r>
              <a:rPr lang="id-ID"/>
              <a:t>endapatan dan </a:t>
            </a:r>
            <a:r>
              <a:rPr lang="en-US"/>
              <a:t>B</a:t>
            </a:r>
            <a:r>
              <a:rPr lang="id-ID"/>
              <a:t>elanja </a:t>
            </a:r>
            <a:r>
              <a:rPr lang="en-US"/>
              <a:t>N</a:t>
            </a:r>
            <a:r>
              <a:rPr lang="id-ID"/>
              <a:t>egara dihitung</a:t>
            </a:r>
            <a:r>
              <a:rPr lang="en-US"/>
              <a:t> berdasarkan jumlah </a:t>
            </a:r>
            <a:r>
              <a:rPr lang="id-ID"/>
              <a:t>D</a:t>
            </a:r>
            <a:r>
              <a:rPr lang="en-US"/>
              <a:t>esa</a:t>
            </a:r>
            <a:r>
              <a:rPr lang="id-ID"/>
              <a:t> dan dialokasikan dengan memperhatikan jumlah penduduk, angka kemiskinan, luas wilayah, dan tingkat kesulitan geografis </a:t>
            </a:r>
            <a:r>
              <a:rPr lang="en-US"/>
              <a:t>dalam rangka meningkatkan </a:t>
            </a:r>
            <a:r>
              <a:rPr lang="id-ID"/>
              <a:t>kesejahteraan dan </a:t>
            </a:r>
            <a:r>
              <a:rPr lang="en-US"/>
              <a:t>pemerataan pembangunan</a:t>
            </a:r>
            <a:r>
              <a:rPr lang="id-ID"/>
              <a:t> Desa.</a:t>
            </a:r>
            <a:r>
              <a:rPr lang="en-US"/>
              <a:t> </a:t>
            </a:r>
            <a:endParaRPr lang="en-US" smtClean="0"/>
          </a:p>
          <a:p>
            <a:pPr fontAlgn="auto">
              <a:spcAft>
                <a:spcPts val="0"/>
              </a:spcAft>
              <a:buFont typeface="Wingdings 2"/>
              <a:buChar char=""/>
              <a:defRPr/>
            </a:pPr>
            <a:r>
              <a:rPr lang="en-US"/>
              <a:t>RAPBN 2014 kedepan sebesar Rp 1.842,5 T. Besaran dana transfer daerah adalah Rp </a:t>
            </a:r>
            <a:r>
              <a:rPr lang="en-US" smtClean="0"/>
              <a:t>592,6 T.  Karena itu jumlah agrerat dana desa dari APBN sebesar Rp 59,26 T. Jika dibagi ke 72.944 desa maka diperoleh rerata sebesar Rp 8</a:t>
            </a:r>
            <a:r>
              <a:rPr lang="en-GB" smtClean="0"/>
              <a:t>12.404.036 per desa. </a:t>
            </a:r>
            <a:endParaRPr lang="en-GB"/>
          </a:p>
          <a:p>
            <a:pPr fontAlgn="auto">
              <a:spcAft>
                <a:spcPts val="0"/>
              </a:spcAft>
              <a:buFont typeface="Wingdings 2"/>
              <a:buChar char=""/>
              <a:defRPr/>
            </a:pPr>
            <a:endParaRPr lang="en-GB"/>
          </a:p>
        </p:txBody>
      </p:sp>
    </p:spTree>
    <p:extLst>
      <p:ext uri="{BB962C8B-B14F-4D97-AF65-F5344CB8AC3E}">
        <p14:creationId xmlns:p14="http://schemas.microsoft.com/office/powerpoint/2010/main" val="149403809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GB" b="1" smtClean="0">
                <a:solidFill>
                  <a:srgbClr val="C00000"/>
                </a:solidFill>
              </a:rPr>
              <a:t>Redistribusi Daerah</a:t>
            </a:r>
            <a:r>
              <a:rPr lang="en-GB" b="1" smtClean="0"/>
              <a:t>: </a:t>
            </a:r>
            <a:r>
              <a:rPr lang="en-GB" b="1" smtClean="0">
                <a:solidFill>
                  <a:srgbClr val="002060"/>
                </a:solidFill>
              </a:rPr>
              <a:t>APBD</a:t>
            </a:r>
            <a:endParaRPr lang="en-GB" b="1">
              <a:solidFill>
                <a:srgbClr val="002060"/>
              </a:solidFill>
            </a:endParaRPr>
          </a:p>
        </p:txBody>
      </p:sp>
      <p:sp>
        <p:nvSpPr>
          <p:cNvPr id="20483" name="Content Placeholder 2"/>
          <p:cNvSpPr>
            <a:spLocks noGrp="1"/>
          </p:cNvSpPr>
          <p:nvPr>
            <p:ph idx="1"/>
          </p:nvPr>
        </p:nvSpPr>
        <p:spPr/>
        <p:txBody>
          <a:bodyPr/>
          <a:lstStyle/>
          <a:p>
            <a:r>
              <a:rPr lang="en-GB" smtClean="0"/>
              <a:t>10% dari pajak dan retribusi daerah.</a:t>
            </a:r>
          </a:p>
          <a:p>
            <a:r>
              <a:rPr lang="en-GB" smtClean="0"/>
              <a:t>Penghasilan tetap kepala desa dan perangkat desa</a:t>
            </a:r>
          </a:p>
          <a:p>
            <a:r>
              <a:rPr lang="en-GB" smtClean="0"/>
              <a:t>Pembiayaan penyelenggaraan pemilihan kepala desa</a:t>
            </a:r>
          </a:p>
          <a:p>
            <a:r>
              <a:rPr lang="en-GB" smtClean="0"/>
              <a:t>Alokasi Dana Desa paling sedikit 10% dari dana perimbangan setelah dikurangi Dana Alokasi Khusus. </a:t>
            </a:r>
          </a:p>
        </p:txBody>
      </p:sp>
    </p:spTree>
    <p:extLst>
      <p:ext uri="{BB962C8B-B14F-4D97-AF65-F5344CB8AC3E}">
        <p14:creationId xmlns:p14="http://schemas.microsoft.com/office/powerpoint/2010/main" val="2462956944"/>
      </p:ext>
    </p:extLst>
  </p:cSld>
  <p:clrMapOvr>
    <a:masterClrMapping/>
  </p:clrMapOvr>
  <p:transition>
    <p:dissolv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pPr fontAlgn="auto">
              <a:spcAft>
                <a:spcPts val="0"/>
              </a:spcAft>
              <a:defRPr/>
            </a:pPr>
            <a:r>
              <a:rPr lang="en-US" b="1" dirty="0" err="1" smtClean="0">
                <a:solidFill>
                  <a:srgbClr val="002060"/>
                </a:solidFill>
              </a:rPr>
              <a:t>Simulasi</a:t>
            </a:r>
            <a:r>
              <a:rPr lang="en-US" b="1" dirty="0" smtClean="0">
                <a:solidFill>
                  <a:srgbClr val="002060"/>
                </a:solidFill>
              </a:rPr>
              <a:t> 4 </a:t>
            </a:r>
            <a:r>
              <a:rPr lang="en-US" b="1" dirty="0" err="1" smtClean="0">
                <a:solidFill>
                  <a:srgbClr val="002060"/>
                </a:solidFill>
              </a:rPr>
              <a:t>Kabupaten</a:t>
            </a:r>
            <a:r>
              <a:rPr lang="en-US" b="1" dirty="0" smtClean="0">
                <a:solidFill>
                  <a:srgbClr val="002060"/>
                </a:solidFill>
              </a:rPr>
              <a:t> di DIY</a:t>
            </a:r>
            <a:endParaRPr lang="en-US" b="1" dirty="0">
              <a:solidFill>
                <a:srgbClr val="00206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51463588"/>
              </p:ext>
            </p:extLst>
          </p:nvPr>
        </p:nvGraphicFramePr>
        <p:xfrm>
          <a:off x="457200" y="2209800"/>
          <a:ext cx="7931149" cy="3557587"/>
        </p:xfrm>
        <a:graphic>
          <a:graphicData uri="http://schemas.openxmlformats.org/drawingml/2006/table">
            <a:tbl>
              <a:tblPr firstRow="1" bandRow="1">
                <a:tableStyleId>{F5AB1C69-6EDB-4FF4-983F-18BD219EF322}</a:tableStyleId>
              </a:tblPr>
              <a:tblGrid>
                <a:gridCol w="1152002"/>
                <a:gridCol w="886868"/>
                <a:gridCol w="1019434"/>
                <a:gridCol w="1056457"/>
                <a:gridCol w="676572"/>
                <a:gridCol w="1569908"/>
                <a:gridCol w="1569908"/>
              </a:tblGrid>
              <a:tr h="928067">
                <a:tc>
                  <a:txBody>
                    <a:bodyPr/>
                    <a:lstStyle/>
                    <a:p>
                      <a:r>
                        <a:rPr lang="en-US" sz="1400" dirty="0" err="1" smtClean="0"/>
                        <a:t>Kabupaten</a:t>
                      </a:r>
                      <a:endParaRPr lang="en-US" sz="1400" dirty="0"/>
                    </a:p>
                  </a:txBody>
                  <a:tcPr marL="91439" marR="91439" marT="45728" marB="45728"/>
                </a:tc>
                <a:tc>
                  <a:txBody>
                    <a:bodyPr/>
                    <a:lstStyle/>
                    <a:p>
                      <a:r>
                        <a:rPr lang="en-US" sz="1400" smtClean="0"/>
                        <a:t>DAU (2013)</a:t>
                      </a:r>
                      <a:endParaRPr lang="en-US" sz="1400"/>
                    </a:p>
                  </a:txBody>
                  <a:tcPr marL="91439" marR="91439" marT="45728" marB="45728"/>
                </a:tc>
                <a:tc>
                  <a:txBody>
                    <a:bodyPr/>
                    <a:lstStyle/>
                    <a:p>
                      <a:r>
                        <a:rPr lang="en-US" sz="1400" smtClean="0"/>
                        <a:t>DBH (2013)</a:t>
                      </a:r>
                      <a:endParaRPr lang="en-US" sz="1400"/>
                    </a:p>
                  </a:txBody>
                  <a:tcPr marL="91439" marR="91439" marT="45728" marB="45728"/>
                </a:tc>
                <a:tc>
                  <a:txBody>
                    <a:bodyPr/>
                    <a:lstStyle/>
                    <a:p>
                      <a:r>
                        <a:rPr lang="en-US" sz="1400" smtClean="0"/>
                        <a:t>Dari APBN</a:t>
                      </a:r>
                      <a:r>
                        <a:rPr lang="en-US" sz="1400" baseline="0" smtClean="0"/>
                        <a:t> (2014)</a:t>
                      </a:r>
                      <a:endParaRPr lang="en-US" sz="1400"/>
                    </a:p>
                  </a:txBody>
                  <a:tcPr marL="91439" marR="91439" marT="45728" marB="45728"/>
                </a:tc>
                <a:tc>
                  <a:txBody>
                    <a:bodyPr/>
                    <a:lstStyle/>
                    <a:p>
                      <a:r>
                        <a:rPr lang="en-US" sz="1400" smtClean="0"/>
                        <a:t>Jumlah Desa</a:t>
                      </a:r>
                      <a:endParaRPr lang="en-US" sz="1400"/>
                    </a:p>
                  </a:txBody>
                  <a:tcPr marL="91439" marR="91439" marT="45728" marB="45728"/>
                </a:tc>
                <a:tc>
                  <a:txBody>
                    <a:bodyPr/>
                    <a:lstStyle/>
                    <a:p>
                      <a:r>
                        <a:rPr lang="en-US" sz="1400" smtClean="0"/>
                        <a:t>Rerata ADD (10% DBH dan DAU)</a:t>
                      </a:r>
                      <a:endParaRPr lang="en-US" sz="1400"/>
                    </a:p>
                  </a:txBody>
                  <a:tcPr marL="91439" marR="91439" marT="45728" marB="45728"/>
                </a:tc>
                <a:tc>
                  <a:txBody>
                    <a:bodyPr/>
                    <a:lstStyle/>
                    <a:p>
                      <a:r>
                        <a:rPr lang="en-US" sz="1400" smtClean="0"/>
                        <a:t>Rerata Jumlah Uang</a:t>
                      </a:r>
                      <a:r>
                        <a:rPr lang="en-US" sz="1400" baseline="0" smtClean="0"/>
                        <a:t> Desa</a:t>
                      </a:r>
                    </a:p>
                    <a:p>
                      <a:endParaRPr lang="en-US" sz="1400"/>
                    </a:p>
                  </a:txBody>
                  <a:tcPr marL="91439" marR="91439" marT="45728" marB="45728"/>
                </a:tc>
              </a:tr>
              <a:tr h="657380">
                <a:tc>
                  <a:txBody>
                    <a:bodyPr/>
                    <a:lstStyle/>
                    <a:p>
                      <a:r>
                        <a:rPr lang="en-US" sz="1400" smtClean="0"/>
                        <a:t>Bantul</a:t>
                      </a:r>
                      <a:endParaRPr lang="en-US" sz="1400"/>
                    </a:p>
                  </a:txBody>
                  <a:tcPr marL="91439" marR="91439" marT="45728" marB="45728"/>
                </a:tc>
                <a:tc>
                  <a:txBody>
                    <a:bodyPr/>
                    <a:lstStyle/>
                    <a:p>
                      <a:pPr algn="r"/>
                      <a:r>
                        <a:rPr lang="en-US" sz="1400" kern="1200" smtClean="0">
                          <a:effectLst/>
                        </a:rPr>
                        <a:t>854,81 M</a:t>
                      </a:r>
                      <a:endParaRPr lang="en-US" sz="1400"/>
                    </a:p>
                  </a:txBody>
                  <a:tcPr marL="91439" marR="91439" marT="45728" marB="45728"/>
                </a:tc>
                <a:tc>
                  <a:txBody>
                    <a:bodyPr/>
                    <a:lstStyle/>
                    <a:p>
                      <a:pPr algn="r"/>
                      <a:r>
                        <a:rPr lang="en-US" sz="1400" kern="1200" smtClean="0">
                          <a:effectLst/>
                        </a:rPr>
                        <a:t>33.88</a:t>
                      </a:r>
                      <a:r>
                        <a:rPr lang="en-US" sz="1400" kern="1200" baseline="0" smtClean="0">
                          <a:effectLst/>
                        </a:rPr>
                        <a:t> M</a:t>
                      </a:r>
                      <a:endParaRPr lang="en-US" sz="1400"/>
                    </a:p>
                  </a:txBody>
                  <a:tcPr marL="91439" marR="91439" marT="45728" marB="45728"/>
                </a:tc>
                <a:tc>
                  <a:txBody>
                    <a:bodyPr/>
                    <a:lstStyle/>
                    <a:p>
                      <a:pPr algn="r"/>
                      <a:r>
                        <a:rPr lang="en-US" sz="1400" kern="1200" smtClean="0">
                          <a:effectLst/>
                        </a:rPr>
                        <a:t>812.40</a:t>
                      </a:r>
                      <a:r>
                        <a:rPr lang="en-US" sz="1400" kern="1200" baseline="0" smtClean="0">
                          <a:effectLst/>
                        </a:rPr>
                        <a:t> J</a:t>
                      </a:r>
                      <a:r>
                        <a:rPr lang="en-US" sz="1400" kern="1200" smtClean="0">
                          <a:effectLst/>
                        </a:rPr>
                        <a:t> </a:t>
                      </a:r>
                      <a:endParaRPr lang="en-US" sz="1400"/>
                    </a:p>
                  </a:txBody>
                  <a:tcPr marL="91439" marR="91439" marT="45728" marB="45728"/>
                </a:tc>
                <a:tc>
                  <a:txBody>
                    <a:bodyPr/>
                    <a:lstStyle/>
                    <a:p>
                      <a:pPr algn="r"/>
                      <a:r>
                        <a:rPr lang="en-US" sz="1400" smtClean="0"/>
                        <a:t>75</a:t>
                      </a:r>
                      <a:endParaRPr lang="en-US" sz="1400"/>
                    </a:p>
                  </a:txBody>
                  <a:tcPr marL="91439" marR="91439" marT="45728" marB="45728"/>
                </a:tc>
                <a:tc>
                  <a:txBody>
                    <a:bodyPr/>
                    <a:lstStyle/>
                    <a:p>
                      <a:pPr algn="r"/>
                      <a:r>
                        <a:rPr lang="en-US" sz="1400" kern="1200" smtClean="0">
                          <a:effectLst/>
                        </a:rPr>
                        <a:t>1.184.919.678 </a:t>
                      </a:r>
                      <a:endParaRPr lang="en-US" sz="1400"/>
                    </a:p>
                  </a:txBody>
                  <a:tcPr marL="91439" marR="91439" marT="45728" marB="45728"/>
                </a:tc>
                <a:tc>
                  <a:txBody>
                    <a:bodyPr/>
                    <a:lstStyle/>
                    <a:p>
                      <a:r>
                        <a:rPr lang="en-US" sz="1400" kern="1200" smtClean="0">
                          <a:effectLst/>
                        </a:rPr>
                        <a:t>1.997.323.714 </a:t>
                      </a:r>
                    </a:p>
                    <a:p>
                      <a:endParaRPr lang="en-US" sz="1400"/>
                    </a:p>
                  </a:txBody>
                  <a:tcPr marL="91439" marR="91439" marT="45728" marB="45728"/>
                </a:tc>
              </a:tr>
              <a:tr h="657380">
                <a:tc>
                  <a:txBody>
                    <a:bodyPr/>
                    <a:lstStyle/>
                    <a:p>
                      <a:r>
                        <a:rPr lang="en-US" sz="1400" smtClean="0"/>
                        <a:t>Gunungkidul</a:t>
                      </a:r>
                      <a:endParaRPr lang="en-US" sz="1400"/>
                    </a:p>
                  </a:txBody>
                  <a:tcPr marL="91439" marR="91439" marT="45728" marB="45728"/>
                </a:tc>
                <a:tc>
                  <a:txBody>
                    <a:bodyPr/>
                    <a:lstStyle/>
                    <a:p>
                      <a:pPr algn="r"/>
                      <a:r>
                        <a:rPr lang="en-US" sz="1400" kern="1200" smtClean="0">
                          <a:effectLst/>
                        </a:rPr>
                        <a:t>779,07</a:t>
                      </a:r>
                      <a:r>
                        <a:rPr lang="en-US" sz="1400" kern="1200" baseline="0" smtClean="0">
                          <a:effectLst/>
                        </a:rPr>
                        <a:t> M</a:t>
                      </a:r>
                      <a:endParaRPr lang="en-US" sz="1400"/>
                    </a:p>
                  </a:txBody>
                  <a:tcPr marL="91439" marR="91439" marT="45728" marB="45728"/>
                </a:tc>
                <a:tc>
                  <a:txBody>
                    <a:bodyPr/>
                    <a:lstStyle/>
                    <a:p>
                      <a:pPr algn="r"/>
                      <a:r>
                        <a:rPr lang="en-US" sz="1400" kern="1200" smtClean="0">
                          <a:effectLst/>
                        </a:rPr>
                        <a:t>36.05</a:t>
                      </a:r>
                      <a:r>
                        <a:rPr lang="en-US" sz="1400" kern="1200" baseline="0" smtClean="0">
                          <a:effectLst/>
                        </a:rPr>
                        <a:t> M</a:t>
                      </a:r>
                      <a:endParaRPr lang="en-US" sz="1400"/>
                    </a:p>
                  </a:txBody>
                  <a:tcPr marL="91439" marR="91439" marT="45728" marB="45728"/>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1400" kern="1200" smtClean="0">
                          <a:effectLst/>
                        </a:rPr>
                        <a:t>812.40</a:t>
                      </a:r>
                      <a:r>
                        <a:rPr lang="en-US" sz="1400" kern="1200" baseline="0" smtClean="0">
                          <a:effectLst/>
                        </a:rPr>
                        <a:t> J</a:t>
                      </a:r>
                      <a:r>
                        <a:rPr lang="en-US" sz="1400" kern="1200" smtClean="0">
                          <a:effectLst/>
                        </a:rPr>
                        <a:t> </a:t>
                      </a:r>
                      <a:endParaRPr lang="en-US" sz="1400"/>
                    </a:p>
                  </a:txBody>
                  <a:tcPr marL="91439" marR="91439" marT="45728" marB="45728"/>
                </a:tc>
                <a:tc>
                  <a:txBody>
                    <a:bodyPr/>
                    <a:lstStyle/>
                    <a:p>
                      <a:pPr algn="r"/>
                      <a:r>
                        <a:rPr lang="en-US" sz="1400" smtClean="0"/>
                        <a:t>144</a:t>
                      </a:r>
                      <a:endParaRPr lang="en-US" sz="1400"/>
                    </a:p>
                  </a:txBody>
                  <a:tcPr marL="91439" marR="91439" marT="45728" marB="45728"/>
                </a:tc>
                <a:tc>
                  <a:txBody>
                    <a:bodyPr/>
                    <a:lstStyle/>
                    <a:p>
                      <a:pPr algn="r"/>
                      <a:r>
                        <a:rPr lang="en-US" sz="1400" kern="1200" smtClean="0">
                          <a:effectLst/>
                        </a:rPr>
                        <a:t>566.052.858 </a:t>
                      </a:r>
                      <a:endParaRPr lang="en-US" sz="1400"/>
                    </a:p>
                  </a:txBody>
                  <a:tcPr marL="91439" marR="91439" marT="45728" marB="45728"/>
                </a:tc>
                <a:tc>
                  <a:txBody>
                    <a:bodyPr/>
                    <a:lstStyle/>
                    <a:p>
                      <a:r>
                        <a:rPr lang="en-US" sz="1400" kern="1200" smtClean="0">
                          <a:effectLst/>
                        </a:rPr>
                        <a:t>1.378.456.894 </a:t>
                      </a:r>
                    </a:p>
                    <a:p>
                      <a:endParaRPr lang="en-US" sz="1400"/>
                    </a:p>
                  </a:txBody>
                  <a:tcPr marL="91439" marR="91439" marT="45728" marB="45728"/>
                </a:tc>
              </a:tr>
              <a:tr h="657380">
                <a:tc>
                  <a:txBody>
                    <a:bodyPr/>
                    <a:lstStyle/>
                    <a:p>
                      <a:r>
                        <a:rPr lang="en-US" sz="1400" smtClean="0"/>
                        <a:t>Kulon Progo</a:t>
                      </a:r>
                      <a:endParaRPr lang="en-US" sz="1400"/>
                    </a:p>
                  </a:txBody>
                  <a:tcPr marL="91439" marR="91439" marT="45728" marB="45728"/>
                </a:tc>
                <a:tc>
                  <a:txBody>
                    <a:bodyPr/>
                    <a:lstStyle/>
                    <a:p>
                      <a:pPr algn="r"/>
                      <a:r>
                        <a:rPr lang="en-US" sz="1400" kern="1200" smtClean="0">
                          <a:effectLst/>
                        </a:rPr>
                        <a:t>594.98</a:t>
                      </a:r>
                      <a:r>
                        <a:rPr lang="en-US" sz="1400" kern="1200" baseline="0" smtClean="0">
                          <a:effectLst/>
                        </a:rPr>
                        <a:t> M</a:t>
                      </a:r>
                      <a:endParaRPr lang="en-US" sz="1400"/>
                    </a:p>
                  </a:txBody>
                  <a:tcPr marL="91439" marR="91439" marT="45728" marB="45728"/>
                </a:tc>
                <a:tc>
                  <a:txBody>
                    <a:bodyPr/>
                    <a:lstStyle/>
                    <a:p>
                      <a:pPr algn="r"/>
                      <a:r>
                        <a:rPr lang="en-US" sz="1400" kern="1200" smtClean="0">
                          <a:effectLst/>
                        </a:rPr>
                        <a:t>31.93</a:t>
                      </a:r>
                      <a:r>
                        <a:rPr lang="en-US" sz="1400" kern="1200" baseline="0" smtClean="0">
                          <a:effectLst/>
                        </a:rPr>
                        <a:t> M</a:t>
                      </a:r>
                      <a:endParaRPr lang="en-US" sz="1400"/>
                    </a:p>
                  </a:txBody>
                  <a:tcPr marL="91439" marR="91439" marT="45728" marB="45728"/>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1400" kern="1200" smtClean="0">
                          <a:effectLst/>
                        </a:rPr>
                        <a:t>812.40</a:t>
                      </a:r>
                      <a:r>
                        <a:rPr lang="en-US" sz="1400" kern="1200" baseline="0" smtClean="0">
                          <a:effectLst/>
                        </a:rPr>
                        <a:t> J</a:t>
                      </a:r>
                      <a:r>
                        <a:rPr lang="en-US" sz="1400" kern="1200" smtClean="0">
                          <a:effectLst/>
                        </a:rPr>
                        <a:t> </a:t>
                      </a:r>
                      <a:endParaRPr lang="en-US" sz="1400" smtClean="0"/>
                    </a:p>
                  </a:txBody>
                  <a:tcPr marL="91439" marR="91439" marT="45728" marB="45728"/>
                </a:tc>
                <a:tc>
                  <a:txBody>
                    <a:bodyPr/>
                    <a:lstStyle/>
                    <a:p>
                      <a:pPr algn="r"/>
                      <a:r>
                        <a:rPr lang="en-US" sz="1400" dirty="0" smtClean="0"/>
                        <a:t>87</a:t>
                      </a:r>
                      <a:endParaRPr lang="en-US" sz="1400" dirty="0"/>
                    </a:p>
                  </a:txBody>
                  <a:tcPr marL="91439" marR="91439" marT="45728" marB="45728"/>
                </a:tc>
                <a:tc>
                  <a:txBody>
                    <a:bodyPr/>
                    <a:lstStyle/>
                    <a:p>
                      <a:pPr algn="r"/>
                      <a:r>
                        <a:rPr lang="en-US" sz="1400" kern="1200" smtClean="0">
                          <a:effectLst/>
                        </a:rPr>
                        <a:t>720.581.485 </a:t>
                      </a:r>
                      <a:endParaRPr lang="en-US" sz="1400"/>
                    </a:p>
                  </a:txBody>
                  <a:tcPr marL="91439" marR="91439" marT="45728" marB="45728"/>
                </a:tc>
                <a:tc>
                  <a:txBody>
                    <a:bodyPr/>
                    <a:lstStyle/>
                    <a:p>
                      <a:r>
                        <a:rPr lang="en-US" sz="1400" kern="1200" smtClean="0">
                          <a:effectLst/>
                        </a:rPr>
                        <a:t>1.532.985.521 </a:t>
                      </a:r>
                    </a:p>
                    <a:p>
                      <a:endParaRPr lang="en-US" sz="1400"/>
                    </a:p>
                  </a:txBody>
                  <a:tcPr marL="91439" marR="91439" marT="45728" marB="45728"/>
                </a:tc>
              </a:tr>
              <a:tr h="657380">
                <a:tc>
                  <a:txBody>
                    <a:bodyPr/>
                    <a:lstStyle/>
                    <a:p>
                      <a:r>
                        <a:rPr lang="en-US" sz="1400" smtClean="0"/>
                        <a:t>Sleman</a:t>
                      </a:r>
                      <a:endParaRPr lang="en-US" sz="1400"/>
                    </a:p>
                  </a:txBody>
                  <a:tcPr marL="91439" marR="91439" marT="45728" marB="45728"/>
                </a:tc>
                <a:tc>
                  <a:txBody>
                    <a:bodyPr/>
                    <a:lstStyle/>
                    <a:p>
                      <a:pPr algn="r"/>
                      <a:r>
                        <a:rPr lang="en-US" sz="1400" kern="1200" smtClean="0">
                          <a:effectLst/>
                        </a:rPr>
                        <a:t>891.59</a:t>
                      </a:r>
                      <a:r>
                        <a:rPr lang="en-US" sz="1400" kern="1200" baseline="0" smtClean="0">
                          <a:effectLst/>
                        </a:rPr>
                        <a:t> M</a:t>
                      </a:r>
                      <a:endParaRPr lang="en-US" sz="1400"/>
                    </a:p>
                  </a:txBody>
                  <a:tcPr marL="91439" marR="91439" marT="45728" marB="45728"/>
                </a:tc>
                <a:tc>
                  <a:txBody>
                    <a:bodyPr/>
                    <a:lstStyle/>
                    <a:p>
                      <a:pPr algn="r"/>
                      <a:r>
                        <a:rPr lang="en-US" sz="1400" kern="1200" smtClean="0">
                          <a:effectLst/>
                        </a:rPr>
                        <a:t>55.90</a:t>
                      </a:r>
                      <a:r>
                        <a:rPr lang="en-US" sz="1400" kern="1200" baseline="0" smtClean="0">
                          <a:effectLst/>
                        </a:rPr>
                        <a:t> M</a:t>
                      </a:r>
                      <a:endParaRPr lang="en-US" sz="1400"/>
                    </a:p>
                  </a:txBody>
                  <a:tcPr marL="91439" marR="91439" marT="45728" marB="45728"/>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1400" kern="1200" smtClean="0">
                          <a:effectLst/>
                        </a:rPr>
                        <a:t>812.40</a:t>
                      </a:r>
                      <a:r>
                        <a:rPr lang="en-US" sz="1400" kern="1200" baseline="0" smtClean="0">
                          <a:effectLst/>
                        </a:rPr>
                        <a:t> J</a:t>
                      </a:r>
                      <a:r>
                        <a:rPr lang="en-US" sz="1400" kern="1200" smtClean="0">
                          <a:effectLst/>
                        </a:rPr>
                        <a:t> </a:t>
                      </a:r>
                      <a:endParaRPr lang="en-US" sz="1400" smtClean="0"/>
                    </a:p>
                  </a:txBody>
                  <a:tcPr marL="91439" marR="91439" marT="45728" marB="45728"/>
                </a:tc>
                <a:tc>
                  <a:txBody>
                    <a:bodyPr/>
                    <a:lstStyle/>
                    <a:p>
                      <a:pPr algn="r"/>
                      <a:r>
                        <a:rPr lang="en-US" sz="1400" smtClean="0"/>
                        <a:t>86</a:t>
                      </a:r>
                      <a:endParaRPr lang="en-US" sz="1400"/>
                    </a:p>
                  </a:txBody>
                  <a:tcPr marL="91439" marR="91439" marT="45728" marB="45728"/>
                </a:tc>
                <a:tc>
                  <a:txBody>
                    <a:bodyPr/>
                    <a:lstStyle/>
                    <a:p>
                      <a:pPr algn="r"/>
                      <a:r>
                        <a:rPr lang="en-US" sz="1400" kern="1200" smtClean="0">
                          <a:effectLst/>
                        </a:rPr>
                        <a:t>1.101.736.522 </a:t>
                      </a:r>
                      <a:endParaRPr lang="en-US" sz="1400"/>
                    </a:p>
                  </a:txBody>
                  <a:tcPr marL="91439" marR="91439" marT="45728" marB="45728"/>
                </a:tc>
                <a:tc>
                  <a:txBody>
                    <a:bodyPr/>
                    <a:lstStyle/>
                    <a:p>
                      <a:r>
                        <a:rPr lang="en-US" sz="1400" kern="1200" dirty="0" smtClean="0">
                          <a:effectLst/>
                        </a:rPr>
                        <a:t>1.914.140.558 </a:t>
                      </a:r>
                    </a:p>
                    <a:p>
                      <a:endParaRPr lang="en-US" sz="1400" dirty="0"/>
                    </a:p>
                  </a:txBody>
                  <a:tcPr marL="91439" marR="91439" marT="45728" marB="45728"/>
                </a:tc>
              </a:tr>
            </a:tbl>
          </a:graphicData>
        </a:graphic>
      </p:graphicFrame>
    </p:spTree>
    <p:extLst>
      <p:ext uri="{BB962C8B-B14F-4D97-AF65-F5344CB8AC3E}">
        <p14:creationId xmlns:p14="http://schemas.microsoft.com/office/powerpoint/2010/main" val="242007000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GB" b="1" smtClean="0">
                <a:solidFill>
                  <a:srgbClr val="002060"/>
                </a:solidFill>
              </a:rPr>
              <a:t>Sistem Desa</a:t>
            </a:r>
            <a:endParaRPr lang="en-GB" b="1">
              <a:solidFill>
                <a:srgbClr val="002060"/>
              </a:solidFill>
            </a:endParaRPr>
          </a:p>
        </p:txBody>
      </p:sp>
      <p:sp>
        <p:nvSpPr>
          <p:cNvPr id="3" name="Content Placeholder 2"/>
          <p:cNvSpPr>
            <a:spLocks noGrp="1"/>
          </p:cNvSpPr>
          <p:nvPr>
            <p:ph idx="1"/>
          </p:nvPr>
        </p:nvSpPr>
        <p:spPr/>
        <p:txBody>
          <a:bodyPr>
            <a:normAutofit/>
          </a:bodyPr>
          <a:lstStyle/>
          <a:p>
            <a:pPr fontAlgn="auto">
              <a:spcAft>
                <a:spcPts val="0"/>
              </a:spcAft>
              <a:buFont typeface="Wingdings 2"/>
              <a:buChar char=""/>
              <a:defRPr/>
            </a:pPr>
            <a:r>
              <a:rPr lang="en-GB" smtClean="0"/>
              <a:t>Kewenangan, perencanaan (RPJM Desa dan RKP Desa) dan penganggaran (APBDesa) merupakan satu kesatuan pilar penting dalam sistem desa yang diatur dan dilembagakan dengan peraturan desa.</a:t>
            </a:r>
          </a:p>
          <a:p>
            <a:pPr fontAlgn="auto">
              <a:spcAft>
                <a:spcPts val="0"/>
              </a:spcAft>
              <a:buFont typeface="Wingdings 2"/>
              <a:buChar char=""/>
              <a:defRPr/>
            </a:pPr>
            <a:r>
              <a:rPr lang="en-GB" smtClean="0"/>
              <a:t>Penyelenggaraan pemerintahan desa dan tatakelola untuk menyelenggarakan sitem dan siklus tahunan desa secara demokratis dan teknokratis. </a:t>
            </a:r>
          </a:p>
          <a:p>
            <a:pPr fontAlgn="auto">
              <a:spcAft>
                <a:spcPts val="0"/>
              </a:spcAft>
              <a:buFont typeface="Wingdings 2"/>
              <a:buChar char=""/>
              <a:defRPr/>
            </a:pPr>
            <a:endParaRPr lang="en-GB"/>
          </a:p>
        </p:txBody>
      </p:sp>
    </p:spTree>
    <p:extLst>
      <p:ext uri="{BB962C8B-B14F-4D97-AF65-F5344CB8AC3E}">
        <p14:creationId xmlns:p14="http://schemas.microsoft.com/office/powerpoint/2010/main" val="307547653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Straight Arrow Connector 12"/>
          <p:cNvCxnSpPr/>
          <p:nvPr/>
        </p:nvCxnSpPr>
        <p:spPr>
          <a:xfrm flipH="1" flipV="1">
            <a:off x="5191125" y="1717675"/>
            <a:ext cx="12700" cy="3841750"/>
          </a:xfrm>
          <a:prstGeom prst="straightConnector1">
            <a:avLst/>
          </a:prstGeom>
          <a:ln>
            <a:solidFill>
              <a:schemeClr val="accent6">
                <a:lumMod val="7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31" name="Straight Connector 30"/>
          <p:cNvCxnSpPr/>
          <p:nvPr/>
        </p:nvCxnSpPr>
        <p:spPr>
          <a:xfrm flipH="1">
            <a:off x="4691062" y="4725988"/>
            <a:ext cx="11113" cy="1628775"/>
          </a:xfrm>
          <a:prstGeom prst="line">
            <a:avLst/>
          </a:prstGeom>
          <a:ln>
            <a:solidFill>
              <a:schemeClr val="accent6">
                <a:lumMod val="75000"/>
              </a:schemeClr>
            </a:solidFill>
          </a:ln>
        </p:spPr>
        <p:style>
          <a:lnRef idx="2">
            <a:schemeClr val="accent1"/>
          </a:lnRef>
          <a:fillRef idx="0">
            <a:schemeClr val="accent1"/>
          </a:fillRef>
          <a:effectRef idx="1">
            <a:schemeClr val="accent1"/>
          </a:effectRef>
          <a:fontRef idx="minor">
            <a:schemeClr val="tx1"/>
          </a:fontRef>
        </p:style>
      </p:cxnSp>
      <p:sp>
        <p:nvSpPr>
          <p:cNvPr id="22532" name="Title 1"/>
          <p:cNvSpPr>
            <a:spLocks noGrp="1"/>
          </p:cNvSpPr>
          <p:nvPr>
            <p:ph type="title"/>
          </p:nvPr>
        </p:nvSpPr>
        <p:spPr>
          <a:xfrm>
            <a:off x="0" y="-15875"/>
            <a:ext cx="9144000" cy="714375"/>
          </a:xfrm>
          <a:solidFill>
            <a:srgbClr val="FA9824"/>
          </a:solidFill>
        </p:spPr>
        <p:txBody>
          <a:bodyPr/>
          <a:lstStyle/>
          <a:p>
            <a:pPr fontAlgn="auto">
              <a:spcAft>
                <a:spcPts val="0"/>
              </a:spcAft>
              <a:defRPr/>
            </a:pPr>
            <a:r>
              <a:rPr lang="en-US" sz="3200" b="1" smtClean="0">
                <a:solidFill>
                  <a:srgbClr val="FFFFFF"/>
                </a:solidFill>
              </a:rPr>
              <a:t>Sistem Baru, Tatanan Baru</a:t>
            </a:r>
          </a:p>
        </p:txBody>
      </p:sp>
      <p:sp>
        <p:nvSpPr>
          <p:cNvPr id="4" name="Rounded Rectangle 3"/>
          <p:cNvSpPr/>
          <p:nvPr/>
        </p:nvSpPr>
        <p:spPr>
          <a:xfrm>
            <a:off x="4073525" y="990600"/>
            <a:ext cx="2235200" cy="727075"/>
          </a:xfrm>
          <a:prstGeom prst="roundRect">
            <a:avLst/>
          </a:prstGeom>
          <a:solidFill>
            <a:srgbClr val="0070C0"/>
          </a:solidFill>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dirty="0" err="1"/>
              <a:t>Musyawarah</a:t>
            </a:r>
            <a:r>
              <a:rPr lang="en-US" dirty="0"/>
              <a:t> </a:t>
            </a:r>
            <a:r>
              <a:rPr lang="en-US" dirty="0" err="1"/>
              <a:t>Desa</a:t>
            </a:r>
            <a:endParaRPr lang="en-US" dirty="0"/>
          </a:p>
          <a:p>
            <a:pPr algn="ctr" fontAlgn="auto">
              <a:spcBef>
                <a:spcPts val="0"/>
              </a:spcBef>
              <a:spcAft>
                <a:spcPts val="0"/>
              </a:spcAft>
              <a:defRPr/>
            </a:pPr>
            <a:endParaRPr lang="en-US" dirty="0"/>
          </a:p>
        </p:txBody>
      </p:sp>
      <p:sp>
        <p:nvSpPr>
          <p:cNvPr id="5" name="Rounded Rectangle 4"/>
          <p:cNvSpPr/>
          <p:nvPr/>
        </p:nvSpPr>
        <p:spPr>
          <a:xfrm>
            <a:off x="1639887" y="2781300"/>
            <a:ext cx="2235200" cy="727075"/>
          </a:xfrm>
          <a:prstGeom prst="roundRect">
            <a:avLst/>
          </a:prstGeom>
          <a:solidFill>
            <a:srgbClr val="00B050"/>
          </a:solidFill>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dirty="0" err="1"/>
              <a:t>Kepala</a:t>
            </a:r>
            <a:r>
              <a:rPr lang="en-US" dirty="0"/>
              <a:t> </a:t>
            </a:r>
            <a:r>
              <a:rPr lang="en-US" dirty="0" err="1"/>
              <a:t>Desa</a:t>
            </a:r>
            <a:r>
              <a:rPr lang="en-US" dirty="0"/>
              <a:t> </a:t>
            </a:r>
          </a:p>
          <a:p>
            <a:pPr algn="ctr" fontAlgn="auto">
              <a:spcBef>
                <a:spcPts val="0"/>
              </a:spcBef>
              <a:spcAft>
                <a:spcPts val="0"/>
              </a:spcAft>
              <a:defRPr/>
            </a:pPr>
            <a:endParaRPr lang="en-US" dirty="0"/>
          </a:p>
        </p:txBody>
      </p:sp>
      <p:sp>
        <p:nvSpPr>
          <p:cNvPr id="6" name="Rounded Rectangle 5"/>
          <p:cNvSpPr/>
          <p:nvPr/>
        </p:nvSpPr>
        <p:spPr>
          <a:xfrm>
            <a:off x="6500812" y="2820988"/>
            <a:ext cx="2235200" cy="727075"/>
          </a:xfrm>
          <a:prstGeom prst="roundRect">
            <a:avLst/>
          </a:prstGeom>
          <a:solidFill>
            <a:schemeClr val="accent3">
              <a:lumMod val="50000"/>
            </a:schemeClr>
          </a:solidFill>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sz="1400" dirty="0" err="1"/>
              <a:t>Badan</a:t>
            </a:r>
            <a:r>
              <a:rPr lang="en-US" sz="1400" dirty="0"/>
              <a:t> </a:t>
            </a:r>
            <a:r>
              <a:rPr lang="en-US" sz="1400" dirty="0" err="1"/>
              <a:t>Permusyawaratan</a:t>
            </a:r>
            <a:r>
              <a:rPr lang="en-US" sz="1400" dirty="0"/>
              <a:t>  </a:t>
            </a:r>
            <a:r>
              <a:rPr lang="en-US" sz="1400" dirty="0" err="1"/>
              <a:t>Desa</a:t>
            </a:r>
            <a:r>
              <a:rPr lang="en-US" sz="1400" dirty="0"/>
              <a:t> (BPD</a:t>
            </a:r>
            <a:r>
              <a:rPr lang="en-US" sz="1400"/>
              <a:t>) </a:t>
            </a:r>
            <a:endParaRPr lang="en-US" sz="1400" dirty="0"/>
          </a:p>
        </p:txBody>
      </p:sp>
      <p:sp>
        <p:nvSpPr>
          <p:cNvPr id="7" name="Rounded Rectangle 6"/>
          <p:cNvSpPr/>
          <p:nvPr/>
        </p:nvSpPr>
        <p:spPr>
          <a:xfrm>
            <a:off x="4086225" y="4725988"/>
            <a:ext cx="2235200" cy="727075"/>
          </a:xfrm>
          <a:prstGeom prst="roundRect">
            <a:avLst/>
          </a:prstGeom>
          <a:solidFill>
            <a:srgbClr val="FF0000"/>
          </a:solidFill>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dirty="0" err="1"/>
              <a:t>Warga</a:t>
            </a:r>
            <a:r>
              <a:rPr lang="en-US" dirty="0"/>
              <a:t>/</a:t>
            </a:r>
            <a:r>
              <a:rPr lang="en-US" dirty="0" err="1"/>
              <a:t>Masyarakat</a:t>
            </a:r>
            <a:endParaRPr lang="en-US" dirty="0"/>
          </a:p>
        </p:txBody>
      </p:sp>
      <p:cxnSp>
        <p:nvCxnSpPr>
          <p:cNvPr id="9" name="Straight Arrow Connector 8"/>
          <p:cNvCxnSpPr/>
          <p:nvPr/>
        </p:nvCxnSpPr>
        <p:spPr>
          <a:xfrm flipV="1">
            <a:off x="6888162" y="3548063"/>
            <a:ext cx="730250" cy="2806700"/>
          </a:xfrm>
          <a:prstGeom prst="straightConnector1">
            <a:avLst/>
          </a:prstGeom>
          <a:ln>
            <a:solidFill>
              <a:schemeClr val="accent6">
                <a:lumMod val="7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p:nvPr/>
        </p:nvCxnSpPr>
        <p:spPr>
          <a:xfrm flipH="1" flipV="1">
            <a:off x="2757487" y="3508375"/>
            <a:ext cx="1328738" cy="1581150"/>
          </a:xfrm>
          <a:prstGeom prst="straightConnector1">
            <a:avLst/>
          </a:prstGeom>
          <a:ln>
            <a:solidFill>
              <a:schemeClr val="accent6">
                <a:lumMod val="7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15" name="Straight Arrow Connector 14"/>
          <p:cNvCxnSpPr/>
          <p:nvPr/>
        </p:nvCxnSpPr>
        <p:spPr>
          <a:xfrm>
            <a:off x="3914775" y="3025775"/>
            <a:ext cx="2546350" cy="12700"/>
          </a:xfrm>
          <a:prstGeom prst="straightConnector1">
            <a:avLst/>
          </a:prstGeom>
          <a:ln>
            <a:solidFill>
              <a:schemeClr val="accent6">
                <a:lumMod val="7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17" name="Straight Arrow Connector 16"/>
          <p:cNvCxnSpPr/>
          <p:nvPr/>
        </p:nvCxnSpPr>
        <p:spPr>
          <a:xfrm flipH="1">
            <a:off x="3941762" y="3303588"/>
            <a:ext cx="2446338" cy="0"/>
          </a:xfrm>
          <a:prstGeom prst="straightConnector1">
            <a:avLst/>
          </a:prstGeom>
          <a:ln>
            <a:solidFill>
              <a:schemeClr val="accent6">
                <a:lumMod val="7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21" name="Straight Arrow Connector 20"/>
          <p:cNvCxnSpPr/>
          <p:nvPr/>
        </p:nvCxnSpPr>
        <p:spPr>
          <a:xfrm flipV="1">
            <a:off x="2757487" y="1354138"/>
            <a:ext cx="1316038" cy="1427162"/>
          </a:xfrm>
          <a:prstGeom prst="straightConnector1">
            <a:avLst/>
          </a:prstGeom>
          <a:ln>
            <a:solidFill>
              <a:schemeClr val="accent6">
                <a:lumMod val="7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23" name="Straight Arrow Connector 22"/>
          <p:cNvCxnSpPr/>
          <p:nvPr/>
        </p:nvCxnSpPr>
        <p:spPr>
          <a:xfrm flipH="1" flipV="1">
            <a:off x="6308725" y="1354138"/>
            <a:ext cx="1309687" cy="1466850"/>
          </a:xfrm>
          <a:prstGeom prst="straightConnector1">
            <a:avLst/>
          </a:prstGeom>
          <a:ln>
            <a:solidFill>
              <a:schemeClr val="accent6">
                <a:lumMod val="7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2597150" y="3548063"/>
            <a:ext cx="1587" cy="2392362"/>
          </a:xfrm>
          <a:prstGeom prst="line">
            <a:avLst/>
          </a:prstGeom>
          <a:ln>
            <a:solidFill>
              <a:schemeClr val="accent6">
                <a:lumMod val="75000"/>
              </a:schemeClr>
            </a:solidFill>
          </a:ln>
        </p:spPr>
        <p:style>
          <a:lnRef idx="2">
            <a:schemeClr val="accent1"/>
          </a:lnRef>
          <a:fillRef idx="0">
            <a:schemeClr val="accent1"/>
          </a:fillRef>
          <a:effectRef idx="1">
            <a:schemeClr val="accent1"/>
          </a:effectRef>
          <a:fontRef idx="minor">
            <a:schemeClr val="tx1"/>
          </a:fontRef>
        </p:style>
      </p:cxnSp>
      <p:sp>
        <p:nvSpPr>
          <p:cNvPr id="27" name="Rectangle 26"/>
          <p:cNvSpPr/>
          <p:nvPr/>
        </p:nvSpPr>
        <p:spPr>
          <a:xfrm>
            <a:off x="990600" y="3713163"/>
            <a:ext cx="1376362" cy="515937"/>
          </a:xfrm>
          <a:prstGeom prst="rect">
            <a:avLst/>
          </a:prstGeom>
          <a:solidFill>
            <a:schemeClr val="accent6">
              <a:lumMod val="60000"/>
              <a:lumOff val="40000"/>
            </a:schemeClr>
          </a:solidFill>
          <a:ln>
            <a:solidFill>
              <a:schemeClr val="accent6">
                <a:lumMod val="60000"/>
                <a:lumOff val="4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sz="1400" dirty="0" err="1">
                <a:solidFill>
                  <a:srgbClr val="000000"/>
                </a:solidFill>
              </a:rPr>
              <a:t>Perangkat</a:t>
            </a:r>
            <a:r>
              <a:rPr lang="en-US" sz="1400" dirty="0">
                <a:solidFill>
                  <a:srgbClr val="000000"/>
                </a:solidFill>
              </a:rPr>
              <a:t> </a:t>
            </a:r>
            <a:r>
              <a:rPr lang="en-US" sz="1400" dirty="0" err="1">
                <a:solidFill>
                  <a:srgbClr val="000000"/>
                </a:solidFill>
              </a:rPr>
              <a:t>Desa</a:t>
            </a:r>
            <a:r>
              <a:rPr lang="en-US" sz="1400" dirty="0">
                <a:solidFill>
                  <a:srgbClr val="000000"/>
                </a:solidFill>
              </a:rPr>
              <a:t> (</a:t>
            </a:r>
            <a:r>
              <a:rPr lang="en-US" sz="1400" dirty="0" err="1">
                <a:solidFill>
                  <a:srgbClr val="000000"/>
                </a:solidFill>
              </a:rPr>
              <a:t>Pelayanan</a:t>
            </a:r>
            <a:r>
              <a:rPr lang="en-US" sz="1400" dirty="0">
                <a:solidFill>
                  <a:srgbClr val="000000"/>
                </a:solidFill>
              </a:rPr>
              <a:t>)</a:t>
            </a:r>
          </a:p>
        </p:txBody>
      </p:sp>
      <p:sp>
        <p:nvSpPr>
          <p:cNvPr id="28" name="Rectangle 27"/>
          <p:cNvSpPr/>
          <p:nvPr/>
        </p:nvSpPr>
        <p:spPr>
          <a:xfrm>
            <a:off x="998537" y="4368800"/>
            <a:ext cx="1368425" cy="515938"/>
          </a:xfrm>
          <a:prstGeom prst="rect">
            <a:avLst/>
          </a:prstGeom>
          <a:solidFill>
            <a:schemeClr val="accent6">
              <a:lumMod val="60000"/>
              <a:lumOff val="40000"/>
            </a:schemeClr>
          </a:solidFill>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sz="1400" dirty="0" err="1">
                <a:solidFill>
                  <a:srgbClr val="000000"/>
                </a:solidFill>
              </a:rPr>
              <a:t>Panitia</a:t>
            </a:r>
            <a:r>
              <a:rPr lang="en-US" sz="1400" dirty="0">
                <a:solidFill>
                  <a:srgbClr val="000000"/>
                </a:solidFill>
              </a:rPr>
              <a:t> (ad-</a:t>
            </a:r>
            <a:r>
              <a:rPr lang="en-US" sz="1400" dirty="0" err="1">
                <a:solidFill>
                  <a:srgbClr val="000000"/>
                </a:solidFill>
              </a:rPr>
              <a:t>hok</a:t>
            </a:r>
            <a:r>
              <a:rPr lang="en-US" sz="1400" dirty="0">
                <a:solidFill>
                  <a:srgbClr val="000000"/>
                </a:solidFill>
              </a:rPr>
              <a:t>)</a:t>
            </a:r>
          </a:p>
        </p:txBody>
      </p:sp>
      <p:sp>
        <p:nvSpPr>
          <p:cNvPr id="29" name="Rectangle 28"/>
          <p:cNvSpPr/>
          <p:nvPr/>
        </p:nvSpPr>
        <p:spPr>
          <a:xfrm>
            <a:off x="990600" y="4983163"/>
            <a:ext cx="1376362" cy="469900"/>
          </a:xfrm>
          <a:prstGeom prst="rect">
            <a:avLst/>
          </a:prstGeom>
          <a:solidFill>
            <a:schemeClr val="accent6">
              <a:lumMod val="60000"/>
              <a:lumOff val="40000"/>
            </a:schemeClr>
          </a:solidFill>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sz="1400" dirty="0" err="1">
                <a:solidFill>
                  <a:srgbClr val="000000"/>
                </a:solidFill>
              </a:rPr>
              <a:t>BUMDes</a:t>
            </a:r>
            <a:endParaRPr lang="en-US" sz="1400" dirty="0">
              <a:solidFill>
                <a:srgbClr val="000000"/>
              </a:solidFill>
            </a:endParaRPr>
          </a:p>
        </p:txBody>
      </p:sp>
      <p:sp>
        <p:nvSpPr>
          <p:cNvPr id="33" name="Rectangle 32"/>
          <p:cNvSpPr/>
          <p:nvPr/>
        </p:nvSpPr>
        <p:spPr>
          <a:xfrm>
            <a:off x="4916487" y="5559425"/>
            <a:ext cx="1963738" cy="485775"/>
          </a:xfrm>
          <a:prstGeom prst="rect">
            <a:avLst/>
          </a:prstGeom>
          <a:solidFill>
            <a:schemeClr val="accent6">
              <a:lumMod val="60000"/>
              <a:lumOff val="40000"/>
            </a:schemeClr>
          </a:solidFill>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sz="1400" dirty="0" err="1">
                <a:solidFill>
                  <a:srgbClr val="000000"/>
                </a:solidFill>
              </a:rPr>
              <a:t>Klp</a:t>
            </a:r>
            <a:r>
              <a:rPr lang="en-US" sz="1400" dirty="0">
                <a:solidFill>
                  <a:srgbClr val="000000"/>
                </a:solidFill>
              </a:rPr>
              <a:t>. </a:t>
            </a:r>
            <a:r>
              <a:rPr lang="en-US" sz="1400" dirty="0" err="1">
                <a:solidFill>
                  <a:srgbClr val="000000"/>
                </a:solidFill>
              </a:rPr>
              <a:t>Dengan</a:t>
            </a:r>
            <a:r>
              <a:rPr lang="en-US" sz="1400" dirty="0">
                <a:solidFill>
                  <a:srgbClr val="000000"/>
                </a:solidFill>
              </a:rPr>
              <a:t> </a:t>
            </a:r>
            <a:r>
              <a:rPr lang="en-US" sz="1400" dirty="0" err="1">
                <a:solidFill>
                  <a:srgbClr val="000000"/>
                </a:solidFill>
              </a:rPr>
              <a:t>kepentingan</a:t>
            </a:r>
            <a:r>
              <a:rPr lang="en-US" sz="1400" dirty="0">
                <a:solidFill>
                  <a:srgbClr val="000000"/>
                </a:solidFill>
              </a:rPr>
              <a:t> </a:t>
            </a:r>
            <a:r>
              <a:rPr lang="en-US" sz="1400" dirty="0" err="1">
                <a:solidFill>
                  <a:srgbClr val="000000"/>
                </a:solidFill>
              </a:rPr>
              <a:t>khusus</a:t>
            </a:r>
            <a:endParaRPr lang="en-US" sz="1400" i="1" dirty="0">
              <a:solidFill>
                <a:srgbClr val="000000"/>
              </a:solidFill>
            </a:endParaRPr>
          </a:p>
        </p:txBody>
      </p:sp>
      <p:sp>
        <p:nvSpPr>
          <p:cNvPr id="34" name="Rectangle 33"/>
          <p:cNvSpPr/>
          <p:nvPr/>
        </p:nvSpPr>
        <p:spPr>
          <a:xfrm>
            <a:off x="4922837" y="6142038"/>
            <a:ext cx="1965325" cy="423862"/>
          </a:xfrm>
          <a:prstGeom prst="rect">
            <a:avLst/>
          </a:prstGeom>
          <a:solidFill>
            <a:schemeClr val="accent6">
              <a:lumMod val="60000"/>
              <a:lumOff val="40000"/>
            </a:schemeClr>
          </a:solidFill>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sz="1400" dirty="0" err="1">
                <a:solidFill>
                  <a:srgbClr val="000000"/>
                </a:solidFill>
              </a:rPr>
              <a:t>Bagian</a:t>
            </a:r>
            <a:r>
              <a:rPr lang="en-US" sz="1400" dirty="0">
                <a:solidFill>
                  <a:srgbClr val="000000"/>
                </a:solidFill>
              </a:rPr>
              <a:t> Wilayah </a:t>
            </a:r>
            <a:r>
              <a:rPr lang="en-US" sz="1400" dirty="0" err="1">
                <a:solidFill>
                  <a:srgbClr val="000000"/>
                </a:solidFill>
              </a:rPr>
              <a:t>Desa</a:t>
            </a:r>
            <a:endParaRPr lang="en-US" sz="1400" dirty="0">
              <a:solidFill>
                <a:srgbClr val="000000"/>
              </a:solidFill>
            </a:endParaRPr>
          </a:p>
        </p:txBody>
      </p:sp>
      <p:cxnSp>
        <p:nvCxnSpPr>
          <p:cNvPr id="37" name="Straight Arrow Connector 36"/>
          <p:cNvCxnSpPr/>
          <p:nvPr/>
        </p:nvCxnSpPr>
        <p:spPr>
          <a:xfrm flipH="1">
            <a:off x="3319462" y="1717675"/>
            <a:ext cx="938213" cy="1063625"/>
          </a:xfrm>
          <a:prstGeom prst="straightConnector1">
            <a:avLst/>
          </a:prstGeom>
          <a:ln>
            <a:solidFill>
              <a:schemeClr val="accent6">
                <a:lumMod val="7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39" name="Straight Arrow Connector 38"/>
          <p:cNvCxnSpPr/>
          <p:nvPr/>
        </p:nvCxnSpPr>
        <p:spPr>
          <a:xfrm>
            <a:off x="6205537" y="1717675"/>
            <a:ext cx="993775" cy="1103313"/>
          </a:xfrm>
          <a:prstGeom prst="straightConnector1">
            <a:avLst/>
          </a:prstGeom>
          <a:ln>
            <a:solidFill>
              <a:schemeClr val="accent6">
                <a:lumMod val="7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flipH="1">
            <a:off x="2366962" y="3970338"/>
            <a:ext cx="230188" cy="0"/>
          </a:xfrm>
          <a:prstGeom prst="line">
            <a:avLst/>
          </a:prstGeom>
          <a:ln>
            <a:solidFill>
              <a:schemeClr val="accent6">
                <a:lumMod val="75000"/>
              </a:schemeClr>
            </a:solidFill>
          </a:ln>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flipH="1">
            <a:off x="2395537" y="4606925"/>
            <a:ext cx="230188" cy="0"/>
          </a:xfrm>
          <a:prstGeom prst="line">
            <a:avLst/>
          </a:prstGeom>
          <a:ln>
            <a:solidFill>
              <a:schemeClr val="accent6">
                <a:lumMod val="75000"/>
              </a:schemeClr>
            </a:solidFill>
          </a:ln>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flipH="1">
            <a:off x="2366962" y="5200650"/>
            <a:ext cx="231775" cy="0"/>
          </a:xfrm>
          <a:prstGeom prst="line">
            <a:avLst/>
          </a:prstGeom>
          <a:ln>
            <a:solidFill>
              <a:schemeClr val="accent6">
                <a:lumMod val="75000"/>
              </a:schemeClr>
            </a:solidFill>
          </a:ln>
        </p:spPr>
        <p:style>
          <a:lnRef idx="2">
            <a:schemeClr val="accent1"/>
          </a:lnRef>
          <a:fillRef idx="0">
            <a:schemeClr val="accent1"/>
          </a:fillRef>
          <a:effectRef idx="1">
            <a:schemeClr val="accent1"/>
          </a:effectRef>
          <a:fontRef idx="minor">
            <a:schemeClr val="tx1"/>
          </a:fontRef>
        </p:style>
      </p:cxnSp>
      <p:cxnSp>
        <p:nvCxnSpPr>
          <p:cNvPr id="42" name="Straight Connector 41"/>
          <p:cNvCxnSpPr/>
          <p:nvPr/>
        </p:nvCxnSpPr>
        <p:spPr>
          <a:xfrm flipH="1">
            <a:off x="4691062" y="5818188"/>
            <a:ext cx="230188" cy="0"/>
          </a:xfrm>
          <a:prstGeom prst="line">
            <a:avLst/>
          </a:prstGeom>
          <a:ln>
            <a:solidFill>
              <a:schemeClr val="accent6">
                <a:lumMod val="75000"/>
              </a:schemeClr>
            </a:solidFill>
          </a:ln>
        </p:spPr>
        <p:style>
          <a:lnRef idx="2">
            <a:schemeClr val="accent1"/>
          </a:lnRef>
          <a:fillRef idx="0">
            <a:schemeClr val="accent1"/>
          </a:fillRef>
          <a:effectRef idx="1">
            <a:schemeClr val="accent1"/>
          </a:effectRef>
          <a:fontRef idx="minor">
            <a:schemeClr val="tx1"/>
          </a:fontRef>
        </p:style>
      </p:cxnSp>
      <p:sp>
        <p:nvSpPr>
          <p:cNvPr id="32" name="Rectangle 31"/>
          <p:cNvSpPr/>
          <p:nvPr/>
        </p:nvSpPr>
        <p:spPr>
          <a:xfrm>
            <a:off x="3887787" y="3305175"/>
            <a:ext cx="2120900" cy="1301750"/>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anchor="ctr"/>
          <a:lstStyle/>
          <a:p>
            <a:pPr marL="285750" indent="-285750" fontAlgn="auto">
              <a:spcBef>
                <a:spcPts val="0"/>
              </a:spcBef>
              <a:spcAft>
                <a:spcPts val="0"/>
              </a:spcAft>
              <a:buFont typeface="Arial"/>
              <a:buChar char="•"/>
              <a:defRPr/>
            </a:pPr>
            <a:r>
              <a:rPr lang="en-GB" sz="1400" b="1" dirty="0">
                <a:solidFill>
                  <a:schemeClr val="tx1"/>
                </a:solidFill>
              </a:rPr>
              <a:t>RPJM-</a:t>
            </a:r>
            <a:r>
              <a:rPr lang="en-GB" sz="1400" b="1" dirty="0" err="1">
                <a:solidFill>
                  <a:schemeClr val="tx1"/>
                </a:solidFill>
              </a:rPr>
              <a:t>Desa</a:t>
            </a:r>
            <a:r>
              <a:rPr lang="en-GB" sz="1400" b="1" dirty="0">
                <a:solidFill>
                  <a:schemeClr val="tx1"/>
                </a:solidFill>
              </a:rPr>
              <a:t> </a:t>
            </a:r>
            <a:r>
              <a:rPr lang="en-GB" sz="1400" b="1" dirty="0" err="1">
                <a:solidFill>
                  <a:schemeClr val="tx1"/>
                </a:solidFill>
              </a:rPr>
              <a:t>dan</a:t>
            </a:r>
            <a:r>
              <a:rPr lang="en-GB" sz="1400" b="1" dirty="0">
                <a:solidFill>
                  <a:schemeClr val="tx1"/>
                </a:solidFill>
              </a:rPr>
              <a:t> RKP-</a:t>
            </a:r>
            <a:r>
              <a:rPr lang="en-GB" sz="1400" b="1" dirty="0" err="1">
                <a:solidFill>
                  <a:schemeClr val="tx1"/>
                </a:solidFill>
              </a:rPr>
              <a:t>Desa</a:t>
            </a:r>
            <a:endParaRPr lang="en-GB" sz="1400" b="1" dirty="0">
              <a:solidFill>
                <a:schemeClr val="tx1"/>
              </a:solidFill>
            </a:endParaRPr>
          </a:p>
          <a:p>
            <a:pPr marL="285750" indent="-285750" fontAlgn="auto">
              <a:spcBef>
                <a:spcPts val="0"/>
              </a:spcBef>
              <a:spcAft>
                <a:spcPts val="0"/>
              </a:spcAft>
              <a:buFont typeface="Arial"/>
              <a:buChar char="•"/>
              <a:defRPr/>
            </a:pPr>
            <a:r>
              <a:rPr lang="en-GB" sz="1400" b="1" dirty="0">
                <a:solidFill>
                  <a:schemeClr val="tx1"/>
                </a:solidFill>
              </a:rPr>
              <a:t>APB-</a:t>
            </a:r>
            <a:r>
              <a:rPr lang="en-GB" sz="1400" b="1" dirty="0" err="1">
                <a:solidFill>
                  <a:schemeClr val="tx1"/>
                </a:solidFill>
              </a:rPr>
              <a:t>Desa</a:t>
            </a:r>
            <a:endParaRPr lang="en-GB" sz="1400" b="1" dirty="0">
              <a:solidFill>
                <a:schemeClr val="tx1"/>
              </a:solidFill>
            </a:endParaRPr>
          </a:p>
          <a:p>
            <a:pPr marL="285750" indent="-285750" fontAlgn="auto">
              <a:spcBef>
                <a:spcPts val="0"/>
              </a:spcBef>
              <a:spcAft>
                <a:spcPts val="0"/>
              </a:spcAft>
              <a:buFont typeface="Arial"/>
              <a:buChar char="•"/>
              <a:defRPr/>
            </a:pPr>
            <a:r>
              <a:rPr lang="en-GB" sz="1400" b="1" dirty="0" err="1">
                <a:solidFill>
                  <a:schemeClr val="tx1"/>
                </a:solidFill>
              </a:rPr>
              <a:t>Peraturan</a:t>
            </a:r>
            <a:r>
              <a:rPr lang="en-GB" sz="1400" b="1" dirty="0">
                <a:solidFill>
                  <a:schemeClr val="tx1"/>
                </a:solidFill>
              </a:rPr>
              <a:t> </a:t>
            </a:r>
            <a:r>
              <a:rPr lang="en-GB" sz="1400" b="1" dirty="0" err="1">
                <a:solidFill>
                  <a:schemeClr val="tx1"/>
                </a:solidFill>
              </a:rPr>
              <a:t>Desa</a:t>
            </a:r>
            <a:endParaRPr lang="en-GB" sz="1400" b="1" dirty="0">
              <a:solidFill>
                <a:schemeClr val="tx1"/>
              </a:solidFill>
            </a:endParaRPr>
          </a:p>
          <a:p>
            <a:pPr marL="285750" indent="-285750" fontAlgn="auto">
              <a:spcBef>
                <a:spcPts val="0"/>
              </a:spcBef>
              <a:spcAft>
                <a:spcPts val="0"/>
              </a:spcAft>
              <a:buFont typeface="Arial"/>
              <a:buChar char="•"/>
              <a:defRPr/>
            </a:pPr>
            <a:r>
              <a:rPr lang="en-GB" sz="1400" b="1" dirty="0" err="1">
                <a:solidFill>
                  <a:schemeClr val="tx1"/>
                </a:solidFill>
              </a:rPr>
              <a:t>Kinerja</a:t>
            </a:r>
            <a:r>
              <a:rPr lang="en-GB" sz="1400" b="1" dirty="0">
                <a:solidFill>
                  <a:schemeClr val="tx1"/>
                </a:solidFill>
              </a:rPr>
              <a:t> </a:t>
            </a:r>
            <a:r>
              <a:rPr lang="en-GB" sz="1400" b="1" dirty="0" err="1">
                <a:solidFill>
                  <a:schemeClr val="tx1"/>
                </a:solidFill>
              </a:rPr>
              <a:t>Pemerintah</a:t>
            </a:r>
            <a:endParaRPr lang="en-GB" sz="1400" b="1" dirty="0">
              <a:solidFill>
                <a:schemeClr val="tx1"/>
              </a:solidFill>
            </a:endParaRPr>
          </a:p>
          <a:p>
            <a:pPr marL="285750" indent="-285750" fontAlgn="auto">
              <a:spcBef>
                <a:spcPts val="0"/>
              </a:spcBef>
              <a:spcAft>
                <a:spcPts val="0"/>
              </a:spcAft>
              <a:buFont typeface="Arial"/>
              <a:buChar char="•"/>
              <a:defRPr/>
            </a:pPr>
            <a:r>
              <a:rPr lang="en-GB" sz="1400" b="1" dirty="0" err="1">
                <a:solidFill>
                  <a:schemeClr val="tx1"/>
                </a:solidFill>
              </a:rPr>
              <a:t>Kerja</a:t>
            </a:r>
            <a:r>
              <a:rPr lang="en-GB" sz="1400" b="1" dirty="0">
                <a:solidFill>
                  <a:schemeClr val="tx1"/>
                </a:solidFill>
              </a:rPr>
              <a:t> </a:t>
            </a:r>
            <a:r>
              <a:rPr lang="en-GB" sz="1400" b="1" dirty="0" err="1">
                <a:solidFill>
                  <a:schemeClr val="tx1"/>
                </a:solidFill>
              </a:rPr>
              <a:t>Sama</a:t>
            </a:r>
            <a:endParaRPr lang="en-GB" sz="1200" b="1" dirty="0">
              <a:solidFill>
                <a:schemeClr val="tx1"/>
              </a:solidFill>
            </a:endParaRPr>
          </a:p>
        </p:txBody>
      </p:sp>
      <p:sp>
        <p:nvSpPr>
          <p:cNvPr id="35" name="Rectangle 34"/>
          <p:cNvSpPr/>
          <p:nvPr/>
        </p:nvSpPr>
        <p:spPr>
          <a:xfrm>
            <a:off x="5241925" y="1833563"/>
            <a:ext cx="1639887" cy="923925"/>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anchor="ctr"/>
          <a:lstStyle/>
          <a:p>
            <a:pPr marL="285750" indent="-285750" fontAlgn="auto">
              <a:spcBef>
                <a:spcPts val="0"/>
              </a:spcBef>
              <a:spcAft>
                <a:spcPts val="0"/>
              </a:spcAft>
              <a:buFont typeface="Arial"/>
              <a:buChar char="•"/>
              <a:defRPr/>
            </a:pPr>
            <a:r>
              <a:rPr lang="en-GB" sz="1400" b="1" dirty="0">
                <a:solidFill>
                  <a:schemeClr val="tx1"/>
                </a:solidFill>
              </a:rPr>
              <a:t>RPJM-</a:t>
            </a:r>
            <a:r>
              <a:rPr lang="en-GB" sz="1400" b="1" dirty="0" err="1">
                <a:solidFill>
                  <a:schemeClr val="tx1"/>
                </a:solidFill>
              </a:rPr>
              <a:t>Desa</a:t>
            </a:r>
            <a:endParaRPr lang="en-GB" sz="1400" b="1" dirty="0">
              <a:solidFill>
                <a:schemeClr val="tx1"/>
              </a:solidFill>
            </a:endParaRPr>
          </a:p>
          <a:p>
            <a:pPr marL="285750" indent="-285750" fontAlgn="auto">
              <a:spcBef>
                <a:spcPts val="0"/>
              </a:spcBef>
              <a:spcAft>
                <a:spcPts val="0"/>
              </a:spcAft>
              <a:buFont typeface="Arial"/>
              <a:buChar char="•"/>
              <a:defRPr/>
            </a:pPr>
            <a:r>
              <a:rPr lang="en-GB" sz="1400" b="1" dirty="0">
                <a:solidFill>
                  <a:schemeClr val="tx1"/>
                </a:solidFill>
              </a:rPr>
              <a:t>Asset </a:t>
            </a:r>
            <a:r>
              <a:rPr lang="en-GB" sz="1400" b="1" dirty="0" err="1">
                <a:solidFill>
                  <a:schemeClr val="tx1"/>
                </a:solidFill>
              </a:rPr>
              <a:t>Desa</a:t>
            </a:r>
            <a:endParaRPr lang="en-GB" sz="1400" b="1" dirty="0">
              <a:solidFill>
                <a:schemeClr val="tx1"/>
              </a:solidFill>
            </a:endParaRPr>
          </a:p>
          <a:p>
            <a:pPr marL="285750" indent="-285750" fontAlgn="auto">
              <a:spcBef>
                <a:spcPts val="0"/>
              </a:spcBef>
              <a:spcAft>
                <a:spcPts val="0"/>
              </a:spcAft>
              <a:buFont typeface="Arial"/>
              <a:buChar char="•"/>
              <a:defRPr/>
            </a:pPr>
            <a:r>
              <a:rPr lang="en-GB" sz="1400" b="1" dirty="0">
                <a:solidFill>
                  <a:schemeClr val="tx1"/>
                </a:solidFill>
              </a:rPr>
              <a:t>Hal-</a:t>
            </a:r>
            <a:r>
              <a:rPr lang="en-GB" sz="1400" b="1" dirty="0" err="1">
                <a:solidFill>
                  <a:schemeClr val="tx1"/>
                </a:solidFill>
              </a:rPr>
              <a:t>hal</a:t>
            </a:r>
            <a:r>
              <a:rPr lang="en-GB" sz="1400" b="1" dirty="0">
                <a:solidFill>
                  <a:schemeClr val="tx1"/>
                </a:solidFill>
              </a:rPr>
              <a:t> </a:t>
            </a:r>
            <a:r>
              <a:rPr lang="en-GB" sz="1400" b="1" dirty="0" err="1">
                <a:solidFill>
                  <a:schemeClr val="tx1"/>
                </a:solidFill>
              </a:rPr>
              <a:t>Strategis</a:t>
            </a:r>
            <a:endParaRPr lang="en-GB" sz="1400" b="1" dirty="0">
              <a:solidFill>
                <a:schemeClr val="tx1"/>
              </a:solidFill>
            </a:endParaRPr>
          </a:p>
        </p:txBody>
      </p:sp>
      <p:cxnSp>
        <p:nvCxnSpPr>
          <p:cNvPr id="40" name="Straight Connector 39"/>
          <p:cNvCxnSpPr/>
          <p:nvPr/>
        </p:nvCxnSpPr>
        <p:spPr>
          <a:xfrm flipH="1">
            <a:off x="4702175" y="6335713"/>
            <a:ext cx="230187" cy="0"/>
          </a:xfrm>
          <a:prstGeom prst="line">
            <a:avLst/>
          </a:prstGeom>
          <a:ln>
            <a:solidFill>
              <a:schemeClr val="accent6">
                <a:lumMod val="75000"/>
              </a:schemeClr>
            </a:solidFill>
          </a:ln>
        </p:spPr>
        <p:style>
          <a:lnRef idx="2">
            <a:schemeClr val="accent1"/>
          </a:lnRef>
          <a:fillRef idx="0">
            <a:schemeClr val="accent1"/>
          </a:fillRef>
          <a:effectRef idx="1">
            <a:schemeClr val="accent1"/>
          </a:effectRef>
          <a:fontRef idx="minor">
            <a:schemeClr val="tx1"/>
          </a:fontRef>
        </p:style>
      </p:cxnSp>
      <p:sp>
        <p:nvSpPr>
          <p:cNvPr id="41" name="TextBox 40"/>
          <p:cNvSpPr txBox="1"/>
          <p:nvPr/>
        </p:nvSpPr>
        <p:spPr>
          <a:xfrm>
            <a:off x="165100" y="785813"/>
            <a:ext cx="2598738" cy="2308225"/>
          </a:xfrm>
          <a:prstGeom prst="rect">
            <a:avLst/>
          </a:prstGeom>
          <a:noFill/>
        </p:spPr>
        <p:txBody>
          <a:bodyPr>
            <a:spAutoFit/>
          </a:bodyPr>
          <a:lstStyle/>
          <a:p>
            <a:pPr fontAlgn="auto">
              <a:spcBef>
                <a:spcPts val="600"/>
              </a:spcBef>
              <a:spcAft>
                <a:spcPts val="0"/>
              </a:spcAft>
              <a:defRPr/>
            </a:pPr>
            <a:r>
              <a:rPr lang="id-ID" sz="1400" b="1" dirty="0">
                <a:latin typeface="+mn-lt"/>
              </a:rPr>
              <a:t>Prinsip </a:t>
            </a:r>
            <a:r>
              <a:rPr lang="id-ID" sz="1400" b="1">
                <a:latin typeface="+mn-lt"/>
              </a:rPr>
              <a:t>dasar </a:t>
            </a:r>
            <a:r>
              <a:rPr lang="id-ID" sz="1400" b="1">
                <a:latin typeface="+mn-lt"/>
              </a:rPr>
              <a:t>Pemerintahan</a:t>
            </a:r>
            <a:r>
              <a:rPr lang="en-GB" sz="1400" b="1">
                <a:latin typeface="+mn-lt"/>
              </a:rPr>
              <a:t> </a:t>
            </a:r>
            <a:r>
              <a:rPr lang="id-ID" sz="1400" b="1">
                <a:latin typeface="+mn-lt"/>
              </a:rPr>
              <a:t>Desa</a:t>
            </a:r>
            <a:endParaRPr lang="id-ID" sz="1400" b="1" dirty="0">
              <a:latin typeface="+mn-lt"/>
            </a:endParaRPr>
          </a:p>
          <a:p>
            <a:pPr marL="285750" indent="-285750" fontAlgn="auto">
              <a:spcBef>
                <a:spcPts val="600"/>
              </a:spcBef>
              <a:spcAft>
                <a:spcPts val="0"/>
              </a:spcAft>
              <a:buFont typeface="Arial"/>
              <a:buChar char="•"/>
              <a:defRPr/>
            </a:pPr>
            <a:r>
              <a:rPr lang="id-ID" sz="1200" i="1" dirty="0">
                <a:latin typeface="+mn-lt"/>
              </a:rPr>
              <a:t>Check and balances </a:t>
            </a:r>
            <a:r>
              <a:rPr lang="id-ID" sz="1200" dirty="0">
                <a:latin typeface="+mn-lt"/>
              </a:rPr>
              <a:t>antara Kepala Desa dengan Badan Permusyawaratan desa.</a:t>
            </a:r>
          </a:p>
          <a:p>
            <a:pPr marL="285750" indent="-285750" fontAlgn="auto">
              <a:spcBef>
                <a:spcPts val="600"/>
              </a:spcBef>
              <a:spcAft>
                <a:spcPts val="0"/>
              </a:spcAft>
              <a:buFont typeface="Arial"/>
              <a:buChar char="•"/>
              <a:defRPr/>
            </a:pPr>
            <a:r>
              <a:rPr lang="id-ID" sz="1200" dirty="0">
                <a:latin typeface="+mn-lt"/>
              </a:rPr>
              <a:t>Demokrasi perwakilan + permusyawaran.</a:t>
            </a:r>
          </a:p>
          <a:p>
            <a:pPr marL="285750" indent="-285750" fontAlgn="auto">
              <a:spcBef>
                <a:spcPts val="600"/>
              </a:spcBef>
              <a:spcAft>
                <a:spcPts val="0"/>
              </a:spcAft>
              <a:buFont typeface="Arial"/>
              <a:buChar char="•"/>
              <a:defRPr/>
            </a:pPr>
            <a:r>
              <a:rPr lang="id-ID" sz="1200" dirty="0">
                <a:latin typeface="+mn-lt"/>
              </a:rPr>
              <a:t>Proses demokrasi partisipatoris melalui Musdes</a:t>
            </a:r>
          </a:p>
          <a:p>
            <a:pPr marL="285750" indent="-285750" fontAlgn="auto">
              <a:spcBef>
                <a:spcPts val="600"/>
              </a:spcBef>
              <a:spcAft>
                <a:spcPts val="0"/>
              </a:spcAft>
              <a:buFont typeface="Arial"/>
              <a:buChar char="•"/>
              <a:defRPr/>
            </a:pPr>
            <a:endParaRPr lang="id-ID" sz="1200" dirty="0">
              <a:latin typeface="+mn-lt"/>
            </a:endParaRPr>
          </a:p>
        </p:txBody>
      </p:sp>
      <p:sp>
        <p:nvSpPr>
          <p:cNvPr id="23605" name="TextBox 42"/>
          <p:cNvSpPr txBox="1">
            <a:spLocks noChangeArrowheads="1"/>
          </p:cNvSpPr>
          <p:nvPr/>
        </p:nvSpPr>
        <p:spPr bwMode="auto">
          <a:xfrm>
            <a:off x="3003550" y="4378325"/>
            <a:ext cx="1069975"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fontAlgn="base">
              <a:spcBef>
                <a:spcPct val="0"/>
              </a:spcBef>
              <a:spcAft>
                <a:spcPct val="0"/>
              </a:spcAft>
              <a:defRPr>
                <a:solidFill>
                  <a:schemeClr val="tx1"/>
                </a:solidFill>
                <a:latin typeface="Franklin Gothic Book" pitchFamily="34" charset="0"/>
              </a:defRPr>
            </a:lvl6pPr>
            <a:lvl7pPr marL="2971800" indent="-228600" fontAlgn="base">
              <a:spcBef>
                <a:spcPct val="0"/>
              </a:spcBef>
              <a:spcAft>
                <a:spcPct val="0"/>
              </a:spcAft>
              <a:defRPr>
                <a:solidFill>
                  <a:schemeClr val="tx1"/>
                </a:solidFill>
                <a:latin typeface="Franklin Gothic Book" pitchFamily="34" charset="0"/>
              </a:defRPr>
            </a:lvl7pPr>
            <a:lvl8pPr marL="3429000" indent="-228600" fontAlgn="base">
              <a:spcBef>
                <a:spcPct val="0"/>
              </a:spcBef>
              <a:spcAft>
                <a:spcPct val="0"/>
              </a:spcAft>
              <a:defRPr>
                <a:solidFill>
                  <a:schemeClr val="tx1"/>
                </a:solidFill>
                <a:latin typeface="Franklin Gothic Book" pitchFamily="34" charset="0"/>
              </a:defRPr>
            </a:lvl8pPr>
            <a:lvl9pPr marL="3886200" indent="-228600" fontAlgn="base">
              <a:spcBef>
                <a:spcPct val="0"/>
              </a:spcBef>
              <a:spcAft>
                <a:spcPct val="0"/>
              </a:spcAft>
              <a:defRPr>
                <a:solidFill>
                  <a:schemeClr val="tx1"/>
                </a:solidFill>
                <a:latin typeface="Franklin Gothic Book" pitchFamily="34" charset="0"/>
              </a:defRPr>
            </a:lvl9pPr>
          </a:lstStyle>
          <a:p>
            <a:pPr>
              <a:spcBef>
                <a:spcPts val="600"/>
              </a:spcBef>
            </a:pPr>
            <a:r>
              <a:rPr lang="id-ID" sz="1400" b="1">
                <a:latin typeface="Calibri" pitchFamily="34" charset="0"/>
              </a:rPr>
              <a:t>Dipilih langsung</a:t>
            </a:r>
          </a:p>
        </p:txBody>
      </p:sp>
      <p:sp>
        <p:nvSpPr>
          <p:cNvPr id="23606" name="TextBox 43"/>
          <p:cNvSpPr txBox="1">
            <a:spLocks noChangeArrowheads="1"/>
          </p:cNvSpPr>
          <p:nvPr/>
        </p:nvSpPr>
        <p:spPr bwMode="auto">
          <a:xfrm>
            <a:off x="7392987" y="4344988"/>
            <a:ext cx="1565275"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fontAlgn="base">
              <a:spcBef>
                <a:spcPct val="0"/>
              </a:spcBef>
              <a:spcAft>
                <a:spcPct val="0"/>
              </a:spcAft>
              <a:defRPr>
                <a:solidFill>
                  <a:schemeClr val="tx1"/>
                </a:solidFill>
                <a:latin typeface="Franklin Gothic Book" pitchFamily="34" charset="0"/>
              </a:defRPr>
            </a:lvl6pPr>
            <a:lvl7pPr marL="2971800" indent="-228600" fontAlgn="base">
              <a:spcBef>
                <a:spcPct val="0"/>
              </a:spcBef>
              <a:spcAft>
                <a:spcPct val="0"/>
              </a:spcAft>
              <a:defRPr>
                <a:solidFill>
                  <a:schemeClr val="tx1"/>
                </a:solidFill>
                <a:latin typeface="Franklin Gothic Book" pitchFamily="34" charset="0"/>
              </a:defRPr>
            </a:lvl7pPr>
            <a:lvl8pPr marL="3429000" indent="-228600" fontAlgn="base">
              <a:spcBef>
                <a:spcPct val="0"/>
              </a:spcBef>
              <a:spcAft>
                <a:spcPct val="0"/>
              </a:spcAft>
              <a:defRPr>
                <a:solidFill>
                  <a:schemeClr val="tx1"/>
                </a:solidFill>
                <a:latin typeface="Franklin Gothic Book" pitchFamily="34" charset="0"/>
              </a:defRPr>
            </a:lvl8pPr>
            <a:lvl9pPr marL="3886200" indent="-228600" fontAlgn="base">
              <a:spcBef>
                <a:spcPct val="0"/>
              </a:spcBef>
              <a:spcAft>
                <a:spcPct val="0"/>
              </a:spcAft>
              <a:defRPr>
                <a:solidFill>
                  <a:schemeClr val="tx1"/>
                </a:solidFill>
                <a:latin typeface="Franklin Gothic Book" pitchFamily="34" charset="0"/>
              </a:defRPr>
            </a:lvl9pPr>
          </a:lstStyle>
          <a:p>
            <a:pPr>
              <a:spcBef>
                <a:spcPts val="600"/>
              </a:spcBef>
            </a:pPr>
            <a:r>
              <a:rPr lang="id-ID" sz="1400" b="1">
                <a:latin typeface="Calibri" pitchFamily="34" charset="0"/>
              </a:rPr>
              <a:t>Perwakilan Bagian Wilayah desa yang dipilih secara Demokratis </a:t>
            </a:r>
          </a:p>
        </p:txBody>
      </p:sp>
      <p:sp>
        <p:nvSpPr>
          <p:cNvPr id="45" name="Rectangle 44"/>
          <p:cNvSpPr/>
          <p:nvPr/>
        </p:nvSpPr>
        <p:spPr>
          <a:xfrm>
            <a:off x="995362" y="5618163"/>
            <a:ext cx="1376363" cy="668337"/>
          </a:xfrm>
          <a:prstGeom prst="rect">
            <a:avLst/>
          </a:prstGeom>
          <a:solidFill>
            <a:schemeClr val="accent6">
              <a:lumMod val="60000"/>
              <a:lumOff val="40000"/>
            </a:schemeClr>
          </a:solidFill>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sz="1400" dirty="0" err="1">
                <a:solidFill>
                  <a:srgbClr val="000000"/>
                </a:solidFill>
              </a:rPr>
              <a:t>Lembaga</a:t>
            </a:r>
            <a:r>
              <a:rPr lang="en-US" sz="1400" dirty="0">
                <a:solidFill>
                  <a:srgbClr val="000000"/>
                </a:solidFill>
              </a:rPr>
              <a:t> </a:t>
            </a:r>
            <a:r>
              <a:rPr lang="en-US" sz="1400" dirty="0" err="1">
                <a:solidFill>
                  <a:srgbClr val="000000"/>
                </a:solidFill>
              </a:rPr>
              <a:t>Kemasyarakatan</a:t>
            </a:r>
            <a:r>
              <a:rPr lang="en-US" sz="1400" dirty="0">
                <a:solidFill>
                  <a:srgbClr val="000000"/>
                </a:solidFill>
              </a:rPr>
              <a:t>/</a:t>
            </a:r>
            <a:r>
              <a:rPr lang="en-US" sz="1400" dirty="0" err="1">
                <a:solidFill>
                  <a:srgbClr val="000000"/>
                </a:solidFill>
              </a:rPr>
              <a:t>Adat</a:t>
            </a:r>
            <a:endParaRPr lang="en-US" sz="1400" dirty="0">
              <a:solidFill>
                <a:srgbClr val="000000"/>
              </a:solidFill>
            </a:endParaRPr>
          </a:p>
        </p:txBody>
      </p:sp>
      <p:cxnSp>
        <p:nvCxnSpPr>
          <p:cNvPr id="46" name="Straight Connector 45"/>
          <p:cNvCxnSpPr/>
          <p:nvPr/>
        </p:nvCxnSpPr>
        <p:spPr>
          <a:xfrm flipH="1">
            <a:off x="2401887" y="5940425"/>
            <a:ext cx="231775" cy="0"/>
          </a:xfrm>
          <a:prstGeom prst="line">
            <a:avLst/>
          </a:prstGeom>
          <a:ln>
            <a:solidFill>
              <a:schemeClr val="accent6">
                <a:lumMod val="75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395902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LANDASAN KEBIJAKAN NASIONAL</a:t>
            </a:r>
            <a:endParaRPr lang="en-US" dirty="0"/>
          </a:p>
        </p:txBody>
      </p:sp>
      <p:sp>
        <p:nvSpPr>
          <p:cNvPr id="3" name="Content Placeholder 2"/>
          <p:cNvSpPr>
            <a:spLocks noGrp="1"/>
          </p:cNvSpPr>
          <p:nvPr>
            <p:ph idx="1"/>
          </p:nvPr>
        </p:nvSpPr>
        <p:spPr/>
        <p:txBody>
          <a:bodyPr/>
          <a:lstStyle/>
          <a:p>
            <a:r>
              <a:rPr lang="en-US" dirty="0" smtClean="0"/>
              <a:t>UU NO.6 TAHUN 2014 TENTANG </a:t>
            </a:r>
            <a:r>
              <a:rPr lang="en-US" dirty="0" err="1" smtClean="0"/>
              <a:t>DESA</a:t>
            </a:r>
            <a:r>
              <a:rPr lang="en-US" dirty="0" err="1" smtClean="0">
                <a:sym typeface="Wingdings" pitchFamily="2" charset="2"/>
              </a:rPr>
              <a:t>sebelumnya</a:t>
            </a:r>
            <a:r>
              <a:rPr lang="en-US" dirty="0" smtClean="0">
                <a:sym typeface="Wingdings" pitchFamily="2" charset="2"/>
              </a:rPr>
              <a:t> </a:t>
            </a:r>
            <a:r>
              <a:rPr lang="en-US" dirty="0" err="1" smtClean="0">
                <a:sym typeface="Wingdings" pitchFamily="2" charset="2"/>
              </a:rPr>
              <a:t>diatur</a:t>
            </a:r>
            <a:r>
              <a:rPr lang="en-US" dirty="0" smtClean="0">
                <a:sym typeface="Wingdings" pitchFamily="2" charset="2"/>
              </a:rPr>
              <a:t> </a:t>
            </a:r>
            <a:r>
              <a:rPr lang="en-US" dirty="0" err="1" smtClean="0">
                <a:sym typeface="Wingdings" pitchFamily="2" charset="2"/>
              </a:rPr>
              <a:t>dengan</a:t>
            </a:r>
            <a:r>
              <a:rPr lang="en-US" dirty="0" smtClean="0">
                <a:sym typeface="Wingdings" pitchFamily="2" charset="2"/>
              </a:rPr>
              <a:t> UU No.32 </a:t>
            </a:r>
            <a:r>
              <a:rPr lang="en-US" dirty="0" err="1" smtClean="0">
                <a:sym typeface="Wingdings" pitchFamily="2" charset="2"/>
              </a:rPr>
              <a:t>Tahun</a:t>
            </a:r>
            <a:r>
              <a:rPr lang="en-US" dirty="0" smtClean="0">
                <a:sym typeface="Wingdings" pitchFamily="2" charset="2"/>
              </a:rPr>
              <a:t> 2004 </a:t>
            </a:r>
            <a:r>
              <a:rPr lang="en-US" dirty="0" err="1" smtClean="0">
                <a:sym typeface="Wingdings" pitchFamily="2" charset="2"/>
              </a:rPr>
              <a:t>tentang</a:t>
            </a:r>
            <a:r>
              <a:rPr lang="en-US" dirty="0" smtClean="0">
                <a:sym typeface="Wingdings" pitchFamily="2" charset="2"/>
              </a:rPr>
              <a:t> </a:t>
            </a:r>
            <a:r>
              <a:rPr lang="en-US" dirty="0" err="1" smtClean="0">
                <a:sym typeface="Wingdings" pitchFamily="2" charset="2"/>
              </a:rPr>
              <a:t>Pemerintahan</a:t>
            </a:r>
            <a:r>
              <a:rPr lang="en-US" dirty="0" smtClean="0">
                <a:sym typeface="Wingdings" pitchFamily="2" charset="2"/>
              </a:rPr>
              <a:t> Daerah</a:t>
            </a:r>
          </a:p>
          <a:p>
            <a:pPr lvl="1"/>
            <a:r>
              <a:rPr lang="en-US" dirty="0" err="1" smtClean="0">
                <a:sym typeface="Wingdings" pitchFamily="2" charset="2"/>
              </a:rPr>
              <a:t>Uu</a:t>
            </a:r>
            <a:r>
              <a:rPr lang="en-US" dirty="0" smtClean="0">
                <a:sym typeface="Wingdings" pitchFamily="2" charset="2"/>
              </a:rPr>
              <a:t> no.6 </a:t>
            </a:r>
            <a:r>
              <a:rPr lang="en-US" dirty="0" err="1" smtClean="0">
                <a:sym typeface="Wingdings" pitchFamily="2" charset="2"/>
              </a:rPr>
              <a:t>tahun</a:t>
            </a:r>
            <a:r>
              <a:rPr lang="en-US" dirty="0" smtClean="0">
                <a:sym typeface="Wingdings" pitchFamily="2" charset="2"/>
              </a:rPr>
              <a:t> 2014 </a:t>
            </a:r>
            <a:r>
              <a:rPr lang="en-US" dirty="0" err="1" smtClean="0">
                <a:sym typeface="Wingdings" pitchFamily="2" charset="2"/>
              </a:rPr>
              <a:t>membawa</a:t>
            </a:r>
            <a:r>
              <a:rPr lang="en-US" dirty="0" smtClean="0">
                <a:sym typeface="Wingdings" pitchFamily="2" charset="2"/>
              </a:rPr>
              <a:t> </a:t>
            </a:r>
            <a:r>
              <a:rPr lang="en-US" dirty="0" err="1" smtClean="0">
                <a:sym typeface="Wingdings" pitchFamily="2" charset="2"/>
              </a:rPr>
              <a:t>konsekuensi</a:t>
            </a:r>
            <a:r>
              <a:rPr lang="en-US" dirty="0" smtClean="0">
                <a:sym typeface="Wingdings" pitchFamily="2" charset="2"/>
              </a:rPr>
              <a:t> </a:t>
            </a:r>
            <a:r>
              <a:rPr lang="en-US" dirty="0" err="1" smtClean="0">
                <a:sym typeface="Wingdings" pitchFamily="2" charset="2"/>
              </a:rPr>
              <a:t>hukum</a:t>
            </a:r>
            <a:r>
              <a:rPr lang="en-US" dirty="0" smtClean="0">
                <a:sym typeface="Wingdings" pitchFamily="2" charset="2"/>
              </a:rPr>
              <a:t> </a:t>
            </a:r>
            <a:r>
              <a:rPr lang="en-US" dirty="0" err="1" smtClean="0">
                <a:sym typeface="Wingdings" pitchFamily="2" charset="2"/>
              </a:rPr>
              <a:t>baru</a:t>
            </a:r>
            <a:r>
              <a:rPr lang="en-US" dirty="0" smtClean="0">
                <a:sym typeface="Wingdings" pitchFamily="2" charset="2"/>
              </a:rPr>
              <a:t> </a:t>
            </a:r>
            <a:r>
              <a:rPr lang="en-US" dirty="0" err="1" smtClean="0">
                <a:sym typeface="Wingdings" pitchFamily="2" charset="2"/>
              </a:rPr>
              <a:t>terhadap</a:t>
            </a:r>
            <a:r>
              <a:rPr lang="en-US" dirty="0" smtClean="0">
                <a:sym typeface="Wingdings" pitchFamily="2" charset="2"/>
              </a:rPr>
              <a:t> </a:t>
            </a:r>
            <a:r>
              <a:rPr lang="en-US" dirty="0" err="1" smtClean="0">
                <a:sym typeface="Wingdings" pitchFamily="2" charset="2"/>
              </a:rPr>
              <a:t>desasebelumnya</a:t>
            </a:r>
            <a:r>
              <a:rPr lang="en-US" dirty="0" smtClean="0">
                <a:sym typeface="Wingdings" pitchFamily="2" charset="2"/>
              </a:rPr>
              <a:t> </a:t>
            </a:r>
            <a:r>
              <a:rPr lang="en-US" dirty="0" err="1" smtClean="0">
                <a:sym typeface="Wingdings" pitchFamily="2" charset="2"/>
              </a:rPr>
              <a:t>desa</a:t>
            </a:r>
            <a:r>
              <a:rPr lang="en-US" dirty="0" smtClean="0">
                <a:sym typeface="Wingdings" pitchFamily="2" charset="2"/>
              </a:rPr>
              <a:t> </a:t>
            </a:r>
            <a:r>
              <a:rPr lang="en-US" dirty="0" err="1" smtClean="0">
                <a:sym typeface="Wingdings" pitchFamily="2" charset="2"/>
              </a:rPr>
              <a:t>terintegrasi</a:t>
            </a:r>
            <a:r>
              <a:rPr lang="en-US" dirty="0" smtClean="0">
                <a:sym typeface="Wingdings" pitchFamily="2" charset="2"/>
              </a:rPr>
              <a:t> </a:t>
            </a:r>
            <a:r>
              <a:rPr lang="en-US" dirty="0" err="1" smtClean="0">
                <a:sym typeface="Wingdings" pitchFamily="2" charset="2"/>
              </a:rPr>
              <a:t>dengan</a:t>
            </a:r>
            <a:r>
              <a:rPr lang="en-US" dirty="0" smtClean="0">
                <a:sym typeface="Wingdings" pitchFamily="2" charset="2"/>
              </a:rPr>
              <a:t> </a:t>
            </a:r>
            <a:r>
              <a:rPr lang="en-US" dirty="0" err="1" smtClean="0">
                <a:sym typeface="Wingdings" pitchFamily="2" charset="2"/>
              </a:rPr>
              <a:t>kabupatensekarang</a:t>
            </a:r>
            <a:r>
              <a:rPr lang="en-US" dirty="0" smtClean="0">
                <a:sym typeface="Wingdings" pitchFamily="2" charset="2"/>
              </a:rPr>
              <a:t> </a:t>
            </a:r>
            <a:r>
              <a:rPr lang="en-US" dirty="0" err="1" smtClean="0">
                <a:sym typeface="Wingdings" pitchFamily="2" charset="2"/>
              </a:rPr>
              <a:t>desa</a:t>
            </a:r>
            <a:r>
              <a:rPr lang="en-US" dirty="0" smtClean="0">
                <a:sym typeface="Wingdings" pitchFamily="2" charset="2"/>
              </a:rPr>
              <a:t> </a:t>
            </a:r>
            <a:r>
              <a:rPr lang="en-US" dirty="0" err="1" smtClean="0">
                <a:sym typeface="Wingdings" pitchFamily="2" charset="2"/>
              </a:rPr>
              <a:t>merupakan</a:t>
            </a:r>
            <a:r>
              <a:rPr lang="en-US" dirty="0" smtClean="0">
                <a:sym typeface="Wingdings" pitchFamily="2" charset="2"/>
              </a:rPr>
              <a:t> </a:t>
            </a:r>
            <a:r>
              <a:rPr lang="en-US" dirty="0" err="1" smtClean="0">
                <a:sym typeface="Wingdings" pitchFamily="2" charset="2"/>
              </a:rPr>
              <a:t>daerah</a:t>
            </a:r>
            <a:r>
              <a:rPr lang="en-US" dirty="0" smtClean="0">
                <a:sym typeface="Wingdings" pitchFamily="2" charset="2"/>
              </a:rPr>
              <a:t> OTONOM yang </a:t>
            </a:r>
            <a:r>
              <a:rPr lang="en-US" dirty="0" err="1" smtClean="0">
                <a:sym typeface="Wingdings" pitchFamily="2" charset="2"/>
              </a:rPr>
              <a:t>memiliki</a:t>
            </a:r>
            <a:r>
              <a:rPr lang="en-US" dirty="0" smtClean="0">
                <a:sym typeface="Wingdings" pitchFamily="2" charset="2"/>
              </a:rPr>
              <a:t> </a:t>
            </a:r>
            <a:r>
              <a:rPr lang="en-US" dirty="0" err="1" smtClean="0">
                <a:sym typeface="Wingdings" pitchFamily="2" charset="2"/>
              </a:rPr>
              <a:t>kewenangan</a:t>
            </a:r>
            <a:r>
              <a:rPr lang="en-US" dirty="0" smtClean="0">
                <a:sym typeface="Wingdings" pitchFamily="2" charset="2"/>
              </a:rPr>
              <a:t> </a:t>
            </a:r>
            <a:r>
              <a:rPr lang="en-US" dirty="0" err="1" smtClean="0">
                <a:sym typeface="Wingdings" pitchFamily="2" charset="2"/>
              </a:rPr>
              <a:t>untuk</a:t>
            </a:r>
            <a:r>
              <a:rPr lang="en-US" dirty="0" smtClean="0">
                <a:sym typeface="Wingdings" pitchFamily="2" charset="2"/>
              </a:rPr>
              <a:t> </a:t>
            </a:r>
            <a:r>
              <a:rPr lang="en-US" dirty="0" err="1" smtClean="0">
                <a:sym typeface="Wingdings" pitchFamily="2" charset="2"/>
              </a:rPr>
              <a:t>mengatur</a:t>
            </a:r>
            <a:r>
              <a:rPr lang="en-US" dirty="0" smtClean="0">
                <a:sym typeface="Wingdings" pitchFamily="2" charset="2"/>
              </a:rPr>
              <a:t> </a:t>
            </a:r>
            <a:r>
              <a:rPr lang="en-US" dirty="0" err="1" smtClean="0">
                <a:sym typeface="Wingdings" pitchFamily="2" charset="2"/>
              </a:rPr>
              <a:t>dan</a:t>
            </a:r>
            <a:r>
              <a:rPr lang="en-US" dirty="0" smtClean="0">
                <a:sym typeface="Wingdings" pitchFamily="2" charset="2"/>
              </a:rPr>
              <a:t> </a:t>
            </a:r>
            <a:r>
              <a:rPr lang="en-US" dirty="0" err="1" smtClean="0">
                <a:sym typeface="Wingdings" pitchFamily="2" charset="2"/>
              </a:rPr>
              <a:t>mengurus</a:t>
            </a:r>
            <a:r>
              <a:rPr lang="en-US" dirty="0" smtClean="0">
                <a:sym typeface="Wingdings" pitchFamily="2" charset="2"/>
              </a:rPr>
              <a:t> </a:t>
            </a:r>
            <a:r>
              <a:rPr lang="en-US" dirty="0" err="1" smtClean="0">
                <a:sym typeface="Wingdings" pitchFamily="2" charset="2"/>
              </a:rPr>
              <a:t>dirinya</a:t>
            </a:r>
            <a:r>
              <a:rPr lang="en-US" dirty="0" smtClean="0">
                <a:sym typeface="Wingdings" pitchFamily="2" charset="2"/>
              </a:rPr>
              <a:t> </a:t>
            </a:r>
            <a:r>
              <a:rPr lang="en-US" dirty="0" err="1" smtClean="0">
                <a:sym typeface="Wingdings" pitchFamily="2" charset="2"/>
              </a:rPr>
              <a:t>sendiri</a:t>
            </a:r>
            <a:r>
              <a:rPr lang="en-US" dirty="0" smtClean="0">
                <a:sym typeface="Wingdings" pitchFamily="2" charset="2"/>
              </a:rPr>
              <a:t>.</a:t>
            </a:r>
          </a:p>
        </p:txBody>
      </p:sp>
    </p:spTree>
    <p:extLst>
      <p:ext uri="{BB962C8B-B14F-4D97-AF65-F5344CB8AC3E}">
        <p14:creationId xmlns:p14="http://schemas.microsoft.com/office/powerpoint/2010/main" val="28843591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457200" y="457200"/>
            <a:ext cx="8229600" cy="1066800"/>
          </a:xfrm>
        </p:spPr>
        <p:txBody>
          <a:bodyPr/>
          <a:lstStyle/>
          <a:p>
            <a:pPr fontAlgn="auto">
              <a:spcAft>
                <a:spcPts val="0"/>
              </a:spcAft>
              <a:defRPr/>
            </a:pPr>
            <a:r>
              <a:rPr lang="en-GB" b="1" dirty="0" err="1" smtClean="0"/>
              <a:t>Kepala</a:t>
            </a:r>
            <a:r>
              <a:rPr lang="en-GB" b="1" dirty="0" smtClean="0"/>
              <a:t> </a:t>
            </a:r>
            <a:r>
              <a:rPr lang="en-GB" b="1" dirty="0" err="1" smtClean="0">
                <a:solidFill>
                  <a:srgbClr val="C00000"/>
                </a:solidFill>
              </a:rPr>
              <a:t>Desa</a:t>
            </a:r>
            <a:endParaRPr lang="en-GB" b="1" dirty="0" smtClean="0">
              <a:solidFill>
                <a:srgbClr val="C00000"/>
              </a:solidFill>
            </a:endParaRPr>
          </a:p>
        </p:txBody>
      </p:sp>
      <p:sp>
        <p:nvSpPr>
          <p:cNvPr id="3" name="Content Placeholder 2"/>
          <p:cNvSpPr>
            <a:spLocks noGrp="1"/>
          </p:cNvSpPr>
          <p:nvPr>
            <p:ph idx="1"/>
          </p:nvPr>
        </p:nvSpPr>
        <p:spPr>
          <a:xfrm>
            <a:off x="457200" y="1371600"/>
            <a:ext cx="8218488" cy="5410200"/>
          </a:xfrm>
        </p:spPr>
        <p:txBody>
          <a:bodyPr rtlCol="0">
            <a:noAutofit/>
          </a:bodyPr>
          <a:lstStyle/>
          <a:p>
            <a:pPr fontAlgn="auto">
              <a:spcAft>
                <a:spcPts val="0"/>
              </a:spcAft>
              <a:buFont typeface="Arial" pitchFamily="34" charset="0"/>
              <a:buChar char="•"/>
              <a:defRPr/>
            </a:pPr>
            <a:r>
              <a:rPr lang="en-GB" sz="2000" dirty="0" err="1" smtClean="0"/>
              <a:t>Masa</a:t>
            </a:r>
            <a:r>
              <a:rPr lang="en-GB" sz="2000" dirty="0" smtClean="0"/>
              <a:t> </a:t>
            </a:r>
            <a:r>
              <a:rPr lang="en-GB" sz="2000" dirty="0" err="1" smtClean="0"/>
              <a:t>jabatan</a:t>
            </a:r>
            <a:r>
              <a:rPr lang="en-GB" sz="2000" dirty="0" smtClean="0"/>
              <a:t> 6 </a:t>
            </a:r>
            <a:r>
              <a:rPr lang="en-GB" sz="2000" dirty="0" err="1" smtClean="0"/>
              <a:t>tahun</a:t>
            </a:r>
            <a:r>
              <a:rPr lang="en-GB" sz="2000" dirty="0" smtClean="0"/>
              <a:t>, 3 kali </a:t>
            </a:r>
            <a:r>
              <a:rPr lang="en-GB" sz="2000" dirty="0" err="1" smtClean="0"/>
              <a:t>periode</a:t>
            </a:r>
            <a:r>
              <a:rPr lang="en-GB" sz="2000" dirty="0" smtClean="0"/>
              <a:t>. </a:t>
            </a:r>
            <a:r>
              <a:rPr lang="en-GB" sz="2000" dirty="0" err="1" smtClean="0"/>
              <a:t>Kalau</a:t>
            </a:r>
            <a:r>
              <a:rPr lang="en-GB" sz="2000" dirty="0" smtClean="0"/>
              <a:t> </a:t>
            </a:r>
            <a:r>
              <a:rPr lang="en-GB" sz="2000" dirty="0" err="1" smtClean="0"/>
              <a:t>sudah</a:t>
            </a:r>
            <a:r>
              <a:rPr lang="en-GB" sz="2000" dirty="0" smtClean="0"/>
              <a:t> </a:t>
            </a:r>
            <a:r>
              <a:rPr lang="en-GB" sz="2000" dirty="0" err="1" smtClean="0"/>
              <a:t>tiga</a:t>
            </a:r>
            <a:r>
              <a:rPr lang="en-GB" sz="2000" dirty="0" smtClean="0"/>
              <a:t> </a:t>
            </a:r>
            <a:r>
              <a:rPr lang="en-GB" sz="2000" dirty="0" err="1" smtClean="0"/>
              <a:t>periode</a:t>
            </a:r>
            <a:r>
              <a:rPr lang="en-GB" sz="2000" dirty="0" smtClean="0"/>
              <a:t>, </a:t>
            </a:r>
            <a:r>
              <a:rPr lang="en-GB" sz="2000" dirty="0" err="1" smtClean="0"/>
              <a:t>tidak</a:t>
            </a:r>
            <a:r>
              <a:rPr lang="en-GB" sz="2000" dirty="0" smtClean="0"/>
              <a:t> </a:t>
            </a:r>
            <a:r>
              <a:rPr lang="en-GB" sz="2000" dirty="0" err="1" smtClean="0"/>
              <a:t>boleh</a:t>
            </a:r>
            <a:r>
              <a:rPr lang="en-GB" sz="2000" dirty="0" smtClean="0"/>
              <a:t> </a:t>
            </a:r>
            <a:r>
              <a:rPr lang="en-GB" sz="2000" dirty="0" err="1" smtClean="0"/>
              <a:t>menjadi</a:t>
            </a:r>
            <a:r>
              <a:rPr lang="en-GB" sz="2000" dirty="0" smtClean="0"/>
              <a:t> </a:t>
            </a:r>
            <a:r>
              <a:rPr lang="en-GB" sz="2000" dirty="0" err="1" smtClean="0"/>
              <a:t>kades</a:t>
            </a:r>
            <a:r>
              <a:rPr lang="en-GB" sz="2000" dirty="0" smtClean="0"/>
              <a:t> di </a:t>
            </a:r>
            <a:r>
              <a:rPr lang="en-GB" sz="2000" dirty="0" err="1" smtClean="0"/>
              <a:t>tempat</a:t>
            </a:r>
            <a:r>
              <a:rPr lang="en-GB" sz="2000" dirty="0" smtClean="0"/>
              <a:t> lain di </a:t>
            </a:r>
            <a:r>
              <a:rPr lang="en-GB" sz="2000" dirty="0" err="1" smtClean="0"/>
              <a:t>wilayah</a:t>
            </a:r>
            <a:r>
              <a:rPr lang="en-GB" sz="2000" dirty="0" smtClean="0"/>
              <a:t> RI. </a:t>
            </a:r>
          </a:p>
          <a:p>
            <a:pPr fontAlgn="auto">
              <a:spcAft>
                <a:spcPts val="0"/>
              </a:spcAft>
              <a:buFont typeface="Arial" pitchFamily="34" charset="0"/>
              <a:buChar char="•"/>
              <a:defRPr/>
            </a:pPr>
            <a:r>
              <a:rPr lang="en-GB" sz="2000" dirty="0" err="1" smtClean="0"/>
              <a:t>Boleh</a:t>
            </a:r>
            <a:r>
              <a:rPr lang="en-GB" sz="2000" dirty="0" smtClean="0"/>
              <a:t> </a:t>
            </a:r>
            <a:r>
              <a:rPr lang="en-GB" sz="2000" dirty="0" err="1" smtClean="0"/>
              <a:t>menjadi</a:t>
            </a:r>
            <a:r>
              <a:rPr lang="en-GB" sz="2000" dirty="0" smtClean="0"/>
              <a:t> </a:t>
            </a:r>
            <a:r>
              <a:rPr lang="en-GB" sz="2000" dirty="0" err="1" smtClean="0"/>
              <a:t>anggota</a:t>
            </a:r>
            <a:r>
              <a:rPr lang="en-GB" sz="2000" dirty="0" smtClean="0"/>
              <a:t> </a:t>
            </a:r>
            <a:r>
              <a:rPr lang="en-GB" sz="2000" dirty="0" err="1" smtClean="0"/>
              <a:t>partai</a:t>
            </a:r>
            <a:r>
              <a:rPr lang="en-GB" sz="2000" dirty="0" smtClean="0"/>
              <a:t> </a:t>
            </a:r>
            <a:r>
              <a:rPr lang="en-GB" sz="2000" dirty="0" err="1" smtClean="0"/>
              <a:t>politik</a:t>
            </a:r>
            <a:r>
              <a:rPr lang="en-GB" sz="2000" dirty="0" smtClean="0"/>
              <a:t> </a:t>
            </a:r>
            <a:r>
              <a:rPr lang="en-GB" sz="2000" dirty="0" err="1" smtClean="0"/>
              <a:t>tetapi</a:t>
            </a:r>
            <a:r>
              <a:rPr lang="en-GB" sz="2000" dirty="0" smtClean="0"/>
              <a:t> </a:t>
            </a:r>
            <a:r>
              <a:rPr lang="en-GB" sz="2000" dirty="0" err="1" smtClean="0"/>
              <a:t>dilarang</a:t>
            </a:r>
            <a:r>
              <a:rPr lang="en-GB" sz="2000" dirty="0" smtClean="0"/>
              <a:t> </a:t>
            </a:r>
            <a:r>
              <a:rPr lang="fi-FI" sz="2000" dirty="0"/>
              <a:t>menjadi pengurus partai </a:t>
            </a:r>
            <a:r>
              <a:rPr lang="fi-FI" sz="2000" dirty="0" smtClean="0"/>
              <a:t>politik.</a:t>
            </a:r>
          </a:p>
          <a:p>
            <a:pPr fontAlgn="auto">
              <a:spcAft>
                <a:spcPts val="0"/>
              </a:spcAft>
              <a:buFont typeface="Arial" pitchFamily="34" charset="0"/>
              <a:buChar char="•"/>
              <a:defRPr/>
            </a:pPr>
            <a:r>
              <a:rPr lang="fi-FI" sz="2000" dirty="0" smtClean="0"/>
              <a:t>Kades dilarang </a:t>
            </a:r>
            <a:r>
              <a:rPr lang="en-US" sz="2000" dirty="0" err="1"/>
              <a:t>meninggalkan</a:t>
            </a:r>
            <a:r>
              <a:rPr lang="en-US" sz="2000" dirty="0"/>
              <a:t> </a:t>
            </a:r>
            <a:r>
              <a:rPr lang="en-US" sz="2000" dirty="0" err="1"/>
              <a:t>tugas</a:t>
            </a:r>
            <a:r>
              <a:rPr lang="en-US" sz="2000" dirty="0"/>
              <a:t> </a:t>
            </a:r>
            <a:r>
              <a:rPr lang="en-US" sz="2000" dirty="0" err="1"/>
              <a:t>selama</a:t>
            </a:r>
            <a:r>
              <a:rPr lang="en-US" sz="2000" dirty="0"/>
              <a:t> </a:t>
            </a:r>
            <a:r>
              <a:rPr lang="id-ID" sz="2000" dirty="0"/>
              <a:t>30</a:t>
            </a:r>
            <a:r>
              <a:rPr lang="en-US" sz="2000" dirty="0"/>
              <a:t> </a:t>
            </a:r>
            <a:r>
              <a:rPr lang="id-ID" sz="2000" dirty="0" smtClean="0"/>
              <a:t>hari </a:t>
            </a:r>
            <a:r>
              <a:rPr lang="id-ID" sz="2000" dirty="0"/>
              <a:t>kerja </a:t>
            </a:r>
            <a:r>
              <a:rPr lang="en-US" sz="2000" dirty="0" err="1"/>
              <a:t>berturut-turut</a:t>
            </a:r>
            <a:r>
              <a:rPr lang="en-US" sz="2000" dirty="0"/>
              <a:t> </a:t>
            </a:r>
            <a:r>
              <a:rPr lang="en-US" sz="2000" dirty="0" err="1"/>
              <a:t>tanpa</a:t>
            </a:r>
            <a:r>
              <a:rPr lang="en-US" sz="2000" dirty="0"/>
              <a:t> </a:t>
            </a:r>
            <a:r>
              <a:rPr lang="en-US" sz="2000" dirty="0" err="1"/>
              <a:t>alasan</a:t>
            </a:r>
            <a:r>
              <a:rPr lang="en-US" sz="2000" dirty="0"/>
              <a:t> yang </a:t>
            </a:r>
            <a:r>
              <a:rPr lang="en-US" sz="2000" dirty="0" err="1"/>
              <a:t>jelas</a:t>
            </a:r>
            <a:r>
              <a:rPr lang="id-ID" sz="2000" dirty="0"/>
              <a:t> dan tidak dapat </a:t>
            </a:r>
            <a:r>
              <a:rPr lang="en-US" sz="2000" dirty="0" smtClean="0"/>
              <a:t>d</a:t>
            </a:r>
            <a:r>
              <a:rPr lang="id-ID" sz="2000" dirty="0" smtClean="0"/>
              <a:t>ipertanggungjawabkan</a:t>
            </a:r>
            <a:r>
              <a:rPr lang="id-ID" sz="2000" dirty="0" smtClean="0"/>
              <a:t>.</a:t>
            </a:r>
            <a:endParaRPr lang="en-GB" sz="2000" dirty="0" smtClean="0"/>
          </a:p>
          <a:p>
            <a:pPr fontAlgn="auto">
              <a:spcAft>
                <a:spcPts val="0"/>
              </a:spcAft>
              <a:buFont typeface="Arial" pitchFamily="34" charset="0"/>
              <a:buChar char="•"/>
              <a:defRPr/>
            </a:pPr>
            <a:r>
              <a:rPr lang="en-GB" sz="2000" dirty="0" err="1" smtClean="0"/>
              <a:t>Syarat</a:t>
            </a:r>
            <a:r>
              <a:rPr lang="en-GB" sz="2000" dirty="0" smtClean="0"/>
              <a:t> </a:t>
            </a:r>
            <a:r>
              <a:rPr lang="en-GB" sz="2000" dirty="0" err="1" smtClean="0"/>
              <a:t>calon</a:t>
            </a:r>
            <a:r>
              <a:rPr lang="en-GB" sz="2000" dirty="0" smtClean="0"/>
              <a:t> </a:t>
            </a:r>
            <a:r>
              <a:rPr lang="en-GB" sz="2000" dirty="0" err="1" smtClean="0"/>
              <a:t>kades</a:t>
            </a:r>
            <a:r>
              <a:rPr lang="en-GB" sz="2000" dirty="0" smtClean="0"/>
              <a:t> </a:t>
            </a:r>
            <a:r>
              <a:rPr lang="en-GB" sz="2000" dirty="0" err="1" smtClean="0"/>
              <a:t>antara</a:t>
            </a:r>
            <a:r>
              <a:rPr lang="en-GB" sz="2000" dirty="0" smtClean="0"/>
              <a:t> lain: (a)</a:t>
            </a:r>
            <a:r>
              <a:rPr lang="es-ES" sz="2000" dirty="0"/>
              <a:t> </a:t>
            </a:r>
            <a:r>
              <a:rPr lang="es-ES" sz="2000" dirty="0" err="1"/>
              <a:t>berpendidikan</a:t>
            </a:r>
            <a:r>
              <a:rPr lang="es-ES" sz="2000" dirty="0"/>
              <a:t> </a:t>
            </a:r>
            <a:r>
              <a:rPr lang="es-ES" sz="2000" dirty="0" err="1"/>
              <a:t>paling</a:t>
            </a:r>
            <a:r>
              <a:rPr lang="es-ES" sz="2000" dirty="0"/>
              <a:t> </a:t>
            </a:r>
            <a:r>
              <a:rPr lang="es-ES" sz="2000" dirty="0" err="1"/>
              <a:t>rendah</a:t>
            </a:r>
            <a:r>
              <a:rPr lang="es-ES" sz="2000" dirty="0"/>
              <a:t> </a:t>
            </a:r>
            <a:r>
              <a:rPr lang="es-ES" sz="2000" dirty="0" err="1"/>
              <a:t>tamat</a:t>
            </a:r>
            <a:r>
              <a:rPr lang="es-ES" sz="2000" dirty="0"/>
              <a:t> </a:t>
            </a:r>
            <a:r>
              <a:rPr lang="es-ES" sz="2000" dirty="0" err="1"/>
              <a:t>sekolah</a:t>
            </a:r>
            <a:r>
              <a:rPr lang="es-ES" sz="2000" dirty="0"/>
              <a:t> </a:t>
            </a:r>
            <a:r>
              <a:rPr lang="es-ES" sz="2000" dirty="0" err="1"/>
              <a:t>menengah</a:t>
            </a:r>
            <a:r>
              <a:rPr lang="es-ES" sz="2000" dirty="0"/>
              <a:t> </a:t>
            </a:r>
            <a:r>
              <a:rPr lang="es-ES" sz="2000" dirty="0" err="1"/>
              <a:t>pertama</a:t>
            </a:r>
            <a:r>
              <a:rPr lang="es-ES" sz="2000" dirty="0"/>
              <a:t> </a:t>
            </a:r>
            <a:r>
              <a:rPr lang="es-ES" sz="2000" dirty="0" err="1"/>
              <a:t>atau</a:t>
            </a:r>
            <a:r>
              <a:rPr lang="es-ES" sz="2000" dirty="0"/>
              <a:t> </a:t>
            </a:r>
            <a:r>
              <a:rPr lang="es-ES" sz="2000" dirty="0" err="1"/>
              <a:t>sederajat</a:t>
            </a:r>
            <a:r>
              <a:rPr lang="es-ES" sz="2000" dirty="0" smtClean="0"/>
              <a:t>; (b) </a:t>
            </a:r>
            <a:r>
              <a:rPr lang="it-IT" sz="2000" dirty="0" smtClean="0"/>
              <a:t>berusia </a:t>
            </a:r>
            <a:r>
              <a:rPr lang="id-ID" sz="2000" dirty="0"/>
              <a:t>paling rendah </a:t>
            </a:r>
            <a:r>
              <a:rPr lang="it-IT" sz="2000" dirty="0"/>
              <a:t>25</a:t>
            </a:r>
            <a:r>
              <a:rPr lang="id-ID" sz="2000" dirty="0"/>
              <a:t> (dua puluh lima) t</a:t>
            </a:r>
            <a:r>
              <a:rPr lang="it-IT" sz="2000" dirty="0"/>
              <a:t>ahun </a:t>
            </a:r>
            <a:r>
              <a:rPr lang="id-ID" sz="2000" dirty="0"/>
              <a:t>pada saat </a:t>
            </a:r>
            <a:r>
              <a:rPr lang="id-ID" sz="2000" dirty="0" smtClean="0"/>
              <a:t>mendaftar</a:t>
            </a:r>
            <a:r>
              <a:rPr lang="en-GB" sz="2000" dirty="0"/>
              <a:t> </a:t>
            </a:r>
            <a:r>
              <a:rPr lang="en-GB" sz="2000" dirty="0" smtClean="0"/>
              <a:t>– </a:t>
            </a:r>
            <a:r>
              <a:rPr lang="en-GB" sz="2000" dirty="0" err="1" smtClean="0"/>
              <a:t>jadi</a:t>
            </a:r>
            <a:r>
              <a:rPr lang="en-GB" sz="2000" dirty="0" smtClean="0"/>
              <a:t> </a:t>
            </a:r>
            <a:r>
              <a:rPr lang="en-GB" sz="2000" dirty="0" err="1" smtClean="0"/>
              <a:t>tidak</a:t>
            </a:r>
            <a:r>
              <a:rPr lang="en-GB" sz="2000" dirty="0" smtClean="0"/>
              <a:t> </a:t>
            </a:r>
            <a:r>
              <a:rPr lang="en-GB" sz="2000" dirty="0" err="1" smtClean="0"/>
              <a:t>ada</a:t>
            </a:r>
            <a:r>
              <a:rPr lang="en-GB" sz="2000" dirty="0" smtClean="0"/>
              <a:t> </a:t>
            </a:r>
            <a:r>
              <a:rPr lang="en-GB" sz="2000" dirty="0" err="1" smtClean="0"/>
              <a:t>batas</a:t>
            </a:r>
            <a:r>
              <a:rPr lang="en-GB" sz="2000" dirty="0" smtClean="0"/>
              <a:t> </a:t>
            </a:r>
            <a:r>
              <a:rPr lang="en-GB" sz="2000" dirty="0" err="1" smtClean="0"/>
              <a:t>atas</a:t>
            </a:r>
            <a:r>
              <a:rPr lang="en-GB" sz="2000" dirty="0" smtClean="0"/>
              <a:t>; © </a:t>
            </a:r>
            <a:r>
              <a:rPr lang="id-ID" sz="2000" dirty="0"/>
              <a:t>tidak pernah sebagai Kepala Desa selama 3 (tiga) kali masa </a:t>
            </a:r>
            <a:r>
              <a:rPr lang="id-ID" sz="2000" dirty="0" smtClean="0"/>
              <a:t>jabatan</a:t>
            </a:r>
            <a:r>
              <a:rPr lang="en-GB" sz="2000" dirty="0" smtClean="0"/>
              <a:t>.</a:t>
            </a:r>
          </a:p>
          <a:p>
            <a:pPr fontAlgn="auto">
              <a:spcAft>
                <a:spcPts val="0"/>
              </a:spcAft>
              <a:buFont typeface="Arial" pitchFamily="34" charset="0"/>
              <a:buChar char="•"/>
              <a:defRPr/>
            </a:pPr>
            <a:r>
              <a:rPr lang="x-none" sz="2000"/>
              <a:t>Kepala Desa dipilih langsung oleh </a:t>
            </a:r>
            <a:r>
              <a:rPr lang="id-ID" sz="2000" dirty="0"/>
              <a:t>penduduk </a:t>
            </a:r>
            <a:r>
              <a:rPr lang="x-none" sz="2000" smtClean="0"/>
              <a:t>Desa</a:t>
            </a:r>
            <a:r>
              <a:rPr lang="en-GB" sz="2000" dirty="0" smtClean="0"/>
              <a:t> </a:t>
            </a:r>
            <a:r>
              <a:rPr lang="en-GB" sz="2000" dirty="0" err="1" smtClean="0"/>
              <a:t>melalui</a:t>
            </a:r>
            <a:r>
              <a:rPr lang="en-GB" sz="2000" dirty="0" smtClean="0"/>
              <a:t> </a:t>
            </a:r>
            <a:r>
              <a:rPr lang="en-GB" sz="2000" dirty="0" err="1" smtClean="0"/>
              <a:t>pemilihan</a:t>
            </a:r>
            <a:r>
              <a:rPr lang="en-GB" sz="2000" dirty="0" smtClean="0"/>
              <a:t> yang </a:t>
            </a:r>
            <a:r>
              <a:rPr lang="en-US" sz="2000" dirty="0" err="1" smtClean="0"/>
              <a:t>bersifat</a:t>
            </a:r>
            <a:r>
              <a:rPr lang="en-US" sz="2000" dirty="0" smtClean="0"/>
              <a:t> </a:t>
            </a:r>
            <a:r>
              <a:rPr lang="en-US" sz="2000" dirty="0" err="1"/>
              <a:t>langsung</a:t>
            </a:r>
            <a:r>
              <a:rPr lang="en-US" sz="2000" dirty="0"/>
              <a:t>, </a:t>
            </a:r>
            <a:r>
              <a:rPr lang="en-US" sz="2000" dirty="0" err="1"/>
              <a:t>umum</a:t>
            </a:r>
            <a:r>
              <a:rPr lang="en-US" sz="2000" dirty="0"/>
              <a:t>, </a:t>
            </a:r>
            <a:r>
              <a:rPr lang="en-US" sz="2000" dirty="0" err="1"/>
              <a:t>bebas</a:t>
            </a:r>
            <a:r>
              <a:rPr lang="en-US" sz="2000" dirty="0"/>
              <a:t>, </a:t>
            </a:r>
            <a:r>
              <a:rPr lang="en-US" sz="2000" dirty="0" err="1"/>
              <a:t>rahasia</a:t>
            </a:r>
            <a:r>
              <a:rPr lang="en-US" sz="2000" dirty="0"/>
              <a:t>, </a:t>
            </a:r>
            <a:r>
              <a:rPr lang="en-US" sz="2000" dirty="0" err="1"/>
              <a:t>jujur</a:t>
            </a:r>
            <a:r>
              <a:rPr lang="id-ID" sz="2000" dirty="0"/>
              <a:t>,</a:t>
            </a:r>
            <a:r>
              <a:rPr lang="en-US" sz="2000" dirty="0"/>
              <a:t> </a:t>
            </a:r>
            <a:r>
              <a:rPr lang="en-US" sz="2000" dirty="0" err="1"/>
              <a:t>dan</a:t>
            </a:r>
            <a:r>
              <a:rPr lang="en-US" sz="2000" dirty="0"/>
              <a:t> </a:t>
            </a:r>
            <a:r>
              <a:rPr lang="en-US" sz="2000" dirty="0" err="1"/>
              <a:t>adil</a:t>
            </a:r>
            <a:r>
              <a:rPr lang="en-US" sz="2000" dirty="0" smtClean="0"/>
              <a:t>.</a:t>
            </a:r>
          </a:p>
          <a:p>
            <a:pPr fontAlgn="auto">
              <a:spcAft>
                <a:spcPts val="0"/>
              </a:spcAft>
              <a:buFont typeface="Arial" pitchFamily="34" charset="0"/>
              <a:buChar char="•"/>
              <a:defRPr/>
            </a:pPr>
            <a:r>
              <a:rPr lang="id-ID" sz="2000" dirty="0" smtClean="0"/>
              <a:t>Pemilihan Kepala Desa dilaksanakan secara serentak di seluruh wilayah Kabupaten/Kota. </a:t>
            </a:r>
            <a:endParaRPr lang="en-GB" sz="2000" dirty="0" smtClean="0"/>
          </a:p>
          <a:p>
            <a:pPr fontAlgn="auto">
              <a:spcAft>
                <a:spcPts val="0"/>
              </a:spcAft>
              <a:buFont typeface="Arial" pitchFamily="34" charset="0"/>
              <a:buChar char="•"/>
              <a:defRPr/>
            </a:pPr>
            <a:endParaRPr lang="en-GB" sz="2000" dirty="0"/>
          </a:p>
          <a:p>
            <a:pPr fontAlgn="auto">
              <a:spcAft>
                <a:spcPts val="0"/>
              </a:spcAft>
              <a:buFont typeface="Arial" pitchFamily="34" charset="0"/>
              <a:buChar char="•"/>
              <a:defRPr/>
            </a:pPr>
            <a:endParaRPr lang="en-GB" sz="2000" dirty="0"/>
          </a:p>
          <a:p>
            <a:pPr marL="0" indent="0" fontAlgn="auto">
              <a:spcAft>
                <a:spcPts val="0"/>
              </a:spcAft>
              <a:buFont typeface="Arial" pitchFamily="34" charset="0"/>
              <a:buNone/>
              <a:defRPr/>
            </a:pPr>
            <a:r>
              <a:rPr lang="id-ID" sz="2000" dirty="0" smtClean="0"/>
              <a:t> </a:t>
            </a:r>
            <a:endParaRPr lang="en-GB" sz="2000" dirty="0"/>
          </a:p>
        </p:txBody>
      </p:sp>
    </p:spTree>
    <p:extLst>
      <p:ext uri="{BB962C8B-B14F-4D97-AF65-F5344CB8AC3E}">
        <p14:creationId xmlns:p14="http://schemas.microsoft.com/office/powerpoint/2010/main" val="219304394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67544" y="404664"/>
            <a:ext cx="8229600" cy="990600"/>
          </a:xfrm>
        </p:spPr>
        <p:txBody>
          <a:bodyPr/>
          <a:lstStyle/>
          <a:p>
            <a:pPr fontAlgn="auto">
              <a:spcAft>
                <a:spcPts val="0"/>
              </a:spcAft>
              <a:defRPr/>
            </a:pPr>
            <a:r>
              <a:rPr lang="en-GB" b="1" smtClean="0"/>
              <a:t>Perangkat </a:t>
            </a:r>
            <a:r>
              <a:rPr lang="en-GB" b="1" smtClean="0">
                <a:solidFill>
                  <a:srgbClr val="C00000"/>
                </a:solidFill>
              </a:rPr>
              <a:t>Desa</a:t>
            </a:r>
          </a:p>
        </p:txBody>
      </p:sp>
      <p:sp>
        <p:nvSpPr>
          <p:cNvPr id="3" name="Content Placeholder 2"/>
          <p:cNvSpPr>
            <a:spLocks noGrp="1"/>
          </p:cNvSpPr>
          <p:nvPr>
            <p:ph idx="1"/>
          </p:nvPr>
        </p:nvSpPr>
        <p:spPr>
          <a:xfrm>
            <a:off x="457200" y="1341438"/>
            <a:ext cx="8218488" cy="5040312"/>
          </a:xfrm>
        </p:spPr>
        <p:txBody>
          <a:bodyPr rtlCol="0">
            <a:normAutofit fontScale="70000" lnSpcReduction="20000"/>
          </a:bodyPr>
          <a:lstStyle/>
          <a:p>
            <a:pPr fontAlgn="auto">
              <a:spcAft>
                <a:spcPts val="0"/>
              </a:spcAft>
              <a:buFont typeface="Arial" pitchFamily="34" charset="0"/>
              <a:buChar char="•"/>
              <a:defRPr/>
            </a:pPr>
            <a:r>
              <a:rPr lang="id-ID" sz="2900"/>
              <a:t>Perangkat Desa terdiri </a:t>
            </a:r>
            <a:r>
              <a:rPr lang="id-ID" sz="2900" smtClean="0"/>
              <a:t>atas</a:t>
            </a:r>
            <a:r>
              <a:rPr lang="en-GB" sz="2900" smtClean="0"/>
              <a:t> </a:t>
            </a:r>
            <a:r>
              <a:rPr lang="id-ID" sz="2900" smtClean="0"/>
              <a:t>sekretariat Desa;</a:t>
            </a:r>
            <a:r>
              <a:rPr lang="en-GB" sz="2900" smtClean="0"/>
              <a:t> </a:t>
            </a:r>
            <a:r>
              <a:rPr lang="id-ID" sz="2900" smtClean="0"/>
              <a:t>pelaksana </a:t>
            </a:r>
            <a:r>
              <a:rPr lang="id-ID" sz="2900"/>
              <a:t>kewilayahan; </a:t>
            </a:r>
            <a:r>
              <a:rPr lang="id-ID" sz="2900" smtClean="0"/>
              <a:t>dan</a:t>
            </a:r>
            <a:r>
              <a:rPr lang="en-GB" sz="2900" smtClean="0"/>
              <a:t> </a:t>
            </a:r>
            <a:r>
              <a:rPr lang="id-ID" sz="2900" smtClean="0"/>
              <a:t>pelaksana </a:t>
            </a:r>
            <a:r>
              <a:rPr lang="id-ID" sz="2900"/>
              <a:t>teknis</a:t>
            </a:r>
            <a:r>
              <a:rPr lang="id-ID" sz="2900" smtClean="0"/>
              <a:t>.</a:t>
            </a:r>
            <a:endParaRPr lang="en-GB" sz="2900" smtClean="0"/>
          </a:p>
          <a:p>
            <a:pPr fontAlgn="auto">
              <a:spcAft>
                <a:spcPts val="0"/>
              </a:spcAft>
              <a:buFont typeface="Arial" pitchFamily="34" charset="0"/>
              <a:buChar char="•"/>
              <a:defRPr/>
            </a:pPr>
            <a:r>
              <a:rPr lang="en-GB" sz="2900" smtClean="0"/>
              <a:t>Perangkat desa bertugas </a:t>
            </a:r>
            <a:r>
              <a:rPr lang="en-US" sz="2900" smtClean="0"/>
              <a:t>membantu dan bertanggungjawab kepada </a:t>
            </a:r>
            <a:r>
              <a:rPr lang="id-ID" sz="2900"/>
              <a:t>Kepala </a:t>
            </a:r>
            <a:r>
              <a:rPr lang="id-ID" sz="2900" smtClean="0"/>
              <a:t>Desa</a:t>
            </a:r>
            <a:r>
              <a:rPr lang="en-GB" sz="2900" smtClean="0"/>
              <a:t>.</a:t>
            </a:r>
          </a:p>
          <a:p>
            <a:pPr fontAlgn="auto">
              <a:spcAft>
                <a:spcPts val="0"/>
              </a:spcAft>
              <a:buFont typeface="Arial" pitchFamily="34" charset="0"/>
              <a:buChar char="•"/>
              <a:defRPr/>
            </a:pPr>
            <a:r>
              <a:rPr lang="it-IT" sz="2900" smtClean="0"/>
              <a:t>Perangkat desa di</a:t>
            </a:r>
            <a:r>
              <a:rPr lang="id-ID" sz="2900"/>
              <a:t>angkat </a:t>
            </a:r>
            <a:r>
              <a:rPr lang="it-IT" sz="2900"/>
              <a:t>oleh </a:t>
            </a:r>
            <a:r>
              <a:rPr lang="id-ID" sz="2900"/>
              <a:t>Kepala Desa setelah dikonsultasikan dengan Camat atas nama Bupati/Walikota</a:t>
            </a:r>
            <a:r>
              <a:rPr lang="it-IT" sz="2900" smtClean="0"/>
              <a:t>.</a:t>
            </a:r>
          </a:p>
          <a:p>
            <a:pPr fontAlgn="auto">
              <a:spcAft>
                <a:spcPts val="0"/>
              </a:spcAft>
              <a:buFont typeface="Arial" pitchFamily="34" charset="0"/>
              <a:buChar char="•"/>
              <a:defRPr/>
            </a:pPr>
            <a:r>
              <a:rPr lang="it-IT" sz="2900" smtClean="0"/>
              <a:t>Persyaratan pengangkatan perangkat desa:</a:t>
            </a:r>
          </a:p>
          <a:p>
            <a:pPr lvl="1" fontAlgn="auto">
              <a:spcAft>
                <a:spcPts val="0"/>
              </a:spcAft>
              <a:buFont typeface="Arial" pitchFamily="34" charset="0"/>
              <a:buChar char="–"/>
              <a:defRPr/>
            </a:pPr>
            <a:r>
              <a:rPr lang="id-ID" sz="2900" smtClean="0"/>
              <a:t>berpendidikan </a:t>
            </a:r>
            <a:r>
              <a:rPr lang="id-ID" sz="2900"/>
              <a:t>paling rendah sekolah menengah umum atau yang sederajat;</a:t>
            </a:r>
            <a:endParaRPr lang="en-GB" sz="2900"/>
          </a:p>
          <a:p>
            <a:pPr lvl="1" fontAlgn="auto">
              <a:spcAft>
                <a:spcPts val="0"/>
              </a:spcAft>
              <a:buFont typeface="Arial" pitchFamily="34" charset="0"/>
              <a:buChar char="–"/>
              <a:defRPr/>
            </a:pPr>
            <a:r>
              <a:rPr lang="id-ID" sz="2900"/>
              <a:t>berusia 20 (dua puluh) tahun sampai dengan 42 (empat puluh dua) tahun;</a:t>
            </a:r>
            <a:endParaRPr lang="en-GB" sz="2900"/>
          </a:p>
          <a:p>
            <a:pPr lvl="1" fontAlgn="auto">
              <a:spcAft>
                <a:spcPts val="0"/>
              </a:spcAft>
              <a:buFont typeface="Arial" pitchFamily="34" charset="0"/>
              <a:buChar char="–"/>
              <a:defRPr/>
            </a:pPr>
            <a:r>
              <a:rPr lang="id-ID" sz="2900"/>
              <a:t>terdaftar sebagai penduduk Desa dan bertempat tinggal di Desa paling kurang 1 (satu) tahun sebelum pendaftaran; dan</a:t>
            </a:r>
            <a:endParaRPr lang="en-GB" sz="2900"/>
          </a:p>
          <a:p>
            <a:pPr lvl="1" fontAlgn="auto">
              <a:spcAft>
                <a:spcPts val="0"/>
              </a:spcAft>
              <a:buFont typeface="Arial" pitchFamily="34" charset="0"/>
              <a:buChar char="–"/>
              <a:defRPr/>
            </a:pPr>
            <a:r>
              <a:rPr lang="id-ID" sz="2900"/>
              <a:t>syarat lain yang ditentukan dalam Peraturan Daerah Kabupaten/Kota</a:t>
            </a:r>
            <a:r>
              <a:rPr lang="id-ID" sz="2900" smtClean="0"/>
              <a:t>.</a:t>
            </a:r>
            <a:endParaRPr lang="en-GB" sz="2900" smtClean="0"/>
          </a:p>
          <a:p>
            <a:pPr fontAlgn="auto">
              <a:spcAft>
                <a:spcPts val="0"/>
              </a:spcAft>
              <a:buFont typeface="Arial" pitchFamily="34" charset="0"/>
              <a:buChar char="•"/>
              <a:defRPr/>
            </a:pPr>
            <a:r>
              <a:rPr lang="en-GB" sz="2900" smtClean="0"/>
              <a:t>Ada maksud agar jangan sampai terjadi “ganti kepala desa ganti perangkat desa”. </a:t>
            </a:r>
            <a:endParaRPr lang="en-GB" sz="2900"/>
          </a:p>
          <a:p>
            <a:pPr fontAlgn="auto">
              <a:spcAft>
                <a:spcPts val="0"/>
              </a:spcAft>
              <a:buFont typeface="Arial" pitchFamily="34" charset="0"/>
              <a:buChar char="•"/>
              <a:defRPr/>
            </a:pPr>
            <a:endParaRPr lang="en-GB" sz="2900"/>
          </a:p>
          <a:p>
            <a:pPr fontAlgn="auto">
              <a:spcAft>
                <a:spcPts val="0"/>
              </a:spcAft>
              <a:buFont typeface="Arial" pitchFamily="34" charset="0"/>
              <a:buChar char="•"/>
              <a:defRPr/>
            </a:pPr>
            <a:endParaRPr lang="en-GB" sz="2600"/>
          </a:p>
          <a:p>
            <a:pPr fontAlgn="auto">
              <a:spcAft>
                <a:spcPts val="0"/>
              </a:spcAft>
              <a:buFont typeface="Arial" pitchFamily="34" charset="0"/>
              <a:buChar char="•"/>
              <a:defRPr/>
            </a:pPr>
            <a:endParaRPr lang="en-GB"/>
          </a:p>
        </p:txBody>
      </p:sp>
    </p:spTree>
    <p:extLst>
      <p:ext uri="{BB962C8B-B14F-4D97-AF65-F5344CB8AC3E}">
        <p14:creationId xmlns:p14="http://schemas.microsoft.com/office/powerpoint/2010/main" val="599134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GB" smtClean="0"/>
              <a:t/>
            </a:r>
            <a:br>
              <a:rPr lang="en-GB" smtClean="0"/>
            </a:br>
            <a:r>
              <a:rPr lang="id-ID" b="1" smtClean="0"/>
              <a:t>Penghasilan </a:t>
            </a:r>
            <a:r>
              <a:rPr lang="id-ID" b="1"/>
              <a:t>Pemerintah Desa </a:t>
            </a:r>
            <a:r>
              <a:rPr lang="en-GB"/>
              <a:t/>
            </a:r>
            <a:br>
              <a:rPr lang="en-GB"/>
            </a:br>
            <a:endParaRPr lang="en-GB"/>
          </a:p>
        </p:txBody>
      </p:sp>
      <p:sp>
        <p:nvSpPr>
          <p:cNvPr id="3" name="Content Placeholder 2"/>
          <p:cNvSpPr>
            <a:spLocks noGrp="1"/>
          </p:cNvSpPr>
          <p:nvPr>
            <p:ph idx="1"/>
          </p:nvPr>
        </p:nvSpPr>
        <p:spPr/>
        <p:txBody>
          <a:bodyPr rtlCol="0">
            <a:normAutofit fontScale="85000" lnSpcReduction="20000"/>
          </a:bodyPr>
          <a:lstStyle/>
          <a:p>
            <a:pPr fontAlgn="auto">
              <a:spcAft>
                <a:spcPts val="0"/>
              </a:spcAft>
              <a:buClr>
                <a:srgbClr val="C00000"/>
              </a:buClr>
              <a:buFont typeface="Wingdings" pitchFamily="2" charset="2"/>
              <a:buChar char="q"/>
              <a:defRPr/>
            </a:pPr>
            <a:r>
              <a:rPr lang="id-ID"/>
              <a:t>Penghasilan tetap </a:t>
            </a:r>
            <a:r>
              <a:rPr lang="en-GB" smtClean="0"/>
              <a:t>setiap bulan </a:t>
            </a:r>
            <a:r>
              <a:rPr lang="id-ID" smtClean="0"/>
              <a:t>Kepala </a:t>
            </a:r>
            <a:r>
              <a:rPr lang="id-ID"/>
              <a:t>Desa dan perangkat Desa </a:t>
            </a:r>
            <a:r>
              <a:rPr lang="id-ID" smtClean="0"/>
              <a:t>bersumber </a:t>
            </a:r>
            <a:r>
              <a:rPr lang="id-ID"/>
              <a:t>dari dana perimbangan dalam Anggaran Pendapatan dan Belanja Negara yang diterima oleh Kabupaten/Kota dan ditetapkan dalam Anggaran Pendapatan dan Belanja Daerah Kabupaten/Kota. </a:t>
            </a:r>
            <a:endParaRPr lang="en-GB" smtClean="0"/>
          </a:p>
          <a:p>
            <a:pPr fontAlgn="auto">
              <a:spcAft>
                <a:spcPts val="0"/>
              </a:spcAft>
              <a:buClr>
                <a:srgbClr val="C00000"/>
              </a:buClr>
              <a:buFont typeface="Wingdings" pitchFamily="2" charset="2"/>
              <a:buChar char="q"/>
              <a:defRPr/>
            </a:pPr>
            <a:r>
              <a:rPr lang="id-ID"/>
              <a:t>Kepala Desa dan perangkat Desa </a:t>
            </a:r>
            <a:r>
              <a:rPr lang="es-ES"/>
              <a:t>menerima tunjangan </a:t>
            </a:r>
            <a:r>
              <a:rPr lang="id-ID"/>
              <a:t>yang bersumber dari Anggaran Pendapatan dan Belanja Desa</a:t>
            </a:r>
            <a:r>
              <a:rPr lang="id-ID" smtClean="0"/>
              <a:t>.</a:t>
            </a:r>
            <a:r>
              <a:rPr lang="en-GB" smtClean="0"/>
              <a:t> Diambil dari pendapatan desa, misalnya dari tanah kas desa.</a:t>
            </a:r>
          </a:p>
          <a:p>
            <a:pPr fontAlgn="auto">
              <a:spcAft>
                <a:spcPts val="0"/>
              </a:spcAft>
              <a:buClr>
                <a:srgbClr val="C00000"/>
              </a:buClr>
              <a:buFont typeface="Wingdings" pitchFamily="2" charset="2"/>
              <a:buChar char="q"/>
              <a:defRPr/>
            </a:pPr>
            <a:r>
              <a:rPr lang="id-ID"/>
              <a:t>Kepala Desa dan perangkat Desa memperoleh jaminan kesehatan dan dapat memperoleh penerimaan lainnya yang </a:t>
            </a:r>
            <a:r>
              <a:rPr lang="id-ID" smtClean="0"/>
              <a:t>sah</a:t>
            </a:r>
            <a:r>
              <a:rPr lang="en-GB" smtClean="0"/>
              <a:t>.</a:t>
            </a:r>
          </a:p>
          <a:p>
            <a:pPr marL="0" indent="0" fontAlgn="auto">
              <a:spcAft>
                <a:spcPts val="0"/>
              </a:spcAft>
              <a:buFont typeface="Arial" pitchFamily="34" charset="0"/>
              <a:buNone/>
              <a:defRPr/>
            </a:pPr>
            <a:endParaRPr lang="en-GB"/>
          </a:p>
          <a:p>
            <a:pPr fontAlgn="auto">
              <a:spcAft>
                <a:spcPts val="0"/>
              </a:spcAft>
              <a:buFont typeface="Arial" pitchFamily="34" charset="0"/>
              <a:buChar char="•"/>
              <a:defRPr/>
            </a:pPr>
            <a:endParaRPr lang="en-GB"/>
          </a:p>
          <a:p>
            <a:pPr fontAlgn="auto">
              <a:spcAft>
                <a:spcPts val="0"/>
              </a:spcAft>
              <a:buFont typeface="Arial" pitchFamily="34" charset="0"/>
              <a:buChar char="•"/>
              <a:defRPr/>
            </a:pPr>
            <a:endParaRPr lang="en-GB"/>
          </a:p>
        </p:txBody>
      </p:sp>
    </p:spTree>
    <p:extLst>
      <p:ext uri="{BB962C8B-B14F-4D97-AF65-F5344CB8AC3E}">
        <p14:creationId xmlns:p14="http://schemas.microsoft.com/office/powerpoint/2010/main" val="63019873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pPr fontAlgn="auto">
              <a:spcAft>
                <a:spcPts val="0"/>
              </a:spcAft>
              <a:defRPr/>
            </a:pPr>
            <a:r>
              <a:rPr lang="en-GB" b="1" smtClean="0"/>
              <a:t>Badan Permusyawaratan Desa</a:t>
            </a:r>
          </a:p>
        </p:txBody>
      </p:sp>
      <p:sp>
        <p:nvSpPr>
          <p:cNvPr id="27651" name="Content Placeholder 2"/>
          <p:cNvSpPr>
            <a:spLocks noGrp="1"/>
          </p:cNvSpPr>
          <p:nvPr>
            <p:ph idx="1"/>
          </p:nvPr>
        </p:nvSpPr>
        <p:spPr/>
        <p:txBody>
          <a:bodyPr>
            <a:normAutofit fontScale="92500"/>
          </a:bodyPr>
          <a:lstStyle/>
          <a:p>
            <a:pPr>
              <a:buClr>
                <a:srgbClr val="C00000"/>
              </a:buClr>
              <a:buFont typeface="Wingdings" pitchFamily="2" charset="2"/>
              <a:buChar char="v"/>
            </a:pPr>
            <a:r>
              <a:rPr lang="id-ID" sz="2800" smtClean="0"/>
              <a:t>Badan Permusyawaratan Desa atau yang disebut dengan nama lain adalah lembaga yang melakukan fungsi pemerintahan yang anggotanya merupakan wakil dari penduduk Desa berdasarkan keterwakilan wilayah dan ditetapkan secara demokratis. </a:t>
            </a:r>
            <a:endParaRPr lang="en-GB" sz="2800" smtClean="0"/>
          </a:p>
          <a:p>
            <a:pPr>
              <a:buClr>
                <a:srgbClr val="C00000"/>
              </a:buClr>
              <a:buFont typeface="Wingdings" pitchFamily="2" charset="2"/>
              <a:buChar char="v"/>
            </a:pPr>
            <a:r>
              <a:rPr lang="id-ID" sz="2800" smtClean="0"/>
              <a:t>Badan Permusyawaratan Desa merupakan badan permusyawaratan di tingkat Desa yang turut membahas dan menyepakati berbagai kebijakan dalam penyelenggaraan Pemerintahan Desa. </a:t>
            </a:r>
            <a:endParaRPr lang="en-GB" sz="2800" smtClean="0"/>
          </a:p>
        </p:txBody>
      </p:sp>
    </p:spTree>
    <p:extLst>
      <p:ext uri="{BB962C8B-B14F-4D97-AF65-F5344CB8AC3E}">
        <p14:creationId xmlns:p14="http://schemas.microsoft.com/office/powerpoint/2010/main" val="162085332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457200" y="533400"/>
            <a:ext cx="8229600" cy="1066800"/>
          </a:xfrm>
        </p:spPr>
        <p:txBody>
          <a:bodyPr/>
          <a:lstStyle/>
          <a:p>
            <a:pPr fontAlgn="auto">
              <a:spcAft>
                <a:spcPts val="0"/>
              </a:spcAft>
              <a:defRPr/>
            </a:pPr>
            <a:r>
              <a:rPr lang="en-GB" sz="4400" b="1" dirty="0" smtClean="0">
                <a:solidFill>
                  <a:srgbClr val="FF0000"/>
                </a:solidFill>
              </a:rPr>
              <a:t>BPD</a:t>
            </a:r>
          </a:p>
        </p:txBody>
      </p:sp>
      <p:sp>
        <p:nvSpPr>
          <p:cNvPr id="3" name="Content Placeholder 2"/>
          <p:cNvSpPr>
            <a:spLocks noGrp="1"/>
          </p:cNvSpPr>
          <p:nvPr>
            <p:ph idx="1"/>
          </p:nvPr>
        </p:nvSpPr>
        <p:spPr>
          <a:xfrm>
            <a:off x="539750" y="1530350"/>
            <a:ext cx="8218488" cy="4641850"/>
          </a:xfrm>
        </p:spPr>
        <p:txBody>
          <a:bodyPr rtlCol="0">
            <a:normAutofit fontScale="85000" lnSpcReduction="20000"/>
          </a:bodyPr>
          <a:lstStyle/>
          <a:p>
            <a:pPr fontAlgn="auto">
              <a:spcAft>
                <a:spcPts val="0"/>
              </a:spcAft>
              <a:buFont typeface="Arial" pitchFamily="34" charset="0"/>
              <a:buChar char="•"/>
              <a:defRPr/>
            </a:pPr>
            <a:r>
              <a:rPr lang="id-ID" dirty="0" smtClean="0"/>
              <a:t>B</a:t>
            </a:r>
            <a:r>
              <a:rPr lang="en-GB" dirty="0" smtClean="0"/>
              <a:t>PD </a:t>
            </a:r>
            <a:r>
              <a:rPr lang="en-GB" dirty="0" err="1" smtClean="0"/>
              <a:t>mempunyai</a:t>
            </a:r>
            <a:r>
              <a:rPr lang="en-GB" dirty="0" smtClean="0"/>
              <a:t> </a:t>
            </a:r>
            <a:r>
              <a:rPr lang="en-GB" dirty="0" err="1" smtClean="0"/>
              <a:t>dan</a:t>
            </a:r>
            <a:r>
              <a:rPr lang="en-GB" dirty="0" smtClean="0"/>
              <a:t> </a:t>
            </a:r>
            <a:r>
              <a:rPr lang="en-GB" dirty="0" err="1" smtClean="0"/>
              <a:t>menjalankan</a:t>
            </a:r>
            <a:r>
              <a:rPr lang="en-GB" dirty="0" smtClean="0"/>
              <a:t> </a:t>
            </a:r>
            <a:r>
              <a:rPr lang="id-ID" dirty="0" smtClean="0"/>
              <a:t>fungsi</a:t>
            </a:r>
            <a:r>
              <a:rPr lang="en-GB" dirty="0" smtClean="0"/>
              <a:t> </a:t>
            </a:r>
            <a:r>
              <a:rPr lang="en-GB" dirty="0" err="1" smtClean="0"/>
              <a:t>pemerintahan</a:t>
            </a:r>
            <a:r>
              <a:rPr lang="en-GB" dirty="0" smtClean="0"/>
              <a:t>: (a) </a:t>
            </a:r>
            <a:r>
              <a:rPr lang="id-ID" dirty="0" smtClean="0"/>
              <a:t>membahas </a:t>
            </a:r>
            <a:r>
              <a:rPr lang="id-ID" dirty="0"/>
              <a:t>dan menyepakati Rancangan Peraturan Desa bersama Kepala </a:t>
            </a:r>
            <a:r>
              <a:rPr lang="id-ID" dirty="0" smtClean="0"/>
              <a:t>Desa</a:t>
            </a:r>
            <a:r>
              <a:rPr lang="en-GB" dirty="0" smtClean="0"/>
              <a:t>; (b) </a:t>
            </a:r>
            <a:r>
              <a:rPr lang="id-ID" dirty="0" smtClean="0"/>
              <a:t>menampung </a:t>
            </a:r>
            <a:r>
              <a:rPr lang="id-ID" dirty="0"/>
              <a:t>dan menyalurkan aspirasi masyarakat Desa; </a:t>
            </a:r>
            <a:r>
              <a:rPr lang="id-ID" dirty="0" smtClean="0"/>
              <a:t>dan</a:t>
            </a:r>
            <a:r>
              <a:rPr lang="en-GB" dirty="0" smtClean="0"/>
              <a:t> © </a:t>
            </a:r>
            <a:r>
              <a:rPr lang="id-ID" dirty="0" smtClean="0"/>
              <a:t>melakukan </a:t>
            </a:r>
            <a:r>
              <a:rPr lang="id-ID" dirty="0"/>
              <a:t>pengawasan kinerja Kepala Desa.</a:t>
            </a:r>
            <a:endParaRPr lang="en-GB" sz="1800" dirty="0"/>
          </a:p>
          <a:p>
            <a:pPr fontAlgn="auto">
              <a:spcAft>
                <a:spcPts val="0"/>
              </a:spcAft>
              <a:buFont typeface="Arial" pitchFamily="34" charset="0"/>
              <a:buChar char="•"/>
              <a:defRPr/>
            </a:pPr>
            <a:r>
              <a:rPr lang="id-ID" dirty="0" smtClean="0"/>
              <a:t>Anggota </a:t>
            </a:r>
            <a:r>
              <a:rPr lang="id-ID" dirty="0"/>
              <a:t>Badan Permusyawaratan Desa merupakan wakil dari penduduk Desa berdasarkan keterwakilan wilayah yang pengisiannya dilakukan secara demokratis</a:t>
            </a:r>
            <a:r>
              <a:rPr lang="id-ID" dirty="0" smtClean="0"/>
              <a:t>.</a:t>
            </a:r>
            <a:r>
              <a:rPr lang="en-GB" dirty="0" smtClean="0"/>
              <a:t> </a:t>
            </a:r>
            <a:r>
              <a:rPr lang="en-GB" dirty="0" err="1" smtClean="0"/>
              <a:t>Bisa</a:t>
            </a:r>
            <a:r>
              <a:rPr lang="en-GB" dirty="0" smtClean="0"/>
              <a:t> </a:t>
            </a:r>
            <a:r>
              <a:rPr lang="en-GB" dirty="0" err="1" smtClean="0"/>
              <a:t>berdasarkan</a:t>
            </a:r>
            <a:r>
              <a:rPr lang="en-GB" dirty="0" smtClean="0"/>
              <a:t> </a:t>
            </a:r>
            <a:r>
              <a:rPr lang="en-GB" dirty="0" err="1" smtClean="0"/>
              <a:t>musyawarah</a:t>
            </a:r>
            <a:r>
              <a:rPr lang="en-GB" dirty="0" smtClean="0"/>
              <a:t> </a:t>
            </a:r>
            <a:r>
              <a:rPr lang="en-GB" dirty="0" err="1" smtClean="0"/>
              <a:t>atau</a:t>
            </a:r>
            <a:r>
              <a:rPr lang="en-GB" dirty="0" smtClean="0"/>
              <a:t> </a:t>
            </a:r>
            <a:r>
              <a:rPr lang="en-GB" dirty="0" err="1" smtClean="0"/>
              <a:t>melalui</a:t>
            </a:r>
            <a:r>
              <a:rPr lang="en-GB" dirty="0" smtClean="0"/>
              <a:t> </a:t>
            </a:r>
            <a:r>
              <a:rPr lang="en-GB" dirty="0" err="1" smtClean="0"/>
              <a:t>pemilihan</a:t>
            </a:r>
            <a:r>
              <a:rPr lang="en-GB" dirty="0" smtClean="0"/>
              <a:t> </a:t>
            </a:r>
            <a:r>
              <a:rPr lang="en-GB" dirty="0" err="1" smtClean="0"/>
              <a:t>berbasis</a:t>
            </a:r>
            <a:r>
              <a:rPr lang="en-GB" dirty="0" smtClean="0"/>
              <a:t> </a:t>
            </a:r>
            <a:r>
              <a:rPr lang="en-GB" dirty="0" err="1" smtClean="0"/>
              <a:t>wilayah</a:t>
            </a:r>
            <a:r>
              <a:rPr lang="en-GB" dirty="0" smtClean="0"/>
              <a:t>. </a:t>
            </a:r>
            <a:endParaRPr lang="en-GB" dirty="0"/>
          </a:p>
          <a:p>
            <a:pPr fontAlgn="auto">
              <a:spcAft>
                <a:spcPts val="0"/>
              </a:spcAft>
              <a:buFont typeface="Arial" pitchFamily="34" charset="0"/>
              <a:buChar char="•"/>
              <a:defRPr/>
            </a:pPr>
            <a:r>
              <a:rPr lang="en-GB" dirty="0" err="1"/>
              <a:t>Masa</a:t>
            </a:r>
            <a:r>
              <a:rPr lang="en-GB" dirty="0"/>
              <a:t> </a:t>
            </a:r>
            <a:r>
              <a:rPr lang="en-US" dirty="0" err="1"/>
              <a:t>ke</a:t>
            </a:r>
            <a:r>
              <a:rPr lang="en-GB" dirty="0" err="1"/>
              <a:t>anggota</a:t>
            </a:r>
            <a:r>
              <a:rPr lang="en-US" dirty="0" smtClean="0"/>
              <a:t>an BPD </a:t>
            </a:r>
            <a:r>
              <a:rPr lang="id-ID" dirty="0" smtClean="0"/>
              <a:t>selama </a:t>
            </a:r>
            <a:r>
              <a:rPr lang="en-US" dirty="0"/>
              <a:t>6</a:t>
            </a:r>
            <a:r>
              <a:rPr lang="en-GB" dirty="0"/>
              <a:t> (</a:t>
            </a:r>
            <a:r>
              <a:rPr lang="en-US" dirty="0" err="1"/>
              <a:t>enam</a:t>
            </a:r>
            <a:r>
              <a:rPr lang="en-GB" dirty="0"/>
              <a:t>) </a:t>
            </a:r>
            <a:r>
              <a:rPr lang="en-GB" dirty="0" err="1" smtClean="0"/>
              <a:t>tahun</a:t>
            </a:r>
            <a:r>
              <a:rPr lang="en-GB" dirty="0" smtClean="0"/>
              <a:t>, </a:t>
            </a:r>
            <a:r>
              <a:rPr lang="id-ID" dirty="0" smtClean="0"/>
              <a:t>paling </a:t>
            </a:r>
            <a:r>
              <a:rPr lang="id-ID" dirty="0"/>
              <a:t>banyak </a:t>
            </a:r>
            <a:r>
              <a:rPr lang="en-US" dirty="0"/>
              <a:t>3 (</a:t>
            </a:r>
            <a:r>
              <a:rPr lang="en-US" dirty="0" err="1"/>
              <a:t>tiga</a:t>
            </a:r>
            <a:r>
              <a:rPr lang="en-US" dirty="0"/>
              <a:t>) kali </a:t>
            </a:r>
            <a:r>
              <a:rPr lang="en-US" dirty="0" err="1"/>
              <a:t>secara</a:t>
            </a:r>
            <a:r>
              <a:rPr lang="en-US" dirty="0"/>
              <a:t> </a:t>
            </a:r>
            <a:r>
              <a:rPr lang="en-US" dirty="0" err="1"/>
              <a:t>berturut-turut</a:t>
            </a:r>
            <a:r>
              <a:rPr lang="en-US" dirty="0"/>
              <a:t> </a:t>
            </a:r>
            <a:r>
              <a:rPr lang="en-US" dirty="0" err="1"/>
              <a:t>atau</a:t>
            </a:r>
            <a:r>
              <a:rPr lang="en-US" dirty="0"/>
              <a:t> </a:t>
            </a:r>
            <a:r>
              <a:rPr lang="en-US" dirty="0" err="1"/>
              <a:t>tidak</a:t>
            </a:r>
            <a:r>
              <a:rPr lang="en-US" dirty="0"/>
              <a:t> </a:t>
            </a:r>
            <a:r>
              <a:rPr lang="en-US" dirty="0" err="1"/>
              <a:t>secara</a:t>
            </a:r>
            <a:r>
              <a:rPr lang="en-US" dirty="0"/>
              <a:t> </a:t>
            </a:r>
            <a:r>
              <a:rPr lang="en-US" dirty="0" err="1"/>
              <a:t>berturut-turut</a:t>
            </a:r>
            <a:r>
              <a:rPr lang="en-US" dirty="0"/>
              <a:t>.  </a:t>
            </a:r>
            <a:endParaRPr lang="en-GB" dirty="0"/>
          </a:p>
          <a:p>
            <a:pPr fontAlgn="auto">
              <a:spcAft>
                <a:spcPts val="0"/>
              </a:spcAft>
              <a:buFont typeface="Arial" pitchFamily="34" charset="0"/>
              <a:buChar char="•"/>
              <a:defRPr/>
            </a:pPr>
            <a:endParaRPr lang="en-GB" dirty="0"/>
          </a:p>
        </p:txBody>
      </p:sp>
    </p:spTree>
    <p:extLst>
      <p:ext uri="{BB962C8B-B14F-4D97-AF65-F5344CB8AC3E}">
        <p14:creationId xmlns:p14="http://schemas.microsoft.com/office/powerpoint/2010/main" val="14142387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457200" y="533400"/>
            <a:ext cx="8147248" cy="591344"/>
          </a:xfrm>
        </p:spPr>
        <p:txBody>
          <a:bodyPr>
            <a:normAutofit fontScale="90000"/>
          </a:bodyPr>
          <a:lstStyle/>
          <a:p>
            <a:pPr fontAlgn="auto">
              <a:spcAft>
                <a:spcPts val="0"/>
              </a:spcAft>
              <a:defRPr/>
            </a:pPr>
            <a:r>
              <a:rPr lang="en-GB" b="1" smtClean="0"/>
              <a:t>Musyawarah </a:t>
            </a:r>
            <a:r>
              <a:rPr lang="en-GB" b="1" smtClean="0">
                <a:solidFill>
                  <a:srgbClr val="C00000"/>
                </a:solidFill>
              </a:rPr>
              <a:t>Desa</a:t>
            </a:r>
          </a:p>
        </p:txBody>
      </p:sp>
      <p:sp>
        <p:nvSpPr>
          <p:cNvPr id="3" name="Content Placeholder 2"/>
          <p:cNvSpPr>
            <a:spLocks noGrp="1"/>
          </p:cNvSpPr>
          <p:nvPr>
            <p:ph idx="1"/>
          </p:nvPr>
        </p:nvSpPr>
        <p:spPr>
          <a:xfrm>
            <a:off x="457200" y="1341438"/>
            <a:ext cx="8218488" cy="4967287"/>
          </a:xfrm>
        </p:spPr>
        <p:txBody>
          <a:bodyPr rtlCol="0">
            <a:normAutofit fontScale="62500" lnSpcReduction="20000"/>
          </a:bodyPr>
          <a:lstStyle/>
          <a:p>
            <a:pPr fontAlgn="auto">
              <a:spcAft>
                <a:spcPts val="0"/>
              </a:spcAft>
              <a:buFont typeface="Arial" pitchFamily="34" charset="0"/>
              <a:buChar char="•"/>
              <a:defRPr/>
            </a:pPr>
            <a:r>
              <a:rPr lang="id-ID" dirty="0" smtClean="0"/>
              <a:t>Musyawarah Desa</a:t>
            </a:r>
            <a:r>
              <a:rPr lang="en-GB" dirty="0" smtClean="0"/>
              <a:t> </a:t>
            </a:r>
            <a:r>
              <a:rPr lang="en-GB" dirty="0" err="1" smtClean="0"/>
              <a:t>diselenggarakan</a:t>
            </a:r>
            <a:r>
              <a:rPr lang="en-GB" dirty="0" smtClean="0"/>
              <a:t> </a:t>
            </a:r>
            <a:r>
              <a:rPr lang="en-GB" dirty="0" err="1" smtClean="0"/>
              <a:t>oleh</a:t>
            </a:r>
            <a:r>
              <a:rPr lang="en-GB" dirty="0" smtClean="0"/>
              <a:t> BPD d</a:t>
            </a:r>
            <a:r>
              <a:rPr lang="id-ID" dirty="0" smtClean="0"/>
              <a:t>alam upaya meningkatkan kinerja </a:t>
            </a:r>
            <a:r>
              <a:rPr lang="en-GB" dirty="0" err="1" smtClean="0"/>
              <a:t>pemerintahan</a:t>
            </a:r>
            <a:r>
              <a:rPr lang="en-GB" dirty="0" smtClean="0"/>
              <a:t> </a:t>
            </a:r>
            <a:r>
              <a:rPr lang="id-ID" dirty="0" smtClean="0"/>
              <a:t>Desa, memperkuat kebersamaan, serta meningkatkan partisipasi dan pemberdayaan masyarakat. </a:t>
            </a:r>
            <a:endParaRPr lang="en-GB" dirty="0" smtClean="0"/>
          </a:p>
          <a:p>
            <a:pPr fontAlgn="auto">
              <a:spcAft>
                <a:spcPts val="0"/>
              </a:spcAft>
              <a:buFont typeface="Arial" pitchFamily="34" charset="0"/>
              <a:buChar char="•"/>
              <a:defRPr/>
            </a:pPr>
            <a:r>
              <a:rPr lang="id-ID" dirty="0" smtClean="0"/>
              <a:t>Musyawarah Desa atau yang disebut dengan nama lain adalah forum musyawarah antara B</a:t>
            </a:r>
            <a:r>
              <a:rPr lang="en-GB" dirty="0" smtClean="0"/>
              <a:t>PD</a:t>
            </a:r>
            <a:r>
              <a:rPr lang="id-ID" dirty="0" smtClean="0"/>
              <a:t>, Pemerintah Desa, dan unsur masyarakat yang diselenggarakan oleh B</a:t>
            </a:r>
            <a:r>
              <a:rPr lang="en-GB" dirty="0" smtClean="0"/>
              <a:t>PD </a:t>
            </a:r>
            <a:r>
              <a:rPr lang="id-ID" dirty="0" smtClean="0"/>
              <a:t>untuk memusyawarahkan dan menyepakati hal yang bersifat strategis dalam penyelenggaraan Pemerintahan Desa. </a:t>
            </a:r>
            <a:endParaRPr lang="en-GB" dirty="0" smtClean="0"/>
          </a:p>
          <a:p>
            <a:pPr fontAlgn="auto">
              <a:spcAft>
                <a:spcPts val="0"/>
              </a:spcAft>
              <a:buFont typeface="Arial" pitchFamily="34" charset="0"/>
              <a:buChar char="•"/>
              <a:defRPr/>
            </a:pPr>
            <a:r>
              <a:rPr lang="en-GB" dirty="0" err="1" smtClean="0"/>
              <a:t>Dengan</a:t>
            </a:r>
            <a:r>
              <a:rPr lang="en-GB" dirty="0" smtClean="0"/>
              <a:t> </a:t>
            </a:r>
            <a:r>
              <a:rPr lang="en-GB" dirty="0" err="1" smtClean="0"/>
              <a:t>demikian</a:t>
            </a:r>
            <a:r>
              <a:rPr lang="en-GB" dirty="0" smtClean="0"/>
              <a:t> </a:t>
            </a:r>
            <a:r>
              <a:rPr lang="en-GB" dirty="0" err="1" smtClean="0"/>
              <a:t>Musyawarah</a:t>
            </a:r>
            <a:r>
              <a:rPr lang="en-GB" dirty="0" smtClean="0"/>
              <a:t> </a:t>
            </a:r>
            <a:r>
              <a:rPr lang="en-GB" dirty="0" err="1" smtClean="0"/>
              <a:t>Desa</a:t>
            </a:r>
            <a:r>
              <a:rPr lang="en-GB" dirty="0" smtClean="0"/>
              <a:t> </a:t>
            </a:r>
            <a:r>
              <a:rPr lang="en-GB" dirty="0" err="1" smtClean="0"/>
              <a:t>bukan</a:t>
            </a:r>
            <a:r>
              <a:rPr lang="en-GB" dirty="0" smtClean="0"/>
              <a:t> </a:t>
            </a:r>
            <a:r>
              <a:rPr lang="en-GB" dirty="0" err="1" smtClean="0"/>
              <a:t>lembaga</a:t>
            </a:r>
            <a:r>
              <a:rPr lang="en-GB" dirty="0" smtClean="0"/>
              <a:t> yang </a:t>
            </a:r>
            <a:r>
              <a:rPr lang="en-GB" dirty="0" err="1" smtClean="0"/>
              <a:t>permanen</a:t>
            </a:r>
            <a:r>
              <a:rPr lang="en-GB" dirty="0" smtClean="0"/>
              <a:t>, </a:t>
            </a:r>
            <a:r>
              <a:rPr lang="en-GB" dirty="0" err="1" smtClean="0"/>
              <a:t>melainkan</a:t>
            </a:r>
            <a:r>
              <a:rPr lang="en-GB" dirty="0" smtClean="0"/>
              <a:t> forum </a:t>
            </a:r>
            <a:r>
              <a:rPr lang="en-GB" dirty="0" err="1" smtClean="0"/>
              <a:t>bersama</a:t>
            </a:r>
            <a:r>
              <a:rPr lang="en-GB" dirty="0" smtClean="0"/>
              <a:t> </a:t>
            </a:r>
            <a:r>
              <a:rPr lang="en-GB" dirty="0" err="1" smtClean="0"/>
              <a:t>perluasan</a:t>
            </a:r>
            <a:r>
              <a:rPr lang="en-GB" dirty="0" smtClean="0"/>
              <a:t> </a:t>
            </a:r>
            <a:r>
              <a:rPr lang="en-GB" dirty="0" err="1" smtClean="0"/>
              <a:t>dari</a:t>
            </a:r>
            <a:r>
              <a:rPr lang="en-GB" dirty="0" smtClean="0"/>
              <a:t> BPD. </a:t>
            </a:r>
          </a:p>
          <a:p>
            <a:pPr fontAlgn="auto">
              <a:spcAft>
                <a:spcPts val="0"/>
              </a:spcAft>
              <a:buFont typeface="Arial" pitchFamily="34" charset="0"/>
              <a:buChar char="•"/>
              <a:defRPr/>
            </a:pPr>
            <a:r>
              <a:rPr lang="id-ID" dirty="0"/>
              <a:t>Hal yang bersifat strategis </a:t>
            </a:r>
            <a:r>
              <a:rPr lang="en-GB" dirty="0"/>
              <a:t> </a:t>
            </a:r>
            <a:r>
              <a:rPr lang="en-GB" dirty="0" err="1" smtClean="0"/>
              <a:t>meliputi</a:t>
            </a:r>
            <a:r>
              <a:rPr lang="en-GB" dirty="0" smtClean="0"/>
              <a:t>: </a:t>
            </a:r>
            <a:r>
              <a:rPr lang="id-ID" dirty="0" smtClean="0"/>
              <a:t>penataan </a:t>
            </a:r>
            <a:r>
              <a:rPr lang="id-ID" dirty="0"/>
              <a:t>Desa</a:t>
            </a:r>
            <a:r>
              <a:rPr lang="id-ID" dirty="0" smtClean="0"/>
              <a:t>;</a:t>
            </a:r>
            <a:r>
              <a:rPr lang="en-GB" dirty="0" smtClean="0"/>
              <a:t> </a:t>
            </a:r>
            <a:r>
              <a:rPr lang="id-ID" dirty="0" smtClean="0"/>
              <a:t>perencanaan Desa;</a:t>
            </a:r>
            <a:r>
              <a:rPr lang="en-GB" dirty="0" smtClean="0"/>
              <a:t> </a:t>
            </a:r>
            <a:r>
              <a:rPr lang="id-ID" dirty="0" smtClean="0"/>
              <a:t>kerja </a:t>
            </a:r>
            <a:r>
              <a:rPr lang="id-ID" dirty="0"/>
              <a:t>sama Desa</a:t>
            </a:r>
            <a:r>
              <a:rPr lang="id-ID" dirty="0" smtClean="0"/>
              <a:t>;</a:t>
            </a:r>
            <a:r>
              <a:rPr lang="en-GB" dirty="0" smtClean="0"/>
              <a:t> </a:t>
            </a:r>
            <a:r>
              <a:rPr lang="id-ID" dirty="0" smtClean="0"/>
              <a:t>rencana </a:t>
            </a:r>
            <a:r>
              <a:rPr lang="id-ID" dirty="0"/>
              <a:t>investasi yang masuk ke </a:t>
            </a:r>
            <a:r>
              <a:rPr lang="id-ID" dirty="0" smtClean="0"/>
              <a:t>Desa;</a:t>
            </a:r>
            <a:r>
              <a:rPr lang="en-GB" dirty="0" smtClean="0"/>
              <a:t> </a:t>
            </a:r>
            <a:r>
              <a:rPr lang="id-ID" dirty="0" smtClean="0"/>
              <a:t>pembentukan </a:t>
            </a:r>
            <a:r>
              <a:rPr lang="id-ID" dirty="0"/>
              <a:t>BUM Desa; </a:t>
            </a:r>
            <a:r>
              <a:rPr lang="en-GB" dirty="0" smtClean="0"/>
              <a:t> </a:t>
            </a:r>
            <a:r>
              <a:rPr lang="id-ID" dirty="0" smtClean="0"/>
              <a:t>penambahan </a:t>
            </a:r>
            <a:r>
              <a:rPr lang="id-ID" dirty="0"/>
              <a:t>dan pelepasan </a:t>
            </a:r>
            <a:r>
              <a:rPr lang="en-GB" dirty="0"/>
              <a:t>A</a:t>
            </a:r>
            <a:r>
              <a:rPr lang="id-ID" dirty="0"/>
              <a:t>set Desa; </a:t>
            </a:r>
            <a:r>
              <a:rPr lang="id-ID" dirty="0" smtClean="0"/>
              <a:t>dan</a:t>
            </a:r>
            <a:r>
              <a:rPr lang="en-GB" dirty="0" smtClean="0"/>
              <a:t> </a:t>
            </a:r>
            <a:r>
              <a:rPr lang="id-ID" dirty="0" smtClean="0"/>
              <a:t>kejadian </a:t>
            </a:r>
            <a:r>
              <a:rPr lang="id-ID" dirty="0"/>
              <a:t>luar </a:t>
            </a:r>
            <a:r>
              <a:rPr lang="id-ID" dirty="0" smtClean="0"/>
              <a:t>biasa</a:t>
            </a:r>
            <a:r>
              <a:rPr lang="en-GB" dirty="0" smtClean="0"/>
              <a:t> (</a:t>
            </a:r>
            <a:r>
              <a:rPr lang="en-GB" dirty="0" err="1" smtClean="0"/>
              <a:t>seperti</a:t>
            </a:r>
            <a:r>
              <a:rPr lang="en-GB" dirty="0" smtClean="0"/>
              <a:t> </a:t>
            </a:r>
            <a:r>
              <a:rPr lang="en-GB" dirty="0" err="1" smtClean="0"/>
              <a:t>bencana</a:t>
            </a:r>
            <a:r>
              <a:rPr lang="en-GB" dirty="0" smtClean="0"/>
              <a:t>, </a:t>
            </a:r>
            <a:r>
              <a:rPr lang="en-GB" dirty="0" err="1" smtClean="0"/>
              <a:t>wabah</a:t>
            </a:r>
            <a:r>
              <a:rPr lang="en-GB" dirty="0" smtClean="0"/>
              <a:t> </a:t>
            </a:r>
            <a:r>
              <a:rPr lang="en-GB" dirty="0" err="1" smtClean="0"/>
              <a:t>penyakit</a:t>
            </a:r>
            <a:r>
              <a:rPr lang="en-GB" dirty="0" smtClean="0"/>
              <a:t>, </a:t>
            </a:r>
            <a:r>
              <a:rPr lang="en-GB" dirty="0" err="1" smtClean="0"/>
              <a:t>gangguan</a:t>
            </a:r>
            <a:r>
              <a:rPr lang="en-GB" dirty="0" smtClean="0"/>
              <a:t> </a:t>
            </a:r>
            <a:r>
              <a:rPr lang="en-GB" dirty="0" err="1" smtClean="0"/>
              <a:t>keamanan</a:t>
            </a:r>
            <a:r>
              <a:rPr lang="en-GB" dirty="0" smtClean="0"/>
              <a:t>, </a:t>
            </a:r>
            <a:r>
              <a:rPr lang="en-GB" dirty="0" err="1" smtClean="0"/>
              <a:t>dll</a:t>
            </a:r>
            <a:r>
              <a:rPr lang="en-GB" dirty="0" smtClean="0"/>
              <a:t>). </a:t>
            </a:r>
            <a:endParaRPr lang="en-GB" dirty="0"/>
          </a:p>
          <a:p>
            <a:pPr fontAlgn="auto">
              <a:spcAft>
                <a:spcPts val="0"/>
              </a:spcAft>
              <a:buFont typeface="Arial" pitchFamily="34" charset="0"/>
              <a:buChar char="•"/>
              <a:defRPr/>
            </a:pPr>
            <a:r>
              <a:rPr lang="id-ID" dirty="0" smtClean="0"/>
              <a:t>Hasil Musyawarah Desa dalam bentuk kesepakatan yang dituangkan dalam keputusan hasil musyawarah dijadikan dasar oleh B</a:t>
            </a:r>
            <a:r>
              <a:rPr lang="en-GB" dirty="0" smtClean="0"/>
              <a:t>PD </a:t>
            </a:r>
            <a:r>
              <a:rPr lang="id-ID" dirty="0" smtClean="0"/>
              <a:t>dan Pemerintah Desa dalam menetapkan kebijakan Pemerintahan Desa.</a:t>
            </a:r>
            <a:endParaRPr lang="en-GB" dirty="0" smtClean="0"/>
          </a:p>
          <a:p>
            <a:pPr fontAlgn="auto">
              <a:spcAft>
                <a:spcPts val="0"/>
              </a:spcAft>
              <a:buFont typeface="Arial" pitchFamily="34" charset="0"/>
              <a:buChar char="•"/>
              <a:defRPr/>
            </a:pPr>
            <a:endParaRPr lang="en-GB" dirty="0" smtClean="0"/>
          </a:p>
          <a:p>
            <a:pPr fontAlgn="auto">
              <a:spcAft>
                <a:spcPts val="0"/>
              </a:spcAft>
              <a:buFont typeface="Arial" pitchFamily="34" charset="0"/>
              <a:buChar char="•"/>
              <a:defRPr/>
            </a:pPr>
            <a:endParaRPr lang="en-GB" dirty="0"/>
          </a:p>
        </p:txBody>
      </p:sp>
    </p:spTree>
    <p:extLst>
      <p:ext uri="{BB962C8B-B14F-4D97-AF65-F5344CB8AC3E}">
        <p14:creationId xmlns:p14="http://schemas.microsoft.com/office/powerpoint/2010/main" val="273593744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408006"/>
            <a:ext cx="8229600" cy="582594"/>
          </a:xfrm>
        </p:spPr>
        <p:txBody>
          <a:bodyPr>
            <a:normAutofit fontScale="90000"/>
          </a:bodyPr>
          <a:lstStyle/>
          <a:p>
            <a:pPr fontAlgn="auto">
              <a:spcAft>
                <a:spcPts val="0"/>
              </a:spcAft>
              <a:defRPr/>
            </a:pPr>
            <a:r>
              <a:rPr lang="id-ID" dirty="0" smtClean="0"/>
              <a:t>MEKANISME MUSYAWARAH DESA</a:t>
            </a:r>
            <a:endParaRPr lang="id-ID" dirty="0"/>
          </a:p>
        </p:txBody>
      </p:sp>
      <p:pic>
        <p:nvPicPr>
          <p:cNvPr id="13" name="Picture 12" descr="3.jpg"/>
          <p:cNvPicPr>
            <a:picLocks noChangeAspect="1"/>
          </p:cNvPicPr>
          <p:nvPr/>
        </p:nvPicPr>
        <p:blipFill>
          <a:blip r:embed="rId2"/>
          <a:stretch>
            <a:fillRect/>
          </a:stretch>
        </p:blipFill>
        <p:spPr>
          <a:xfrm>
            <a:off x="1000100" y="1357298"/>
            <a:ext cx="1584809" cy="1214446"/>
          </a:xfrm>
          <a:prstGeom prst="round2DiagRect">
            <a:avLst>
              <a:gd name="adj1" fmla="val 16667"/>
              <a:gd name="adj2" fmla="val 0"/>
            </a:avLst>
          </a:prstGeom>
          <a:ln w="88900" cap="sq">
            <a:solidFill>
              <a:srgbClr val="0070C0"/>
            </a:solidFill>
            <a:miter lim="800000"/>
          </a:ln>
          <a:effectLst>
            <a:outerShdw blurRad="254000" algn="tl" rotWithShape="0">
              <a:srgbClr val="000000">
                <a:alpha val="43000"/>
              </a:srgbClr>
            </a:outerShdw>
          </a:effectLst>
        </p:spPr>
      </p:pic>
      <p:sp>
        <p:nvSpPr>
          <p:cNvPr id="10" name="TextBox 9"/>
          <p:cNvSpPr txBox="1">
            <a:spLocks noChangeArrowheads="1"/>
          </p:cNvSpPr>
          <p:nvPr/>
        </p:nvSpPr>
        <p:spPr bwMode="auto">
          <a:xfrm>
            <a:off x="714375" y="2714625"/>
            <a:ext cx="192881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fontAlgn="base">
              <a:spcBef>
                <a:spcPct val="0"/>
              </a:spcBef>
              <a:spcAft>
                <a:spcPct val="0"/>
              </a:spcAft>
              <a:defRPr>
                <a:solidFill>
                  <a:schemeClr val="tx1"/>
                </a:solidFill>
                <a:latin typeface="Franklin Gothic Book" pitchFamily="34" charset="0"/>
              </a:defRPr>
            </a:lvl6pPr>
            <a:lvl7pPr marL="2971800" indent="-228600" fontAlgn="base">
              <a:spcBef>
                <a:spcPct val="0"/>
              </a:spcBef>
              <a:spcAft>
                <a:spcPct val="0"/>
              </a:spcAft>
              <a:defRPr>
                <a:solidFill>
                  <a:schemeClr val="tx1"/>
                </a:solidFill>
                <a:latin typeface="Franklin Gothic Book" pitchFamily="34" charset="0"/>
              </a:defRPr>
            </a:lvl7pPr>
            <a:lvl8pPr marL="3429000" indent="-228600" fontAlgn="base">
              <a:spcBef>
                <a:spcPct val="0"/>
              </a:spcBef>
              <a:spcAft>
                <a:spcPct val="0"/>
              </a:spcAft>
              <a:defRPr>
                <a:solidFill>
                  <a:schemeClr val="tx1"/>
                </a:solidFill>
                <a:latin typeface="Franklin Gothic Book" pitchFamily="34" charset="0"/>
              </a:defRPr>
            </a:lvl8pPr>
            <a:lvl9pPr marL="3886200" indent="-228600" fontAlgn="base">
              <a:spcBef>
                <a:spcPct val="0"/>
              </a:spcBef>
              <a:spcAft>
                <a:spcPct val="0"/>
              </a:spcAft>
              <a:defRPr>
                <a:solidFill>
                  <a:schemeClr val="tx1"/>
                </a:solidFill>
                <a:latin typeface="Franklin Gothic Book" pitchFamily="34" charset="0"/>
              </a:defRPr>
            </a:lvl9pPr>
          </a:lstStyle>
          <a:p>
            <a:pPr algn="ctr"/>
            <a:r>
              <a:rPr lang="id-ID" sz="1400" b="1">
                <a:latin typeface="Bookman Old Style" pitchFamily="18" charset="0"/>
              </a:rPr>
              <a:t>PEMERINTAH DESA</a:t>
            </a:r>
          </a:p>
        </p:txBody>
      </p:sp>
      <p:pic>
        <p:nvPicPr>
          <p:cNvPr id="11" name="Picture 10" descr="2.jpg"/>
          <p:cNvPicPr>
            <a:picLocks noChangeAspect="1"/>
          </p:cNvPicPr>
          <p:nvPr/>
        </p:nvPicPr>
        <p:blipFill>
          <a:blip r:embed="rId3"/>
          <a:stretch>
            <a:fillRect/>
          </a:stretch>
        </p:blipFill>
        <p:spPr>
          <a:xfrm>
            <a:off x="5143504" y="1214422"/>
            <a:ext cx="1643074" cy="1650409"/>
          </a:xfrm>
          <a:prstGeom prst="snip2DiagRect">
            <a:avLst/>
          </a:prstGeom>
          <a:solidFill>
            <a:srgbClr val="FFFFFF">
              <a:shade val="85000"/>
            </a:srgbClr>
          </a:solidFill>
          <a:ln w="88900" cap="sq">
            <a:solidFill>
              <a:srgbClr val="00B050"/>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
        <p:nvSpPr>
          <p:cNvPr id="12" name="Right Arrow 11"/>
          <p:cNvSpPr/>
          <p:nvPr/>
        </p:nvSpPr>
        <p:spPr>
          <a:xfrm>
            <a:off x="2857500" y="1285875"/>
            <a:ext cx="2071688" cy="1428750"/>
          </a:xfrm>
          <a:prstGeom prst="rightArrow">
            <a:avLst/>
          </a:prstGeom>
          <a:solidFill>
            <a:srgbClr val="FFFF00"/>
          </a:solidFill>
          <a:ln>
            <a:solidFill>
              <a:srgbClr val="FF0000"/>
            </a:solidFill>
          </a:ln>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id-ID" sz="2000" b="1" dirty="0">
                <a:latin typeface="Bookman Old Style" pitchFamily="18" charset="0"/>
              </a:rPr>
              <a:t>MENGUMPULKAN</a:t>
            </a:r>
            <a:endParaRPr lang="id-ID" sz="2000" b="1" dirty="0">
              <a:latin typeface="Bookman Old Style" pitchFamily="18" charset="0"/>
            </a:endParaRPr>
          </a:p>
        </p:txBody>
      </p:sp>
      <p:sp>
        <p:nvSpPr>
          <p:cNvPr id="14" name="TextBox 13"/>
          <p:cNvSpPr txBox="1">
            <a:spLocks noChangeArrowheads="1"/>
          </p:cNvSpPr>
          <p:nvPr/>
        </p:nvSpPr>
        <p:spPr bwMode="auto">
          <a:xfrm>
            <a:off x="6786563" y="1071563"/>
            <a:ext cx="2214562"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fontAlgn="base">
              <a:spcBef>
                <a:spcPct val="0"/>
              </a:spcBef>
              <a:spcAft>
                <a:spcPct val="0"/>
              </a:spcAft>
              <a:defRPr>
                <a:solidFill>
                  <a:schemeClr val="tx1"/>
                </a:solidFill>
                <a:latin typeface="Franklin Gothic Book" pitchFamily="34" charset="0"/>
              </a:defRPr>
            </a:lvl6pPr>
            <a:lvl7pPr marL="2971800" indent="-228600" fontAlgn="base">
              <a:spcBef>
                <a:spcPct val="0"/>
              </a:spcBef>
              <a:spcAft>
                <a:spcPct val="0"/>
              </a:spcAft>
              <a:defRPr>
                <a:solidFill>
                  <a:schemeClr val="tx1"/>
                </a:solidFill>
                <a:latin typeface="Franklin Gothic Book" pitchFamily="34" charset="0"/>
              </a:defRPr>
            </a:lvl7pPr>
            <a:lvl8pPr marL="3429000" indent="-228600" fontAlgn="base">
              <a:spcBef>
                <a:spcPct val="0"/>
              </a:spcBef>
              <a:spcAft>
                <a:spcPct val="0"/>
              </a:spcAft>
              <a:defRPr>
                <a:solidFill>
                  <a:schemeClr val="tx1"/>
                </a:solidFill>
                <a:latin typeface="Franklin Gothic Book" pitchFamily="34" charset="0"/>
              </a:defRPr>
            </a:lvl8pPr>
            <a:lvl9pPr marL="3886200" indent="-228600" fontAlgn="base">
              <a:spcBef>
                <a:spcPct val="0"/>
              </a:spcBef>
              <a:spcAft>
                <a:spcPct val="0"/>
              </a:spcAft>
              <a:defRPr>
                <a:solidFill>
                  <a:schemeClr val="tx1"/>
                </a:solidFill>
                <a:latin typeface="Franklin Gothic Book" pitchFamily="34" charset="0"/>
              </a:defRPr>
            </a:lvl9pPr>
          </a:lstStyle>
          <a:p>
            <a:pPr algn="ctr"/>
            <a:r>
              <a:rPr lang="id-ID" sz="1400" b="1">
                <a:latin typeface="Bookman Old Style" pitchFamily="18" charset="0"/>
              </a:rPr>
              <a:t>RT, RW, TOKOH MASYARAKAT, TOKOH AGAMA, BPD, LPM. KARANG TARUNA, PKK, UNSUR PEDAGANG, KELOMPOK TANI, KELOMPOK USAHA</a:t>
            </a:r>
          </a:p>
        </p:txBody>
      </p:sp>
      <p:pic>
        <p:nvPicPr>
          <p:cNvPr id="15" name="Picture 14" descr="kelompok org.jpg"/>
          <p:cNvPicPr>
            <a:picLocks noChangeAspect="1"/>
          </p:cNvPicPr>
          <p:nvPr/>
        </p:nvPicPr>
        <p:blipFill>
          <a:blip r:embed="rId4" cstate="print"/>
          <a:stretch>
            <a:fillRect/>
          </a:stretch>
        </p:blipFill>
        <p:spPr>
          <a:xfrm>
            <a:off x="7000892" y="4214818"/>
            <a:ext cx="1924217" cy="1807598"/>
          </a:xfrm>
          <a:prstGeom prst="pentagon">
            <a:avLst/>
          </a:prstGeom>
          <a:ln w="76200" cap="rnd">
            <a:solidFill>
              <a:schemeClr val="tx1"/>
            </a:solidFill>
          </a:ln>
          <a:effectLst/>
        </p:spPr>
      </p:pic>
      <p:sp>
        <p:nvSpPr>
          <p:cNvPr id="24" name="Down Arrow 23"/>
          <p:cNvSpPr/>
          <p:nvPr/>
        </p:nvSpPr>
        <p:spPr>
          <a:xfrm rot="20018532">
            <a:off x="6070600" y="3028950"/>
            <a:ext cx="1765300" cy="1479550"/>
          </a:xfrm>
          <a:prstGeom prst="downArrow">
            <a:avLst/>
          </a:prstGeom>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5400000" scaled="1"/>
            <a:tileRect/>
          </a:gra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id-ID" b="1" dirty="0">
                <a:solidFill>
                  <a:schemeClr val="tx1"/>
                </a:solidFill>
                <a:latin typeface="Bookman Old Style" pitchFamily="18" charset="0"/>
              </a:rPr>
              <a:t>DIBENTUK</a:t>
            </a:r>
          </a:p>
        </p:txBody>
      </p:sp>
      <p:sp>
        <p:nvSpPr>
          <p:cNvPr id="25" name="TextBox 24"/>
          <p:cNvSpPr txBox="1">
            <a:spLocks noChangeArrowheads="1"/>
          </p:cNvSpPr>
          <p:nvPr/>
        </p:nvSpPr>
        <p:spPr bwMode="auto">
          <a:xfrm>
            <a:off x="6572250" y="6215063"/>
            <a:ext cx="25717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fontAlgn="base">
              <a:spcBef>
                <a:spcPct val="0"/>
              </a:spcBef>
              <a:spcAft>
                <a:spcPct val="0"/>
              </a:spcAft>
              <a:defRPr>
                <a:solidFill>
                  <a:schemeClr val="tx1"/>
                </a:solidFill>
                <a:latin typeface="Franklin Gothic Book" pitchFamily="34" charset="0"/>
              </a:defRPr>
            </a:lvl6pPr>
            <a:lvl7pPr marL="2971800" indent="-228600" fontAlgn="base">
              <a:spcBef>
                <a:spcPct val="0"/>
              </a:spcBef>
              <a:spcAft>
                <a:spcPct val="0"/>
              </a:spcAft>
              <a:defRPr>
                <a:solidFill>
                  <a:schemeClr val="tx1"/>
                </a:solidFill>
                <a:latin typeface="Franklin Gothic Book" pitchFamily="34" charset="0"/>
              </a:defRPr>
            </a:lvl7pPr>
            <a:lvl8pPr marL="3429000" indent="-228600" fontAlgn="base">
              <a:spcBef>
                <a:spcPct val="0"/>
              </a:spcBef>
              <a:spcAft>
                <a:spcPct val="0"/>
              </a:spcAft>
              <a:defRPr>
                <a:solidFill>
                  <a:schemeClr val="tx1"/>
                </a:solidFill>
                <a:latin typeface="Franklin Gothic Book" pitchFamily="34" charset="0"/>
              </a:defRPr>
            </a:lvl8pPr>
            <a:lvl9pPr marL="3886200" indent="-228600" fontAlgn="base">
              <a:spcBef>
                <a:spcPct val="0"/>
              </a:spcBef>
              <a:spcAft>
                <a:spcPct val="0"/>
              </a:spcAft>
              <a:defRPr>
                <a:solidFill>
                  <a:schemeClr val="tx1"/>
                </a:solidFill>
                <a:latin typeface="Franklin Gothic Book" pitchFamily="34" charset="0"/>
              </a:defRPr>
            </a:lvl9pPr>
          </a:lstStyle>
          <a:p>
            <a:pPr algn="ctr"/>
            <a:r>
              <a:rPr lang="id-ID" sz="1400" b="1">
                <a:latin typeface="Bookman Old Style" pitchFamily="18" charset="0"/>
              </a:rPr>
              <a:t>LEMBAGA MUSYAWARAH DESA</a:t>
            </a:r>
          </a:p>
        </p:txBody>
      </p:sp>
      <p:sp>
        <p:nvSpPr>
          <p:cNvPr id="27" name="Left Arrow 26"/>
          <p:cNvSpPr/>
          <p:nvPr/>
        </p:nvSpPr>
        <p:spPr>
          <a:xfrm>
            <a:off x="2214546" y="4714884"/>
            <a:ext cx="1214446" cy="1500198"/>
          </a:xfrm>
          <a:prstGeom prst="leftArrow">
            <a:avLst/>
          </a:prstGeom>
          <a:solidFill>
            <a:srgbClr val="FF0000"/>
          </a:solidFill>
          <a:ln w="19050">
            <a:solidFill>
              <a:srgbClr val="FFFF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id-ID" dirty="0">
                <a:solidFill>
                  <a:srgbClr val="FFFF00"/>
                </a:solidFill>
                <a:latin typeface="Arial Black" pitchFamily="34" charset="0"/>
              </a:rPr>
              <a:t>GOAL</a:t>
            </a:r>
            <a:endParaRPr lang="id-ID" dirty="0">
              <a:solidFill>
                <a:srgbClr val="FFFF00"/>
              </a:solidFill>
              <a:latin typeface="Arial Black" pitchFamily="34" charset="0"/>
            </a:endParaRPr>
          </a:p>
        </p:txBody>
      </p:sp>
      <p:sp>
        <p:nvSpPr>
          <p:cNvPr id="29" name="TextBox 28"/>
          <p:cNvSpPr txBox="1"/>
          <p:nvPr/>
        </p:nvSpPr>
        <p:spPr>
          <a:xfrm>
            <a:off x="179388" y="5926138"/>
            <a:ext cx="2035175" cy="646112"/>
          </a:xfrm>
          <a:prstGeom prst="rect">
            <a:avLst/>
          </a:prstGeom>
          <a:ln>
            <a:solidFill>
              <a:srgbClr val="FFFF00"/>
            </a:solidFill>
          </a:ln>
        </p:spPr>
        <p:style>
          <a:lnRef idx="1">
            <a:schemeClr val="accent1"/>
          </a:lnRef>
          <a:fillRef idx="2">
            <a:schemeClr val="accent1"/>
          </a:fillRef>
          <a:effectRef idx="1">
            <a:schemeClr val="accent1"/>
          </a:effectRef>
          <a:fontRef idx="minor">
            <a:schemeClr val="dk1"/>
          </a:fontRef>
        </p:style>
        <p:txBody>
          <a:bodyPr>
            <a:spAutoFit/>
          </a:bodyPr>
          <a:lstStyle/>
          <a:p>
            <a:pPr algn="ctr" fontAlgn="auto">
              <a:spcBef>
                <a:spcPts val="0"/>
              </a:spcBef>
              <a:spcAft>
                <a:spcPts val="0"/>
              </a:spcAft>
              <a:defRPr/>
            </a:pPr>
            <a:r>
              <a:rPr lang="id-ID" dirty="0">
                <a:solidFill>
                  <a:schemeClr val="tx1">
                    <a:lumMod val="95000"/>
                    <a:lumOff val="5000"/>
                  </a:schemeClr>
                </a:solidFill>
                <a:latin typeface="Arial Black" pitchFamily="34" charset="0"/>
              </a:rPr>
              <a:t>DESA MAJU DAN MANDIRI</a:t>
            </a:r>
            <a:endParaRPr lang="id-ID" dirty="0">
              <a:solidFill>
                <a:schemeClr val="tx1">
                  <a:lumMod val="95000"/>
                  <a:lumOff val="5000"/>
                </a:schemeClr>
              </a:solidFill>
              <a:latin typeface="Arial Black" pitchFamily="34" charset="0"/>
            </a:endParaRPr>
          </a:p>
        </p:txBody>
      </p:sp>
      <p:pic>
        <p:nvPicPr>
          <p:cNvPr id="23" name="Picture 2" descr="http://kpm.sukoharjokab.go.id/foto_berita/97patung-pandawa.jpg"/>
          <p:cNvPicPr>
            <a:picLocks noChangeAspect="1" noChangeArrowheads="1"/>
          </p:cNvPicPr>
          <p:nvPr/>
        </p:nvPicPr>
        <p:blipFill>
          <a:blip r:embed="rId5">
            <a:extLst>
              <a:ext uri="{28A0092B-C50C-407E-A947-70E740481C1C}">
                <a14:useLocalDpi xmlns:a14="http://schemas.microsoft.com/office/drawing/2010/main" val="0"/>
              </a:ext>
            </a:extLst>
          </a:blip>
          <a:srcRect l="16351" t="8218" r="16682" b="8218"/>
          <a:stretch>
            <a:fillRect/>
          </a:stretch>
        </p:blipFill>
        <p:spPr bwMode="auto">
          <a:xfrm>
            <a:off x="214313" y="4143375"/>
            <a:ext cx="1968500" cy="1714500"/>
          </a:xfrm>
          <a:prstGeom prst="rect">
            <a:avLst/>
          </a:prstGeom>
          <a:noFill/>
          <a:ln w="38100" cap="sq">
            <a:solidFill>
              <a:srgbClr val="0070C0"/>
            </a:solidFill>
            <a:miter lim="800000"/>
            <a:headEnd/>
            <a:tailEnd/>
          </a:ln>
          <a:extLst>
            <a:ext uri="{909E8E84-426E-40DD-AFC4-6F175D3DCCD1}">
              <a14:hiddenFill xmlns:a14="http://schemas.microsoft.com/office/drawing/2010/main">
                <a:solidFill>
                  <a:srgbClr val="FFFFFF"/>
                </a:solidFill>
              </a14:hiddenFill>
            </a:ext>
          </a:extLst>
        </p:spPr>
      </p:pic>
      <p:sp>
        <p:nvSpPr>
          <p:cNvPr id="30" name="Rounded Rectangle 29"/>
          <p:cNvSpPr/>
          <p:nvPr/>
        </p:nvSpPr>
        <p:spPr>
          <a:xfrm>
            <a:off x="3500438" y="3714750"/>
            <a:ext cx="2071687" cy="2928938"/>
          </a:xfrm>
          <a:prstGeom prst="roundRect">
            <a:avLst/>
          </a:prstGeom>
          <a:ln w="381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413766" indent="-514350" fontAlgn="auto">
              <a:spcBef>
                <a:spcPts val="0"/>
              </a:spcBef>
              <a:spcAft>
                <a:spcPts val="0"/>
              </a:spcAft>
              <a:buFont typeface="+mj-lt"/>
              <a:buAutoNum type="arabicParenR"/>
              <a:defRPr/>
            </a:pPr>
            <a:r>
              <a:rPr lang="id-ID" sz="1400" b="1" dirty="0">
                <a:solidFill>
                  <a:schemeClr val="tx1"/>
                </a:solidFill>
                <a:latin typeface="Bookman Old Style" pitchFamily="18" charset="0"/>
              </a:rPr>
              <a:t>PIMPINAN </a:t>
            </a:r>
            <a:r>
              <a:rPr lang="id-ID" sz="1400" b="1" dirty="0">
                <a:solidFill>
                  <a:schemeClr val="tx1"/>
                </a:solidFill>
                <a:latin typeface="Bookman Old Style" pitchFamily="18" charset="0"/>
              </a:rPr>
              <a:t>KELEMBAGAAN</a:t>
            </a:r>
            <a:endParaRPr lang="id-ID" sz="1400" b="1" dirty="0">
              <a:solidFill>
                <a:schemeClr val="tx1"/>
              </a:solidFill>
              <a:latin typeface="Bookman Old Style" pitchFamily="18" charset="0"/>
            </a:endParaRPr>
          </a:p>
          <a:p>
            <a:pPr marL="413766" indent="-514350" fontAlgn="auto">
              <a:spcBef>
                <a:spcPts val="0"/>
              </a:spcBef>
              <a:spcAft>
                <a:spcPts val="0"/>
              </a:spcAft>
              <a:buFont typeface="+mj-lt"/>
              <a:buAutoNum type="arabicParenR"/>
              <a:defRPr/>
            </a:pPr>
            <a:r>
              <a:rPr lang="id-ID" sz="1400" b="1" dirty="0">
                <a:solidFill>
                  <a:schemeClr val="tx1"/>
                </a:solidFill>
                <a:latin typeface="Bookman Old Style" pitchFamily="18" charset="0"/>
              </a:rPr>
              <a:t>SUSUNAN </a:t>
            </a:r>
            <a:r>
              <a:rPr lang="id-ID" sz="1400" b="1" dirty="0">
                <a:solidFill>
                  <a:schemeClr val="tx1"/>
                </a:solidFill>
                <a:latin typeface="Bookman Old Style" pitchFamily="18" charset="0"/>
              </a:rPr>
              <a:t>ANGGOTA</a:t>
            </a:r>
            <a:endParaRPr lang="id-ID" sz="1400" b="1" dirty="0">
              <a:solidFill>
                <a:schemeClr val="tx1"/>
              </a:solidFill>
              <a:latin typeface="Bookman Old Style" pitchFamily="18" charset="0"/>
            </a:endParaRPr>
          </a:p>
          <a:p>
            <a:pPr marL="413766" indent="-514350" fontAlgn="auto">
              <a:spcBef>
                <a:spcPts val="0"/>
              </a:spcBef>
              <a:spcAft>
                <a:spcPts val="0"/>
              </a:spcAft>
              <a:buFont typeface="+mj-lt"/>
              <a:buAutoNum type="arabicParenR"/>
              <a:defRPr/>
            </a:pPr>
            <a:r>
              <a:rPr lang="id-ID" sz="1400" b="1" dirty="0">
                <a:solidFill>
                  <a:schemeClr val="tx1"/>
                </a:solidFill>
                <a:latin typeface="Bookman Old Style" pitchFamily="18" charset="0"/>
              </a:rPr>
              <a:t>TATA </a:t>
            </a:r>
            <a:r>
              <a:rPr lang="id-ID" sz="1400" b="1" dirty="0">
                <a:solidFill>
                  <a:schemeClr val="tx1"/>
                </a:solidFill>
                <a:latin typeface="Bookman Old Style" pitchFamily="18" charset="0"/>
              </a:rPr>
              <a:t>TERTIB</a:t>
            </a:r>
          </a:p>
          <a:p>
            <a:pPr marL="413766" indent="-514350" fontAlgn="auto">
              <a:spcBef>
                <a:spcPts val="0"/>
              </a:spcBef>
              <a:spcAft>
                <a:spcPts val="0"/>
              </a:spcAft>
              <a:buFont typeface="+mj-lt"/>
              <a:buAutoNum type="arabicParenR"/>
              <a:defRPr/>
            </a:pPr>
            <a:r>
              <a:rPr lang="id-ID" sz="1400" b="1" dirty="0">
                <a:solidFill>
                  <a:schemeClr val="tx1"/>
                </a:solidFill>
                <a:latin typeface="Bookman Old Style" pitchFamily="18" charset="0"/>
              </a:rPr>
              <a:t>RPJMDES</a:t>
            </a:r>
            <a:endParaRPr lang="id-ID" sz="1400" b="1" dirty="0">
              <a:solidFill>
                <a:schemeClr val="tx1"/>
              </a:solidFill>
              <a:latin typeface="Bookman Old Style" pitchFamily="18" charset="0"/>
            </a:endParaRPr>
          </a:p>
          <a:p>
            <a:pPr marL="413766" indent="-514350" fontAlgn="auto">
              <a:spcBef>
                <a:spcPts val="0"/>
              </a:spcBef>
              <a:spcAft>
                <a:spcPts val="0"/>
              </a:spcAft>
              <a:buFont typeface="+mj-lt"/>
              <a:buAutoNum type="arabicParenR"/>
              <a:defRPr/>
            </a:pPr>
            <a:r>
              <a:rPr lang="id-ID" sz="1400" b="1" dirty="0">
                <a:solidFill>
                  <a:schemeClr val="tx1"/>
                </a:solidFill>
                <a:latin typeface="Bookman Old Style" pitchFamily="18" charset="0"/>
              </a:rPr>
              <a:t>SKALA </a:t>
            </a:r>
            <a:r>
              <a:rPr lang="id-ID" sz="1400" b="1" dirty="0">
                <a:solidFill>
                  <a:schemeClr val="tx1"/>
                </a:solidFill>
                <a:latin typeface="Bookman Old Style" pitchFamily="18" charset="0"/>
              </a:rPr>
              <a:t>PRIORITAS </a:t>
            </a:r>
            <a:r>
              <a:rPr lang="id-ID" sz="1400" b="1" dirty="0">
                <a:solidFill>
                  <a:schemeClr val="tx1"/>
                </a:solidFill>
                <a:latin typeface="Bookman Old Style" pitchFamily="18" charset="0"/>
              </a:rPr>
              <a:t>PEMBANGUNAN</a:t>
            </a:r>
          </a:p>
          <a:p>
            <a:pPr marL="413766" indent="-514350" fontAlgn="auto">
              <a:spcBef>
                <a:spcPts val="0"/>
              </a:spcBef>
              <a:spcAft>
                <a:spcPts val="0"/>
              </a:spcAft>
              <a:buFont typeface="+mj-lt"/>
              <a:buAutoNum type="arabicParenR"/>
              <a:defRPr/>
            </a:pPr>
            <a:r>
              <a:rPr lang="id-ID" sz="1400" b="1" dirty="0">
                <a:solidFill>
                  <a:schemeClr val="tx1"/>
                </a:solidFill>
                <a:latin typeface="Bookman Old Style" pitchFamily="18" charset="0"/>
              </a:rPr>
              <a:t>BUMDES</a:t>
            </a:r>
            <a:endParaRPr lang="id-ID" sz="1400" b="1" dirty="0">
              <a:solidFill>
                <a:schemeClr val="tx1"/>
              </a:solidFill>
              <a:latin typeface="Bookman Old Style" pitchFamily="18" charset="0"/>
            </a:endParaRPr>
          </a:p>
        </p:txBody>
      </p:sp>
      <p:sp>
        <p:nvSpPr>
          <p:cNvPr id="26" name="Left Arrow 25"/>
          <p:cNvSpPr/>
          <p:nvPr/>
        </p:nvSpPr>
        <p:spPr>
          <a:xfrm>
            <a:off x="5607050" y="4714875"/>
            <a:ext cx="1322388" cy="1500188"/>
          </a:xfrm>
          <a:prstGeom prst="leftArrow">
            <a:avLst/>
          </a:prstGeom>
          <a:solidFill>
            <a:schemeClr val="accent2">
              <a:lumMod val="20000"/>
              <a:lumOff val="80000"/>
            </a:schemeClr>
          </a:solidFill>
          <a:ln w="19050">
            <a:solidFill>
              <a:srgbClr val="C00000"/>
            </a:solidFill>
          </a:ln>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id-ID" sz="1400" b="1" dirty="0">
                <a:solidFill>
                  <a:schemeClr val="tx1"/>
                </a:solidFill>
                <a:latin typeface="Bookman Old Style" pitchFamily="18" charset="0"/>
              </a:rPr>
              <a:t>HASIL MUSYAWARAH</a:t>
            </a:r>
            <a:endParaRPr lang="id-ID" sz="1400" b="1" dirty="0">
              <a:solidFill>
                <a:schemeClr val="tx1"/>
              </a:solidFill>
              <a:latin typeface="Bookman Old Style" pitchFamily="18" charset="0"/>
            </a:endParaRPr>
          </a:p>
        </p:txBody>
      </p:sp>
    </p:spTree>
    <p:extLst>
      <p:ext uri="{BB962C8B-B14F-4D97-AF65-F5344CB8AC3E}">
        <p14:creationId xmlns:p14="http://schemas.microsoft.com/office/powerpoint/2010/main" val="143655582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1000"/>
                                        <p:tgtEl>
                                          <p:spTgt spid="3"/>
                                        </p:tgtEl>
                                      </p:cBhvr>
                                    </p:animEffect>
                                  </p:childTnLst>
                                </p:cTn>
                              </p:par>
                            </p:childTnLst>
                          </p:cTn>
                        </p:par>
                        <p:par>
                          <p:cTn id="8" fill="hold" nodeType="afterGroup">
                            <p:stCondLst>
                              <p:cond delay="1000"/>
                            </p:stCondLst>
                            <p:childTnLst>
                              <p:par>
                                <p:cTn id="9" presetID="3" presetClass="entr" presetSubtype="10" fill="hold"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blinds(horizontal)">
                                      <p:cBhvr>
                                        <p:cTn id="11" dur="1000"/>
                                        <p:tgtEl>
                                          <p:spTgt spid="13"/>
                                        </p:tgtEl>
                                      </p:cBhvr>
                                    </p:animEffect>
                                  </p:childTnLst>
                                </p:cTn>
                              </p:par>
                              <p:par>
                                <p:cTn id="12" presetID="8" presetClass="entr" presetSubtype="16" fill="hold" grpId="0" nodeType="with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diamond(in)">
                                      <p:cBhvr>
                                        <p:cTn id="14" dur="1000"/>
                                        <p:tgtEl>
                                          <p:spTgt spid="10"/>
                                        </p:tgtEl>
                                      </p:cBhvr>
                                    </p:animEffect>
                                  </p:childTnLst>
                                </p:cTn>
                              </p:par>
                            </p:childTnLst>
                          </p:cTn>
                        </p:par>
                        <p:par>
                          <p:cTn id="15" fill="hold" nodeType="afterGroup">
                            <p:stCondLst>
                              <p:cond delay="2000"/>
                            </p:stCondLst>
                            <p:childTnLst>
                              <p:par>
                                <p:cTn id="16" presetID="4" presetClass="entr" presetSubtype="16" fill="hold" grpId="0" nodeType="after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box(in)">
                                      <p:cBhvr>
                                        <p:cTn id="18" dur="1000"/>
                                        <p:tgtEl>
                                          <p:spTgt spid="12"/>
                                        </p:tgtEl>
                                      </p:cBhvr>
                                    </p:animEffect>
                                  </p:childTnLst>
                                </p:cTn>
                              </p:par>
                            </p:childTnLst>
                          </p:cTn>
                        </p:par>
                        <p:par>
                          <p:cTn id="19" fill="hold" nodeType="afterGroup">
                            <p:stCondLst>
                              <p:cond delay="3000"/>
                            </p:stCondLst>
                            <p:childTnLst>
                              <p:par>
                                <p:cTn id="20" presetID="8" presetClass="entr" presetSubtype="16" fill="hold" nodeType="after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diamond(in)">
                                      <p:cBhvr>
                                        <p:cTn id="22" dur="1000"/>
                                        <p:tgtEl>
                                          <p:spTgt spid="11"/>
                                        </p:tgtEl>
                                      </p:cBhvr>
                                    </p:animEffect>
                                  </p:childTnLst>
                                </p:cTn>
                              </p:par>
                            </p:childTnLst>
                          </p:cTn>
                        </p:par>
                        <p:par>
                          <p:cTn id="23" fill="hold" nodeType="afterGroup">
                            <p:stCondLst>
                              <p:cond delay="4000"/>
                            </p:stCondLst>
                            <p:childTnLst>
                              <p:par>
                                <p:cTn id="24" presetID="4" presetClass="entr" presetSubtype="16" fill="hold" grpId="0" nodeType="after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box(in)">
                                      <p:cBhvr>
                                        <p:cTn id="26" dur="1000"/>
                                        <p:tgtEl>
                                          <p:spTgt spid="14"/>
                                        </p:tgtEl>
                                      </p:cBhvr>
                                    </p:animEffect>
                                  </p:childTnLst>
                                </p:cTn>
                              </p:par>
                            </p:childTnLst>
                          </p:cTn>
                        </p:par>
                        <p:par>
                          <p:cTn id="27" fill="hold" nodeType="afterGroup">
                            <p:stCondLst>
                              <p:cond delay="5000"/>
                            </p:stCondLst>
                            <p:childTnLst>
                              <p:par>
                                <p:cTn id="28" presetID="5" presetClass="entr" presetSubtype="10" fill="hold" grpId="0" nodeType="afterEffect">
                                  <p:stCondLst>
                                    <p:cond delay="0"/>
                                  </p:stCondLst>
                                  <p:childTnLst>
                                    <p:set>
                                      <p:cBhvr>
                                        <p:cTn id="29" dur="1" fill="hold">
                                          <p:stCondLst>
                                            <p:cond delay="0"/>
                                          </p:stCondLst>
                                        </p:cTn>
                                        <p:tgtEl>
                                          <p:spTgt spid="24"/>
                                        </p:tgtEl>
                                        <p:attrNameLst>
                                          <p:attrName>style.visibility</p:attrName>
                                        </p:attrNameLst>
                                      </p:cBhvr>
                                      <p:to>
                                        <p:strVal val="visible"/>
                                      </p:to>
                                    </p:set>
                                    <p:animEffect transition="in" filter="checkerboard(across)">
                                      <p:cBhvr>
                                        <p:cTn id="30" dur="1000"/>
                                        <p:tgtEl>
                                          <p:spTgt spid="24"/>
                                        </p:tgtEl>
                                      </p:cBhvr>
                                    </p:animEffect>
                                  </p:childTnLst>
                                </p:cTn>
                              </p:par>
                            </p:childTnLst>
                          </p:cTn>
                        </p:par>
                        <p:par>
                          <p:cTn id="31" fill="hold" nodeType="afterGroup">
                            <p:stCondLst>
                              <p:cond delay="6000"/>
                            </p:stCondLst>
                            <p:childTnLst>
                              <p:par>
                                <p:cTn id="32" presetID="2" presetClass="entr" presetSubtype="4" fill="hold" nodeType="afterEffect">
                                  <p:stCondLst>
                                    <p:cond delay="0"/>
                                  </p:stCondLst>
                                  <p:childTnLst>
                                    <p:set>
                                      <p:cBhvr>
                                        <p:cTn id="33" dur="1" fill="hold">
                                          <p:stCondLst>
                                            <p:cond delay="0"/>
                                          </p:stCondLst>
                                        </p:cTn>
                                        <p:tgtEl>
                                          <p:spTgt spid="15"/>
                                        </p:tgtEl>
                                        <p:attrNameLst>
                                          <p:attrName>style.visibility</p:attrName>
                                        </p:attrNameLst>
                                      </p:cBhvr>
                                      <p:to>
                                        <p:strVal val="visible"/>
                                      </p:to>
                                    </p:set>
                                    <p:anim calcmode="lin" valueType="num">
                                      <p:cBhvr additive="base">
                                        <p:cTn id="34" dur="1000" fill="hold"/>
                                        <p:tgtEl>
                                          <p:spTgt spid="15"/>
                                        </p:tgtEl>
                                        <p:attrNameLst>
                                          <p:attrName>ppt_x</p:attrName>
                                        </p:attrNameLst>
                                      </p:cBhvr>
                                      <p:tavLst>
                                        <p:tav tm="0">
                                          <p:val>
                                            <p:strVal val="#ppt_x"/>
                                          </p:val>
                                        </p:tav>
                                        <p:tav tm="100000">
                                          <p:val>
                                            <p:strVal val="#ppt_x"/>
                                          </p:val>
                                        </p:tav>
                                      </p:tavLst>
                                    </p:anim>
                                    <p:anim calcmode="lin" valueType="num">
                                      <p:cBhvr additive="base">
                                        <p:cTn id="35" dur="1000" fill="hold"/>
                                        <p:tgtEl>
                                          <p:spTgt spid="15"/>
                                        </p:tgtEl>
                                        <p:attrNameLst>
                                          <p:attrName>ppt_y</p:attrName>
                                        </p:attrNameLst>
                                      </p:cBhvr>
                                      <p:tavLst>
                                        <p:tav tm="0">
                                          <p:val>
                                            <p:strVal val="1+#ppt_h/2"/>
                                          </p:val>
                                        </p:tav>
                                        <p:tav tm="100000">
                                          <p:val>
                                            <p:strVal val="#ppt_y"/>
                                          </p:val>
                                        </p:tav>
                                      </p:tavLst>
                                    </p:anim>
                                  </p:childTnLst>
                                </p:cTn>
                              </p:par>
                            </p:childTnLst>
                          </p:cTn>
                        </p:par>
                        <p:par>
                          <p:cTn id="36" fill="hold" nodeType="afterGroup">
                            <p:stCondLst>
                              <p:cond delay="7000"/>
                            </p:stCondLst>
                            <p:childTnLst>
                              <p:par>
                                <p:cTn id="37" presetID="2" presetClass="entr" presetSubtype="4" fill="hold" grpId="0" nodeType="afterEffect">
                                  <p:stCondLst>
                                    <p:cond delay="0"/>
                                  </p:stCondLst>
                                  <p:childTnLst>
                                    <p:set>
                                      <p:cBhvr>
                                        <p:cTn id="38" dur="1" fill="hold">
                                          <p:stCondLst>
                                            <p:cond delay="0"/>
                                          </p:stCondLst>
                                        </p:cTn>
                                        <p:tgtEl>
                                          <p:spTgt spid="25"/>
                                        </p:tgtEl>
                                        <p:attrNameLst>
                                          <p:attrName>style.visibility</p:attrName>
                                        </p:attrNameLst>
                                      </p:cBhvr>
                                      <p:to>
                                        <p:strVal val="visible"/>
                                      </p:to>
                                    </p:set>
                                    <p:anim calcmode="lin" valueType="num">
                                      <p:cBhvr additive="base">
                                        <p:cTn id="39" dur="500" fill="hold"/>
                                        <p:tgtEl>
                                          <p:spTgt spid="25"/>
                                        </p:tgtEl>
                                        <p:attrNameLst>
                                          <p:attrName>ppt_x</p:attrName>
                                        </p:attrNameLst>
                                      </p:cBhvr>
                                      <p:tavLst>
                                        <p:tav tm="0">
                                          <p:val>
                                            <p:strVal val="#ppt_x"/>
                                          </p:val>
                                        </p:tav>
                                        <p:tav tm="100000">
                                          <p:val>
                                            <p:strVal val="#ppt_x"/>
                                          </p:val>
                                        </p:tav>
                                      </p:tavLst>
                                    </p:anim>
                                    <p:anim calcmode="lin" valueType="num">
                                      <p:cBhvr additive="base">
                                        <p:cTn id="40" dur="500" fill="hold"/>
                                        <p:tgtEl>
                                          <p:spTgt spid="25"/>
                                        </p:tgtEl>
                                        <p:attrNameLst>
                                          <p:attrName>ppt_y</p:attrName>
                                        </p:attrNameLst>
                                      </p:cBhvr>
                                      <p:tavLst>
                                        <p:tav tm="0">
                                          <p:val>
                                            <p:strVal val="1+#ppt_h/2"/>
                                          </p:val>
                                        </p:tav>
                                        <p:tav tm="100000">
                                          <p:val>
                                            <p:strVal val="#ppt_y"/>
                                          </p:val>
                                        </p:tav>
                                      </p:tavLst>
                                    </p:anim>
                                  </p:childTnLst>
                                </p:cTn>
                              </p:par>
                            </p:childTnLst>
                          </p:cTn>
                        </p:par>
                        <p:par>
                          <p:cTn id="41" fill="hold" nodeType="afterGroup">
                            <p:stCondLst>
                              <p:cond delay="7500"/>
                            </p:stCondLst>
                            <p:childTnLst>
                              <p:par>
                                <p:cTn id="42" presetID="5" presetClass="entr" presetSubtype="10" fill="hold" grpId="0" nodeType="afterEffect">
                                  <p:stCondLst>
                                    <p:cond delay="0"/>
                                  </p:stCondLst>
                                  <p:childTnLst>
                                    <p:set>
                                      <p:cBhvr>
                                        <p:cTn id="43" dur="1" fill="hold">
                                          <p:stCondLst>
                                            <p:cond delay="0"/>
                                          </p:stCondLst>
                                        </p:cTn>
                                        <p:tgtEl>
                                          <p:spTgt spid="26"/>
                                        </p:tgtEl>
                                        <p:attrNameLst>
                                          <p:attrName>style.visibility</p:attrName>
                                        </p:attrNameLst>
                                      </p:cBhvr>
                                      <p:to>
                                        <p:strVal val="visible"/>
                                      </p:to>
                                    </p:set>
                                    <p:animEffect transition="in" filter="checkerboard(across)">
                                      <p:cBhvr>
                                        <p:cTn id="44" dur="1000"/>
                                        <p:tgtEl>
                                          <p:spTgt spid="26"/>
                                        </p:tgtEl>
                                      </p:cBhvr>
                                    </p:animEffect>
                                  </p:childTnLst>
                                </p:cTn>
                              </p:par>
                            </p:childTnLst>
                          </p:cTn>
                        </p:par>
                        <p:par>
                          <p:cTn id="45" fill="hold" nodeType="afterGroup">
                            <p:stCondLst>
                              <p:cond delay="8500"/>
                            </p:stCondLst>
                            <p:childTnLst>
                              <p:par>
                                <p:cTn id="46" presetID="5" presetClass="entr" presetSubtype="10" fill="hold" grpId="0" nodeType="afterEffect">
                                  <p:stCondLst>
                                    <p:cond delay="0"/>
                                  </p:stCondLst>
                                  <p:childTnLst>
                                    <p:set>
                                      <p:cBhvr>
                                        <p:cTn id="47" dur="1" fill="hold">
                                          <p:stCondLst>
                                            <p:cond delay="0"/>
                                          </p:stCondLst>
                                        </p:cTn>
                                        <p:tgtEl>
                                          <p:spTgt spid="30"/>
                                        </p:tgtEl>
                                        <p:attrNameLst>
                                          <p:attrName>style.visibility</p:attrName>
                                        </p:attrNameLst>
                                      </p:cBhvr>
                                      <p:to>
                                        <p:strVal val="visible"/>
                                      </p:to>
                                    </p:set>
                                    <p:animEffect transition="in" filter="checkerboard(across)">
                                      <p:cBhvr>
                                        <p:cTn id="48" dur="500"/>
                                        <p:tgtEl>
                                          <p:spTgt spid="30"/>
                                        </p:tgtEl>
                                      </p:cBhvr>
                                    </p:animEffect>
                                  </p:childTnLst>
                                </p:cTn>
                              </p:par>
                            </p:childTnLst>
                          </p:cTn>
                        </p:par>
                        <p:par>
                          <p:cTn id="49" fill="hold" nodeType="afterGroup">
                            <p:stCondLst>
                              <p:cond delay="9000"/>
                            </p:stCondLst>
                            <p:childTnLst>
                              <p:par>
                                <p:cTn id="50" presetID="4" presetClass="entr" presetSubtype="16" fill="hold" nodeType="afterEffect">
                                  <p:stCondLst>
                                    <p:cond delay="0"/>
                                  </p:stCondLst>
                                  <p:childTnLst>
                                    <p:set>
                                      <p:cBhvr>
                                        <p:cTn id="51" dur="1" fill="hold">
                                          <p:stCondLst>
                                            <p:cond delay="0"/>
                                          </p:stCondLst>
                                        </p:cTn>
                                        <p:tgtEl>
                                          <p:spTgt spid="27"/>
                                        </p:tgtEl>
                                        <p:attrNameLst>
                                          <p:attrName>style.visibility</p:attrName>
                                        </p:attrNameLst>
                                      </p:cBhvr>
                                      <p:to>
                                        <p:strVal val="visible"/>
                                      </p:to>
                                    </p:set>
                                    <p:animEffect transition="in" filter="box(in)">
                                      <p:cBhvr>
                                        <p:cTn id="52" dur="1000"/>
                                        <p:tgtEl>
                                          <p:spTgt spid="27"/>
                                        </p:tgtEl>
                                      </p:cBhvr>
                                    </p:animEffect>
                                  </p:childTnLst>
                                </p:cTn>
                              </p:par>
                            </p:childTnLst>
                          </p:cTn>
                        </p:par>
                        <p:par>
                          <p:cTn id="53" fill="hold" nodeType="afterGroup">
                            <p:stCondLst>
                              <p:cond delay="10000"/>
                            </p:stCondLst>
                            <p:childTnLst>
                              <p:par>
                                <p:cTn id="54" presetID="2" presetClass="entr" presetSubtype="4" fill="hold" nodeType="afterEffect">
                                  <p:stCondLst>
                                    <p:cond delay="0"/>
                                  </p:stCondLst>
                                  <p:childTnLst>
                                    <p:set>
                                      <p:cBhvr>
                                        <p:cTn id="55" dur="1" fill="hold">
                                          <p:stCondLst>
                                            <p:cond delay="0"/>
                                          </p:stCondLst>
                                        </p:cTn>
                                        <p:tgtEl>
                                          <p:spTgt spid="23"/>
                                        </p:tgtEl>
                                        <p:attrNameLst>
                                          <p:attrName>style.visibility</p:attrName>
                                        </p:attrNameLst>
                                      </p:cBhvr>
                                      <p:to>
                                        <p:strVal val="visible"/>
                                      </p:to>
                                    </p:set>
                                    <p:anim calcmode="lin" valueType="num">
                                      <p:cBhvr additive="base">
                                        <p:cTn id="56" dur="2000" fill="hold"/>
                                        <p:tgtEl>
                                          <p:spTgt spid="23"/>
                                        </p:tgtEl>
                                        <p:attrNameLst>
                                          <p:attrName>ppt_x</p:attrName>
                                        </p:attrNameLst>
                                      </p:cBhvr>
                                      <p:tavLst>
                                        <p:tav tm="0">
                                          <p:val>
                                            <p:strVal val="#ppt_x"/>
                                          </p:val>
                                        </p:tav>
                                        <p:tav tm="100000">
                                          <p:val>
                                            <p:strVal val="#ppt_x"/>
                                          </p:val>
                                        </p:tav>
                                      </p:tavLst>
                                    </p:anim>
                                    <p:anim calcmode="lin" valueType="num">
                                      <p:cBhvr additive="base">
                                        <p:cTn id="57" dur="2000" fill="hold"/>
                                        <p:tgtEl>
                                          <p:spTgt spid="23"/>
                                        </p:tgtEl>
                                        <p:attrNameLst>
                                          <p:attrName>ppt_y</p:attrName>
                                        </p:attrNameLst>
                                      </p:cBhvr>
                                      <p:tavLst>
                                        <p:tav tm="0">
                                          <p:val>
                                            <p:strVal val="1+#ppt_h/2"/>
                                          </p:val>
                                        </p:tav>
                                        <p:tav tm="100000">
                                          <p:val>
                                            <p:strVal val="#ppt_y"/>
                                          </p:val>
                                        </p:tav>
                                      </p:tavLst>
                                    </p:anim>
                                  </p:childTnLst>
                                </p:cTn>
                              </p:par>
                            </p:childTnLst>
                          </p:cTn>
                        </p:par>
                        <p:par>
                          <p:cTn id="58" fill="hold" nodeType="afterGroup">
                            <p:stCondLst>
                              <p:cond delay="12000"/>
                            </p:stCondLst>
                            <p:childTnLst>
                              <p:par>
                                <p:cTn id="59" presetID="3" presetClass="entr" presetSubtype="10" fill="hold" grpId="0" nodeType="afterEffect">
                                  <p:stCondLst>
                                    <p:cond delay="0"/>
                                  </p:stCondLst>
                                  <p:childTnLst>
                                    <p:set>
                                      <p:cBhvr>
                                        <p:cTn id="60" dur="1" fill="hold">
                                          <p:stCondLst>
                                            <p:cond delay="0"/>
                                          </p:stCondLst>
                                        </p:cTn>
                                        <p:tgtEl>
                                          <p:spTgt spid="29"/>
                                        </p:tgtEl>
                                        <p:attrNameLst>
                                          <p:attrName>style.visibility</p:attrName>
                                        </p:attrNameLst>
                                      </p:cBhvr>
                                      <p:to>
                                        <p:strVal val="visible"/>
                                      </p:to>
                                    </p:set>
                                    <p:animEffect transition="in" filter="blinds(horizontal)">
                                      <p:cBhvr>
                                        <p:cTn id="61" dur="10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animBg="1"/>
      <p:bldP spid="14" grpId="0"/>
      <p:bldP spid="24" grpId="0" animBg="1"/>
      <p:bldP spid="25" grpId="0"/>
      <p:bldP spid="29" grpId="0" animBg="1"/>
      <p:bldP spid="30" grpId="0" animBg="1"/>
      <p:bldP spid="26"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300163"/>
          </a:xfrm>
          <a:solidFill>
            <a:srgbClr val="002060"/>
          </a:solidFill>
        </p:spPr>
        <p:txBody>
          <a:bodyPr rtlCol="0">
            <a:noAutofit/>
          </a:bodyPr>
          <a:lstStyle/>
          <a:p>
            <a:pPr fontAlgn="auto">
              <a:spcAft>
                <a:spcPts val="0"/>
              </a:spcAft>
              <a:defRPr/>
            </a:pPr>
            <a:r>
              <a:rPr lang="en-US" b="1" smtClean="0">
                <a:solidFill>
                  <a:schemeClr val="bg1"/>
                </a:solidFill>
              </a:rPr>
              <a:t/>
            </a:r>
            <a:br>
              <a:rPr lang="en-US" b="1" smtClean="0">
                <a:solidFill>
                  <a:schemeClr val="bg1"/>
                </a:solidFill>
              </a:rPr>
            </a:br>
            <a:r>
              <a:rPr lang="en-US" b="1" smtClean="0">
                <a:solidFill>
                  <a:schemeClr val="bg1"/>
                </a:solidFill>
              </a:rPr>
              <a:t>Tujuan Pembangunan </a:t>
            </a:r>
            <a:r>
              <a:rPr lang="en-US" b="1" dirty="0" err="1" smtClean="0">
                <a:solidFill>
                  <a:schemeClr val="bg1"/>
                </a:solidFill>
              </a:rPr>
              <a:t>Desa</a:t>
            </a:r>
            <a:r>
              <a:rPr lang="en-US" b="1" dirty="0" smtClean="0">
                <a:solidFill>
                  <a:schemeClr val="bg1"/>
                </a:solidFill>
              </a:rPr>
              <a:t> </a:t>
            </a:r>
            <a:r>
              <a:rPr lang="en-US" b="1" smtClean="0">
                <a:solidFill>
                  <a:schemeClr val="bg1"/>
                </a:solidFill>
              </a:rPr>
              <a:t/>
            </a:r>
            <a:br>
              <a:rPr lang="en-US" b="1" smtClean="0">
                <a:solidFill>
                  <a:schemeClr val="bg1"/>
                </a:solidFill>
              </a:rPr>
            </a:br>
            <a:endParaRPr lang="en-US" b="1" dirty="0">
              <a:solidFill>
                <a:schemeClr val="bg1"/>
              </a:solidFill>
            </a:endParaRPr>
          </a:p>
        </p:txBody>
      </p:sp>
      <p:sp>
        <p:nvSpPr>
          <p:cNvPr id="33795" name="Content Placeholder 2"/>
          <p:cNvSpPr>
            <a:spLocks noGrp="1"/>
          </p:cNvSpPr>
          <p:nvPr>
            <p:ph idx="1"/>
          </p:nvPr>
        </p:nvSpPr>
        <p:spPr>
          <a:xfrm>
            <a:off x="457200" y="1557338"/>
            <a:ext cx="8291513" cy="5238750"/>
          </a:xfrm>
        </p:spPr>
        <p:txBody>
          <a:bodyPr/>
          <a:lstStyle/>
          <a:p>
            <a:pPr>
              <a:spcBef>
                <a:spcPct val="0"/>
              </a:spcBef>
              <a:buFont typeface="Arial" charset="0"/>
              <a:buChar char="•"/>
            </a:pPr>
            <a:r>
              <a:rPr lang="id-ID" sz="2200" smtClean="0"/>
              <a:t>Pembangunan Desa bertujuan meningkatkan kesejahteraan masyarakat Desa dan kualitas hidup manusia serta </a:t>
            </a:r>
            <a:r>
              <a:rPr lang="id-ID" sz="2200" b="1" smtClean="0"/>
              <a:t>penanggulangan kemiskinan </a:t>
            </a:r>
            <a:r>
              <a:rPr lang="id-ID" sz="2200" smtClean="0"/>
              <a:t>melalui:</a:t>
            </a:r>
          </a:p>
          <a:p>
            <a:pPr lvl="1">
              <a:spcBef>
                <a:spcPct val="0"/>
              </a:spcBef>
              <a:buFont typeface="Arial" charset="0"/>
              <a:buChar char="–"/>
            </a:pPr>
            <a:r>
              <a:rPr lang="id-ID" sz="2200" smtClean="0"/>
              <a:t>penyediaan pemenuhan kebutuhan dasar, </a:t>
            </a:r>
          </a:p>
          <a:p>
            <a:pPr lvl="1">
              <a:spcBef>
                <a:spcPct val="0"/>
              </a:spcBef>
              <a:buFont typeface="Arial" charset="0"/>
              <a:buChar char="–"/>
            </a:pPr>
            <a:r>
              <a:rPr lang="id-ID" sz="2200" smtClean="0"/>
              <a:t>pembangunan sarana dan prasarana Desa, </a:t>
            </a:r>
          </a:p>
          <a:p>
            <a:pPr lvl="1">
              <a:spcBef>
                <a:spcPct val="0"/>
              </a:spcBef>
              <a:buFont typeface="Arial" charset="0"/>
              <a:buChar char="–"/>
            </a:pPr>
            <a:r>
              <a:rPr lang="id-ID" sz="2200" smtClean="0"/>
              <a:t>pengembangan potensi ekonomi lokal, </a:t>
            </a:r>
          </a:p>
          <a:p>
            <a:pPr lvl="1">
              <a:spcBef>
                <a:spcPct val="0"/>
              </a:spcBef>
              <a:buFont typeface="Arial" charset="0"/>
              <a:buChar char="–"/>
            </a:pPr>
            <a:r>
              <a:rPr lang="id-ID" sz="2200" smtClean="0"/>
              <a:t>pemanfaatan sumber daya alam dan lingkungan secara berkelanjutan. </a:t>
            </a:r>
            <a:endParaRPr lang="en-US" sz="2200" smtClean="0"/>
          </a:p>
          <a:p>
            <a:pPr>
              <a:spcBef>
                <a:spcPct val="0"/>
              </a:spcBef>
              <a:buFont typeface="Arial" charset="0"/>
              <a:buChar char="•"/>
            </a:pPr>
            <a:r>
              <a:rPr lang="id-ID" sz="2200" smtClean="0"/>
              <a:t>Pembangunan Desa mengedepankan kebersamaan, kekeluargaan, dan kegotongroyongan guna mewujudkan </a:t>
            </a:r>
            <a:r>
              <a:rPr lang="id-ID" sz="2200" b="1" smtClean="0"/>
              <a:t>pengarusutamaan perdamaian dan keadilan sosial</a:t>
            </a:r>
            <a:r>
              <a:rPr lang="id-ID" sz="2200" smtClean="0"/>
              <a:t>.</a:t>
            </a:r>
            <a:endParaRPr lang="en-US" sz="2200" smtClean="0"/>
          </a:p>
        </p:txBody>
      </p:sp>
    </p:spTree>
    <p:extLst>
      <p:ext uri="{BB962C8B-B14F-4D97-AF65-F5344CB8AC3E}">
        <p14:creationId xmlns:p14="http://schemas.microsoft.com/office/powerpoint/2010/main" val="191204162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19256" cy="706090"/>
          </a:xfrm>
        </p:spPr>
        <p:txBody>
          <a:bodyPr/>
          <a:lstStyle/>
          <a:p>
            <a:pPr fontAlgn="auto">
              <a:spcAft>
                <a:spcPts val="0"/>
              </a:spcAft>
              <a:defRPr/>
            </a:pPr>
            <a:r>
              <a:rPr lang="en-GB" b="1" smtClean="0"/>
              <a:t>Sejumlah Implikasi UU Desa</a:t>
            </a:r>
            <a:endParaRPr lang="en-GB" b="1"/>
          </a:p>
        </p:txBody>
      </p:sp>
      <p:graphicFrame>
        <p:nvGraphicFramePr>
          <p:cNvPr id="4" name="Content Placeholder 3"/>
          <p:cNvGraphicFramePr>
            <a:graphicFrameLocks noGrp="1"/>
          </p:cNvGraphicFramePr>
          <p:nvPr>
            <p:ph idx="1"/>
          </p:nvPr>
        </p:nvGraphicFramePr>
        <p:xfrm>
          <a:off x="395288" y="1268413"/>
          <a:ext cx="8229600" cy="5151417"/>
        </p:xfrm>
        <a:graphic>
          <a:graphicData uri="http://schemas.openxmlformats.org/drawingml/2006/table">
            <a:tbl>
              <a:tblPr firstRow="1" bandRow="1">
                <a:tableStyleId>{93296810-A885-4BE3-A3E7-6D5BEEA58F35}</a:tableStyleId>
              </a:tblPr>
              <a:tblGrid>
                <a:gridCol w="1656184"/>
                <a:gridCol w="6573416"/>
              </a:tblGrid>
              <a:tr h="396266">
                <a:tc>
                  <a:txBody>
                    <a:bodyPr/>
                    <a:lstStyle/>
                    <a:p>
                      <a:r>
                        <a:rPr lang="en-GB" sz="2000" smtClean="0"/>
                        <a:t>Level/Aktor</a:t>
                      </a:r>
                      <a:endParaRPr lang="en-GB" sz="2000"/>
                    </a:p>
                  </a:txBody>
                  <a:tcPr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2000" smtClean="0"/>
                        <a:t>Implikasi</a:t>
                      </a:r>
                      <a:endParaRPr lang="en-GB" sz="2000"/>
                    </a:p>
                  </a:txBody>
                  <a:tcPr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615546">
                <a:tc>
                  <a:txBody>
                    <a:bodyPr/>
                    <a:lstStyle/>
                    <a:p>
                      <a:r>
                        <a:rPr lang="en-GB" sz="2000" smtClean="0"/>
                        <a:t>Pusat</a:t>
                      </a:r>
                      <a:endParaRPr lang="en-GB" sz="2000"/>
                    </a:p>
                  </a:txBody>
                  <a:tcPr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Arial" pitchFamily="34" charset="0"/>
                        <a:buChar char="•"/>
                      </a:pPr>
                      <a:r>
                        <a:rPr lang="en-GB" sz="2000" smtClean="0"/>
                        <a:t>Anggaran sektor  yang</a:t>
                      </a:r>
                      <a:r>
                        <a:rPr lang="en-GB" sz="2000" baseline="0" smtClean="0"/>
                        <a:t> masuk ke desa </a:t>
                      </a:r>
                      <a:r>
                        <a:rPr lang="en-GB" sz="2000" smtClean="0"/>
                        <a:t>dipotong</a:t>
                      </a:r>
                      <a:r>
                        <a:rPr lang="en-GB" sz="2000" baseline="0" smtClean="0"/>
                        <a:t>, dialihkan dan dikonsolidasi ke ranah desa</a:t>
                      </a:r>
                    </a:p>
                    <a:p>
                      <a:pPr marL="285750" indent="-285750">
                        <a:buFont typeface="Arial" pitchFamily="34" charset="0"/>
                        <a:buChar char="•"/>
                      </a:pPr>
                      <a:r>
                        <a:rPr lang="en-GB" sz="2000" baseline="0" smtClean="0"/>
                        <a:t>Sektor tidak bisa bermain proyek yang berskala desa</a:t>
                      </a:r>
                    </a:p>
                    <a:p>
                      <a:pPr marL="285750" indent="-285750">
                        <a:buFont typeface="Arial" pitchFamily="34" charset="0"/>
                        <a:buChar char="•"/>
                      </a:pPr>
                      <a:r>
                        <a:rPr lang="en-GB" sz="2000" baseline="0" smtClean="0"/>
                        <a:t>Polititisasi oleh partai politik maupun parlemen  terhadap desa dipotong</a:t>
                      </a:r>
                      <a:endParaRPr lang="en-GB" sz="2000"/>
                    </a:p>
                  </a:txBody>
                  <a:tcPr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34825">
                <a:tc>
                  <a:txBody>
                    <a:bodyPr/>
                    <a:lstStyle/>
                    <a:p>
                      <a:r>
                        <a:rPr lang="en-GB" sz="2000" smtClean="0"/>
                        <a:t>Daerah</a:t>
                      </a:r>
                      <a:endParaRPr lang="en-GB" sz="2000"/>
                    </a:p>
                  </a:txBody>
                  <a:tcPr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Arial" pitchFamily="34" charset="0"/>
                        <a:buChar char="•"/>
                      </a:pPr>
                      <a:r>
                        <a:rPr lang="en-GB" sz="2000" smtClean="0"/>
                        <a:t>Kekuasaan daerah mengatur desa </a:t>
                      </a:r>
                      <a:r>
                        <a:rPr lang="en-GB" sz="2000" baseline="0" smtClean="0"/>
                        <a:t> terbatas dan strategis</a:t>
                      </a:r>
                      <a:endParaRPr lang="en-GB" sz="2000" smtClean="0"/>
                    </a:p>
                    <a:p>
                      <a:pPr marL="285750" indent="-285750">
                        <a:buFont typeface="Arial" pitchFamily="34" charset="0"/>
                        <a:buChar char="•"/>
                      </a:pPr>
                      <a:r>
                        <a:rPr lang="en-GB" sz="2000" smtClean="0"/>
                        <a:t>Daerah memberikan</a:t>
                      </a:r>
                      <a:r>
                        <a:rPr lang="en-GB" sz="2000" baseline="0" smtClean="0"/>
                        <a:t> mandat penugasan kepada desa, terutama urusan pemerintahan yang berskala  lokal.</a:t>
                      </a:r>
                    </a:p>
                    <a:p>
                      <a:pPr marL="285750" indent="-285750">
                        <a:buFont typeface="Arial" pitchFamily="34" charset="0"/>
                        <a:buChar char="•"/>
                      </a:pPr>
                      <a:r>
                        <a:rPr lang="en-GB" sz="2000" baseline="0" smtClean="0"/>
                        <a:t>SKPD sektor tidak bermain proyek berskala desa</a:t>
                      </a:r>
                    </a:p>
                    <a:p>
                      <a:pPr marL="285750" indent="-285750">
                        <a:buFont typeface="Arial" pitchFamily="34" charset="0"/>
                        <a:buChar char="•"/>
                      </a:pPr>
                      <a:r>
                        <a:rPr lang="en-GB" sz="2000" baseline="0" smtClean="0"/>
                        <a:t>Dana proyek sektor yang berskala lokal desa dikonsolidasikan ke dalam ADD.</a:t>
                      </a:r>
                    </a:p>
                    <a:p>
                      <a:pPr marL="285750" indent="-285750">
                        <a:buFont typeface="Arial" pitchFamily="34" charset="0"/>
                        <a:buChar char="•"/>
                      </a:pPr>
                      <a:r>
                        <a:rPr lang="en-GB" sz="2000" smtClean="0"/>
                        <a:t>Daerah</a:t>
                      </a:r>
                      <a:r>
                        <a:rPr lang="en-GB" sz="2000" baseline="0" smtClean="0"/>
                        <a:t> melakukan penataan desa, dan juga pembinaan dan pengawasan </a:t>
                      </a:r>
                      <a:endParaRPr lang="en-GB" sz="2000"/>
                    </a:p>
                  </a:txBody>
                  <a:tcPr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78826840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19256" cy="706090"/>
          </a:xfrm>
        </p:spPr>
        <p:txBody>
          <a:bodyPr/>
          <a:lstStyle/>
          <a:p>
            <a:pPr fontAlgn="auto">
              <a:spcAft>
                <a:spcPts val="0"/>
              </a:spcAft>
              <a:defRPr/>
            </a:pPr>
            <a:r>
              <a:rPr lang="en-GB" b="1" smtClean="0"/>
              <a:t>Sejumlah Implikasi UU Desa</a:t>
            </a:r>
            <a:endParaRPr lang="en-GB" b="1"/>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278836393"/>
              </p:ext>
            </p:extLst>
          </p:nvPr>
        </p:nvGraphicFramePr>
        <p:xfrm>
          <a:off x="395288" y="990600"/>
          <a:ext cx="8229600" cy="5760756"/>
        </p:xfrm>
        <a:graphic>
          <a:graphicData uri="http://schemas.openxmlformats.org/drawingml/2006/table">
            <a:tbl>
              <a:tblPr firstRow="1" bandRow="1">
                <a:tableStyleId>{93296810-A885-4BE3-A3E7-6D5BEEA58F35}</a:tableStyleId>
              </a:tblPr>
              <a:tblGrid>
                <a:gridCol w="1966912"/>
                <a:gridCol w="6262688"/>
              </a:tblGrid>
              <a:tr h="396264">
                <a:tc>
                  <a:txBody>
                    <a:bodyPr/>
                    <a:lstStyle/>
                    <a:p>
                      <a:r>
                        <a:rPr lang="en-GB" sz="2000" smtClean="0"/>
                        <a:t>Level/Aktor</a:t>
                      </a:r>
                      <a:endParaRPr lang="en-GB" sz="2000"/>
                    </a:p>
                  </a:txBody>
                  <a:tcPr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2000" smtClean="0"/>
                        <a:t>Implikasi</a:t>
                      </a:r>
                      <a:endParaRPr lang="en-GB" sz="2000"/>
                    </a:p>
                  </a:txBody>
                  <a:tcPr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444452">
                <a:tc>
                  <a:txBody>
                    <a:bodyPr/>
                    <a:lstStyle/>
                    <a:p>
                      <a:r>
                        <a:rPr lang="en-GB" sz="2000" smtClean="0"/>
                        <a:t>Desa</a:t>
                      </a:r>
                      <a:endParaRPr lang="en-GB" sz="2000"/>
                    </a:p>
                  </a:txBody>
                  <a:tcPr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Arial" pitchFamily="34" charset="0"/>
                        <a:buChar char="•"/>
                      </a:pPr>
                      <a:r>
                        <a:rPr lang="en-GB" sz="2000" smtClean="0"/>
                        <a:t>Kedudukan desa semakin jelas dan kuat. </a:t>
                      </a:r>
                    </a:p>
                    <a:p>
                      <a:pPr marL="285750" indent="-285750">
                        <a:buFont typeface="Arial" pitchFamily="34" charset="0"/>
                        <a:buChar char="•"/>
                      </a:pPr>
                      <a:r>
                        <a:rPr lang="en-GB" sz="2000" baseline="0" smtClean="0"/>
                        <a:t>Desa bukan lagi sebagai pemerintahan semu, tetapi sebagai pemerintahan masyarakat atau pemerintahan berbasis masyarakat. </a:t>
                      </a:r>
                    </a:p>
                    <a:p>
                      <a:pPr marL="285750" indent="-285750">
                        <a:buFont typeface="Arial" pitchFamily="34" charset="0"/>
                        <a:buChar char="•"/>
                      </a:pPr>
                      <a:r>
                        <a:rPr lang="en-GB" sz="2000" baseline="0" smtClean="0"/>
                        <a:t>Desa mempunyai kewenangan yang jelas dan relevan dengan kepentingan warga masyarakat setempat</a:t>
                      </a:r>
                    </a:p>
                    <a:p>
                      <a:pPr marL="285750" indent="-285750">
                        <a:buFont typeface="Arial" pitchFamily="34" charset="0"/>
                        <a:buChar char="•"/>
                      </a:pPr>
                      <a:r>
                        <a:rPr lang="en-GB" sz="2000" baseline="0" smtClean="0"/>
                        <a:t>Desa mempunyai basis material (terutama dana) yang lebih besar</a:t>
                      </a:r>
                    </a:p>
                    <a:p>
                      <a:pPr marL="285750" indent="-285750">
                        <a:buFont typeface="Arial" pitchFamily="34" charset="0"/>
                        <a:buChar char="•"/>
                      </a:pPr>
                      <a:r>
                        <a:rPr lang="en-GB" sz="2000" baseline="0" smtClean="0"/>
                        <a:t>Satu desa, satu perencanaan dan satu anggaran</a:t>
                      </a:r>
                    </a:p>
                    <a:p>
                      <a:pPr marL="285750" indent="-285750">
                        <a:buFont typeface="Arial" pitchFamily="34" charset="0"/>
                        <a:buChar char="•"/>
                      </a:pPr>
                      <a:r>
                        <a:rPr lang="en-GB" sz="2000" baseline="0" smtClean="0"/>
                        <a:t>Desa akan menjadi lebih demokratis </a:t>
                      </a:r>
                    </a:p>
                    <a:p>
                      <a:pPr marL="285750" indent="-285750">
                        <a:buFont typeface="Arial" pitchFamily="34" charset="0"/>
                        <a:buChar char="•"/>
                      </a:pPr>
                      <a:r>
                        <a:rPr lang="en-GB" sz="2000" baseline="0" smtClean="0"/>
                        <a:t>Pembangunan desa akan lebih dinamis dan maju</a:t>
                      </a:r>
                    </a:p>
                  </a:txBody>
                  <a:tcPr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310721">
                <a:tc>
                  <a:txBody>
                    <a:bodyPr/>
                    <a:lstStyle/>
                    <a:p>
                      <a:r>
                        <a:rPr lang="en-GB" sz="2000" smtClean="0"/>
                        <a:t>Warga</a:t>
                      </a:r>
                      <a:endParaRPr lang="en-GB" sz="2000"/>
                    </a:p>
                  </a:txBody>
                  <a:tcPr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Arial" pitchFamily="34" charset="0"/>
                        <a:buChar char="•"/>
                      </a:pPr>
                      <a:r>
                        <a:rPr lang="en-GB" sz="2000" dirty="0" smtClean="0"/>
                        <a:t>Arena </a:t>
                      </a:r>
                      <a:r>
                        <a:rPr lang="en-GB" sz="2000" dirty="0" err="1" smtClean="0"/>
                        <a:t>dan</a:t>
                      </a:r>
                      <a:r>
                        <a:rPr lang="en-GB" sz="2000" dirty="0" smtClean="0"/>
                        <a:t> </a:t>
                      </a:r>
                      <a:r>
                        <a:rPr lang="en-GB" sz="2000" dirty="0" err="1" smtClean="0"/>
                        <a:t>sumberdaya</a:t>
                      </a:r>
                      <a:r>
                        <a:rPr lang="en-GB" sz="2000" dirty="0" smtClean="0"/>
                        <a:t> </a:t>
                      </a:r>
                      <a:r>
                        <a:rPr lang="en-GB" sz="2000" dirty="0" err="1" smtClean="0"/>
                        <a:t>menjadi</a:t>
                      </a:r>
                      <a:r>
                        <a:rPr lang="en-GB" sz="2000" dirty="0" smtClean="0"/>
                        <a:t> </a:t>
                      </a:r>
                      <a:r>
                        <a:rPr lang="en-GB" sz="2000" dirty="0" err="1" smtClean="0"/>
                        <a:t>lebih</a:t>
                      </a:r>
                      <a:r>
                        <a:rPr lang="en-GB" sz="2000" dirty="0" smtClean="0"/>
                        <a:t> </a:t>
                      </a:r>
                      <a:r>
                        <a:rPr lang="en-GB" sz="2000" dirty="0" err="1" smtClean="0"/>
                        <a:t>besar</a:t>
                      </a:r>
                      <a:r>
                        <a:rPr lang="en-GB" sz="2000" dirty="0" smtClean="0"/>
                        <a:t> </a:t>
                      </a:r>
                      <a:r>
                        <a:rPr lang="en-GB" sz="2000" dirty="0" err="1" smtClean="0"/>
                        <a:t>dan</a:t>
                      </a:r>
                      <a:r>
                        <a:rPr lang="en-GB" sz="2000" dirty="0" smtClean="0"/>
                        <a:t> </a:t>
                      </a:r>
                      <a:r>
                        <a:rPr lang="en-GB" sz="2000" dirty="0" err="1" smtClean="0"/>
                        <a:t>lebih</a:t>
                      </a:r>
                      <a:r>
                        <a:rPr lang="en-GB" sz="2000" dirty="0" smtClean="0"/>
                        <a:t> </a:t>
                      </a:r>
                      <a:r>
                        <a:rPr lang="en-GB" sz="2000" dirty="0" err="1" smtClean="0"/>
                        <a:t>dekat</a:t>
                      </a:r>
                      <a:r>
                        <a:rPr lang="en-GB" sz="2000" dirty="0" smtClean="0"/>
                        <a:t> </a:t>
                      </a:r>
                      <a:r>
                        <a:rPr lang="en-GB" sz="2000" dirty="0" err="1" smtClean="0"/>
                        <a:t>pada</a:t>
                      </a:r>
                      <a:r>
                        <a:rPr lang="en-GB" sz="2000" dirty="0" smtClean="0"/>
                        <a:t> </a:t>
                      </a:r>
                      <a:r>
                        <a:rPr lang="en-GB" sz="2000" dirty="0" err="1" smtClean="0"/>
                        <a:t>warga</a:t>
                      </a:r>
                      <a:r>
                        <a:rPr lang="en-GB" sz="2000" dirty="0" smtClean="0"/>
                        <a:t> </a:t>
                      </a:r>
                      <a:r>
                        <a:rPr lang="en-GB" sz="2000" dirty="0" err="1" smtClean="0"/>
                        <a:t>desa</a:t>
                      </a:r>
                      <a:endParaRPr lang="en-GB" sz="2000" dirty="0" smtClean="0"/>
                    </a:p>
                    <a:p>
                      <a:pPr marL="285750" indent="-285750">
                        <a:buFont typeface="Arial" pitchFamily="34" charset="0"/>
                        <a:buChar char="•"/>
                      </a:pPr>
                      <a:r>
                        <a:rPr lang="en-GB" sz="2000" dirty="0" err="1" smtClean="0"/>
                        <a:t>Warga</a:t>
                      </a:r>
                      <a:r>
                        <a:rPr lang="en-GB" sz="2000" dirty="0" smtClean="0"/>
                        <a:t> </a:t>
                      </a:r>
                      <a:r>
                        <a:rPr lang="en-GB" sz="2000" dirty="0" err="1" smtClean="0"/>
                        <a:t>mempunyai</a:t>
                      </a:r>
                      <a:r>
                        <a:rPr lang="en-GB" sz="2000" dirty="0" smtClean="0"/>
                        <a:t> </a:t>
                      </a:r>
                      <a:r>
                        <a:rPr lang="en-GB" sz="2000" dirty="0" err="1" smtClean="0"/>
                        <a:t>hak</a:t>
                      </a:r>
                      <a:r>
                        <a:rPr lang="en-GB" sz="2000" dirty="0" smtClean="0"/>
                        <a:t> yang </a:t>
                      </a:r>
                      <a:r>
                        <a:rPr lang="en-GB" sz="2000" dirty="0" err="1" smtClean="0"/>
                        <a:t>besar</a:t>
                      </a:r>
                      <a:r>
                        <a:rPr lang="en-GB" sz="2000" baseline="0" dirty="0" smtClean="0"/>
                        <a:t> </a:t>
                      </a:r>
                      <a:r>
                        <a:rPr lang="en-GB" sz="2000" baseline="0" dirty="0" err="1" smtClean="0"/>
                        <a:t>untuk</a:t>
                      </a:r>
                      <a:r>
                        <a:rPr lang="en-GB" sz="2000" baseline="0" dirty="0" smtClean="0"/>
                        <a:t> </a:t>
                      </a:r>
                      <a:r>
                        <a:rPr lang="en-GB" sz="2000" baseline="0" dirty="0" err="1" smtClean="0"/>
                        <a:t>berpartisipasi</a:t>
                      </a:r>
                      <a:r>
                        <a:rPr lang="en-GB" sz="2000" baseline="0" dirty="0" smtClean="0"/>
                        <a:t> </a:t>
                      </a:r>
                      <a:r>
                        <a:rPr lang="en-GB" sz="2000" baseline="0" dirty="0" err="1" smtClean="0"/>
                        <a:t>memanfaatkan</a:t>
                      </a:r>
                      <a:r>
                        <a:rPr lang="en-GB" sz="2000" baseline="0" dirty="0" smtClean="0"/>
                        <a:t> </a:t>
                      </a:r>
                      <a:r>
                        <a:rPr lang="en-GB" sz="2000" baseline="0" dirty="0" err="1" smtClean="0"/>
                        <a:t>bahkan</a:t>
                      </a:r>
                      <a:r>
                        <a:rPr lang="en-GB" sz="2000" baseline="0" dirty="0" smtClean="0"/>
                        <a:t> </a:t>
                      </a:r>
                      <a:r>
                        <a:rPr lang="en-GB" sz="2000" baseline="0" dirty="0" err="1" smtClean="0"/>
                        <a:t>merebut</a:t>
                      </a:r>
                      <a:r>
                        <a:rPr lang="en-GB" sz="2000" baseline="0" dirty="0" smtClean="0"/>
                        <a:t> arena </a:t>
                      </a:r>
                      <a:r>
                        <a:rPr lang="en-GB" sz="2000" baseline="0" dirty="0" err="1" smtClean="0"/>
                        <a:t>dan</a:t>
                      </a:r>
                      <a:r>
                        <a:rPr lang="en-GB" sz="2000" baseline="0" dirty="0" smtClean="0"/>
                        <a:t> </a:t>
                      </a:r>
                      <a:r>
                        <a:rPr lang="en-GB" sz="2000" baseline="0" dirty="0" err="1" smtClean="0"/>
                        <a:t>sumberdaya</a:t>
                      </a:r>
                      <a:r>
                        <a:rPr lang="en-GB" sz="2000" baseline="0" dirty="0" smtClean="0"/>
                        <a:t> </a:t>
                      </a:r>
                      <a:endParaRPr lang="en-GB" sz="2000" dirty="0"/>
                    </a:p>
                  </a:txBody>
                  <a:tcPr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1044482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066800"/>
          </a:xfrm>
        </p:spPr>
        <p:txBody>
          <a:bodyPr>
            <a:normAutofit fontScale="90000"/>
          </a:bodyPr>
          <a:lstStyle/>
          <a:p>
            <a:r>
              <a:rPr lang="en-US" b="1" dirty="0" smtClean="0"/>
              <a:t>SPIRIT UTAMA KEBIJAKAN NASIONAL</a:t>
            </a:r>
            <a:endParaRPr lang="en-US" b="1" dirty="0"/>
          </a:p>
        </p:txBody>
      </p:sp>
      <p:sp>
        <p:nvSpPr>
          <p:cNvPr id="3" name="Content Placeholder 2"/>
          <p:cNvSpPr>
            <a:spLocks noGrp="1"/>
          </p:cNvSpPr>
          <p:nvPr>
            <p:ph idx="1"/>
          </p:nvPr>
        </p:nvSpPr>
        <p:spPr>
          <a:xfrm>
            <a:off x="457200" y="1542288"/>
            <a:ext cx="8229600" cy="4706112"/>
          </a:xfrm>
        </p:spPr>
        <p:txBody>
          <a:bodyPr>
            <a:normAutofit lnSpcReduction="10000"/>
          </a:bodyPr>
          <a:lstStyle/>
          <a:p>
            <a:r>
              <a:rPr lang="en-US" dirty="0" err="1" smtClean="0"/>
              <a:t>Memperkuat</a:t>
            </a:r>
            <a:r>
              <a:rPr lang="en-US" dirty="0" smtClean="0"/>
              <a:t> </a:t>
            </a:r>
            <a:r>
              <a:rPr lang="en-US" dirty="0" err="1" smtClean="0"/>
              <a:t>tata</a:t>
            </a:r>
            <a:r>
              <a:rPr lang="en-US" dirty="0" smtClean="0"/>
              <a:t> </a:t>
            </a:r>
            <a:r>
              <a:rPr lang="en-US" dirty="0" err="1" smtClean="0"/>
              <a:t>kelola</a:t>
            </a:r>
            <a:r>
              <a:rPr lang="en-US" dirty="0" smtClean="0"/>
              <a:t> </a:t>
            </a:r>
            <a:r>
              <a:rPr lang="en-US" dirty="0" err="1" smtClean="0"/>
              <a:t>pemerintahan</a:t>
            </a:r>
            <a:r>
              <a:rPr lang="en-US" dirty="0" smtClean="0"/>
              <a:t> </a:t>
            </a:r>
            <a:r>
              <a:rPr lang="en-US" dirty="0" err="1" smtClean="0"/>
              <a:t>desa</a:t>
            </a:r>
            <a:endParaRPr lang="en-US" dirty="0" smtClean="0"/>
          </a:p>
          <a:p>
            <a:r>
              <a:rPr lang="en-US" dirty="0" err="1" smtClean="0"/>
              <a:t>Memperkuat</a:t>
            </a:r>
            <a:r>
              <a:rPr lang="en-US" dirty="0" smtClean="0"/>
              <a:t> </a:t>
            </a:r>
            <a:r>
              <a:rPr lang="en-US" dirty="0" err="1" smtClean="0"/>
              <a:t>perencanaan</a:t>
            </a:r>
            <a:r>
              <a:rPr lang="en-US" dirty="0" smtClean="0"/>
              <a:t> </a:t>
            </a:r>
            <a:r>
              <a:rPr lang="en-US" dirty="0" err="1" smtClean="0"/>
              <a:t>pembangunan</a:t>
            </a:r>
            <a:r>
              <a:rPr lang="en-US" dirty="0" smtClean="0"/>
              <a:t> </a:t>
            </a:r>
            <a:r>
              <a:rPr lang="en-US" dirty="0" err="1" smtClean="0"/>
              <a:t>desa</a:t>
            </a:r>
            <a:endParaRPr lang="en-US" dirty="0" smtClean="0"/>
          </a:p>
          <a:p>
            <a:r>
              <a:rPr lang="en-US" dirty="0" err="1" smtClean="0"/>
              <a:t>Memperkuat</a:t>
            </a:r>
            <a:r>
              <a:rPr lang="en-US" dirty="0" smtClean="0"/>
              <a:t> </a:t>
            </a:r>
            <a:r>
              <a:rPr lang="en-US" dirty="0" err="1" smtClean="0"/>
              <a:t>demokrasi</a:t>
            </a:r>
            <a:r>
              <a:rPr lang="en-US" dirty="0" smtClean="0"/>
              <a:t> </a:t>
            </a:r>
            <a:r>
              <a:rPr lang="en-US" dirty="0" err="1" smtClean="0"/>
              <a:t>dan</a:t>
            </a:r>
            <a:r>
              <a:rPr lang="en-US" dirty="0" smtClean="0"/>
              <a:t> modal </a:t>
            </a:r>
            <a:r>
              <a:rPr lang="en-US" dirty="0" err="1" smtClean="0"/>
              <a:t>sosial</a:t>
            </a:r>
            <a:r>
              <a:rPr lang="en-US" dirty="0" smtClean="0"/>
              <a:t> yang </a:t>
            </a:r>
            <a:r>
              <a:rPr lang="en-US" dirty="0" err="1" smtClean="0"/>
              <a:t>ada</a:t>
            </a:r>
            <a:r>
              <a:rPr lang="en-US" dirty="0" smtClean="0"/>
              <a:t> di </a:t>
            </a:r>
            <a:r>
              <a:rPr lang="en-US" dirty="0" err="1" smtClean="0"/>
              <a:t>desa</a:t>
            </a:r>
            <a:endParaRPr lang="en-US" dirty="0" smtClean="0"/>
          </a:p>
          <a:p>
            <a:r>
              <a:rPr lang="en-US" dirty="0" err="1" smtClean="0"/>
              <a:t>Memperkuat</a:t>
            </a:r>
            <a:r>
              <a:rPr lang="en-US" dirty="0" smtClean="0"/>
              <a:t> </a:t>
            </a:r>
            <a:r>
              <a:rPr lang="en-US" dirty="0" err="1" smtClean="0"/>
              <a:t>kemandirian</a:t>
            </a:r>
            <a:r>
              <a:rPr lang="en-US" dirty="0" smtClean="0"/>
              <a:t> </a:t>
            </a:r>
            <a:r>
              <a:rPr lang="en-US" dirty="0" err="1" smtClean="0"/>
              <a:t>desa</a:t>
            </a:r>
            <a:r>
              <a:rPr lang="en-US" dirty="0" smtClean="0"/>
              <a:t> </a:t>
            </a:r>
            <a:r>
              <a:rPr lang="en-US" dirty="0" err="1" smtClean="0"/>
              <a:t>dan</a:t>
            </a:r>
            <a:r>
              <a:rPr lang="en-US" dirty="0" smtClean="0"/>
              <a:t> </a:t>
            </a:r>
            <a:r>
              <a:rPr lang="en-US" dirty="0" err="1" smtClean="0"/>
              <a:t>mempercepat</a:t>
            </a:r>
            <a:r>
              <a:rPr lang="en-US" dirty="0" smtClean="0"/>
              <a:t> </a:t>
            </a:r>
            <a:r>
              <a:rPr lang="en-US" dirty="0" err="1" smtClean="0"/>
              <a:t>pencapaian</a:t>
            </a:r>
            <a:r>
              <a:rPr lang="en-US" dirty="0" smtClean="0"/>
              <a:t> </a:t>
            </a:r>
            <a:r>
              <a:rPr lang="en-US" dirty="0" err="1" smtClean="0"/>
              <a:t>kesejahteraan</a:t>
            </a:r>
            <a:r>
              <a:rPr lang="en-US" dirty="0" smtClean="0"/>
              <a:t> </a:t>
            </a:r>
            <a:r>
              <a:rPr lang="en-US" dirty="0" err="1" smtClean="0"/>
              <a:t>masyarakat</a:t>
            </a:r>
            <a:r>
              <a:rPr lang="en-US" dirty="0" smtClean="0"/>
              <a:t> </a:t>
            </a:r>
            <a:r>
              <a:rPr lang="en-US" dirty="0" err="1" smtClean="0"/>
              <a:t>desa</a:t>
            </a:r>
            <a:endParaRPr lang="en-US" dirty="0" smtClean="0"/>
          </a:p>
          <a:p>
            <a:r>
              <a:rPr lang="en-US" dirty="0" err="1" smtClean="0"/>
              <a:t>Menumbuhkan</a:t>
            </a:r>
            <a:r>
              <a:rPr lang="en-US" dirty="0" smtClean="0"/>
              <a:t> </a:t>
            </a:r>
            <a:r>
              <a:rPr lang="en-US" dirty="0" err="1" smtClean="0"/>
              <a:t>pemberdayaan</a:t>
            </a:r>
            <a:r>
              <a:rPr lang="en-US" dirty="0" smtClean="0"/>
              <a:t> </a:t>
            </a:r>
            <a:r>
              <a:rPr lang="en-US" dirty="0" err="1" smtClean="0"/>
              <a:t>masyarakat</a:t>
            </a:r>
            <a:r>
              <a:rPr lang="en-US" dirty="0" smtClean="0"/>
              <a:t> </a:t>
            </a:r>
            <a:r>
              <a:rPr lang="en-US" dirty="0" err="1" smtClean="0"/>
              <a:t>desa</a:t>
            </a:r>
            <a:endParaRPr lang="en-US" dirty="0" smtClean="0"/>
          </a:p>
          <a:p>
            <a:r>
              <a:rPr lang="en-US" dirty="0" err="1" smtClean="0"/>
              <a:t>Memperkuat</a:t>
            </a:r>
            <a:r>
              <a:rPr lang="en-US" dirty="0" smtClean="0"/>
              <a:t> </a:t>
            </a:r>
            <a:r>
              <a:rPr lang="en-US" dirty="0" err="1" smtClean="0"/>
              <a:t>kelembagaan</a:t>
            </a:r>
            <a:r>
              <a:rPr lang="en-US" dirty="0" smtClean="0"/>
              <a:t> </a:t>
            </a:r>
            <a:r>
              <a:rPr lang="en-US" dirty="0" err="1" smtClean="0"/>
              <a:t>desa</a:t>
            </a:r>
            <a:r>
              <a:rPr lang="en-US" dirty="0" smtClean="0"/>
              <a:t> </a:t>
            </a:r>
            <a:r>
              <a:rPr lang="en-US" dirty="0" err="1" smtClean="0"/>
              <a:t>dan</a:t>
            </a:r>
            <a:r>
              <a:rPr lang="en-US" dirty="0" smtClean="0"/>
              <a:t> </a:t>
            </a:r>
            <a:r>
              <a:rPr lang="en-US" dirty="0" err="1" smtClean="0"/>
              <a:t>meningkatkan</a:t>
            </a:r>
            <a:r>
              <a:rPr lang="en-US" dirty="0" smtClean="0"/>
              <a:t> </a:t>
            </a:r>
            <a:r>
              <a:rPr lang="en-US" dirty="0" err="1" smtClean="0"/>
              <a:t>partisipasi</a:t>
            </a:r>
            <a:r>
              <a:rPr lang="en-US" dirty="0" smtClean="0"/>
              <a:t> </a:t>
            </a:r>
            <a:r>
              <a:rPr lang="en-US" dirty="0" err="1" smtClean="0"/>
              <a:t>masyarakat</a:t>
            </a:r>
            <a:r>
              <a:rPr lang="en-US" dirty="0" smtClean="0"/>
              <a:t> </a:t>
            </a:r>
            <a:r>
              <a:rPr lang="en-US" dirty="0" err="1" smtClean="0"/>
              <a:t>desa</a:t>
            </a:r>
            <a:r>
              <a:rPr lang="en-US" dirty="0" smtClean="0"/>
              <a:t> </a:t>
            </a:r>
            <a:r>
              <a:rPr lang="en-US" dirty="0" err="1" smtClean="0"/>
              <a:t>dalam</a:t>
            </a:r>
            <a:r>
              <a:rPr lang="en-US" dirty="0" smtClean="0"/>
              <a:t> </a:t>
            </a:r>
            <a:r>
              <a:rPr lang="en-US" dirty="0" err="1" smtClean="0"/>
              <a:t>pembangunan</a:t>
            </a:r>
            <a:r>
              <a:rPr lang="en-US" dirty="0" smtClean="0"/>
              <a:t>.</a:t>
            </a:r>
            <a:endParaRPr lang="en-US" dirty="0"/>
          </a:p>
        </p:txBody>
      </p:sp>
    </p:spTree>
    <p:extLst>
      <p:ext uri="{BB962C8B-B14F-4D97-AF65-F5344CB8AC3E}">
        <p14:creationId xmlns:p14="http://schemas.microsoft.com/office/powerpoint/2010/main" val="41237672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Title 1"/>
          <p:cNvSpPr>
            <a:spLocks noGrp="1"/>
          </p:cNvSpPr>
          <p:nvPr>
            <p:ph type="title"/>
          </p:nvPr>
        </p:nvSpPr>
        <p:spPr>
          <a:xfrm>
            <a:off x="0" y="-15875"/>
            <a:ext cx="9144000" cy="714375"/>
          </a:xfrm>
          <a:solidFill>
            <a:srgbClr val="FA9824"/>
          </a:solidFill>
        </p:spPr>
        <p:txBody>
          <a:bodyPr/>
          <a:lstStyle/>
          <a:p>
            <a:pPr fontAlgn="auto">
              <a:spcAft>
                <a:spcPts val="0"/>
              </a:spcAft>
              <a:defRPr/>
            </a:pPr>
            <a:r>
              <a:rPr lang="en-US" sz="3200" b="1" smtClean="0">
                <a:solidFill>
                  <a:srgbClr val="FFFFFF"/>
                </a:solidFill>
              </a:rPr>
              <a:t>Pengelolaan Aset Desa </a:t>
            </a:r>
          </a:p>
        </p:txBody>
      </p:sp>
      <p:sp>
        <p:nvSpPr>
          <p:cNvPr id="36867" name="Content Placeholder 2"/>
          <p:cNvSpPr>
            <a:spLocks noGrp="1"/>
          </p:cNvSpPr>
          <p:nvPr>
            <p:ph idx="1"/>
          </p:nvPr>
        </p:nvSpPr>
        <p:spPr>
          <a:xfrm>
            <a:off x="457200" y="1011238"/>
            <a:ext cx="8229600" cy="5480050"/>
          </a:xfrm>
        </p:spPr>
        <p:txBody>
          <a:bodyPr>
            <a:normAutofit fontScale="92500" lnSpcReduction="20000"/>
          </a:bodyPr>
          <a:lstStyle/>
          <a:p>
            <a:pPr>
              <a:buFont typeface="Arial" charset="0"/>
              <a:buChar char="•"/>
            </a:pPr>
            <a:r>
              <a:rPr lang="id-ID" sz="1800" smtClean="0"/>
              <a:t>Aset Desa dapat berupa tanah kas Desa, tanah ulayat, pasar Desa, pasar hewan, tambatan perahu, bangunan Desa, pelelangan ikan, pelelangan hasil pertanian, hutan milik Desa, mata air milik Desa, pemandian umum, dan aset lainnya milik Desa.</a:t>
            </a:r>
            <a:endParaRPr lang="en-US" sz="1800" smtClean="0"/>
          </a:p>
          <a:p>
            <a:pPr>
              <a:buFont typeface="Arial" charset="0"/>
              <a:buChar char="•"/>
            </a:pPr>
            <a:r>
              <a:rPr lang="id-ID" sz="1800" b="1" smtClean="0"/>
              <a:t>Kekayaan </a:t>
            </a:r>
            <a:r>
              <a:rPr lang="en-US" sz="1800" b="1" smtClean="0"/>
              <a:t>milik </a:t>
            </a:r>
            <a:r>
              <a:rPr lang="id-ID" sz="1800" b="1" smtClean="0"/>
              <a:t>P</a:t>
            </a:r>
            <a:r>
              <a:rPr lang="en-US" sz="1800" b="1" smtClean="0"/>
              <a:t>emerintah dan Pemerintah Daerah berskala lokal </a:t>
            </a:r>
            <a:r>
              <a:rPr lang="id-ID" sz="1800" b="1" smtClean="0"/>
              <a:t>Desa</a:t>
            </a:r>
            <a:r>
              <a:rPr lang="en-US" sz="1800" b="1" smtClean="0"/>
              <a:t> yang ada di </a:t>
            </a:r>
            <a:r>
              <a:rPr lang="id-ID" sz="1800" b="1" smtClean="0"/>
              <a:t>Desa dapat dihibahkan </a:t>
            </a:r>
            <a:r>
              <a:rPr lang="en-US" sz="1800" b="1" smtClean="0"/>
              <a:t>kepemilikannya kepada </a:t>
            </a:r>
            <a:r>
              <a:rPr lang="id-ID" sz="1800" b="1" smtClean="0"/>
              <a:t>Desa</a:t>
            </a:r>
            <a:r>
              <a:rPr lang="en-US" sz="1800" b="1" smtClean="0"/>
              <a:t>.</a:t>
            </a:r>
          </a:p>
          <a:p>
            <a:pPr>
              <a:buFont typeface="Arial" charset="0"/>
              <a:buChar char="•"/>
            </a:pPr>
            <a:r>
              <a:rPr lang="fi-FI" sz="1800" smtClean="0"/>
              <a:t>Kekayaan</a:t>
            </a:r>
            <a:r>
              <a:rPr lang="id-ID" sz="1800" smtClean="0"/>
              <a:t> milik Desa</a:t>
            </a:r>
            <a:r>
              <a:rPr lang="fi-FI" sz="1800" smtClean="0"/>
              <a:t> yang berupa tanah disertifikatkan atas nama </a:t>
            </a:r>
            <a:r>
              <a:rPr lang="id-ID" sz="1800" smtClean="0"/>
              <a:t>P</a:t>
            </a:r>
            <a:r>
              <a:rPr lang="fi-FI" sz="1800" smtClean="0"/>
              <a:t>emerintah </a:t>
            </a:r>
            <a:r>
              <a:rPr lang="id-ID" sz="1800" smtClean="0"/>
              <a:t>Desa</a:t>
            </a:r>
            <a:r>
              <a:rPr lang="fi-FI" sz="1800" smtClean="0"/>
              <a:t>.</a:t>
            </a:r>
            <a:endParaRPr lang="en-US" sz="1800" smtClean="0"/>
          </a:p>
          <a:p>
            <a:pPr>
              <a:buFont typeface="Arial" charset="0"/>
              <a:buChar char="•"/>
            </a:pPr>
            <a:r>
              <a:rPr lang="id-ID" sz="1800" smtClean="0"/>
              <a:t>Kekayaan </a:t>
            </a:r>
            <a:r>
              <a:rPr lang="fi-FI" sz="1800" smtClean="0"/>
              <a:t>milik Desa yang telah diambil alih oleh Pemerintah Daerah kabupaten/kota dikembalikan kepada Desa</a:t>
            </a:r>
            <a:r>
              <a:rPr lang="id-ID" sz="1800" smtClean="0"/>
              <a:t>,</a:t>
            </a:r>
            <a:r>
              <a:rPr lang="fi-FI" sz="1800" smtClean="0"/>
              <a:t> kecuali yang sudah digunakan untuk fasilitas </a:t>
            </a:r>
            <a:r>
              <a:rPr lang="id-ID" sz="1800" smtClean="0"/>
              <a:t>umum.</a:t>
            </a:r>
            <a:endParaRPr lang="en-US" sz="1800" smtClean="0"/>
          </a:p>
          <a:p>
            <a:pPr>
              <a:buFont typeface="Arial" charset="0"/>
              <a:buChar char="•"/>
            </a:pPr>
            <a:r>
              <a:rPr lang="id-ID" sz="1800" smtClean="0"/>
              <a:t>Bangunan milik Desa harus dilengkapi dengan bukti status kepemilikan dan ditatausahakan secara tertib.</a:t>
            </a:r>
            <a:r>
              <a:rPr lang="id-ID" sz="1800" b="1" smtClean="0"/>
              <a:t> </a:t>
            </a:r>
            <a:endParaRPr lang="en-US" sz="1800" smtClean="0"/>
          </a:p>
          <a:p>
            <a:pPr>
              <a:buFont typeface="Arial" charset="0"/>
              <a:buChar char="•"/>
            </a:pPr>
            <a:r>
              <a:rPr lang="id-ID" sz="1800" smtClean="0"/>
              <a:t>Pengelolaan kekayaan milik Desa dilaksanakan berdasarkan asas kepentingan umum, fungsional, kepastian hukum, keterbukaan, efisiensi, efektivitas, akuntabilitas, dan kepastian nilai ekonomi.</a:t>
            </a:r>
            <a:endParaRPr lang="en-US" sz="1800" smtClean="0"/>
          </a:p>
          <a:p>
            <a:pPr>
              <a:buFont typeface="Arial" charset="0"/>
              <a:buChar char="•"/>
            </a:pPr>
            <a:r>
              <a:rPr lang="fi-FI" sz="1800" b="1" smtClean="0"/>
              <a:t>Pengelolaan</a:t>
            </a:r>
            <a:r>
              <a:rPr lang="fi-FI" sz="1800" b="1" i="1" smtClean="0"/>
              <a:t> </a:t>
            </a:r>
            <a:r>
              <a:rPr lang="id-ID" sz="1800" b="1" smtClean="0"/>
              <a:t>kekayaan milik</a:t>
            </a:r>
            <a:r>
              <a:rPr lang="fi-FI" sz="1800" b="1" smtClean="0"/>
              <a:t> Desa</a:t>
            </a:r>
            <a:r>
              <a:rPr lang="id-ID" sz="1800" b="1" smtClean="0"/>
              <a:t> dilakukan</a:t>
            </a:r>
            <a:r>
              <a:rPr lang="fi-FI" sz="1800" b="1" smtClean="0"/>
              <a:t> untuk </a:t>
            </a:r>
            <a:r>
              <a:rPr lang="id-ID" sz="1800" b="1" smtClean="0"/>
              <a:t>meningkatkan </a:t>
            </a:r>
            <a:r>
              <a:rPr lang="fi-FI" sz="1800" b="1" smtClean="0"/>
              <a:t>kesejahteraan</a:t>
            </a:r>
            <a:r>
              <a:rPr lang="id-ID" sz="1800" b="1" smtClean="0"/>
              <a:t> dan</a:t>
            </a:r>
            <a:r>
              <a:rPr lang="fi-FI" sz="1800" b="1" smtClean="0"/>
              <a:t> taraf hidup masyarakat</a:t>
            </a:r>
            <a:r>
              <a:rPr lang="id-ID" sz="1800" b="1" smtClean="0"/>
              <a:t> Desa serta meningkatkan pendapatan Desa. </a:t>
            </a:r>
            <a:endParaRPr lang="en-US" sz="1800" b="1" smtClean="0"/>
          </a:p>
          <a:p>
            <a:pPr>
              <a:buFont typeface="Arial" charset="0"/>
              <a:buChar char="•"/>
            </a:pPr>
            <a:r>
              <a:rPr lang="fi-FI" sz="1800" smtClean="0"/>
              <a:t>Pengelolaan </a:t>
            </a:r>
            <a:r>
              <a:rPr lang="id-ID" sz="1800" smtClean="0"/>
              <a:t>kekayaan milik Desa dibahas oleh Kepala Desa bersama Badan Permusyawaratan Desa berdasarkan tata cara pengelolaan kekayaan milik Desa yang diatur dalam Peraturan Pemerintah.</a:t>
            </a:r>
            <a:endParaRPr lang="en-US" sz="1800" smtClean="0"/>
          </a:p>
        </p:txBody>
      </p:sp>
    </p:spTree>
    <p:extLst>
      <p:ext uri="{BB962C8B-B14F-4D97-AF65-F5344CB8AC3E}">
        <p14:creationId xmlns:p14="http://schemas.microsoft.com/office/powerpoint/2010/main" val="376068279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a:xfrm>
            <a:off x="0" y="-31750"/>
            <a:ext cx="9144000" cy="1143000"/>
          </a:xfrm>
          <a:solidFill>
            <a:srgbClr val="FFFF00"/>
          </a:solidFill>
        </p:spPr>
        <p:txBody>
          <a:bodyPr/>
          <a:lstStyle/>
          <a:p>
            <a:pPr fontAlgn="auto">
              <a:spcAft>
                <a:spcPts val="0"/>
              </a:spcAft>
              <a:defRPr/>
            </a:pPr>
            <a:r>
              <a:rPr lang="en-US" b="1" smtClean="0"/>
              <a:t>BUM Desa</a:t>
            </a:r>
          </a:p>
        </p:txBody>
      </p:sp>
      <p:sp>
        <p:nvSpPr>
          <p:cNvPr id="37891" name="Content Placeholder 2"/>
          <p:cNvSpPr>
            <a:spLocks noGrp="1"/>
          </p:cNvSpPr>
          <p:nvPr>
            <p:ph idx="1"/>
          </p:nvPr>
        </p:nvSpPr>
        <p:spPr>
          <a:xfrm>
            <a:off x="457200" y="1341438"/>
            <a:ext cx="8218488" cy="5135562"/>
          </a:xfrm>
        </p:spPr>
        <p:txBody>
          <a:bodyPr>
            <a:normAutofit lnSpcReduction="10000"/>
          </a:bodyPr>
          <a:lstStyle/>
          <a:p>
            <a:pPr>
              <a:spcBef>
                <a:spcPts val="1075"/>
              </a:spcBef>
              <a:buFont typeface="Arial" charset="0"/>
              <a:buChar char="•"/>
            </a:pPr>
            <a:r>
              <a:rPr lang="es-ES" sz="1600" smtClean="0"/>
              <a:t>Desa dapat mendirikan Badan Usaha Milik Desa</a:t>
            </a:r>
            <a:r>
              <a:rPr lang="id-ID" sz="1600" smtClean="0"/>
              <a:t> yang disebut BUM Desa.</a:t>
            </a:r>
            <a:endParaRPr lang="en-US" sz="1600" smtClean="0"/>
          </a:p>
          <a:p>
            <a:pPr>
              <a:spcBef>
                <a:spcPts val="1075"/>
              </a:spcBef>
              <a:buFont typeface="Arial" charset="0"/>
              <a:buChar char="•"/>
            </a:pPr>
            <a:r>
              <a:rPr lang="id-ID" sz="1600" b="1" smtClean="0"/>
              <a:t>BUM Desa dapat </a:t>
            </a:r>
            <a:r>
              <a:rPr lang="es-ES" sz="1600" b="1" smtClean="0"/>
              <a:t>menjalankan usaha di bidang ekonomi dan</a:t>
            </a:r>
            <a:r>
              <a:rPr lang="id-ID" sz="1600" b="1" smtClean="0"/>
              <a:t>/</a:t>
            </a:r>
            <a:r>
              <a:rPr lang="es-ES" sz="1600" b="1" smtClean="0"/>
              <a:t>atau pelayanan</a:t>
            </a:r>
            <a:r>
              <a:rPr lang="id-ID" sz="1600" b="1" smtClean="0"/>
              <a:t> umum </a:t>
            </a:r>
            <a:r>
              <a:rPr lang="es-ES" sz="1600" b="1" smtClean="0"/>
              <a:t>sesuai dengan </a:t>
            </a:r>
            <a:r>
              <a:rPr lang="id-ID" sz="1600" b="1" smtClean="0"/>
              <a:t>ketentuan </a:t>
            </a:r>
            <a:r>
              <a:rPr lang="es-ES" sz="1600" b="1" smtClean="0"/>
              <a:t>peraturan perundang-undangan.</a:t>
            </a:r>
            <a:endParaRPr lang="en-US" sz="1600" b="1" smtClean="0"/>
          </a:p>
          <a:p>
            <a:pPr>
              <a:spcBef>
                <a:spcPts val="1075"/>
              </a:spcBef>
              <a:buFont typeface="Arial" charset="0"/>
              <a:buChar char="•"/>
            </a:pPr>
            <a:r>
              <a:rPr lang="en-US" sz="1600" smtClean="0"/>
              <a:t>Pendirian </a:t>
            </a:r>
            <a:r>
              <a:rPr lang="id-ID" sz="1600" smtClean="0"/>
              <a:t>BUM Desa disepakati </a:t>
            </a:r>
            <a:r>
              <a:rPr lang="en-US" sz="1600" smtClean="0"/>
              <a:t>melalui </a:t>
            </a:r>
            <a:r>
              <a:rPr lang="en-US" sz="1600" b="1" smtClean="0"/>
              <a:t>Musyawarah Desa</a:t>
            </a:r>
            <a:r>
              <a:rPr lang="id-ID" sz="1600" b="1" smtClean="0"/>
              <a:t> </a:t>
            </a:r>
            <a:r>
              <a:rPr lang="id-ID" sz="1600" smtClean="0"/>
              <a:t>dan </a:t>
            </a:r>
            <a:r>
              <a:rPr lang="es-ES" sz="1600" smtClean="0"/>
              <a:t>ditetapkan dengan </a:t>
            </a:r>
            <a:r>
              <a:rPr lang="id-ID" sz="1600" smtClean="0"/>
              <a:t>Peraturan Desa</a:t>
            </a:r>
            <a:r>
              <a:rPr lang="es-ES" sz="1600" smtClean="0"/>
              <a:t>.</a:t>
            </a:r>
            <a:endParaRPr lang="en-US" sz="1600" smtClean="0"/>
          </a:p>
          <a:p>
            <a:pPr>
              <a:spcBef>
                <a:spcPts val="1075"/>
              </a:spcBef>
              <a:buFont typeface="Arial" charset="0"/>
              <a:buChar char="•"/>
            </a:pPr>
            <a:r>
              <a:rPr lang="en-US" sz="1600" smtClean="0"/>
              <a:t> </a:t>
            </a:r>
            <a:r>
              <a:rPr lang="es-ES" sz="1600" smtClean="0"/>
              <a:t>Hasil usaha </a:t>
            </a:r>
            <a:r>
              <a:rPr lang="id-ID" sz="1600" smtClean="0"/>
              <a:t>BUM Desa </a:t>
            </a:r>
            <a:r>
              <a:rPr lang="es-ES" sz="1600" smtClean="0"/>
              <a:t>dimanfaatkan untuk:</a:t>
            </a:r>
            <a:endParaRPr lang="en-US" sz="1600" smtClean="0"/>
          </a:p>
          <a:p>
            <a:pPr lvl="1">
              <a:spcBef>
                <a:spcPts val="1075"/>
              </a:spcBef>
              <a:buFont typeface="Arial" charset="0"/>
              <a:buChar char="–"/>
            </a:pPr>
            <a:r>
              <a:rPr lang="en-US" sz="1600" smtClean="0"/>
              <a:t>pengembangan usaha;</a:t>
            </a:r>
            <a:r>
              <a:rPr lang="id-ID" sz="1600" smtClean="0"/>
              <a:t> dan</a:t>
            </a:r>
            <a:endParaRPr lang="en-US" sz="1600" smtClean="0"/>
          </a:p>
          <a:p>
            <a:pPr lvl="1">
              <a:spcBef>
                <a:spcPts val="1075"/>
              </a:spcBef>
              <a:buFont typeface="Arial" charset="0"/>
              <a:buChar char="–"/>
            </a:pPr>
            <a:r>
              <a:rPr lang="id-ID" sz="1600" b="1" smtClean="0"/>
              <a:t>P</a:t>
            </a:r>
            <a:r>
              <a:rPr lang="en-US" sz="1600" b="1" smtClean="0"/>
              <a:t>embangunan </a:t>
            </a:r>
            <a:r>
              <a:rPr lang="id-ID" sz="1600" b="1" smtClean="0"/>
              <a:t>Desa,</a:t>
            </a:r>
            <a:r>
              <a:rPr lang="en-US" sz="1600" b="1" smtClean="0"/>
              <a:t> pemberdayaan masyarakat</a:t>
            </a:r>
            <a:r>
              <a:rPr lang="id-ID" sz="1600" b="1" smtClean="0"/>
              <a:t> Desa, dan pemberian bantuan untuk masyarakat miskin melalui </a:t>
            </a:r>
            <a:r>
              <a:rPr lang="en-US" sz="1600" b="1" smtClean="0"/>
              <a:t>hibah</a:t>
            </a:r>
            <a:r>
              <a:rPr lang="id-ID" sz="1600" b="1" smtClean="0"/>
              <a:t>, bantuan sosial, </a:t>
            </a:r>
            <a:r>
              <a:rPr lang="en-US" sz="1600" b="1" smtClean="0"/>
              <a:t>dan kegiatan dana bergulir </a:t>
            </a:r>
            <a:r>
              <a:rPr lang="id-ID" sz="1600" b="1" smtClean="0"/>
              <a:t>yang ditetapkan dalam Anggaran Pendapatan dan Belanja Desa.</a:t>
            </a:r>
            <a:endParaRPr lang="en-US" sz="1600" b="1" smtClean="0"/>
          </a:p>
          <a:p>
            <a:pPr>
              <a:spcBef>
                <a:spcPts val="1075"/>
              </a:spcBef>
              <a:buFont typeface="Arial" charset="0"/>
              <a:buChar char="•"/>
            </a:pPr>
            <a:r>
              <a:rPr lang="id-ID" sz="1600" smtClean="0"/>
              <a:t>Pemerintah, Pemerintah Daerah provinsi, Pemerintah Daerah kabupaten/kota, dan Pemerintah Desa </a:t>
            </a:r>
            <a:r>
              <a:rPr lang="es-ES" sz="1600" smtClean="0"/>
              <a:t>mendorong perkembangan </a:t>
            </a:r>
            <a:r>
              <a:rPr lang="id-ID" sz="1600" smtClean="0"/>
              <a:t>BUM Desa dengan</a:t>
            </a:r>
            <a:r>
              <a:rPr lang="es-ES" sz="1600" smtClean="0"/>
              <a:t>:</a:t>
            </a:r>
            <a:endParaRPr lang="en-US" sz="1600" smtClean="0"/>
          </a:p>
          <a:p>
            <a:pPr lvl="1">
              <a:spcBef>
                <a:spcPts val="1075"/>
              </a:spcBef>
              <a:buFont typeface="Arial" charset="0"/>
              <a:buChar char="–"/>
            </a:pPr>
            <a:r>
              <a:rPr lang="es-ES" sz="1600" smtClean="0"/>
              <a:t>memberikan hibah dan</a:t>
            </a:r>
            <a:r>
              <a:rPr lang="id-ID" sz="1600" smtClean="0"/>
              <a:t>/</a:t>
            </a:r>
            <a:r>
              <a:rPr lang="es-ES" sz="1600" smtClean="0"/>
              <a:t>atau akses permodalan;</a:t>
            </a:r>
            <a:endParaRPr lang="en-US" sz="1600" smtClean="0"/>
          </a:p>
          <a:p>
            <a:pPr lvl="1">
              <a:spcBef>
                <a:spcPts val="1075"/>
              </a:spcBef>
              <a:buFont typeface="Arial" charset="0"/>
              <a:buChar char="–"/>
            </a:pPr>
            <a:r>
              <a:rPr lang="es-ES" sz="1600" smtClean="0"/>
              <a:t>melakukan pendampingan teknis dan akses ke pasar;</a:t>
            </a:r>
            <a:r>
              <a:rPr lang="id-ID" sz="1600" smtClean="0"/>
              <a:t> dan</a:t>
            </a:r>
            <a:endParaRPr lang="en-US" sz="1600" smtClean="0"/>
          </a:p>
          <a:p>
            <a:pPr lvl="1">
              <a:spcBef>
                <a:spcPts val="1075"/>
              </a:spcBef>
              <a:buFont typeface="Arial" charset="0"/>
              <a:buChar char="–"/>
            </a:pPr>
            <a:r>
              <a:rPr lang="es-ES" sz="1600" smtClean="0"/>
              <a:t>memprioritaskan </a:t>
            </a:r>
            <a:r>
              <a:rPr lang="id-ID" sz="1600" smtClean="0"/>
              <a:t>BUM Desa </a:t>
            </a:r>
            <a:r>
              <a:rPr lang="es-ES" sz="1600" smtClean="0"/>
              <a:t>dalam pengelolaan sumber daya alam di </a:t>
            </a:r>
            <a:r>
              <a:rPr lang="id-ID" sz="1600" smtClean="0"/>
              <a:t>Desa.</a:t>
            </a:r>
            <a:r>
              <a:rPr lang="es-ES" sz="1600" smtClean="0"/>
              <a:t> </a:t>
            </a:r>
            <a:endParaRPr lang="en-US" sz="1600" smtClean="0"/>
          </a:p>
        </p:txBody>
      </p:sp>
    </p:spTree>
    <p:extLst>
      <p:ext uri="{BB962C8B-B14F-4D97-AF65-F5344CB8AC3E}">
        <p14:creationId xmlns:p14="http://schemas.microsoft.com/office/powerpoint/2010/main" val="326753926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938"/>
            <a:ext cx="9144000" cy="1143000"/>
          </a:xfrm>
          <a:solidFill>
            <a:srgbClr val="002060"/>
          </a:solidFill>
        </p:spPr>
        <p:txBody>
          <a:bodyPr rtlCol="0">
            <a:normAutofit fontScale="90000"/>
          </a:bodyPr>
          <a:lstStyle/>
          <a:p>
            <a:pPr fontAlgn="auto">
              <a:spcAft>
                <a:spcPts val="0"/>
              </a:spcAft>
              <a:defRPr/>
            </a:pPr>
            <a:r>
              <a:rPr lang="en-US" b="1" dirty="0" smtClean="0">
                <a:solidFill>
                  <a:srgbClr val="FFFF00"/>
                </a:solidFill>
              </a:rPr>
              <a:t>Pembangunan </a:t>
            </a:r>
            <a:r>
              <a:rPr lang="en-US" b="1" dirty="0" err="1" smtClean="0">
                <a:solidFill>
                  <a:srgbClr val="FFFF00"/>
                </a:solidFill>
              </a:rPr>
              <a:t>Kawasan</a:t>
            </a:r>
            <a:r>
              <a:rPr lang="en-US" b="1" dirty="0" smtClean="0">
                <a:solidFill>
                  <a:srgbClr val="FFFF00"/>
                </a:solidFill>
              </a:rPr>
              <a:t> </a:t>
            </a:r>
            <a:r>
              <a:rPr lang="en-US" b="1" dirty="0" err="1" smtClean="0">
                <a:solidFill>
                  <a:srgbClr val="FFFF00"/>
                </a:solidFill>
              </a:rPr>
              <a:t>Perdesaan</a:t>
            </a:r>
            <a:r>
              <a:rPr lang="en-US" b="1" dirty="0" smtClean="0">
                <a:solidFill>
                  <a:srgbClr val="FFFF00"/>
                </a:solidFill>
              </a:rPr>
              <a:t> </a:t>
            </a:r>
            <a:r>
              <a:rPr lang="en-US" b="1" smtClean="0">
                <a:solidFill>
                  <a:srgbClr val="FFFF00"/>
                </a:solidFill>
              </a:rPr>
              <a:t/>
            </a:r>
            <a:br>
              <a:rPr lang="en-US" b="1" smtClean="0">
                <a:solidFill>
                  <a:srgbClr val="FFFF00"/>
                </a:solidFill>
              </a:rPr>
            </a:br>
            <a:endParaRPr lang="en-US" b="1" dirty="0">
              <a:solidFill>
                <a:srgbClr val="FFFF00"/>
              </a:solidFill>
            </a:endParaRPr>
          </a:p>
        </p:txBody>
      </p:sp>
      <p:sp>
        <p:nvSpPr>
          <p:cNvPr id="3" name="Content Placeholder 2"/>
          <p:cNvSpPr>
            <a:spLocks noGrp="1"/>
          </p:cNvSpPr>
          <p:nvPr>
            <p:ph idx="1"/>
          </p:nvPr>
        </p:nvSpPr>
        <p:spPr>
          <a:xfrm>
            <a:off x="293688" y="1435100"/>
            <a:ext cx="8393112" cy="5232400"/>
          </a:xfrm>
        </p:spPr>
        <p:txBody>
          <a:bodyPr rtlCol="0">
            <a:normAutofit fontScale="62500" lnSpcReduction="20000"/>
          </a:bodyPr>
          <a:lstStyle/>
          <a:p>
            <a:pPr fontAlgn="auto">
              <a:spcBef>
                <a:spcPts val="1032"/>
              </a:spcBef>
              <a:spcAft>
                <a:spcPts val="0"/>
              </a:spcAft>
              <a:buFont typeface="Arial" pitchFamily="34" charset="0"/>
              <a:buChar char="•"/>
              <a:defRPr/>
            </a:pPr>
            <a:r>
              <a:rPr lang="id-ID" dirty="0" smtClean="0"/>
              <a:t>Pembangunan </a:t>
            </a:r>
            <a:r>
              <a:rPr lang="id-ID" dirty="0"/>
              <a:t>Kawasan Perdesaan dilaksanakan dalam upaya mempercepat dan meningkatkan kualitas pelayanan, pembangunan, dan pemberdayaan masyarakat Desa di Kawasan Perdesaan melalui pendekatan pembangunan partisipatif.</a:t>
            </a:r>
            <a:endParaRPr lang="en-US" dirty="0"/>
          </a:p>
          <a:p>
            <a:pPr fontAlgn="auto">
              <a:spcBef>
                <a:spcPts val="1032"/>
              </a:spcBef>
              <a:spcAft>
                <a:spcPts val="0"/>
              </a:spcAft>
              <a:buFont typeface="Arial" pitchFamily="34" charset="0"/>
              <a:buChar char="•"/>
              <a:defRPr/>
            </a:pPr>
            <a:r>
              <a:rPr lang="id-ID" dirty="0"/>
              <a:t>Pembangunan Kawasan Perdesaan meliputi:</a:t>
            </a:r>
            <a:endParaRPr lang="en-US" dirty="0"/>
          </a:p>
          <a:p>
            <a:pPr lvl="1" fontAlgn="auto">
              <a:spcBef>
                <a:spcPts val="1032"/>
              </a:spcBef>
              <a:spcAft>
                <a:spcPts val="0"/>
              </a:spcAft>
              <a:buFont typeface="Arial" pitchFamily="34" charset="0"/>
              <a:buChar char="–"/>
              <a:defRPr/>
            </a:pPr>
            <a:r>
              <a:rPr lang="id-ID" dirty="0"/>
              <a:t>penggunaan dan pemanfaatan wilayah Desa dalam rangka penetapan kawasan pembangunan sesuai dengan tata ruang kabupaten/kota;</a:t>
            </a:r>
            <a:endParaRPr lang="en-US" dirty="0"/>
          </a:p>
          <a:p>
            <a:pPr lvl="1" fontAlgn="auto">
              <a:spcBef>
                <a:spcPts val="1032"/>
              </a:spcBef>
              <a:spcAft>
                <a:spcPts val="0"/>
              </a:spcAft>
              <a:buFont typeface="Arial" pitchFamily="34" charset="0"/>
              <a:buChar char="–"/>
              <a:defRPr/>
            </a:pPr>
            <a:r>
              <a:rPr lang="id-ID" dirty="0"/>
              <a:t>p</a:t>
            </a:r>
            <a:r>
              <a:rPr lang="fi-FI" dirty="0" err="1"/>
              <a:t>elayanan</a:t>
            </a:r>
            <a:r>
              <a:rPr lang="fi-FI" dirty="0"/>
              <a:t> </a:t>
            </a:r>
            <a:r>
              <a:rPr lang="fi-FI" dirty="0" err="1"/>
              <a:t>yang</a:t>
            </a:r>
            <a:r>
              <a:rPr lang="fi-FI" dirty="0"/>
              <a:t> </a:t>
            </a:r>
            <a:r>
              <a:rPr lang="fi-FI" dirty="0" err="1"/>
              <a:t>dilakukan</a:t>
            </a:r>
            <a:r>
              <a:rPr lang="fi-FI" dirty="0"/>
              <a:t> </a:t>
            </a:r>
            <a:r>
              <a:rPr lang="fi-FI" dirty="0" err="1"/>
              <a:t>untuk</a:t>
            </a:r>
            <a:r>
              <a:rPr lang="fi-FI" dirty="0"/>
              <a:t> </a:t>
            </a:r>
            <a:r>
              <a:rPr lang="fi-FI" dirty="0" err="1"/>
              <a:t>meningkatkan</a:t>
            </a:r>
            <a:r>
              <a:rPr lang="fi-FI" dirty="0"/>
              <a:t> </a:t>
            </a:r>
            <a:r>
              <a:rPr lang="fi-FI" dirty="0" err="1"/>
              <a:t>kesejahteraan</a:t>
            </a:r>
            <a:r>
              <a:rPr lang="fi-FI" dirty="0"/>
              <a:t> </a:t>
            </a:r>
            <a:r>
              <a:rPr lang="fi-FI" dirty="0" err="1"/>
              <a:t>masyarakat</a:t>
            </a:r>
            <a:r>
              <a:rPr lang="fi-FI" dirty="0"/>
              <a:t> per</a:t>
            </a:r>
            <a:r>
              <a:rPr lang="id-ID" dirty="0"/>
              <a:t>d</a:t>
            </a:r>
            <a:r>
              <a:rPr lang="fi-FI" dirty="0" err="1"/>
              <a:t>esaan</a:t>
            </a:r>
            <a:r>
              <a:rPr lang="fi-FI" dirty="0"/>
              <a:t>;</a:t>
            </a:r>
            <a:endParaRPr lang="en-US" dirty="0"/>
          </a:p>
          <a:p>
            <a:pPr lvl="1" fontAlgn="auto">
              <a:spcBef>
                <a:spcPts val="1032"/>
              </a:spcBef>
              <a:spcAft>
                <a:spcPts val="0"/>
              </a:spcAft>
              <a:buFont typeface="Arial" pitchFamily="34" charset="0"/>
              <a:buChar char="–"/>
              <a:defRPr/>
            </a:pPr>
            <a:r>
              <a:rPr lang="fi-FI" dirty="0" err="1"/>
              <a:t>pembangunan</a:t>
            </a:r>
            <a:r>
              <a:rPr lang="fi-FI" dirty="0"/>
              <a:t> </a:t>
            </a:r>
            <a:r>
              <a:rPr lang="fi-FI" dirty="0" err="1"/>
              <a:t>infrastruktur</a:t>
            </a:r>
            <a:r>
              <a:rPr lang="id-ID" dirty="0"/>
              <a:t>, peningkatan </a:t>
            </a:r>
            <a:r>
              <a:rPr lang="fi-FI" dirty="0"/>
              <a:t>ekonomi per</a:t>
            </a:r>
            <a:r>
              <a:rPr lang="id-ID" dirty="0"/>
              <a:t>d</a:t>
            </a:r>
            <a:r>
              <a:rPr lang="fi-FI" dirty="0" err="1"/>
              <a:t>esaan</a:t>
            </a:r>
            <a:r>
              <a:rPr lang="fi-FI" dirty="0"/>
              <a:t>,</a:t>
            </a:r>
            <a:r>
              <a:rPr lang="id-ID" dirty="0"/>
              <a:t> dan pengembangan teknologi tepat guna</a:t>
            </a:r>
            <a:r>
              <a:rPr lang="fi-FI" dirty="0"/>
              <a:t>; </a:t>
            </a:r>
            <a:r>
              <a:rPr lang="id-ID" dirty="0"/>
              <a:t>dan</a:t>
            </a:r>
            <a:endParaRPr lang="en-US" dirty="0"/>
          </a:p>
          <a:p>
            <a:pPr lvl="1" fontAlgn="auto">
              <a:spcBef>
                <a:spcPts val="1032"/>
              </a:spcBef>
              <a:spcAft>
                <a:spcPts val="0"/>
              </a:spcAft>
              <a:buFont typeface="Arial" pitchFamily="34" charset="0"/>
              <a:buChar char="–"/>
              <a:defRPr/>
            </a:pPr>
            <a:r>
              <a:rPr lang="fi-FI" dirty="0" err="1"/>
              <a:t>pemberdayaan</a:t>
            </a:r>
            <a:r>
              <a:rPr lang="fi-FI" dirty="0"/>
              <a:t> </a:t>
            </a:r>
            <a:r>
              <a:rPr lang="fi-FI" dirty="0" err="1"/>
              <a:t>masyarakat</a:t>
            </a:r>
            <a:r>
              <a:rPr lang="fi-FI" dirty="0"/>
              <a:t> </a:t>
            </a:r>
            <a:r>
              <a:rPr lang="id-ID" dirty="0"/>
              <a:t>Desa </a:t>
            </a:r>
            <a:r>
              <a:rPr lang="fi-FI" dirty="0" err="1"/>
              <a:t>untuk</a:t>
            </a:r>
            <a:r>
              <a:rPr lang="fi-FI" dirty="0"/>
              <a:t> </a:t>
            </a:r>
            <a:r>
              <a:rPr lang="fi-FI" dirty="0" err="1"/>
              <a:t>meningkatkan</a:t>
            </a:r>
            <a:r>
              <a:rPr lang="fi-FI" dirty="0"/>
              <a:t> </a:t>
            </a:r>
            <a:r>
              <a:rPr lang="fi-FI" dirty="0" err="1"/>
              <a:t>akses</a:t>
            </a:r>
            <a:r>
              <a:rPr lang="fi-FI" dirty="0"/>
              <a:t> </a:t>
            </a:r>
            <a:r>
              <a:rPr lang="fi-FI" dirty="0" err="1"/>
              <a:t>terhadap</a:t>
            </a:r>
            <a:r>
              <a:rPr lang="fi-FI" dirty="0"/>
              <a:t> </a:t>
            </a:r>
            <a:r>
              <a:rPr lang="fi-FI" dirty="0" err="1"/>
              <a:t>pelayanan</a:t>
            </a:r>
            <a:r>
              <a:rPr lang="fi-FI" dirty="0"/>
              <a:t> </a:t>
            </a:r>
            <a:r>
              <a:rPr lang="fi-FI" dirty="0" err="1"/>
              <a:t>dan</a:t>
            </a:r>
            <a:r>
              <a:rPr lang="fi-FI" dirty="0"/>
              <a:t> </a:t>
            </a:r>
            <a:r>
              <a:rPr lang="fi-FI" dirty="0" err="1"/>
              <a:t>kegiatan</a:t>
            </a:r>
            <a:r>
              <a:rPr lang="fi-FI" dirty="0"/>
              <a:t> ekonomi</a:t>
            </a:r>
            <a:r>
              <a:rPr lang="id-ID" dirty="0"/>
              <a:t>.</a:t>
            </a:r>
            <a:endParaRPr lang="en-US" dirty="0"/>
          </a:p>
          <a:p>
            <a:pPr fontAlgn="auto">
              <a:spcBef>
                <a:spcPts val="1032"/>
              </a:spcBef>
              <a:spcAft>
                <a:spcPts val="0"/>
              </a:spcAft>
              <a:buFont typeface="Arial" pitchFamily="34" charset="0"/>
              <a:buChar char="•"/>
              <a:defRPr/>
            </a:pPr>
            <a:r>
              <a:rPr lang="id-ID" dirty="0"/>
              <a:t>Rancangan</a:t>
            </a:r>
            <a:r>
              <a:rPr lang="id-ID" b="1" i="1" dirty="0"/>
              <a:t> </a:t>
            </a:r>
            <a:r>
              <a:rPr lang="id-ID" dirty="0"/>
              <a:t>pembangunan Kawasan Perdesaan dibahas bersama oleh Pemerintah, Pemerintah Daerah provinsi, Pemerintah Daerah kabupaten/kota, dan Pemerintah Desa.</a:t>
            </a:r>
            <a:endParaRPr lang="en-US" dirty="0"/>
          </a:p>
          <a:p>
            <a:pPr fontAlgn="auto">
              <a:spcBef>
                <a:spcPts val="1032"/>
              </a:spcBef>
              <a:spcAft>
                <a:spcPts val="0"/>
              </a:spcAft>
              <a:buFont typeface="Arial" pitchFamily="34" charset="0"/>
              <a:buChar char="•"/>
              <a:defRPr/>
            </a:pPr>
            <a:r>
              <a:rPr lang="id-ID" dirty="0"/>
              <a:t>Rencana pembangunan Kawasan Perdesaan </a:t>
            </a:r>
            <a:r>
              <a:rPr lang="id-ID" dirty="0" smtClean="0"/>
              <a:t>ditetapkan </a:t>
            </a:r>
            <a:r>
              <a:rPr lang="id-ID" dirty="0"/>
              <a:t>oleh Bupati/Walikota sesuai dengan Rencana Pembangunan Jangka Menengah Daerah.</a:t>
            </a:r>
            <a:endParaRPr lang="en-US" dirty="0"/>
          </a:p>
        </p:txBody>
      </p:sp>
    </p:spTree>
    <p:extLst>
      <p:ext uri="{BB962C8B-B14F-4D97-AF65-F5344CB8AC3E}">
        <p14:creationId xmlns:p14="http://schemas.microsoft.com/office/powerpoint/2010/main" val="246085597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0" y="260648"/>
            <a:ext cx="9144000" cy="1143000"/>
          </a:xfrm>
          <a:solidFill>
            <a:srgbClr val="002060"/>
          </a:solidFill>
        </p:spPr>
        <p:txBody>
          <a:bodyPr rtlCol="0">
            <a:normAutofit fontScale="90000"/>
          </a:bodyPr>
          <a:lstStyle/>
          <a:p>
            <a:pPr fontAlgn="auto">
              <a:spcAft>
                <a:spcPts val="0"/>
              </a:spcAft>
              <a:defRPr/>
            </a:pPr>
            <a:r>
              <a:rPr lang="en-US" b="1" dirty="0" smtClean="0">
                <a:solidFill>
                  <a:srgbClr val="FFFF00"/>
                </a:solidFill>
              </a:rPr>
              <a:t>Pembangunan </a:t>
            </a:r>
            <a:r>
              <a:rPr lang="en-US" b="1" dirty="0" err="1" smtClean="0">
                <a:solidFill>
                  <a:srgbClr val="FFFF00"/>
                </a:solidFill>
              </a:rPr>
              <a:t>Kawasan</a:t>
            </a:r>
            <a:r>
              <a:rPr lang="en-US" b="1" dirty="0" smtClean="0">
                <a:solidFill>
                  <a:srgbClr val="FFFF00"/>
                </a:solidFill>
              </a:rPr>
              <a:t> </a:t>
            </a:r>
            <a:r>
              <a:rPr lang="en-US" b="1" dirty="0" err="1" smtClean="0">
                <a:solidFill>
                  <a:srgbClr val="FFFF00"/>
                </a:solidFill>
              </a:rPr>
              <a:t>Perdesaan</a:t>
            </a:r>
            <a:r>
              <a:rPr lang="en-US" b="1" dirty="0" smtClean="0">
                <a:solidFill>
                  <a:srgbClr val="FFFF00"/>
                </a:solidFill>
              </a:rPr>
              <a:t> </a:t>
            </a:r>
            <a:r>
              <a:rPr lang="en-US" b="1" smtClean="0">
                <a:solidFill>
                  <a:srgbClr val="FFFF00"/>
                </a:solidFill>
              </a:rPr>
              <a:t/>
            </a:r>
            <a:br>
              <a:rPr lang="en-US" b="1" smtClean="0">
                <a:solidFill>
                  <a:srgbClr val="FFFF00"/>
                </a:solidFill>
              </a:rPr>
            </a:br>
            <a:endParaRPr lang="en-US" b="1" dirty="0">
              <a:solidFill>
                <a:srgbClr val="FFFF00"/>
              </a:solidFill>
            </a:endParaRPr>
          </a:p>
        </p:txBody>
      </p:sp>
      <p:sp>
        <p:nvSpPr>
          <p:cNvPr id="3" name="Content Placeholder 2"/>
          <p:cNvSpPr>
            <a:spLocks noGrp="1"/>
          </p:cNvSpPr>
          <p:nvPr>
            <p:ph idx="1"/>
          </p:nvPr>
        </p:nvSpPr>
        <p:spPr>
          <a:xfrm>
            <a:off x="293688" y="1387475"/>
            <a:ext cx="8393112" cy="5232400"/>
          </a:xfrm>
        </p:spPr>
        <p:txBody>
          <a:bodyPr rtlCol="0">
            <a:normAutofit fontScale="85000" lnSpcReduction="10000"/>
          </a:bodyPr>
          <a:lstStyle/>
          <a:p>
            <a:pPr fontAlgn="auto">
              <a:spcBef>
                <a:spcPts val="1848"/>
              </a:spcBef>
              <a:spcAft>
                <a:spcPts val="0"/>
              </a:spcAft>
              <a:buFont typeface="Arial" pitchFamily="34" charset="0"/>
              <a:buChar char="•"/>
              <a:defRPr/>
            </a:pPr>
            <a:r>
              <a:rPr lang="es-ES" b="1" dirty="0" err="1" smtClean="0"/>
              <a:t>Pembangunan</a:t>
            </a:r>
            <a:r>
              <a:rPr lang="es-ES" b="1" dirty="0" smtClean="0"/>
              <a:t> </a:t>
            </a:r>
            <a:r>
              <a:rPr lang="es-ES" b="1" dirty="0"/>
              <a:t>K</a:t>
            </a:r>
            <a:r>
              <a:rPr lang="id-ID" b="1" dirty="0"/>
              <a:t>awasan </a:t>
            </a:r>
            <a:r>
              <a:rPr lang="es-ES" b="1" dirty="0" smtClean="0"/>
              <a:t>yang </a:t>
            </a:r>
            <a:r>
              <a:rPr lang="es-ES" b="1" dirty="0" err="1"/>
              <a:t>terkait</a:t>
            </a:r>
            <a:r>
              <a:rPr lang="es-ES" b="1" dirty="0"/>
              <a:t> </a:t>
            </a:r>
            <a:r>
              <a:rPr lang="es-ES" b="1" dirty="0" err="1"/>
              <a:t>dengan</a:t>
            </a:r>
            <a:r>
              <a:rPr lang="es-ES" b="1" dirty="0"/>
              <a:t> </a:t>
            </a:r>
            <a:r>
              <a:rPr lang="es-ES" b="1" dirty="0" err="1"/>
              <a:t>pemanfaatan</a:t>
            </a:r>
            <a:r>
              <a:rPr lang="es-ES" b="1" dirty="0"/>
              <a:t> </a:t>
            </a:r>
            <a:r>
              <a:rPr lang="es-ES" b="1" dirty="0" err="1"/>
              <a:t>Aset</a:t>
            </a:r>
            <a:r>
              <a:rPr lang="es-ES" b="1" dirty="0"/>
              <a:t> </a:t>
            </a:r>
            <a:r>
              <a:rPr lang="es-ES" b="1" dirty="0" err="1"/>
              <a:t>Desa</a:t>
            </a:r>
            <a:r>
              <a:rPr lang="es-ES" b="1" dirty="0"/>
              <a:t> </a:t>
            </a:r>
            <a:r>
              <a:rPr lang="id-ID" b="1" dirty="0"/>
              <a:t>dan tata ruang Desa </a:t>
            </a:r>
            <a:r>
              <a:rPr lang="es-ES" b="1" dirty="0" err="1"/>
              <a:t>wajib</a:t>
            </a:r>
            <a:r>
              <a:rPr lang="es-ES" b="1" dirty="0"/>
              <a:t> </a:t>
            </a:r>
            <a:r>
              <a:rPr lang="id-ID" b="1" dirty="0"/>
              <a:t>melibatkan Pemerintah Desa</a:t>
            </a:r>
            <a:r>
              <a:rPr lang="id-ID" dirty="0"/>
              <a:t>.</a:t>
            </a:r>
            <a:endParaRPr lang="en-US" dirty="0"/>
          </a:p>
          <a:p>
            <a:pPr fontAlgn="auto">
              <a:spcBef>
                <a:spcPts val="1848"/>
              </a:spcBef>
              <a:spcAft>
                <a:spcPts val="0"/>
              </a:spcAft>
              <a:buFont typeface="Arial" pitchFamily="34" charset="0"/>
              <a:buChar char="•"/>
              <a:defRPr/>
            </a:pPr>
            <a:r>
              <a:rPr lang="id-ID" dirty="0"/>
              <a:t>P</a:t>
            </a:r>
            <a:r>
              <a:rPr lang="es-ES" dirty="0" err="1"/>
              <a:t>erencanaan</a:t>
            </a:r>
            <a:r>
              <a:rPr lang="es-ES" dirty="0"/>
              <a:t>, </a:t>
            </a:r>
            <a:r>
              <a:rPr lang="es-ES" dirty="0" err="1"/>
              <a:t>pelaksanaan</a:t>
            </a:r>
            <a:r>
              <a:rPr lang="es-ES" dirty="0"/>
              <a:t>, </a:t>
            </a:r>
            <a:r>
              <a:rPr lang="es-ES" dirty="0" err="1"/>
              <a:t>pemanfaatan</a:t>
            </a:r>
            <a:r>
              <a:rPr lang="id-ID" dirty="0"/>
              <a:t>,</a:t>
            </a:r>
            <a:r>
              <a:rPr lang="es-ES" dirty="0"/>
              <a:t> dan </a:t>
            </a:r>
            <a:r>
              <a:rPr lang="es-ES" dirty="0" err="1"/>
              <a:t>pendayagunaan</a:t>
            </a:r>
            <a:r>
              <a:rPr lang="es-ES" dirty="0"/>
              <a:t> </a:t>
            </a:r>
            <a:r>
              <a:rPr lang="es-ES" dirty="0" err="1"/>
              <a:t>Aset</a:t>
            </a:r>
            <a:r>
              <a:rPr lang="es-ES" dirty="0"/>
              <a:t>  </a:t>
            </a:r>
            <a:r>
              <a:rPr lang="es-ES" dirty="0" err="1"/>
              <a:t>Desa</a:t>
            </a:r>
            <a:r>
              <a:rPr lang="es-ES" dirty="0"/>
              <a:t> </a:t>
            </a:r>
            <a:r>
              <a:rPr lang="es-ES" dirty="0" err="1"/>
              <a:t>untuk</a:t>
            </a:r>
            <a:r>
              <a:rPr lang="es-ES" dirty="0"/>
              <a:t> </a:t>
            </a:r>
            <a:r>
              <a:rPr lang="es-ES" dirty="0" err="1"/>
              <a:t>pembangunan</a:t>
            </a:r>
            <a:r>
              <a:rPr lang="es-ES" dirty="0"/>
              <a:t> K</a:t>
            </a:r>
            <a:r>
              <a:rPr lang="id-ID" dirty="0"/>
              <a:t>awasan P</a:t>
            </a:r>
            <a:r>
              <a:rPr lang="es-ES" dirty="0" err="1"/>
              <a:t>er</a:t>
            </a:r>
            <a:r>
              <a:rPr lang="id-ID" dirty="0"/>
              <a:t>d</a:t>
            </a:r>
            <a:r>
              <a:rPr lang="es-ES" dirty="0" err="1"/>
              <a:t>esaan</a:t>
            </a:r>
            <a:r>
              <a:rPr lang="es-ES" dirty="0"/>
              <a:t> </a:t>
            </a:r>
            <a:r>
              <a:rPr lang="es-ES" dirty="0" err="1"/>
              <a:t>merujuk</a:t>
            </a:r>
            <a:r>
              <a:rPr lang="es-ES" dirty="0"/>
              <a:t> pada </a:t>
            </a:r>
            <a:r>
              <a:rPr lang="id-ID" dirty="0"/>
              <a:t>hasil</a:t>
            </a:r>
            <a:r>
              <a:rPr lang="es-ES" dirty="0"/>
              <a:t> </a:t>
            </a:r>
            <a:r>
              <a:rPr lang="es-ES" dirty="0" err="1"/>
              <a:t>Musyawarah</a:t>
            </a:r>
            <a:r>
              <a:rPr lang="es-ES" dirty="0"/>
              <a:t> </a:t>
            </a:r>
            <a:r>
              <a:rPr lang="es-ES" dirty="0" err="1"/>
              <a:t>Desa</a:t>
            </a:r>
            <a:r>
              <a:rPr lang="id-ID" dirty="0"/>
              <a:t>.</a:t>
            </a:r>
            <a:r>
              <a:rPr lang="es-ES" dirty="0"/>
              <a:t> </a:t>
            </a:r>
            <a:endParaRPr lang="en-US" dirty="0" smtClean="0"/>
          </a:p>
          <a:p>
            <a:pPr fontAlgn="auto">
              <a:spcBef>
                <a:spcPts val="1848"/>
              </a:spcBef>
              <a:spcAft>
                <a:spcPts val="0"/>
              </a:spcAft>
              <a:buFont typeface="Arial" pitchFamily="34" charset="0"/>
              <a:buChar char="•"/>
              <a:defRPr/>
            </a:pPr>
            <a:r>
              <a:rPr lang="id-ID" dirty="0" smtClean="0"/>
              <a:t>Pembangunan Kawasan Perdesaan dilaksanakan melalui satuan kerja perangkat daerah, Pemerintah Desa, dan/atau BUM Desa dengan mengikutsertakan masyarakat Desa.</a:t>
            </a:r>
            <a:endParaRPr lang="en-US" dirty="0" smtClean="0"/>
          </a:p>
          <a:p>
            <a:pPr fontAlgn="auto">
              <a:spcBef>
                <a:spcPts val="1848"/>
              </a:spcBef>
              <a:spcAft>
                <a:spcPts val="0"/>
              </a:spcAft>
              <a:buFont typeface="Arial" pitchFamily="34" charset="0"/>
              <a:buChar char="•"/>
              <a:defRPr/>
            </a:pPr>
            <a:r>
              <a:rPr lang="id-ID" b="1" dirty="0" smtClean="0"/>
              <a:t>Pembangunan </a:t>
            </a:r>
            <a:r>
              <a:rPr lang="id-ID" b="1" dirty="0"/>
              <a:t>Kawasan Perdesaan yang berskala lokal Desa wajib diserahkan pelaksanaannya kepada Desa dan/atau kerja sama antar-Desa.</a:t>
            </a:r>
            <a:endParaRPr lang="en-US" b="1" dirty="0"/>
          </a:p>
          <a:p>
            <a:pPr fontAlgn="auto">
              <a:spcBef>
                <a:spcPts val="1848"/>
              </a:spcBef>
              <a:spcAft>
                <a:spcPts val="0"/>
              </a:spcAft>
              <a:buFont typeface="Arial" pitchFamily="34" charset="0"/>
              <a:buChar char="•"/>
              <a:defRPr/>
            </a:pPr>
            <a:endParaRPr lang="en-US" dirty="0"/>
          </a:p>
        </p:txBody>
      </p:sp>
    </p:spTree>
    <p:extLst>
      <p:ext uri="{BB962C8B-B14F-4D97-AF65-F5344CB8AC3E}">
        <p14:creationId xmlns:p14="http://schemas.microsoft.com/office/powerpoint/2010/main" val="342879826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938"/>
            <a:ext cx="9144000" cy="720725"/>
          </a:xfrm>
          <a:solidFill>
            <a:srgbClr val="002060"/>
          </a:solidFill>
        </p:spPr>
        <p:txBody>
          <a:bodyPr rtlCol="0"/>
          <a:lstStyle/>
          <a:p>
            <a:pPr fontAlgn="auto">
              <a:spcAft>
                <a:spcPts val="0"/>
              </a:spcAft>
              <a:defRPr/>
            </a:pPr>
            <a:r>
              <a:rPr lang="en-US" b="1" dirty="0" err="1" smtClean="0">
                <a:solidFill>
                  <a:srgbClr val="FFFF00"/>
                </a:solidFill>
              </a:rPr>
              <a:t>Kerja</a:t>
            </a:r>
            <a:r>
              <a:rPr lang="en-US" b="1" dirty="0" err="1">
                <a:solidFill>
                  <a:srgbClr val="FFFF00"/>
                </a:solidFill>
              </a:rPr>
              <a:t>s</a:t>
            </a:r>
            <a:r>
              <a:rPr lang="en-US" b="1" dirty="0" err="1" smtClean="0">
                <a:solidFill>
                  <a:srgbClr val="FFFF00"/>
                </a:solidFill>
              </a:rPr>
              <a:t>ama</a:t>
            </a:r>
            <a:r>
              <a:rPr lang="en-US" b="1" dirty="0" smtClean="0">
                <a:solidFill>
                  <a:srgbClr val="FFFF00"/>
                </a:solidFill>
              </a:rPr>
              <a:t> </a:t>
            </a:r>
            <a:r>
              <a:rPr lang="en-US" b="1" dirty="0" err="1" smtClean="0">
                <a:solidFill>
                  <a:srgbClr val="FFFF00"/>
                </a:solidFill>
              </a:rPr>
              <a:t>Antar</a:t>
            </a:r>
            <a:r>
              <a:rPr lang="en-US" b="1" dirty="0" smtClean="0">
                <a:solidFill>
                  <a:srgbClr val="FFFF00"/>
                </a:solidFill>
              </a:rPr>
              <a:t> </a:t>
            </a:r>
            <a:r>
              <a:rPr lang="en-US" b="1" dirty="0" err="1" smtClean="0">
                <a:solidFill>
                  <a:srgbClr val="FFFF00"/>
                </a:solidFill>
              </a:rPr>
              <a:t>Desa</a:t>
            </a:r>
            <a:endParaRPr lang="en-US" b="1" dirty="0">
              <a:solidFill>
                <a:srgbClr val="FFFF00"/>
              </a:solidFill>
            </a:endParaRPr>
          </a:p>
        </p:txBody>
      </p:sp>
      <p:sp>
        <p:nvSpPr>
          <p:cNvPr id="40963" name="Content Placeholder 2"/>
          <p:cNvSpPr>
            <a:spLocks noGrp="1"/>
          </p:cNvSpPr>
          <p:nvPr>
            <p:ph idx="1"/>
          </p:nvPr>
        </p:nvSpPr>
        <p:spPr>
          <a:xfrm>
            <a:off x="282575" y="1152525"/>
            <a:ext cx="8548688" cy="5561013"/>
          </a:xfrm>
        </p:spPr>
        <p:txBody>
          <a:bodyPr/>
          <a:lstStyle/>
          <a:p>
            <a:pPr>
              <a:spcBef>
                <a:spcPts val="1675"/>
              </a:spcBef>
            </a:pPr>
            <a:r>
              <a:rPr lang="fi-FI" sz="2000" dirty="0" smtClean="0"/>
              <a:t>Kerjasama </a:t>
            </a:r>
            <a:r>
              <a:rPr lang="fi-FI" sz="2000" dirty="0" smtClean="0"/>
              <a:t>antar-Desa </a:t>
            </a:r>
            <a:r>
              <a:rPr lang="id-ID" sz="2000" dirty="0" smtClean="0"/>
              <a:t>meliputi</a:t>
            </a:r>
            <a:r>
              <a:rPr lang="fi-FI" sz="2000" dirty="0" smtClean="0"/>
              <a:t>:</a:t>
            </a:r>
            <a:endParaRPr lang="en-US" sz="2000" dirty="0" smtClean="0"/>
          </a:p>
          <a:p>
            <a:pPr lvl="1">
              <a:spcBef>
                <a:spcPts val="1675"/>
              </a:spcBef>
            </a:pPr>
            <a:r>
              <a:rPr lang="fi-FI" sz="1600" b="1" dirty="0" smtClean="0"/>
              <a:t>Pengembangan</a:t>
            </a:r>
            <a:r>
              <a:rPr lang="es-ES" sz="1600" b="1" dirty="0" smtClean="0"/>
              <a:t> </a:t>
            </a:r>
            <a:r>
              <a:rPr lang="es-ES" sz="1600" b="1" dirty="0" err="1" smtClean="0"/>
              <a:t>usaha</a:t>
            </a:r>
            <a:r>
              <a:rPr lang="es-ES" sz="1600" b="1" dirty="0" smtClean="0"/>
              <a:t> </a:t>
            </a:r>
            <a:r>
              <a:rPr lang="es-ES" sz="1600" b="1" dirty="0" err="1" smtClean="0"/>
              <a:t>bersama</a:t>
            </a:r>
            <a:r>
              <a:rPr lang="es-ES" sz="1600" b="1" dirty="0" smtClean="0"/>
              <a:t> yang </a:t>
            </a:r>
            <a:r>
              <a:rPr lang="es-ES" sz="1600" b="1" dirty="0" err="1" smtClean="0"/>
              <a:t>dimiliki</a:t>
            </a:r>
            <a:r>
              <a:rPr lang="es-ES" sz="1600" b="1" dirty="0" smtClean="0"/>
              <a:t> </a:t>
            </a:r>
            <a:r>
              <a:rPr lang="es-ES" sz="1600" b="1" dirty="0" err="1" smtClean="0"/>
              <a:t>oleh</a:t>
            </a:r>
            <a:r>
              <a:rPr lang="es-ES" sz="1600" b="1" dirty="0" smtClean="0"/>
              <a:t> </a:t>
            </a:r>
            <a:r>
              <a:rPr lang="fi-FI" sz="1600" b="1" dirty="0" smtClean="0"/>
              <a:t>Desa untuk mencapai nilai ekonomi yang berdaya saing;</a:t>
            </a:r>
            <a:endParaRPr lang="en-US" sz="1600" b="1" dirty="0" smtClean="0"/>
          </a:p>
          <a:p>
            <a:pPr lvl="1">
              <a:spcBef>
                <a:spcPts val="1675"/>
              </a:spcBef>
            </a:pPr>
            <a:r>
              <a:rPr lang="es-ES" sz="1600" dirty="0" err="1" smtClean="0"/>
              <a:t>Kegiatan</a:t>
            </a:r>
            <a:r>
              <a:rPr lang="es-ES" sz="1600" dirty="0" smtClean="0"/>
              <a:t> </a:t>
            </a:r>
            <a:r>
              <a:rPr lang="fi-FI" sz="1600" dirty="0" smtClean="0"/>
              <a:t>kemasyarakatan,</a:t>
            </a:r>
            <a:r>
              <a:rPr lang="es-ES" sz="1600" dirty="0" smtClean="0"/>
              <a:t> </a:t>
            </a:r>
            <a:r>
              <a:rPr lang="es-ES" sz="1600" dirty="0" err="1" smtClean="0"/>
              <a:t>pelayanan</a:t>
            </a:r>
            <a:r>
              <a:rPr lang="es-ES" sz="1600" dirty="0" smtClean="0"/>
              <a:t>, </a:t>
            </a:r>
            <a:r>
              <a:rPr lang="es-ES" sz="1600" dirty="0" err="1" smtClean="0"/>
              <a:t>pembangunan</a:t>
            </a:r>
            <a:r>
              <a:rPr lang="fi-FI" sz="1600" dirty="0" smtClean="0"/>
              <a:t>,</a:t>
            </a:r>
            <a:r>
              <a:rPr lang="es-ES" sz="1600" dirty="0" smtClean="0"/>
              <a:t> dan </a:t>
            </a:r>
            <a:r>
              <a:rPr lang="es-ES" sz="1600" dirty="0" err="1" smtClean="0"/>
              <a:t>pemberdayaan</a:t>
            </a:r>
            <a:r>
              <a:rPr lang="es-ES" sz="1600" dirty="0" smtClean="0"/>
              <a:t> </a:t>
            </a:r>
            <a:r>
              <a:rPr lang="es-ES" sz="1600" dirty="0" err="1" smtClean="0"/>
              <a:t>masyarakat</a:t>
            </a:r>
            <a:r>
              <a:rPr lang="es-ES" sz="1600" dirty="0" smtClean="0"/>
              <a:t> </a:t>
            </a:r>
            <a:r>
              <a:rPr lang="es-ES" sz="1600" dirty="0" err="1" smtClean="0"/>
              <a:t>antar</a:t>
            </a:r>
            <a:r>
              <a:rPr lang="fi-FI" sz="1600" dirty="0" smtClean="0"/>
              <a:t>-Desa</a:t>
            </a:r>
            <a:r>
              <a:rPr lang="es-ES" sz="1600" dirty="0" smtClean="0"/>
              <a:t>; dan</a:t>
            </a:r>
            <a:r>
              <a:rPr lang="fi-FI" sz="1600" dirty="0" smtClean="0"/>
              <a:t>/atau</a:t>
            </a:r>
            <a:endParaRPr lang="en-US" sz="1600" dirty="0" smtClean="0"/>
          </a:p>
          <a:p>
            <a:pPr lvl="1">
              <a:spcBef>
                <a:spcPts val="1675"/>
              </a:spcBef>
            </a:pPr>
            <a:r>
              <a:rPr lang="en-US" sz="1600" dirty="0" err="1" smtClean="0"/>
              <a:t>Bidang</a:t>
            </a:r>
            <a:r>
              <a:rPr lang="en-US" sz="1600" dirty="0" smtClean="0"/>
              <a:t> </a:t>
            </a:r>
            <a:r>
              <a:rPr lang="en-US" sz="1600" dirty="0" err="1" smtClean="0"/>
              <a:t>keamanan</a:t>
            </a:r>
            <a:r>
              <a:rPr lang="en-US" sz="1600" dirty="0" smtClean="0"/>
              <a:t> </a:t>
            </a:r>
            <a:r>
              <a:rPr lang="en-US" sz="1600" dirty="0" err="1" smtClean="0"/>
              <a:t>dan</a:t>
            </a:r>
            <a:r>
              <a:rPr lang="en-US" sz="1600" dirty="0" smtClean="0"/>
              <a:t> </a:t>
            </a:r>
            <a:r>
              <a:rPr lang="en-US" sz="1600" dirty="0" err="1" smtClean="0"/>
              <a:t>ketertiban</a:t>
            </a:r>
            <a:r>
              <a:rPr lang="en-US" sz="1600" dirty="0" smtClean="0"/>
              <a:t>. </a:t>
            </a:r>
          </a:p>
          <a:p>
            <a:pPr>
              <a:spcBef>
                <a:spcPts val="1675"/>
              </a:spcBef>
            </a:pPr>
            <a:r>
              <a:rPr lang="fi-FI" sz="2000" dirty="0" smtClean="0"/>
              <a:t>Kerjasama </a:t>
            </a:r>
            <a:r>
              <a:rPr lang="fi-FI" sz="2000" dirty="0" smtClean="0"/>
              <a:t>antar-Desa dituangkan dalam Peraturan Bersama Kepala Desa melalui kesepakatan </a:t>
            </a:r>
            <a:r>
              <a:rPr lang="fi-FI" sz="2000" b="1" dirty="0" smtClean="0"/>
              <a:t>musyawarah antar-Desa</a:t>
            </a:r>
            <a:r>
              <a:rPr lang="fi-FI" sz="2000" dirty="0" smtClean="0"/>
              <a:t>.</a:t>
            </a:r>
            <a:endParaRPr lang="en-US" sz="2000" dirty="0" smtClean="0"/>
          </a:p>
          <a:p>
            <a:pPr>
              <a:spcBef>
                <a:spcPts val="1675"/>
              </a:spcBef>
            </a:pPr>
            <a:r>
              <a:rPr lang="fi-FI" sz="2000" b="1" dirty="0" smtClean="0"/>
              <a:t>Kerja sama antar-Desa dilaksanakan oleh badan kerja sama antar-Desa yang dibentuk melalui Peraturan Bersama Kepala Desa.</a:t>
            </a:r>
            <a:endParaRPr lang="en-US" sz="2000" b="1" dirty="0" smtClean="0"/>
          </a:p>
        </p:txBody>
      </p:sp>
    </p:spTree>
    <p:extLst>
      <p:ext uri="{BB962C8B-B14F-4D97-AF65-F5344CB8AC3E}">
        <p14:creationId xmlns:p14="http://schemas.microsoft.com/office/powerpoint/2010/main" val="130455045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938"/>
            <a:ext cx="9144000" cy="720725"/>
          </a:xfrm>
          <a:solidFill>
            <a:srgbClr val="002060"/>
          </a:solidFill>
        </p:spPr>
        <p:txBody>
          <a:bodyPr rtlCol="0"/>
          <a:lstStyle/>
          <a:p>
            <a:pPr fontAlgn="auto">
              <a:spcAft>
                <a:spcPts val="0"/>
              </a:spcAft>
              <a:defRPr/>
            </a:pPr>
            <a:r>
              <a:rPr lang="en-US" b="1" dirty="0" err="1" smtClean="0">
                <a:solidFill>
                  <a:srgbClr val="FFFF00"/>
                </a:solidFill>
              </a:rPr>
              <a:t>KerjaSama</a:t>
            </a:r>
            <a:r>
              <a:rPr lang="en-US" b="1" dirty="0" smtClean="0">
                <a:solidFill>
                  <a:srgbClr val="FFFF00"/>
                </a:solidFill>
              </a:rPr>
              <a:t> </a:t>
            </a:r>
            <a:r>
              <a:rPr lang="en-US" b="1" dirty="0" err="1" smtClean="0">
                <a:solidFill>
                  <a:srgbClr val="FFFF00"/>
                </a:solidFill>
              </a:rPr>
              <a:t>Antar</a:t>
            </a:r>
            <a:r>
              <a:rPr lang="en-US" b="1" dirty="0" smtClean="0">
                <a:solidFill>
                  <a:srgbClr val="FFFF00"/>
                </a:solidFill>
              </a:rPr>
              <a:t> </a:t>
            </a:r>
            <a:r>
              <a:rPr lang="en-US" b="1" dirty="0" err="1" smtClean="0">
                <a:solidFill>
                  <a:srgbClr val="FFFF00"/>
                </a:solidFill>
              </a:rPr>
              <a:t>Desa</a:t>
            </a:r>
            <a:endParaRPr lang="en-US" b="1" dirty="0">
              <a:solidFill>
                <a:srgbClr val="FFFF00"/>
              </a:solidFill>
            </a:endParaRPr>
          </a:p>
        </p:txBody>
      </p:sp>
      <p:sp>
        <p:nvSpPr>
          <p:cNvPr id="41987" name="Content Placeholder 2"/>
          <p:cNvSpPr>
            <a:spLocks noGrp="1"/>
          </p:cNvSpPr>
          <p:nvPr>
            <p:ph idx="1"/>
          </p:nvPr>
        </p:nvSpPr>
        <p:spPr>
          <a:xfrm>
            <a:off x="282575" y="1093788"/>
            <a:ext cx="8548688" cy="5619750"/>
          </a:xfrm>
        </p:spPr>
        <p:txBody>
          <a:bodyPr/>
          <a:lstStyle/>
          <a:p>
            <a:pPr>
              <a:spcBef>
                <a:spcPts val="1675"/>
              </a:spcBef>
            </a:pPr>
            <a:r>
              <a:rPr lang="en-US" sz="2000" b="1" smtClean="0"/>
              <a:t>Musyawarah antar-Desa </a:t>
            </a:r>
            <a:r>
              <a:rPr lang="en-US" sz="2000" smtClean="0"/>
              <a:t>membahas hal yang berkaitan dengan:</a:t>
            </a:r>
          </a:p>
          <a:p>
            <a:pPr lvl="1">
              <a:spcBef>
                <a:spcPts val="1675"/>
              </a:spcBef>
            </a:pPr>
            <a:r>
              <a:rPr lang="en-US" sz="1600" smtClean="0"/>
              <a:t>pembentukan lembaga antar-Desa;</a:t>
            </a:r>
          </a:p>
          <a:p>
            <a:pPr lvl="1">
              <a:spcBef>
                <a:spcPts val="1675"/>
              </a:spcBef>
            </a:pPr>
            <a:r>
              <a:rPr lang="fi-FI" sz="1600" smtClean="0"/>
              <a:t>pelaksanaan program Pemerintah dan Pemerintah Daerah yang dapat dilaksanakan melalui skema kerja sama antar-Desa; </a:t>
            </a:r>
            <a:endParaRPr lang="en-US" sz="1600" smtClean="0"/>
          </a:p>
          <a:p>
            <a:pPr lvl="1">
              <a:spcBef>
                <a:spcPts val="1675"/>
              </a:spcBef>
            </a:pPr>
            <a:r>
              <a:rPr lang="fi-FI" sz="1600" smtClean="0"/>
              <a:t>perencanaan, pelaksanaan, dan pemantauan program pembangunan antar-Desa;</a:t>
            </a:r>
            <a:endParaRPr lang="en-US" sz="1600" smtClean="0"/>
          </a:p>
          <a:p>
            <a:pPr lvl="1">
              <a:spcBef>
                <a:spcPts val="1675"/>
              </a:spcBef>
            </a:pPr>
            <a:r>
              <a:rPr lang="id-ID" sz="1600" b="1" smtClean="0"/>
              <a:t>pengalokasian anggaran untuk </a:t>
            </a:r>
            <a:r>
              <a:rPr lang="en-US" sz="1600" b="1" smtClean="0"/>
              <a:t>P</a:t>
            </a:r>
            <a:r>
              <a:rPr lang="id-ID" sz="1600" b="1" smtClean="0"/>
              <a:t>embangunan Desa, antar-Desa, dan Kawasan Perdesaan;</a:t>
            </a:r>
            <a:endParaRPr lang="en-US" sz="1600" b="1" smtClean="0"/>
          </a:p>
          <a:p>
            <a:pPr lvl="1">
              <a:spcBef>
                <a:spcPts val="1675"/>
              </a:spcBef>
            </a:pPr>
            <a:r>
              <a:rPr lang="en-US" sz="1600" smtClean="0"/>
              <a:t>masukan terhadap program Pemerintah Daerah tempat Desa tersebut berada; dan</a:t>
            </a:r>
          </a:p>
          <a:p>
            <a:pPr lvl="1">
              <a:spcBef>
                <a:spcPts val="1675"/>
              </a:spcBef>
            </a:pPr>
            <a:r>
              <a:rPr lang="fi-FI" sz="1600" smtClean="0"/>
              <a:t>kegiatan lainnya yang dapat diselenggarakan melalui kerja sama antar-Desa. </a:t>
            </a:r>
            <a:endParaRPr lang="en-US" sz="1600" smtClean="0"/>
          </a:p>
          <a:p>
            <a:pPr>
              <a:spcBef>
                <a:spcPts val="1675"/>
              </a:spcBef>
            </a:pPr>
            <a:r>
              <a:rPr lang="fi-FI" sz="2000" smtClean="0"/>
              <a:t>Dalam melaksanakan pembangunan antar-Desa, </a:t>
            </a:r>
            <a:r>
              <a:rPr lang="id-ID" sz="2000" smtClean="0"/>
              <a:t>b</a:t>
            </a:r>
            <a:r>
              <a:rPr lang="fi-FI" sz="2000" smtClean="0"/>
              <a:t>adan </a:t>
            </a:r>
            <a:r>
              <a:rPr lang="id-ID" sz="2000" smtClean="0"/>
              <a:t>k</a:t>
            </a:r>
            <a:r>
              <a:rPr lang="fi-FI" sz="2000" smtClean="0"/>
              <a:t>erja </a:t>
            </a:r>
            <a:r>
              <a:rPr lang="id-ID" sz="2000" smtClean="0"/>
              <a:t>s</a:t>
            </a:r>
            <a:r>
              <a:rPr lang="fi-FI" sz="2000" smtClean="0"/>
              <a:t>ama </a:t>
            </a:r>
            <a:r>
              <a:rPr lang="id-ID" sz="2000" smtClean="0"/>
              <a:t>a</a:t>
            </a:r>
            <a:r>
              <a:rPr lang="fi-FI" sz="2000" smtClean="0"/>
              <a:t>ntar</a:t>
            </a:r>
            <a:r>
              <a:rPr lang="id-ID" sz="2000" smtClean="0"/>
              <a:t>- </a:t>
            </a:r>
            <a:r>
              <a:rPr lang="fi-FI" sz="2000" smtClean="0"/>
              <a:t>Desa dapat membentuk kelompok/lembaga sesuai dengan kebutuhan </a:t>
            </a:r>
            <a:endParaRPr lang="en-US" sz="2000" b="1" smtClean="0"/>
          </a:p>
          <a:p>
            <a:pPr>
              <a:spcBef>
                <a:spcPts val="1675"/>
              </a:spcBef>
            </a:pPr>
            <a:r>
              <a:rPr lang="fi-FI" sz="2000" smtClean="0"/>
              <a:t>Dalam pelayanan usaha antar-Desa dapat dibentuk BUM Desa yang merupakan milik 2 (dua) Desa atau lebih.</a:t>
            </a:r>
            <a:endParaRPr lang="en-US" sz="2000" b="1" smtClean="0"/>
          </a:p>
        </p:txBody>
      </p:sp>
    </p:spTree>
    <p:extLst>
      <p:ext uri="{BB962C8B-B14F-4D97-AF65-F5344CB8AC3E}">
        <p14:creationId xmlns:p14="http://schemas.microsoft.com/office/powerpoint/2010/main" val="192575954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938"/>
            <a:ext cx="9144000" cy="1203325"/>
          </a:xfrm>
          <a:solidFill>
            <a:srgbClr val="002060"/>
          </a:solidFill>
        </p:spPr>
        <p:txBody>
          <a:bodyPr rtlCol="0">
            <a:noAutofit/>
          </a:bodyPr>
          <a:lstStyle/>
          <a:p>
            <a:pPr fontAlgn="auto">
              <a:spcAft>
                <a:spcPts val="0"/>
              </a:spcAft>
              <a:defRPr/>
            </a:pPr>
            <a:r>
              <a:rPr lang="en-US" sz="2800" b="1" dirty="0" err="1" smtClean="0">
                <a:solidFill>
                  <a:srgbClr val="FFFF00"/>
                </a:solidFill>
              </a:rPr>
              <a:t>Pemberdayaan</a:t>
            </a:r>
            <a:r>
              <a:rPr lang="en-US" sz="2800" b="1" dirty="0" smtClean="0">
                <a:solidFill>
                  <a:srgbClr val="FFFF00"/>
                </a:solidFill>
              </a:rPr>
              <a:t> </a:t>
            </a:r>
            <a:r>
              <a:rPr lang="en-US" sz="2800" b="1" dirty="0" err="1" smtClean="0">
                <a:solidFill>
                  <a:srgbClr val="FFFF00"/>
                </a:solidFill>
              </a:rPr>
              <a:t>Pemerintah</a:t>
            </a:r>
            <a:r>
              <a:rPr lang="en-US" sz="2800" b="1" dirty="0" smtClean="0">
                <a:solidFill>
                  <a:srgbClr val="FFFF00"/>
                </a:solidFill>
              </a:rPr>
              <a:t> </a:t>
            </a:r>
            <a:r>
              <a:rPr lang="en-US" sz="2800" b="1" dirty="0" err="1" smtClean="0">
                <a:solidFill>
                  <a:srgbClr val="FFFF00"/>
                </a:solidFill>
              </a:rPr>
              <a:t>dan</a:t>
            </a:r>
            <a:r>
              <a:rPr lang="en-US" sz="2800" b="1" dirty="0" smtClean="0">
                <a:solidFill>
                  <a:srgbClr val="FFFF00"/>
                </a:solidFill>
              </a:rPr>
              <a:t> </a:t>
            </a:r>
            <a:r>
              <a:rPr lang="en-US" sz="2800" b="1" dirty="0" err="1" smtClean="0">
                <a:solidFill>
                  <a:srgbClr val="FFFF00"/>
                </a:solidFill>
              </a:rPr>
              <a:t>Masyarakat</a:t>
            </a:r>
            <a:r>
              <a:rPr lang="en-US" sz="2800" b="1" dirty="0" smtClean="0">
                <a:solidFill>
                  <a:srgbClr val="FFFF00"/>
                </a:solidFill>
              </a:rPr>
              <a:t> </a:t>
            </a:r>
            <a:r>
              <a:rPr lang="en-US" sz="2800" b="1" dirty="0" err="1" smtClean="0">
                <a:solidFill>
                  <a:srgbClr val="FFFF00"/>
                </a:solidFill>
              </a:rPr>
              <a:t>Desa</a:t>
            </a:r>
            <a:r>
              <a:rPr lang="en-US" sz="2800" b="1" dirty="0" smtClean="0">
                <a:solidFill>
                  <a:srgbClr val="FFFF00"/>
                </a:solidFill>
              </a:rPr>
              <a:t> </a:t>
            </a:r>
            <a:br>
              <a:rPr lang="en-US" sz="2800" b="1" dirty="0" smtClean="0">
                <a:solidFill>
                  <a:srgbClr val="FFFF00"/>
                </a:solidFill>
              </a:rPr>
            </a:br>
            <a:r>
              <a:rPr lang="en-US" sz="2800" b="1" dirty="0" smtClean="0">
                <a:solidFill>
                  <a:srgbClr val="FFFF00"/>
                </a:solidFill>
              </a:rPr>
              <a:t>(</a:t>
            </a:r>
            <a:r>
              <a:rPr lang="en-US" sz="2800" b="1" dirty="0" err="1" smtClean="0">
                <a:solidFill>
                  <a:srgbClr val="FFFF00"/>
                </a:solidFill>
              </a:rPr>
              <a:t>Pasal</a:t>
            </a:r>
            <a:r>
              <a:rPr lang="en-US" sz="2800" b="1" dirty="0" smtClean="0">
                <a:solidFill>
                  <a:srgbClr val="FFFF00"/>
                </a:solidFill>
              </a:rPr>
              <a:t> 112 </a:t>
            </a:r>
            <a:r>
              <a:rPr lang="en-US" sz="2800" b="1" dirty="0" err="1" smtClean="0">
                <a:solidFill>
                  <a:srgbClr val="FFFF00"/>
                </a:solidFill>
              </a:rPr>
              <a:t>ayat</a:t>
            </a:r>
            <a:r>
              <a:rPr lang="en-US" sz="2800" b="1" dirty="0" smtClean="0">
                <a:solidFill>
                  <a:srgbClr val="FFFF00"/>
                </a:solidFill>
              </a:rPr>
              <a:t> 3)</a:t>
            </a:r>
            <a:endParaRPr lang="en-US" sz="2800" b="1" dirty="0">
              <a:solidFill>
                <a:srgbClr val="FFFF00"/>
              </a:solidFill>
            </a:endParaRPr>
          </a:p>
        </p:txBody>
      </p:sp>
      <p:sp>
        <p:nvSpPr>
          <p:cNvPr id="43011" name="Content Placeholder 2"/>
          <p:cNvSpPr>
            <a:spLocks noGrp="1"/>
          </p:cNvSpPr>
          <p:nvPr>
            <p:ph idx="1"/>
          </p:nvPr>
        </p:nvSpPr>
        <p:spPr>
          <a:xfrm>
            <a:off x="282575" y="1681163"/>
            <a:ext cx="8548688" cy="5032375"/>
          </a:xfrm>
        </p:spPr>
        <p:txBody>
          <a:bodyPr/>
          <a:lstStyle/>
          <a:p>
            <a:r>
              <a:rPr lang="en-US" sz="2400" smtClean="0"/>
              <a:t>Pemerintah, P</a:t>
            </a:r>
            <a:r>
              <a:rPr lang="id-ID" sz="2400" smtClean="0"/>
              <a:t>emerintah Daerah provinsi</a:t>
            </a:r>
            <a:r>
              <a:rPr lang="en-US" sz="2400" smtClean="0"/>
              <a:t>, dan P</a:t>
            </a:r>
            <a:r>
              <a:rPr lang="id-ID" sz="2400" smtClean="0"/>
              <a:t>emerintah Daerah kabupaten/kota memberdayakan masyarakat Desa dengan:</a:t>
            </a:r>
            <a:endParaRPr lang="en-US" sz="2400" smtClean="0"/>
          </a:p>
          <a:p>
            <a:pPr lvl="1"/>
            <a:r>
              <a:rPr lang="id-ID" sz="2000" smtClean="0"/>
              <a:t>menerapkan hasil pengembangan ilmu pengetahuan dan teknologi, teknologi tepat guna, dan temuan baru untuk kemajuan ekonomi dan pertanian masyarakat Desa;</a:t>
            </a:r>
            <a:endParaRPr lang="en-US" sz="2000" smtClean="0"/>
          </a:p>
          <a:p>
            <a:pPr lvl="1"/>
            <a:r>
              <a:rPr lang="id-ID" sz="2000" smtClean="0"/>
              <a:t>meningkatkan kualitas pemerintahan dan masyarakat Desa melalui pendidikan, pelatihan, dan penyuluhan; dan</a:t>
            </a:r>
            <a:endParaRPr lang="en-US" sz="2000" smtClean="0"/>
          </a:p>
          <a:p>
            <a:pPr lvl="1"/>
            <a:r>
              <a:rPr lang="id-ID" sz="2000" smtClean="0"/>
              <a:t>mengakui dan memfungsikan institusi asli dan/atau yang sudah ada di masyarakat Desa.</a:t>
            </a:r>
            <a:endParaRPr lang="en-US" sz="2000" smtClean="0"/>
          </a:p>
          <a:p>
            <a:r>
              <a:rPr lang="id-ID" sz="2400" smtClean="0"/>
              <a:t>Pemberdayaan masyarakat Desa dilaksanakan dengan pendampingan dalam perencanaan, pelaksanaan, dan pemantauan Pembangunan Desa dan Kawasan Perdesaan.</a:t>
            </a:r>
            <a:endParaRPr lang="en-US" sz="2400" smtClean="0"/>
          </a:p>
        </p:txBody>
      </p:sp>
    </p:spTree>
    <p:extLst>
      <p:ext uri="{BB962C8B-B14F-4D97-AF65-F5344CB8AC3E}">
        <p14:creationId xmlns:p14="http://schemas.microsoft.com/office/powerpoint/2010/main" val="33844204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19256" cy="807368"/>
          </a:xfrm>
        </p:spPr>
        <p:txBody>
          <a:bodyPr rtlCol="0"/>
          <a:lstStyle/>
          <a:p>
            <a:pPr fontAlgn="auto">
              <a:spcAft>
                <a:spcPts val="0"/>
              </a:spcAft>
              <a:defRPr/>
            </a:pPr>
            <a:r>
              <a:rPr lang="en-US" b="1" dirty="0" smtClean="0"/>
              <a:t>BINWAS </a:t>
            </a:r>
            <a:r>
              <a:rPr lang="en-US" b="1" err="1" smtClean="0"/>
              <a:t>oleh</a:t>
            </a:r>
            <a:r>
              <a:rPr lang="en-US" b="1" smtClean="0"/>
              <a:t> Pemerintah</a:t>
            </a:r>
            <a:endParaRPr lang="en-US" b="1" dirty="0"/>
          </a:p>
        </p:txBody>
      </p:sp>
      <p:sp>
        <p:nvSpPr>
          <p:cNvPr id="3" name="Content Placeholder 2"/>
          <p:cNvSpPr>
            <a:spLocks noGrp="1"/>
          </p:cNvSpPr>
          <p:nvPr>
            <p:ph idx="1"/>
          </p:nvPr>
        </p:nvSpPr>
        <p:spPr>
          <a:xfrm>
            <a:off x="457200" y="1412875"/>
            <a:ext cx="8362950" cy="5184775"/>
          </a:xfrm>
        </p:spPr>
        <p:txBody>
          <a:bodyPr rtlCol="0">
            <a:normAutofit fontScale="55000" lnSpcReduction="20000"/>
          </a:bodyPr>
          <a:lstStyle/>
          <a:p>
            <a:pPr fontAlgn="auto">
              <a:spcAft>
                <a:spcPts val="0"/>
              </a:spcAft>
              <a:buFont typeface="Arial" pitchFamily="34" charset="0"/>
              <a:buChar char="•"/>
              <a:defRPr/>
            </a:pPr>
            <a:r>
              <a:rPr lang="en-US" dirty="0" err="1" smtClean="0"/>
              <a:t>memberikan</a:t>
            </a:r>
            <a:r>
              <a:rPr lang="en-US" dirty="0" smtClean="0"/>
              <a:t> </a:t>
            </a:r>
            <a:r>
              <a:rPr lang="en-US" dirty="0" err="1"/>
              <a:t>pedoman</a:t>
            </a:r>
            <a:r>
              <a:rPr lang="en-US" dirty="0"/>
              <a:t> </a:t>
            </a:r>
            <a:r>
              <a:rPr lang="en-US" dirty="0" err="1"/>
              <a:t>dan</a:t>
            </a:r>
            <a:r>
              <a:rPr lang="en-US" dirty="0"/>
              <a:t> </a:t>
            </a:r>
            <a:r>
              <a:rPr lang="en-US" dirty="0" err="1"/>
              <a:t>standar</a:t>
            </a:r>
            <a:r>
              <a:rPr lang="en-US" dirty="0"/>
              <a:t> </a:t>
            </a:r>
            <a:r>
              <a:rPr lang="en-US" dirty="0" err="1"/>
              <a:t>pelaksanaan</a:t>
            </a:r>
            <a:r>
              <a:rPr lang="en-US" dirty="0"/>
              <a:t> </a:t>
            </a:r>
            <a:r>
              <a:rPr lang="en-US" dirty="0" err="1"/>
              <a:t>penyelenggaraan</a:t>
            </a:r>
            <a:r>
              <a:rPr lang="en-US" dirty="0"/>
              <a:t>  </a:t>
            </a:r>
            <a:r>
              <a:rPr lang="en-US" dirty="0" err="1"/>
              <a:t>Pemerintahan</a:t>
            </a:r>
            <a:r>
              <a:rPr lang="en-US" dirty="0"/>
              <a:t> </a:t>
            </a:r>
            <a:r>
              <a:rPr lang="en-US" dirty="0" err="1"/>
              <a:t>Desa</a:t>
            </a:r>
            <a:r>
              <a:rPr lang="en-US" dirty="0"/>
              <a:t>;</a:t>
            </a:r>
          </a:p>
          <a:p>
            <a:pPr fontAlgn="auto">
              <a:spcBef>
                <a:spcPts val="960"/>
              </a:spcBef>
              <a:spcAft>
                <a:spcPts val="0"/>
              </a:spcAft>
              <a:buFont typeface="Arial" pitchFamily="34" charset="0"/>
              <a:buChar char="•"/>
              <a:defRPr/>
            </a:pPr>
            <a:r>
              <a:rPr lang="en-US" dirty="0" err="1" smtClean="0"/>
              <a:t>memberikan</a:t>
            </a:r>
            <a:r>
              <a:rPr lang="en-US" dirty="0" smtClean="0"/>
              <a:t> </a:t>
            </a:r>
            <a:r>
              <a:rPr lang="en-US" dirty="0" err="1"/>
              <a:t>pedoman</a:t>
            </a:r>
            <a:r>
              <a:rPr lang="en-US" dirty="0"/>
              <a:t> </a:t>
            </a:r>
            <a:r>
              <a:rPr lang="en-US" dirty="0" err="1"/>
              <a:t>tentang</a:t>
            </a:r>
            <a:r>
              <a:rPr lang="en-US" dirty="0"/>
              <a:t> </a:t>
            </a:r>
            <a:r>
              <a:rPr lang="id-ID" dirty="0"/>
              <a:t>dukungan pendanaan </a:t>
            </a:r>
            <a:r>
              <a:rPr lang="en-US" dirty="0" err="1"/>
              <a:t>dari</a:t>
            </a:r>
            <a:r>
              <a:rPr lang="en-US" dirty="0"/>
              <a:t> </a:t>
            </a:r>
            <a:r>
              <a:rPr lang="en-US" dirty="0" err="1"/>
              <a:t>Pemerintah</a:t>
            </a:r>
            <a:r>
              <a:rPr lang="en-US" dirty="0"/>
              <a:t>, P</a:t>
            </a:r>
            <a:r>
              <a:rPr lang="id-ID" dirty="0"/>
              <a:t>emerintah Daerah Provinsi</a:t>
            </a:r>
            <a:r>
              <a:rPr lang="en-US" dirty="0"/>
              <a:t>, </a:t>
            </a:r>
            <a:r>
              <a:rPr lang="en-US" dirty="0" err="1"/>
              <a:t>dan</a:t>
            </a:r>
            <a:r>
              <a:rPr lang="en-US" dirty="0"/>
              <a:t> </a:t>
            </a:r>
            <a:r>
              <a:rPr lang="id-ID" dirty="0"/>
              <a:t>Pemerintah Daerah Kabupaten/Kota</a:t>
            </a:r>
            <a:r>
              <a:rPr lang="en-US" dirty="0"/>
              <a:t> </a:t>
            </a:r>
            <a:r>
              <a:rPr lang="en-US" dirty="0" err="1"/>
              <a:t>kepada</a:t>
            </a:r>
            <a:r>
              <a:rPr lang="en-US" dirty="0"/>
              <a:t> </a:t>
            </a:r>
            <a:r>
              <a:rPr lang="en-US" dirty="0" err="1"/>
              <a:t>Desa</a:t>
            </a:r>
            <a:r>
              <a:rPr lang="id-ID" dirty="0"/>
              <a:t>;</a:t>
            </a:r>
            <a:endParaRPr lang="en-US" dirty="0"/>
          </a:p>
          <a:p>
            <a:pPr fontAlgn="auto">
              <a:spcBef>
                <a:spcPts val="960"/>
              </a:spcBef>
              <a:spcAft>
                <a:spcPts val="0"/>
              </a:spcAft>
              <a:buFont typeface="Arial" pitchFamily="34" charset="0"/>
              <a:buChar char="•"/>
              <a:defRPr/>
            </a:pPr>
            <a:r>
              <a:rPr lang="en-US" dirty="0" err="1" smtClean="0"/>
              <a:t>memberikan</a:t>
            </a:r>
            <a:r>
              <a:rPr lang="en-US" dirty="0" smtClean="0"/>
              <a:t> </a:t>
            </a:r>
            <a:r>
              <a:rPr lang="en-US" dirty="0" err="1"/>
              <a:t>penghargaan</a:t>
            </a:r>
            <a:r>
              <a:rPr lang="en-US" dirty="0"/>
              <a:t>,</a:t>
            </a:r>
            <a:r>
              <a:rPr lang="id-ID" dirty="0"/>
              <a:t> pem</a:t>
            </a:r>
            <a:r>
              <a:rPr lang="en-US" dirty="0" err="1"/>
              <a:t>bimbingan</a:t>
            </a:r>
            <a:r>
              <a:rPr lang="en-US" dirty="0"/>
              <a:t>, </a:t>
            </a:r>
            <a:r>
              <a:rPr lang="en-US" dirty="0" err="1"/>
              <a:t>dan</a:t>
            </a:r>
            <a:r>
              <a:rPr lang="en-US" dirty="0"/>
              <a:t> </a:t>
            </a:r>
            <a:r>
              <a:rPr lang="en-US" dirty="0" err="1"/>
              <a:t>pembinaan</a:t>
            </a:r>
            <a:r>
              <a:rPr lang="en-US" dirty="0"/>
              <a:t> </a:t>
            </a:r>
            <a:r>
              <a:rPr lang="en-US" dirty="0" err="1"/>
              <a:t>kepada</a:t>
            </a:r>
            <a:r>
              <a:rPr lang="en-US" dirty="0"/>
              <a:t> </a:t>
            </a:r>
            <a:r>
              <a:rPr lang="en-US" dirty="0" err="1"/>
              <a:t>lembaga</a:t>
            </a:r>
            <a:r>
              <a:rPr lang="en-US" dirty="0"/>
              <a:t> </a:t>
            </a:r>
            <a:r>
              <a:rPr lang="en-US" dirty="0" err="1"/>
              <a:t>masyarakat</a:t>
            </a:r>
            <a:r>
              <a:rPr lang="en-US" dirty="0"/>
              <a:t> </a:t>
            </a:r>
            <a:r>
              <a:rPr lang="en-US" dirty="0" err="1"/>
              <a:t>Desa</a:t>
            </a:r>
            <a:r>
              <a:rPr lang="id-ID" dirty="0"/>
              <a:t>;</a:t>
            </a:r>
            <a:endParaRPr lang="en-US" dirty="0"/>
          </a:p>
          <a:p>
            <a:pPr fontAlgn="auto">
              <a:spcBef>
                <a:spcPts val="960"/>
              </a:spcBef>
              <a:spcAft>
                <a:spcPts val="0"/>
              </a:spcAft>
              <a:buFont typeface="Arial" pitchFamily="34" charset="0"/>
              <a:buChar char="•"/>
              <a:defRPr/>
            </a:pPr>
            <a:r>
              <a:rPr lang="en-US" dirty="0" err="1" smtClean="0"/>
              <a:t>memberikan</a:t>
            </a:r>
            <a:r>
              <a:rPr lang="en-US" dirty="0" smtClean="0"/>
              <a:t> </a:t>
            </a:r>
            <a:r>
              <a:rPr lang="en-US" dirty="0" err="1"/>
              <a:t>pedoman</a:t>
            </a:r>
            <a:r>
              <a:rPr lang="en-US" dirty="0"/>
              <a:t> </a:t>
            </a:r>
            <a:r>
              <a:rPr lang="en-US" dirty="0" err="1"/>
              <a:t>penyusunan</a:t>
            </a:r>
            <a:r>
              <a:rPr lang="en-US" dirty="0"/>
              <a:t> </a:t>
            </a:r>
            <a:r>
              <a:rPr lang="en-US" dirty="0" err="1"/>
              <a:t>perencanaan</a:t>
            </a:r>
            <a:r>
              <a:rPr lang="en-US" dirty="0"/>
              <a:t> </a:t>
            </a:r>
            <a:r>
              <a:rPr lang="en-US" dirty="0" err="1"/>
              <a:t>pembangunan</a:t>
            </a:r>
            <a:r>
              <a:rPr lang="en-US" dirty="0"/>
              <a:t> </a:t>
            </a:r>
            <a:r>
              <a:rPr lang="en-US" dirty="0" err="1"/>
              <a:t>partisipatif</a:t>
            </a:r>
            <a:r>
              <a:rPr lang="en-US" dirty="0"/>
              <a:t>;</a:t>
            </a:r>
          </a:p>
          <a:p>
            <a:pPr fontAlgn="auto">
              <a:spcBef>
                <a:spcPts val="960"/>
              </a:spcBef>
              <a:spcAft>
                <a:spcPts val="0"/>
              </a:spcAft>
              <a:buFont typeface="Arial" pitchFamily="34" charset="0"/>
              <a:buChar char="•"/>
              <a:defRPr/>
            </a:pPr>
            <a:r>
              <a:rPr lang="en-US" dirty="0" err="1"/>
              <a:t>memberikan</a:t>
            </a:r>
            <a:r>
              <a:rPr lang="en-US" dirty="0"/>
              <a:t> </a:t>
            </a:r>
            <a:r>
              <a:rPr lang="en-US" dirty="0" err="1"/>
              <a:t>pedoman</a:t>
            </a:r>
            <a:r>
              <a:rPr lang="en-US" dirty="0"/>
              <a:t> </a:t>
            </a:r>
            <a:r>
              <a:rPr lang="en-US" dirty="0" err="1"/>
              <a:t>standar</a:t>
            </a:r>
            <a:r>
              <a:rPr lang="en-US" dirty="0"/>
              <a:t> </a:t>
            </a:r>
            <a:r>
              <a:rPr lang="en-US" dirty="0" err="1"/>
              <a:t>jabatan</a:t>
            </a:r>
            <a:r>
              <a:rPr lang="en-US" dirty="0"/>
              <a:t> </a:t>
            </a:r>
            <a:r>
              <a:rPr lang="id-ID" dirty="0"/>
              <a:t>bagi p</a:t>
            </a:r>
            <a:r>
              <a:rPr lang="en-US" dirty="0" err="1"/>
              <a:t>erangkat</a:t>
            </a:r>
            <a:r>
              <a:rPr lang="en-US" dirty="0"/>
              <a:t> </a:t>
            </a:r>
            <a:r>
              <a:rPr lang="en-US" dirty="0" err="1"/>
              <a:t>Desa</a:t>
            </a:r>
            <a:r>
              <a:rPr lang="en-US" dirty="0"/>
              <a:t>;</a:t>
            </a:r>
          </a:p>
          <a:p>
            <a:pPr fontAlgn="auto">
              <a:spcBef>
                <a:spcPts val="960"/>
              </a:spcBef>
              <a:spcAft>
                <a:spcPts val="0"/>
              </a:spcAft>
              <a:buFont typeface="Arial" pitchFamily="34" charset="0"/>
              <a:buChar char="•"/>
              <a:defRPr/>
            </a:pPr>
            <a:r>
              <a:rPr lang="en-US" dirty="0" err="1"/>
              <a:t>memberikan</a:t>
            </a:r>
            <a:r>
              <a:rPr lang="en-US" dirty="0"/>
              <a:t> </a:t>
            </a:r>
            <a:r>
              <a:rPr lang="en-US" dirty="0" err="1"/>
              <a:t>bimbingan</a:t>
            </a:r>
            <a:r>
              <a:rPr lang="en-US" dirty="0"/>
              <a:t>, </a:t>
            </a:r>
            <a:r>
              <a:rPr lang="en-US" dirty="0" err="1"/>
              <a:t>supervisi</a:t>
            </a:r>
            <a:r>
              <a:rPr lang="en-US" dirty="0"/>
              <a:t>, </a:t>
            </a:r>
            <a:r>
              <a:rPr lang="en-US" dirty="0" err="1"/>
              <a:t>dan</a:t>
            </a:r>
            <a:r>
              <a:rPr lang="en-US" dirty="0"/>
              <a:t> </a:t>
            </a:r>
            <a:r>
              <a:rPr lang="en-US" dirty="0" err="1"/>
              <a:t>konsultasi</a:t>
            </a:r>
            <a:r>
              <a:rPr lang="en-US" dirty="0"/>
              <a:t> </a:t>
            </a:r>
            <a:r>
              <a:rPr lang="en-US" dirty="0" err="1"/>
              <a:t>penyelenggaraan</a:t>
            </a:r>
            <a:r>
              <a:rPr lang="en-US" dirty="0"/>
              <a:t> </a:t>
            </a:r>
            <a:r>
              <a:rPr lang="en-US" dirty="0" err="1"/>
              <a:t>Pemerintah</a:t>
            </a:r>
            <a:r>
              <a:rPr lang="id-ID" dirty="0"/>
              <a:t>an</a:t>
            </a:r>
            <a:r>
              <a:rPr lang="en-US" dirty="0"/>
              <a:t> </a:t>
            </a:r>
            <a:r>
              <a:rPr lang="en-US" dirty="0" err="1"/>
              <a:t>Desa</a:t>
            </a:r>
            <a:r>
              <a:rPr lang="id-ID" dirty="0"/>
              <a:t>, Badan Permusyawaratan Desa, </a:t>
            </a:r>
            <a:r>
              <a:rPr lang="en-US" dirty="0" err="1"/>
              <a:t>dan</a:t>
            </a:r>
            <a:r>
              <a:rPr lang="en-US" dirty="0"/>
              <a:t> </a:t>
            </a:r>
            <a:r>
              <a:rPr lang="en-US" dirty="0" err="1"/>
              <a:t>lembaga</a:t>
            </a:r>
            <a:r>
              <a:rPr lang="en-US" dirty="0"/>
              <a:t> </a:t>
            </a:r>
            <a:r>
              <a:rPr lang="en-US" dirty="0" err="1"/>
              <a:t>kemasyarakatan</a:t>
            </a:r>
            <a:r>
              <a:rPr lang="en-US" dirty="0"/>
              <a:t>;</a:t>
            </a:r>
          </a:p>
          <a:p>
            <a:pPr fontAlgn="auto">
              <a:spcAft>
                <a:spcPts val="0"/>
              </a:spcAft>
              <a:buFont typeface="Arial" pitchFamily="34" charset="0"/>
              <a:buChar char="•"/>
              <a:defRPr/>
            </a:pPr>
            <a:r>
              <a:rPr lang="en-US" dirty="0" err="1"/>
              <a:t>memberikan</a:t>
            </a:r>
            <a:r>
              <a:rPr lang="en-US" dirty="0"/>
              <a:t> </a:t>
            </a:r>
            <a:r>
              <a:rPr lang="en-US" dirty="0" err="1"/>
              <a:t>penghargaan</a:t>
            </a:r>
            <a:r>
              <a:rPr lang="en-US" dirty="0"/>
              <a:t> </a:t>
            </a:r>
            <a:r>
              <a:rPr lang="en-US" dirty="0" err="1"/>
              <a:t>atas</a:t>
            </a:r>
            <a:r>
              <a:rPr lang="en-US" dirty="0"/>
              <a:t> </a:t>
            </a:r>
            <a:r>
              <a:rPr lang="en-US" dirty="0" err="1"/>
              <a:t>prestasi</a:t>
            </a:r>
            <a:r>
              <a:rPr lang="en-US" dirty="0"/>
              <a:t> yang </a:t>
            </a:r>
            <a:r>
              <a:rPr lang="en-US" dirty="0" err="1"/>
              <a:t>dilaksanakan</a:t>
            </a:r>
            <a:r>
              <a:rPr lang="en-US" dirty="0"/>
              <a:t> </a:t>
            </a:r>
            <a:r>
              <a:rPr lang="en-US" dirty="0" err="1"/>
              <a:t>dalam</a:t>
            </a:r>
            <a:r>
              <a:rPr lang="en-US" dirty="0"/>
              <a:t> </a:t>
            </a:r>
            <a:r>
              <a:rPr lang="en-US" dirty="0" err="1"/>
              <a:t>penyelenggaraan</a:t>
            </a:r>
            <a:r>
              <a:rPr lang="en-US" dirty="0"/>
              <a:t> </a:t>
            </a:r>
            <a:r>
              <a:rPr lang="en-US" dirty="0" err="1"/>
              <a:t>Pemerintah</a:t>
            </a:r>
            <a:r>
              <a:rPr lang="id-ID" dirty="0"/>
              <a:t>an</a:t>
            </a:r>
            <a:r>
              <a:rPr lang="en-US" dirty="0"/>
              <a:t> </a:t>
            </a:r>
            <a:r>
              <a:rPr lang="en-US" dirty="0" err="1"/>
              <a:t>Desa</a:t>
            </a:r>
            <a:r>
              <a:rPr lang="id-ID" dirty="0"/>
              <a:t>, Badan Permusyawaratan Desa,</a:t>
            </a:r>
            <a:r>
              <a:rPr lang="en-US" dirty="0"/>
              <a:t> </a:t>
            </a:r>
            <a:r>
              <a:rPr lang="en-US" dirty="0" err="1"/>
              <a:t>dan</a:t>
            </a:r>
            <a:r>
              <a:rPr lang="en-US" dirty="0"/>
              <a:t> </a:t>
            </a:r>
            <a:r>
              <a:rPr lang="en-US" dirty="0" err="1"/>
              <a:t>lembaga</a:t>
            </a:r>
            <a:r>
              <a:rPr lang="en-US" dirty="0"/>
              <a:t> </a:t>
            </a:r>
            <a:r>
              <a:rPr lang="en-US" dirty="0" err="1"/>
              <a:t>kemasyarakatan</a:t>
            </a:r>
            <a:r>
              <a:rPr lang="id-ID" dirty="0"/>
              <a:t> Desa</a:t>
            </a:r>
            <a:r>
              <a:rPr lang="en-US" dirty="0"/>
              <a:t>;</a:t>
            </a:r>
          </a:p>
          <a:p>
            <a:pPr fontAlgn="auto">
              <a:spcAft>
                <a:spcPts val="0"/>
              </a:spcAft>
              <a:buFont typeface="Arial" pitchFamily="34" charset="0"/>
              <a:buChar char="•"/>
              <a:defRPr/>
            </a:pPr>
            <a:r>
              <a:rPr lang="en-US" dirty="0" err="1"/>
              <a:t>menetapkan</a:t>
            </a:r>
            <a:r>
              <a:rPr lang="en-US" dirty="0"/>
              <a:t> </a:t>
            </a:r>
            <a:r>
              <a:rPr lang="en-US" dirty="0" err="1"/>
              <a:t>bantuan</a:t>
            </a:r>
            <a:r>
              <a:rPr lang="en-US" dirty="0"/>
              <a:t> </a:t>
            </a:r>
            <a:r>
              <a:rPr lang="en-US" dirty="0" err="1"/>
              <a:t>keuangan</a:t>
            </a:r>
            <a:r>
              <a:rPr lang="en-US" dirty="0"/>
              <a:t> </a:t>
            </a:r>
            <a:r>
              <a:rPr lang="en-US" dirty="0" err="1"/>
              <a:t>langsung</a:t>
            </a:r>
            <a:r>
              <a:rPr lang="en-US" dirty="0"/>
              <a:t> </a:t>
            </a:r>
            <a:r>
              <a:rPr lang="en-US" dirty="0" err="1"/>
              <a:t>kepa</a:t>
            </a:r>
            <a:r>
              <a:rPr lang="id-ID" dirty="0"/>
              <a:t>d</a:t>
            </a:r>
            <a:r>
              <a:rPr lang="en-US" dirty="0"/>
              <a:t>a </a:t>
            </a:r>
            <a:r>
              <a:rPr lang="en-US" dirty="0" err="1"/>
              <a:t>Desa</a:t>
            </a:r>
            <a:r>
              <a:rPr lang="en-US" dirty="0"/>
              <a:t>;</a:t>
            </a:r>
          </a:p>
          <a:p>
            <a:pPr fontAlgn="auto">
              <a:spcAft>
                <a:spcPts val="0"/>
              </a:spcAft>
              <a:buFont typeface="Arial" pitchFamily="34" charset="0"/>
              <a:buChar char="•"/>
              <a:defRPr/>
            </a:pPr>
            <a:r>
              <a:rPr lang="en-US" dirty="0" err="1"/>
              <a:t>melakukan</a:t>
            </a:r>
            <a:r>
              <a:rPr lang="en-US" dirty="0"/>
              <a:t> </a:t>
            </a:r>
            <a:r>
              <a:rPr lang="en-US" dirty="0" err="1"/>
              <a:t>pendidikan</a:t>
            </a:r>
            <a:r>
              <a:rPr lang="en-US" dirty="0"/>
              <a:t> </a:t>
            </a:r>
            <a:r>
              <a:rPr lang="en-US" dirty="0" err="1"/>
              <a:t>dan</a:t>
            </a:r>
            <a:r>
              <a:rPr lang="en-US" dirty="0"/>
              <a:t> </a:t>
            </a:r>
            <a:r>
              <a:rPr lang="en-US" dirty="0" err="1"/>
              <a:t>pelatihan</a:t>
            </a:r>
            <a:r>
              <a:rPr lang="en-US" dirty="0"/>
              <a:t> </a:t>
            </a:r>
            <a:r>
              <a:rPr lang="en-US" dirty="0" err="1"/>
              <a:t>tertentu</a:t>
            </a:r>
            <a:r>
              <a:rPr lang="en-US" dirty="0"/>
              <a:t> </a:t>
            </a:r>
            <a:r>
              <a:rPr lang="en-US" dirty="0" err="1"/>
              <a:t>kepada</a:t>
            </a:r>
            <a:r>
              <a:rPr lang="en-US" dirty="0"/>
              <a:t> </a:t>
            </a:r>
            <a:r>
              <a:rPr lang="en-US" dirty="0" err="1"/>
              <a:t>aparatur</a:t>
            </a:r>
            <a:r>
              <a:rPr lang="en-US" dirty="0"/>
              <a:t> </a:t>
            </a:r>
            <a:r>
              <a:rPr lang="en-US" dirty="0" err="1"/>
              <a:t>Pemerintah</a:t>
            </a:r>
            <a:r>
              <a:rPr lang="id-ID" dirty="0"/>
              <a:t>an</a:t>
            </a:r>
            <a:r>
              <a:rPr lang="en-US" dirty="0"/>
              <a:t> </a:t>
            </a:r>
            <a:r>
              <a:rPr lang="en-US" dirty="0" err="1"/>
              <a:t>Desa</a:t>
            </a:r>
            <a:r>
              <a:rPr lang="id-ID" dirty="0"/>
              <a:t> dan Badan Permusyawaratan Desa</a:t>
            </a:r>
            <a:r>
              <a:rPr lang="en-US" dirty="0"/>
              <a:t>;</a:t>
            </a:r>
          </a:p>
          <a:p>
            <a:pPr fontAlgn="auto">
              <a:spcAft>
                <a:spcPts val="0"/>
              </a:spcAft>
              <a:buFont typeface="Arial" pitchFamily="34" charset="0"/>
              <a:buChar char="•"/>
              <a:defRPr/>
            </a:pPr>
            <a:r>
              <a:rPr lang="es-ES" dirty="0" err="1"/>
              <a:t>melakukan</a:t>
            </a:r>
            <a:r>
              <a:rPr lang="es-ES" dirty="0"/>
              <a:t> </a:t>
            </a:r>
            <a:r>
              <a:rPr lang="es-ES" dirty="0" err="1"/>
              <a:t>penelitian</a:t>
            </a:r>
            <a:r>
              <a:rPr lang="es-ES" dirty="0"/>
              <a:t> </a:t>
            </a:r>
            <a:r>
              <a:rPr lang="es-ES" dirty="0" err="1"/>
              <a:t>tentang</a:t>
            </a:r>
            <a:r>
              <a:rPr lang="es-ES" dirty="0"/>
              <a:t> </a:t>
            </a:r>
            <a:r>
              <a:rPr lang="es-ES" dirty="0" err="1"/>
              <a:t>penyelenggaraan</a:t>
            </a:r>
            <a:r>
              <a:rPr lang="es-ES" dirty="0"/>
              <a:t> </a:t>
            </a:r>
            <a:r>
              <a:rPr lang="es-ES" dirty="0" err="1"/>
              <a:t>Pemerintahan</a:t>
            </a:r>
            <a:r>
              <a:rPr lang="es-ES" dirty="0"/>
              <a:t> </a:t>
            </a:r>
            <a:r>
              <a:rPr lang="es-ES" dirty="0" err="1"/>
              <a:t>Desa</a:t>
            </a:r>
            <a:r>
              <a:rPr lang="es-ES" dirty="0"/>
              <a:t> </a:t>
            </a:r>
            <a:r>
              <a:rPr lang="id-ID" dirty="0"/>
              <a:t>di </a:t>
            </a:r>
            <a:r>
              <a:rPr lang="es-ES" dirty="0" err="1"/>
              <a:t>Desa</a:t>
            </a:r>
            <a:r>
              <a:rPr lang="es-ES" dirty="0"/>
              <a:t> </a:t>
            </a:r>
            <a:r>
              <a:rPr lang="es-ES" dirty="0" err="1"/>
              <a:t>tertentu</a:t>
            </a:r>
            <a:r>
              <a:rPr lang="es-ES" dirty="0"/>
              <a:t>;</a:t>
            </a:r>
            <a:endParaRPr lang="en-US" dirty="0"/>
          </a:p>
          <a:p>
            <a:pPr fontAlgn="auto">
              <a:spcAft>
                <a:spcPts val="0"/>
              </a:spcAft>
              <a:buFont typeface="Arial" pitchFamily="34" charset="0"/>
              <a:buChar char="•"/>
              <a:defRPr/>
            </a:pPr>
            <a:r>
              <a:rPr lang="es-ES" dirty="0" err="1" smtClean="0"/>
              <a:t>mendorong</a:t>
            </a:r>
            <a:r>
              <a:rPr lang="es-ES" dirty="0" smtClean="0"/>
              <a:t> </a:t>
            </a:r>
            <a:r>
              <a:rPr lang="es-ES" dirty="0" err="1"/>
              <a:t>percepatan</a:t>
            </a:r>
            <a:r>
              <a:rPr lang="es-ES" dirty="0"/>
              <a:t> </a:t>
            </a:r>
            <a:r>
              <a:rPr lang="es-ES" dirty="0" err="1"/>
              <a:t>pembangunan</a:t>
            </a:r>
            <a:r>
              <a:rPr lang="es-ES" dirty="0"/>
              <a:t> per</a:t>
            </a:r>
            <a:r>
              <a:rPr lang="id-ID" dirty="0"/>
              <a:t>d</a:t>
            </a:r>
            <a:r>
              <a:rPr lang="es-ES" dirty="0" err="1"/>
              <a:t>esaan</a:t>
            </a:r>
            <a:r>
              <a:rPr lang="es-ES" dirty="0"/>
              <a:t>;</a:t>
            </a:r>
            <a:endParaRPr lang="en-US" dirty="0"/>
          </a:p>
          <a:p>
            <a:pPr fontAlgn="auto">
              <a:spcAft>
                <a:spcPts val="0"/>
              </a:spcAft>
              <a:buFont typeface="Arial" pitchFamily="34" charset="0"/>
              <a:buChar char="•"/>
              <a:defRPr/>
            </a:pPr>
            <a:r>
              <a:rPr lang="id-ID" dirty="0"/>
              <a:t>memfasilitasi dan melakukan penelitian dalam rangka penentuan kesatuan masyarakat hukum adat sebagai </a:t>
            </a:r>
            <a:r>
              <a:rPr lang="x-none" dirty="0"/>
              <a:t>Desa</a:t>
            </a:r>
            <a:r>
              <a:rPr lang="id-ID" dirty="0"/>
              <a:t>; dan</a:t>
            </a:r>
            <a:endParaRPr lang="en-US" dirty="0"/>
          </a:p>
          <a:p>
            <a:pPr fontAlgn="auto">
              <a:spcAft>
                <a:spcPts val="0"/>
              </a:spcAft>
              <a:buFont typeface="Arial" pitchFamily="34" charset="0"/>
              <a:buChar char="•"/>
              <a:defRPr/>
            </a:pPr>
            <a:r>
              <a:rPr lang="id-ID" dirty="0" smtClean="0"/>
              <a:t>menyusun </a:t>
            </a:r>
            <a:r>
              <a:rPr lang="id-ID" dirty="0"/>
              <a:t>dan memfasilitasi petunjuk teknis bagi BUM Desa dan lembaga kerja sama Desa.</a:t>
            </a:r>
            <a:endParaRPr lang="en-US" dirty="0"/>
          </a:p>
          <a:p>
            <a:pPr fontAlgn="auto">
              <a:spcAft>
                <a:spcPts val="0"/>
              </a:spcAft>
              <a:buFont typeface="Arial" pitchFamily="34" charset="0"/>
              <a:buChar char="•"/>
              <a:defRPr/>
            </a:pPr>
            <a:endParaRPr lang="en-US" dirty="0"/>
          </a:p>
        </p:txBody>
      </p:sp>
    </p:spTree>
    <p:extLst>
      <p:ext uri="{BB962C8B-B14F-4D97-AF65-F5344CB8AC3E}">
        <p14:creationId xmlns:p14="http://schemas.microsoft.com/office/powerpoint/2010/main" val="290435941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91264" cy="663352"/>
          </a:xfrm>
        </p:spPr>
        <p:txBody>
          <a:bodyPr rtlCol="0">
            <a:normAutofit fontScale="90000"/>
          </a:bodyPr>
          <a:lstStyle/>
          <a:p>
            <a:pPr fontAlgn="auto">
              <a:spcAft>
                <a:spcPts val="0"/>
              </a:spcAft>
              <a:defRPr/>
            </a:pPr>
            <a:r>
              <a:rPr lang="en-US" b="1" dirty="0"/>
              <a:t>BINWAS </a:t>
            </a:r>
            <a:r>
              <a:rPr lang="en-US" b="1" dirty="0" err="1"/>
              <a:t>oleh</a:t>
            </a:r>
            <a:r>
              <a:rPr lang="en-US" b="1" dirty="0"/>
              <a:t> </a:t>
            </a:r>
            <a:r>
              <a:rPr lang="en-US" b="1" err="1" smtClean="0"/>
              <a:t>Pemerintah</a:t>
            </a:r>
            <a:r>
              <a:rPr lang="en-US" b="1" smtClean="0"/>
              <a:t> Provinsi</a:t>
            </a:r>
            <a:endParaRPr lang="en-US" b="1" dirty="0"/>
          </a:p>
        </p:txBody>
      </p:sp>
      <p:sp>
        <p:nvSpPr>
          <p:cNvPr id="3" name="Content Placeholder 2"/>
          <p:cNvSpPr>
            <a:spLocks noGrp="1"/>
          </p:cNvSpPr>
          <p:nvPr>
            <p:ph idx="1"/>
          </p:nvPr>
        </p:nvSpPr>
        <p:spPr>
          <a:xfrm>
            <a:off x="457200" y="1341438"/>
            <a:ext cx="8291513" cy="5135562"/>
          </a:xfrm>
        </p:spPr>
        <p:txBody>
          <a:bodyPr rtlCol="0">
            <a:normAutofit fontScale="55000" lnSpcReduction="20000"/>
          </a:bodyPr>
          <a:lstStyle/>
          <a:p>
            <a:pPr fontAlgn="auto">
              <a:spcBef>
                <a:spcPts val="960"/>
              </a:spcBef>
              <a:spcAft>
                <a:spcPts val="0"/>
              </a:spcAft>
              <a:buFont typeface="Arial" pitchFamily="34" charset="0"/>
              <a:buChar char="•"/>
              <a:defRPr/>
            </a:pPr>
            <a:r>
              <a:rPr lang="id-ID" dirty="0"/>
              <a:t>melakukan pembinaan terhadap Kabupaten/Kota dalam rangka penyusunan Peraturan Daerah Kabupaten/Kota yang mengatur Desa;</a:t>
            </a:r>
            <a:endParaRPr lang="en-US" dirty="0"/>
          </a:p>
          <a:p>
            <a:pPr fontAlgn="auto">
              <a:spcBef>
                <a:spcPts val="960"/>
              </a:spcBef>
              <a:spcAft>
                <a:spcPts val="0"/>
              </a:spcAft>
              <a:buFont typeface="Arial" pitchFamily="34" charset="0"/>
              <a:buChar char="•"/>
              <a:defRPr/>
            </a:pPr>
            <a:r>
              <a:rPr lang="id-ID" dirty="0"/>
              <a:t>melakukan pembinaan Kabupaten/Kota dalam rangka pemberian alokasi dana Desa;</a:t>
            </a:r>
            <a:endParaRPr lang="en-US" dirty="0"/>
          </a:p>
          <a:p>
            <a:pPr fontAlgn="auto">
              <a:spcBef>
                <a:spcPts val="960"/>
              </a:spcBef>
              <a:spcAft>
                <a:spcPts val="0"/>
              </a:spcAft>
              <a:buFont typeface="Arial" pitchFamily="34" charset="0"/>
              <a:buChar char="•"/>
              <a:defRPr/>
            </a:pPr>
            <a:r>
              <a:rPr lang="id-ID" dirty="0"/>
              <a:t>melakukan pembinaan peningkatan kapasitas Kepala Desa dan perangkat Desa, Badan Permusyawaratan Desa, dan lembaga kemasyarakatan;</a:t>
            </a:r>
            <a:endParaRPr lang="en-US" dirty="0"/>
          </a:p>
          <a:p>
            <a:pPr fontAlgn="auto">
              <a:spcBef>
                <a:spcPts val="960"/>
              </a:spcBef>
              <a:spcAft>
                <a:spcPts val="0"/>
              </a:spcAft>
              <a:buFont typeface="Arial" pitchFamily="34" charset="0"/>
              <a:buChar char="•"/>
              <a:defRPr/>
            </a:pPr>
            <a:r>
              <a:rPr lang="id-ID" dirty="0"/>
              <a:t>melakukan pembinaan manajemen Pemerintahan Desa;</a:t>
            </a:r>
            <a:endParaRPr lang="en-US" dirty="0"/>
          </a:p>
          <a:p>
            <a:pPr fontAlgn="auto">
              <a:spcBef>
                <a:spcPts val="960"/>
              </a:spcBef>
              <a:spcAft>
                <a:spcPts val="0"/>
              </a:spcAft>
              <a:buFont typeface="Arial" pitchFamily="34" charset="0"/>
              <a:buChar char="•"/>
              <a:defRPr/>
            </a:pPr>
            <a:r>
              <a:rPr lang="id-ID" dirty="0"/>
              <a:t>melakukan pembinaan upaya percepatan Pembangunan Desa melalui bantuan keuangan, bantuan pendampingan, dan bantuan teknis;</a:t>
            </a:r>
            <a:endParaRPr lang="en-US" dirty="0"/>
          </a:p>
          <a:p>
            <a:pPr fontAlgn="auto">
              <a:spcBef>
                <a:spcPts val="960"/>
              </a:spcBef>
              <a:spcAft>
                <a:spcPts val="0"/>
              </a:spcAft>
              <a:buFont typeface="Arial" pitchFamily="34" charset="0"/>
              <a:buChar char="•"/>
              <a:defRPr/>
            </a:pPr>
            <a:r>
              <a:rPr lang="id-ID" dirty="0"/>
              <a:t>melakukan bimbingan teknis bidang tertentu yang tidak mungkin dilakukan oleh Pemerintah Daerah Kabupaten/Kota;</a:t>
            </a:r>
            <a:endParaRPr lang="en-US" dirty="0"/>
          </a:p>
          <a:p>
            <a:pPr fontAlgn="auto">
              <a:spcBef>
                <a:spcPts val="960"/>
              </a:spcBef>
              <a:spcAft>
                <a:spcPts val="0"/>
              </a:spcAft>
              <a:buFont typeface="Arial" pitchFamily="34" charset="0"/>
              <a:buChar char="•"/>
              <a:defRPr/>
            </a:pPr>
            <a:r>
              <a:rPr lang="id-ID" dirty="0"/>
              <a:t>melakukan inventarisasi kewenangan Provinsi yang dilaksanakan oleh Desa;</a:t>
            </a:r>
            <a:endParaRPr lang="en-US" dirty="0"/>
          </a:p>
          <a:p>
            <a:pPr fontAlgn="auto">
              <a:spcBef>
                <a:spcPts val="960"/>
              </a:spcBef>
              <a:spcAft>
                <a:spcPts val="0"/>
              </a:spcAft>
              <a:buFont typeface="Arial" pitchFamily="34" charset="0"/>
              <a:buChar char="•"/>
              <a:defRPr/>
            </a:pPr>
            <a:r>
              <a:rPr lang="id-ID" dirty="0"/>
              <a:t>melakukan pembinaan dan pengawasan atas penetapan Rancangan Pendapatan dan Belanja Daerah Kabupaten/Kota dalam pembiayaan Desa;</a:t>
            </a:r>
            <a:endParaRPr lang="en-US" dirty="0"/>
          </a:p>
          <a:p>
            <a:pPr fontAlgn="auto">
              <a:spcBef>
                <a:spcPts val="960"/>
              </a:spcBef>
              <a:spcAft>
                <a:spcPts val="0"/>
              </a:spcAft>
              <a:buFont typeface="Arial" pitchFamily="34" charset="0"/>
              <a:buChar char="•"/>
              <a:defRPr/>
            </a:pPr>
            <a:r>
              <a:rPr lang="id-ID" dirty="0"/>
              <a:t>melakukan pembinaan te</a:t>
            </a:r>
            <a:r>
              <a:rPr lang="en-AU" dirty="0"/>
              <a:t>r</a:t>
            </a:r>
            <a:r>
              <a:rPr lang="id-ID" dirty="0"/>
              <a:t>hadap Kabupaten/Kota dalam rangka penataan wilayah Desa;</a:t>
            </a:r>
            <a:endParaRPr lang="en-US" dirty="0"/>
          </a:p>
          <a:p>
            <a:pPr fontAlgn="auto">
              <a:spcBef>
                <a:spcPts val="960"/>
              </a:spcBef>
              <a:spcAft>
                <a:spcPts val="0"/>
              </a:spcAft>
              <a:buFont typeface="Arial" pitchFamily="34" charset="0"/>
              <a:buChar char="•"/>
              <a:defRPr/>
            </a:pPr>
            <a:r>
              <a:rPr lang="id-ID" dirty="0"/>
              <a:t>membantu Pemerintah dalam rangka penentuan kesatuan masyarakat hukum adat sebagai </a:t>
            </a:r>
            <a:r>
              <a:rPr lang="x-none" dirty="0"/>
              <a:t>Desa</a:t>
            </a:r>
            <a:r>
              <a:rPr lang="id-ID" dirty="0"/>
              <a:t>;</a:t>
            </a:r>
            <a:r>
              <a:rPr lang="es-ES" dirty="0"/>
              <a:t> dan</a:t>
            </a:r>
            <a:endParaRPr lang="en-US" dirty="0"/>
          </a:p>
          <a:p>
            <a:pPr fontAlgn="auto">
              <a:spcBef>
                <a:spcPts val="960"/>
              </a:spcBef>
              <a:spcAft>
                <a:spcPts val="0"/>
              </a:spcAft>
              <a:buFont typeface="Arial" pitchFamily="34" charset="0"/>
              <a:buChar char="•"/>
              <a:defRPr/>
            </a:pPr>
            <a:r>
              <a:rPr lang="id-ID" dirty="0"/>
              <a:t>membina dan mengawasi penetapan pengaturan BUM Desa Kabupaten/Kota dan lembaga kerja sama </a:t>
            </a:r>
            <a:r>
              <a:rPr lang="id-ID" dirty="0" smtClean="0"/>
              <a:t>antar-Desa</a:t>
            </a:r>
            <a:endParaRPr lang="en-US" dirty="0"/>
          </a:p>
        </p:txBody>
      </p:sp>
    </p:spTree>
    <p:extLst>
      <p:ext uri="{BB962C8B-B14F-4D97-AF65-F5344CB8AC3E}">
        <p14:creationId xmlns:p14="http://schemas.microsoft.com/office/powerpoint/2010/main" val="235084201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a:xfrm>
            <a:off x="457200" y="274638"/>
            <a:ext cx="8229600" cy="850900"/>
          </a:xfrm>
        </p:spPr>
        <p:txBody>
          <a:bodyPr/>
          <a:lstStyle/>
          <a:p>
            <a:pPr fontAlgn="auto">
              <a:spcAft>
                <a:spcPts val="0"/>
              </a:spcAft>
              <a:defRPr/>
            </a:pPr>
            <a:r>
              <a:rPr lang="en-US" sz="2800" b="1" smtClean="0"/>
              <a:t>BINWAS oleh Pemerintah Kabupaten/Kota</a:t>
            </a:r>
          </a:p>
        </p:txBody>
      </p:sp>
      <p:sp>
        <p:nvSpPr>
          <p:cNvPr id="3" name="Content Placeholder 2"/>
          <p:cNvSpPr>
            <a:spLocks noGrp="1"/>
          </p:cNvSpPr>
          <p:nvPr>
            <p:ph idx="1"/>
          </p:nvPr>
        </p:nvSpPr>
        <p:spPr>
          <a:xfrm>
            <a:off x="457200" y="1052513"/>
            <a:ext cx="8435975" cy="5545137"/>
          </a:xfrm>
        </p:spPr>
        <p:txBody>
          <a:bodyPr rtlCol="0">
            <a:normAutofit fontScale="55000" lnSpcReduction="20000"/>
          </a:bodyPr>
          <a:lstStyle/>
          <a:p>
            <a:pPr fontAlgn="auto">
              <a:spcBef>
                <a:spcPts val="960"/>
              </a:spcBef>
              <a:spcAft>
                <a:spcPts val="0"/>
              </a:spcAft>
              <a:buFont typeface="Arial" pitchFamily="34" charset="0"/>
              <a:buChar char="•"/>
              <a:defRPr/>
            </a:pPr>
            <a:r>
              <a:rPr lang="fi-FI" dirty="0" err="1"/>
              <a:t>memberikan</a:t>
            </a:r>
            <a:r>
              <a:rPr lang="fi-FI" dirty="0"/>
              <a:t> </a:t>
            </a:r>
            <a:r>
              <a:rPr lang="fi-FI" dirty="0" err="1"/>
              <a:t>pedoman</a:t>
            </a:r>
            <a:r>
              <a:rPr lang="fi-FI" dirty="0"/>
              <a:t> </a:t>
            </a:r>
            <a:r>
              <a:rPr lang="fi-FI" dirty="0" err="1"/>
              <a:t>pelaksanaan</a:t>
            </a:r>
            <a:r>
              <a:rPr lang="fi-FI" dirty="0"/>
              <a:t> </a:t>
            </a:r>
            <a:r>
              <a:rPr lang="id-ID" dirty="0"/>
              <a:t>penugasan urusan Kabupaten/Kota yang dilaksanakan oleh</a:t>
            </a:r>
            <a:r>
              <a:rPr lang="fi-FI" dirty="0"/>
              <a:t> </a:t>
            </a:r>
            <a:r>
              <a:rPr lang="fi-FI" dirty="0" err="1"/>
              <a:t>Desa</a:t>
            </a:r>
            <a:r>
              <a:rPr lang="fi-FI" dirty="0"/>
              <a:t>;</a:t>
            </a:r>
            <a:endParaRPr lang="en-US" dirty="0"/>
          </a:p>
          <a:p>
            <a:pPr fontAlgn="auto">
              <a:spcBef>
                <a:spcPts val="960"/>
              </a:spcBef>
              <a:spcAft>
                <a:spcPts val="0"/>
              </a:spcAft>
              <a:buFont typeface="Arial" pitchFamily="34" charset="0"/>
              <a:buChar char="•"/>
              <a:defRPr/>
            </a:pPr>
            <a:r>
              <a:rPr lang="en-US" dirty="0" err="1"/>
              <a:t>memberikan</a:t>
            </a:r>
            <a:r>
              <a:rPr lang="en-US" dirty="0"/>
              <a:t> </a:t>
            </a:r>
            <a:r>
              <a:rPr lang="en-US" dirty="0" err="1"/>
              <a:t>pedoman</a:t>
            </a:r>
            <a:r>
              <a:rPr lang="en-US" dirty="0"/>
              <a:t> </a:t>
            </a:r>
            <a:r>
              <a:rPr lang="en-US" dirty="0" err="1"/>
              <a:t>penyusunan</a:t>
            </a:r>
            <a:r>
              <a:rPr lang="en-US" dirty="0"/>
              <a:t> </a:t>
            </a:r>
            <a:r>
              <a:rPr lang="en-US" dirty="0" err="1"/>
              <a:t>Peraturan</a:t>
            </a:r>
            <a:r>
              <a:rPr lang="en-US" dirty="0"/>
              <a:t> </a:t>
            </a:r>
            <a:r>
              <a:rPr lang="en-US" dirty="0" err="1"/>
              <a:t>Desa</a:t>
            </a:r>
            <a:r>
              <a:rPr lang="en-US" dirty="0"/>
              <a:t>  </a:t>
            </a:r>
            <a:r>
              <a:rPr lang="en-US" dirty="0" err="1"/>
              <a:t>dan</a:t>
            </a:r>
            <a:r>
              <a:rPr lang="en-US" dirty="0"/>
              <a:t> </a:t>
            </a:r>
            <a:r>
              <a:rPr lang="en-US" dirty="0" err="1"/>
              <a:t>Peraturan</a:t>
            </a:r>
            <a:r>
              <a:rPr lang="en-US" dirty="0"/>
              <a:t> </a:t>
            </a:r>
            <a:r>
              <a:rPr lang="en-US" dirty="0" err="1"/>
              <a:t>Kepala</a:t>
            </a:r>
            <a:r>
              <a:rPr lang="en-US" dirty="0"/>
              <a:t> </a:t>
            </a:r>
            <a:r>
              <a:rPr lang="en-US" dirty="0" err="1"/>
              <a:t>Desa</a:t>
            </a:r>
            <a:r>
              <a:rPr lang="en-US" dirty="0"/>
              <a:t>;</a:t>
            </a:r>
          </a:p>
          <a:p>
            <a:pPr fontAlgn="auto">
              <a:spcBef>
                <a:spcPts val="960"/>
              </a:spcBef>
              <a:spcAft>
                <a:spcPts val="0"/>
              </a:spcAft>
              <a:buFont typeface="Arial" pitchFamily="34" charset="0"/>
              <a:buChar char="•"/>
              <a:defRPr/>
            </a:pPr>
            <a:r>
              <a:rPr lang="fi-FI" dirty="0" err="1"/>
              <a:t>memberikan</a:t>
            </a:r>
            <a:r>
              <a:rPr lang="fi-FI" dirty="0"/>
              <a:t> </a:t>
            </a:r>
            <a:r>
              <a:rPr lang="fi-FI" dirty="0" err="1"/>
              <a:t>pedoman</a:t>
            </a:r>
            <a:r>
              <a:rPr lang="fi-FI" dirty="0"/>
              <a:t> </a:t>
            </a:r>
            <a:r>
              <a:rPr lang="fi-FI" dirty="0" err="1"/>
              <a:t>penyusunan</a:t>
            </a:r>
            <a:r>
              <a:rPr lang="fi-FI" dirty="0"/>
              <a:t> </a:t>
            </a:r>
            <a:r>
              <a:rPr lang="fi-FI" dirty="0" err="1"/>
              <a:t>perencanaan</a:t>
            </a:r>
            <a:r>
              <a:rPr lang="fi-FI" dirty="0"/>
              <a:t> </a:t>
            </a:r>
            <a:r>
              <a:rPr lang="fi-FI" dirty="0" err="1"/>
              <a:t>pembangunan</a:t>
            </a:r>
            <a:r>
              <a:rPr lang="fi-FI" dirty="0"/>
              <a:t> </a:t>
            </a:r>
            <a:r>
              <a:rPr lang="fi-FI" dirty="0" err="1"/>
              <a:t>partisipatif</a:t>
            </a:r>
            <a:r>
              <a:rPr lang="fi-FI" dirty="0"/>
              <a:t>;</a:t>
            </a:r>
            <a:endParaRPr lang="en-US" dirty="0"/>
          </a:p>
          <a:p>
            <a:pPr fontAlgn="auto">
              <a:spcBef>
                <a:spcPts val="960"/>
              </a:spcBef>
              <a:spcAft>
                <a:spcPts val="0"/>
              </a:spcAft>
              <a:buFont typeface="Arial" pitchFamily="34" charset="0"/>
              <a:buChar char="•"/>
              <a:defRPr/>
            </a:pPr>
            <a:r>
              <a:rPr lang="fi-FI" dirty="0"/>
              <a:t>melakukan </a:t>
            </a:r>
            <a:r>
              <a:rPr lang="id-ID" dirty="0"/>
              <a:t>fasilitasi</a:t>
            </a:r>
            <a:r>
              <a:rPr lang="fi-FI" dirty="0"/>
              <a:t> </a:t>
            </a:r>
            <a:r>
              <a:rPr lang="fi-FI" dirty="0" err="1"/>
              <a:t>penyelenggaraan</a:t>
            </a:r>
            <a:r>
              <a:rPr lang="fi-FI" dirty="0"/>
              <a:t> </a:t>
            </a:r>
            <a:r>
              <a:rPr lang="fi-FI" dirty="0" err="1"/>
              <a:t>Pemerintahan</a:t>
            </a:r>
            <a:r>
              <a:rPr lang="fi-FI" dirty="0"/>
              <a:t> </a:t>
            </a:r>
            <a:r>
              <a:rPr lang="fi-FI" dirty="0" err="1"/>
              <a:t>Desa</a:t>
            </a:r>
            <a:r>
              <a:rPr lang="fi-FI" dirty="0"/>
              <a:t>;</a:t>
            </a:r>
            <a:endParaRPr lang="en-US" dirty="0"/>
          </a:p>
          <a:p>
            <a:pPr fontAlgn="auto">
              <a:spcBef>
                <a:spcPts val="960"/>
              </a:spcBef>
              <a:spcAft>
                <a:spcPts val="0"/>
              </a:spcAft>
              <a:buFont typeface="Arial" pitchFamily="34" charset="0"/>
              <a:buChar char="•"/>
              <a:defRPr/>
            </a:pPr>
            <a:r>
              <a:rPr lang="es-ES" dirty="0" err="1"/>
              <a:t>melakukan</a:t>
            </a:r>
            <a:r>
              <a:rPr lang="es-ES" dirty="0"/>
              <a:t> </a:t>
            </a:r>
            <a:r>
              <a:rPr lang="es-ES" dirty="0" err="1"/>
              <a:t>evaluasi</a:t>
            </a:r>
            <a:r>
              <a:rPr lang="es-ES" dirty="0"/>
              <a:t> dan </a:t>
            </a:r>
            <a:r>
              <a:rPr lang="es-ES" dirty="0" err="1"/>
              <a:t>pengawasan</a:t>
            </a:r>
            <a:r>
              <a:rPr lang="es-ES" dirty="0"/>
              <a:t> </a:t>
            </a:r>
            <a:r>
              <a:rPr lang="es-ES" dirty="0" err="1"/>
              <a:t>Peraturan</a:t>
            </a:r>
            <a:r>
              <a:rPr lang="es-ES" dirty="0"/>
              <a:t> </a:t>
            </a:r>
            <a:r>
              <a:rPr lang="es-ES" dirty="0" err="1"/>
              <a:t>Desa</a:t>
            </a:r>
            <a:r>
              <a:rPr lang="es-ES" dirty="0"/>
              <a:t>;</a:t>
            </a:r>
            <a:endParaRPr lang="en-US" dirty="0"/>
          </a:p>
          <a:p>
            <a:pPr fontAlgn="auto">
              <a:spcBef>
                <a:spcPts val="960"/>
              </a:spcBef>
              <a:spcAft>
                <a:spcPts val="0"/>
              </a:spcAft>
              <a:buFont typeface="Arial" pitchFamily="34" charset="0"/>
              <a:buChar char="•"/>
              <a:defRPr/>
            </a:pPr>
            <a:r>
              <a:rPr lang="es-ES" dirty="0" err="1"/>
              <a:t>menetapkan</a:t>
            </a:r>
            <a:r>
              <a:rPr lang="es-ES" dirty="0"/>
              <a:t> </a:t>
            </a:r>
            <a:r>
              <a:rPr lang="es-ES" dirty="0" err="1"/>
              <a:t>pembiayaan</a:t>
            </a:r>
            <a:r>
              <a:rPr lang="es-ES" dirty="0"/>
              <a:t> </a:t>
            </a:r>
            <a:r>
              <a:rPr lang="es-ES" dirty="0" err="1"/>
              <a:t>alokasi</a:t>
            </a:r>
            <a:r>
              <a:rPr lang="es-ES" dirty="0"/>
              <a:t> </a:t>
            </a:r>
            <a:r>
              <a:rPr lang="es-ES" dirty="0" err="1"/>
              <a:t>dana</a:t>
            </a:r>
            <a:r>
              <a:rPr lang="es-ES" dirty="0"/>
              <a:t> </a:t>
            </a:r>
            <a:r>
              <a:rPr lang="es-ES" dirty="0" err="1"/>
              <a:t>perimbangan</a:t>
            </a:r>
            <a:r>
              <a:rPr lang="es-ES" dirty="0"/>
              <a:t> </a:t>
            </a:r>
            <a:r>
              <a:rPr lang="es-ES" dirty="0" err="1"/>
              <a:t>untuk</a:t>
            </a:r>
            <a:r>
              <a:rPr lang="es-ES" dirty="0"/>
              <a:t> </a:t>
            </a:r>
            <a:r>
              <a:rPr lang="es-ES" dirty="0" err="1"/>
              <a:t>Desa</a:t>
            </a:r>
            <a:r>
              <a:rPr lang="es-ES" dirty="0"/>
              <a:t>;</a:t>
            </a:r>
            <a:endParaRPr lang="en-US" dirty="0"/>
          </a:p>
          <a:p>
            <a:pPr fontAlgn="auto">
              <a:spcBef>
                <a:spcPts val="960"/>
              </a:spcBef>
              <a:spcAft>
                <a:spcPts val="0"/>
              </a:spcAft>
              <a:buFont typeface="Arial" pitchFamily="34" charset="0"/>
              <a:buChar char="•"/>
              <a:defRPr/>
            </a:pPr>
            <a:r>
              <a:rPr lang="es-ES" dirty="0" err="1"/>
              <a:t>mengawasi</a:t>
            </a:r>
            <a:r>
              <a:rPr lang="es-ES" dirty="0"/>
              <a:t> </a:t>
            </a:r>
            <a:r>
              <a:rPr lang="es-ES" dirty="0" err="1"/>
              <a:t>pengelolaan</a:t>
            </a:r>
            <a:r>
              <a:rPr lang="es-ES" dirty="0"/>
              <a:t> </a:t>
            </a:r>
            <a:r>
              <a:rPr lang="es-ES" dirty="0" err="1"/>
              <a:t>Keuangan</a:t>
            </a:r>
            <a:r>
              <a:rPr lang="es-ES" dirty="0"/>
              <a:t> </a:t>
            </a:r>
            <a:r>
              <a:rPr lang="es-ES" dirty="0" err="1"/>
              <a:t>Desa</a:t>
            </a:r>
            <a:r>
              <a:rPr lang="es-ES" dirty="0"/>
              <a:t>  dan </a:t>
            </a:r>
            <a:r>
              <a:rPr lang="es-ES" dirty="0" err="1"/>
              <a:t>pendayagunaan</a:t>
            </a:r>
            <a:r>
              <a:rPr lang="es-ES" dirty="0"/>
              <a:t> </a:t>
            </a:r>
            <a:r>
              <a:rPr lang="es-ES" dirty="0" err="1"/>
              <a:t>Aset</a:t>
            </a:r>
            <a:r>
              <a:rPr lang="es-ES" dirty="0"/>
              <a:t> </a:t>
            </a:r>
            <a:r>
              <a:rPr lang="es-ES" dirty="0" err="1"/>
              <a:t>Desa</a:t>
            </a:r>
            <a:r>
              <a:rPr lang="es-ES" dirty="0"/>
              <a:t>;</a:t>
            </a:r>
            <a:endParaRPr lang="en-US" dirty="0"/>
          </a:p>
          <a:p>
            <a:pPr fontAlgn="auto">
              <a:spcBef>
                <a:spcPts val="960"/>
              </a:spcBef>
              <a:spcAft>
                <a:spcPts val="0"/>
              </a:spcAft>
              <a:buFont typeface="Arial" pitchFamily="34" charset="0"/>
              <a:buChar char="•"/>
              <a:defRPr/>
            </a:pPr>
            <a:r>
              <a:rPr lang="es-ES" dirty="0" err="1"/>
              <a:t>melakukan</a:t>
            </a:r>
            <a:r>
              <a:rPr lang="es-ES" dirty="0"/>
              <a:t> </a:t>
            </a:r>
            <a:r>
              <a:rPr lang="es-ES" dirty="0" err="1"/>
              <a:t>pembinaan</a:t>
            </a:r>
            <a:r>
              <a:rPr lang="es-ES" dirty="0"/>
              <a:t> dan </a:t>
            </a:r>
            <a:r>
              <a:rPr lang="es-ES" dirty="0" err="1"/>
              <a:t>pengawasan</a:t>
            </a:r>
            <a:r>
              <a:rPr lang="es-ES" dirty="0"/>
              <a:t> </a:t>
            </a:r>
            <a:r>
              <a:rPr lang="es-ES" dirty="0" err="1"/>
              <a:t>penyelenggaraan</a:t>
            </a:r>
            <a:r>
              <a:rPr lang="es-ES" dirty="0"/>
              <a:t> </a:t>
            </a:r>
            <a:r>
              <a:rPr lang="es-ES" dirty="0" err="1"/>
              <a:t>Pemerintahan</a:t>
            </a:r>
            <a:r>
              <a:rPr lang="es-ES" dirty="0"/>
              <a:t> </a:t>
            </a:r>
            <a:r>
              <a:rPr lang="es-ES" dirty="0" err="1"/>
              <a:t>Desa</a:t>
            </a:r>
            <a:r>
              <a:rPr lang="es-ES" dirty="0"/>
              <a:t>;</a:t>
            </a:r>
            <a:endParaRPr lang="en-US" dirty="0"/>
          </a:p>
          <a:p>
            <a:pPr fontAlgn="auto">
              <a:spcBef>
                <a:spcPts val="960"/>
              </a:spcBef>
              <a:spcAft>
                <a:spcPts val="0"/>
              </a:spcAft>
              <a:buFont typeface="Arial" pitchFamily="34" charset="0"/>
              <a:buChar char="•"/>
              <a:defRPr/>
            </a:pPr>
            <a:r>
              <a:rPr lang="en-US" dirty="0" err="1"/>
              <a:t>menyelenggarakan</a:t>
            </a:r>
            <a:r>
              <a:rPr lang="en-US" dirty="0"/>
              <a:t> </a:t>
            </a:r>
            <a:r>
              <a:rPr lang="en-US" dirty="0" err="1"/>
              <a:t>pendidikan</a:t>
            </a:r>
            <a:r>
              <a:rPr lang="en-US" dirty="0"/>
              <a:t> </a:t>
            </a:r>
            <a:r>
              <a:rPr lang="en-US" dirty="0" err="1"/>
              <a:t>dan</a:t>
            </a:r>
            <a:r>
              <a:rPr lang="en-US" dirty="0"/>
              <a:t> </a:t>
            </a:r>
            <a:r>
              <a:rPr lang="en-US" dirty="0" err="1"/>
              <a:t>pelatihan</a:t>
            </a:r>
            <a:r>
              <a:rPr lang="en-US" dirty="0"/>
              <a:t> </a:t>
            </a:r>
            <a:r>
              <a:rPr lang="en-US" dirty="0" err="1"/>
              <a:t>bagi</a:t>
            </a:r>
            <a:r>
              <a:rPr lang="en-US" dirty="0"/>
              <a:t> </a:t>
            </a:r>
            <a:r>
              <a:rPr lang="en-US" dirty="0" err="1"/>
              <a:t>Pemerintah</a:t>
            </a:r>
            <a:r>
              <a:rPr lang="en-US" dirty="0"/>
              <a:t> </a:t>
            </a:r>
            <a:r>
              <a:rPr lang="en-US" dirty="0" err="1"/>
              <a:t>Desa</a:t>
            </a:r>
            <a:r>
              <a:rPr lang="id-ID" dirty="0"/>
              <a:t>, Badan Permusyawaratan Desa, lembaga</a:t>
            </a:r>
            <a:r>
              <a:rPr lang="en-US" dirty="0"/>
              <a:t> </a:t>
            </a:r>
            <a:r>
              <a:rPr lang="en-US" dirty="0" err="1"/>
              <a:t>kemasyarakatan</a:t>
            </a:r>
            <a:r>
              <a:rPr lang="id-ID" dirty="0"/>
              <a:t>, dan </a:t>
            </a:r>
            <a:r>
              <a:rPr lang="en-US" dirty="0" err="1"/>
              <a:t>lembaga</a:t>
            </a:r>
            <a:r>
              <a:rPr lang="id-ID" dirty="0"/>
              <a:t> adat</a:t>
            </a:r>
            <a:r>
              <a:rPr lang="en-US" dirty="0"/>
              <a:t>;</a:t>
            </a:r>
          </a:p>
          <a:p>
            <a:pPr fontAlgn="auto">
              <a:spcBef>
                <a:spcPts val="960"/>
              </a:spcBef>
              <a:spcAft>
                <a:spcPts val="0"/>
              </a:spcAft>
              <a:buFont typeface="Arial" pitchFamily="34" charset="0"/>
              <a:buChar char="•"/>
              <a:defRPr/>
            </a:pPr>
            <a:r>
              <a:rPr lang="en-US" dirty="0" err="1"/>
              <a:t>memberikan</a:t>
            </a:r>
            <a:r>
              <a:rPr lang="en-US" dirty="0"/>
              <a:t> </a:t>
            </a:r>
            <a:r>
              <a:rPr lang="en-US" dirty="0" err="1"/>
              <a:t>penghargaan</a:t>
            </a:r>
            <a:r>
              <a:rPr lang="en-US" dirty="0"/>
              <a:t> </a:t>
            </a:r>
            <a:r>
              <a:rPr lang="en-US" dirty="0" err="1"/>
              <a:t>atas</a:t>
            </a:r>
            <a:r>
              <a:rPr lang="en-US" dirty="0"/>
              <a:t> </a:t>
            </a:r>
            <a:r>
              <a:rPr lang="en-US" dirty="0" err="1"/>
              <a:t>prestasi</a:t>
            </a:r>
            <a:r>
              <a:rPr lang="en-US" dirty="0"/>
              <a:t> yang </a:t>
            </a:r>
            <a:r>
              <a:rPr lang="en-US" dirty="0" err="1"/>
              <a:t>dilaksanakan</a:t>
            </a:r>
            <a:r>
              <a:rPr lang="en-US" dirty="0"/>
              <a:t> </a:t>
            </a:r>
            <a:r>
              <a:rPr lang="en-US" dirty="0" err="1"/>
              <a:t>dalam</a:t>
            </a:r>
            <a:r>
              <a:rPr lang="en-US" dirty="0"/>
              <a:t> </a:t>
            </a:r>
            <a:r>
              <a:rPr lang="en-US" dirty="0" err="1"/>
              <a:t>penyelenggaraan</a:t>
            </a:r>
            <a:r>
              <a:rPr lang="en-US" dirty="0"/>
              <a:t> </a:t>
            </a:r>
            <a:r>
              <a:rPr lang="en-US" dirty="0" err="1"/>
              <a:t>Pemerintahan</a:t>
            </a:r>
            <a:r>
              <a:rPr lang="en-US" dirty="0"/>
              <a:t> </a:t>
            </a:r>
            <a:r>
              <a:rPr lang="en-US" dirty="0" err="1"/>
              <a:t>Desa</a:t>
            </a:r>
            <a:r>
              <a:rPr lang="id-ID" dirty="0"/>
              <a:t>, Badan Permusyawaratan Desa, </a:t>
            </a:r>
            <a:r>
              <a:rPr lang="en-US" dirty="0" err="1"/>
              <a:t>lembaga</a:t>
            </a:r>
            <a:r>
              <a:rPr lang="en-US" dirty="0"/>
              <a:t> </a:t>
            </a:r>
            <a:r>
              <a:rPr lang="en-US" dirty="0" err="1"/>
              <a:t>kemasyarakatan</a:t>
            </a:r>
            <a:r>
              <a:rPr lang="id-ID" dirty="0"/>
              <a:t>, dan lembaga adat</a:t>
            </a:r>
            <a:r>
              <a:rPr lang="en-US" dirty="0"/>
              <a:t>; </a:t>
            </a:r>
          </a:p>
          <a:p>
            <a:pPr fontAlgn="auto">
              <a:spcBef>
                <a:spcPts val="960"/>
              </a:spcBef>
              <a:spcAft>
                <a:spcPts val="0"/>
              </a:spcAft>
              <a:buFont typeface="Arial" pitchFamily="34" charset="0"/>
              <a:buChar char="•"/>
              <a:defRPr/>
            </a:pPr>
            <a:r>
              <a:rPr lang="es-ES" dirty="0" err="1"/>
              <a:t>melakukan</a:t>
            </a:r>
            <a:r>
              <a:rPr lang="es-ES" dirty="0"/>
              <a:t> </a:t>
            </a:r>
            <a:r>
              <a:rPr lang="es-ES" dirty="0" err="1"/>
              <a:t>upaya</a:t>
            </a:r>
            <a:r>
              <a:rPr lang="es-ES" dirty="0"/>
              <a:t> </a:t>
            </a:r>
            <a:r>
              <a:rPr lang="es-ES" dirty="0" err="1"/>
              <a:t>percepatan</a:t>
            </a:r>
            <a:r>
              <a:rPr lang="es-ES" dirty="0"/>
              <a:t> </a:t>
            </a:r>
            <a:r>
              <a:rPr lang="es-ES" dirty="0" err="1"/>
              <a:t>pembangunan</a:t>
            </a:r>
            <a:r>
              <a:rPr lang="es-ES" dirty="0"/>
              <a:t> per</a:t>
            </a:r>
            <a:r>
              <a:rPr lang="id-ID" dirty="0"/>
              <a:t>d</a:t>
            </a:r>
            <a:r>
              <a:rPr lang="es-ES" dirty="0" err="1"/>
              <a:t>esaan</a:t>
            </a:r>
            <a:r>
              <a:rPr lang="id-ID" dirty="0"/>
              <a:t>;</a:t>
            </a:r>
            <a:endParaRPr lang="en-US" dirty="0"/>
          </a:p>
          <a:p>
            <a:pPr fontAlgn="auto">
              <a:spcBef>
                <a:spcPts val="960"/>
              </a:spcBef>
              <a:spcAft>
                <a:spcPts val="0"/>
              </a:spcAft>
              <a:buFont typeface="Arial" pitchFamily="34" charset="0"/>
              <a:buChar char="•"/>
              <a:defRPr/>
            </a:pPr>
            <a:r>
              <a:rPr lang="id-ID" dirty="0"/>
              <a:t>melakukan upaya percepatan Pembangunan Desa melalui bantuan keuangan, bantuan pendampingan, dan bantuan teknis; </a:t>
            </a:r>
            <a:endParaRPr lang="en-US" dirty="0"/>
          </a:p>
          <a:p>
            <a:pPr fontAlgn="auto">
              <a:spcBef>
                <a:spcPts val="960"/>
              </a:spcBef>
              <a:spcAft>
                <a:spcPts val="0"/>
              </a:spcAft>
              <a:buFont typeface="Arial" pitchFamily="34" charset="0"/>
              <a:buChar char="•"/>
              <a:defRPr/>
            </a:pPr>
            <a:r>
              <a:rPr lang="id-ID" dirty="0"/>
              <a:t>melakukan peningkatan kapasitas BUM Desa dan lemba</a:t>
            </a:r>
            <a:r>
              <a:rPr lang="en-AU" dirty="0" err="1"/>
              <a:t>ga</a:t>
            </a:r>
            <a:r>
              <a:rPr lang="id-ID" dirty="0"/>
              <a:t> kerja sama antar-Desa; dan</a:t>
            </a:r>
            <a:endParaRPr lang="en-US" dirty="0"/>
          </a:p>
          <a:p>
            <a:pPr fontAlgn="auto">
              <a:spcBef>
                <a:spcPts val="960"/>
              </a:spcBef>
              <a:spcAft>
                <a:spcPts val="0"/>
              </a:spcAft>
              <a:buFont typeface="Arial" pitchFamily="34" charset="0"/>
              <a:buChar char="•"/>
              <a:defRPr/>
            </a:pPr>
            <a:r>
              <a:rPr lang="en-US" dirty="0" err="1"/>
              <a:t>memberikan</a:t>
            </a:r>
            <a:r>
              <a:rPr lang="en-US" dirty="0"/>
              <a:t> </a:t>
            </a:r>
            <a:r>
              <a:rPr lang="en-US" dirty="0" err="1"/>
              <a:t>sanksi</a:t>
            </a:r>
            <a:r>
              <a:rPr lang="en-US" dirty="0"/>
              <a:t> </a:t>
            </a:r>
            <a:r>
              <a:rPr lang="en-US" dirty="0" err="1"/>
              <a:t>atas</a:t>
            </a:r>
            <a:r>
              <a:rPr lang="en-US" dirty="0"/>
              <a:t> </a:t>
            </a:r>
            <a:r>
              <a:rPr lang="en-US" dirty="0" err="1"/>
              <a:t>penyimpangan</a:t>
            </a:r>
            <a:r>
              <a:rPr lang="en-US" dirty="0"/>
              <a:t> yang </a:t>
            </a:r>
            <a:r>
              <a:rPr lang="en-US" dirty="0" err="1"/>
              <a:t>dilakukan</a:t>
            </a:r>
            <a:r>
              <a:rPr lang="en-US" dirty="0"/>
              <a:t> </a:t>
            </a:r>
            <a:r>
              <a:rPr lang="en-US" dirty="0" err="1"/>
              <a:t>oleh</a:t>
            </a:r>
            <a:r>
              <a:rPr lang="en-US" dirty="0"/>
              <a:t> </a:t>
            </a:r>
            <a:r>
              <a:rPr lang="id-ID" dirty="0"/>
              <a:t>Kepala Desa sesuai dengan ketentuan </a:t>
            </a:r>
            <a:r>
              <a:rPr lang="en-US" dirty="0" err="1"/>
              <a:t>peraturan</a:t>
            </a:r>
            <a:r>
              <a:rPr lang="en-US" dirty="0"/>
              <a:t> </a:t>
            </a:r>
            <a:r>
              <a:rPr lang="en-US" dirty="0" err="1"/>
              <a:t>perundang-undangan</a:t>
            </a:r>
            <a:r>
              <a:rPr lang="id-ID" dirty="0"/>
              <a:t>.</a:t>
            </a:r>
            <a:r>
              <a:rPr lang="en-US" dirty="0"/>
              <a:t> </a:t>
            </a:r>
          </a:p>
        </p:txBody>
      </p:sp>
    </p:spTree>
    <p:extLst>
      <p:ext uri="{BB962C8B-B14F-4D97-AF65-F5344CB8AC3E}">
        <p14:creationId xmlns:p14="http://schemas.microsoft.com/office/powerpoint/2010/main" val="22347003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Asas</a:t>
            </a:r>
            <a:r>
              <a:rPr lang="en-US" dirty="0" smtClean="0"/>
              <a:t> </a:t>
            </a:r>
            <a:r>
              <a:rPr lang="en-US" dirty="0" err="1" smtClean="0"/>
              <a:t>Utama</a:t>
            </a:r>
            <a:r>
              <a:rPr lang="en-US" dirty="0" smtClean="0"/>
              <a:t> </a:t>
            </a:r>
            <a:r>
              <a:rPr lang="en-US" dirty="0" err="1" smtClean="0"/>
              <a:t>Kebijakan</a:t>
            </a:r>
            <a:r>
              <a:rPr lang="en-US" dirty="0" smtClean="0"/>
              <a:t> </a:t>
            </a:r>
            <a:r>
              <a:rPr lang="en-US" dirty="0" err="1" smtClean="0"/>
              <a:t>Desa</a:t>
            </a:r>
            <a:r>
              <a:rPr lang="en-US" dirty="0" smtClean="0"/>
              <a:t> </a:t>
            </a:r>
            <a:r>
              <a:rPr lang="en-US" dirty="0" err="1" smtClean="0"/>
              <a:t>Baru</a:t>
            </a:r>
            <a:endParaRPr lang="en-US" dirty="0"/>
          </a:p>
        </p:txBody>
      </p:sp>
      <p:sp>
        <p:nvSpPr>
          <p:cNvPr id="3" name="Content Placeholder 2"/>
          <p:cNvSpPr>
            <a:spLocks noGrp="1"/>
          </p:cNvSpPr>
          <p:nvPr>
            <p:ph idx="1"/>
          </p:nvPr>
        </p:nvSpPr>
        <p:spPr/>
        <p:txBody>
          <a:bodyPr>
            <a:normAutofit/>
          </a:bodyPr>
          <a:lstStyle/>
          <a:p>
            <a:r>
              <a:rPr lang="en-US" dirty="0" err="1" smtClean="0"/>
              <a:t>rekognisi</a:t>
            </a:r>
            <a:r>
              <a:rPr lang="en-US" dirty="0"/>
              <a:t>; </a:t>
            </a:r>
            <a:r>
              <a:rPr lang="en-US" dirty="0" err="1" smtClean="0"/>
              <a:t>menghormati</a:t>
            </a:r>
            <a:r>
              <a:rPr lang="en-US" dirty="0" smtClean="0"/>
              <a:t> </a:t>
            </a:r>
            <a:r>
              <a:rPr lang="en-US" dirty="0" err="1" smtClean="0"/>
              <a:t>nilai</a:t>
            </a:r>
            <a:r>
              <a:rPr lang="en-US" dirty="0" smtClean="0"/>
              <a:t> </a:t>
            </a:r>
            <a:r>
              <a:rPr lang="en-US" dirty="0" err="1" smtClean="0"/>
              <a:t>dan</a:t>
            </a:r>
            <a:r>
              <a:rPr lang="en-US" dirty="0" smtClean="0"/>
              <a:t> </a:t>
            </a:r>
            <a:r>
              <a:rPr lang="en-US" dirty="0" err="1" smtClean="0"/>
              <a:t>tradisi</a:t>
            </a:r>
            <a:r>
              <a:rPr lang="en-US" dirty="0" smtClean="0"/>
              <a:t> </a:t>
            </a:r>
            <a:r>
              <a:rPr lang="en-US" dirty="0" err="1" smtClean="0"/>
              <a:t>desa</a:t>
            </a:r>
            <a:endParaRPr lang="en-US" dirty="0" smtClean="0"/>
          </a:p>
          <a:p>
            <a:r>
              <a:rPr lang="en-US" dirty="0" err="1" smtClean="0"/>
              <a:t>subsidiaritas</a:t>
            </a:r>
            <a:r>
              <a:rPr lang="en-US" dirty="0"/>
              <a:t>; </a:t>
            </a:r>
            <a:r>
              <a:rPr lang="en-US" dirty="0" err="1" smtClean="0"/>
              <a:t>memberi</a:t>
            </a:r>
            <a:r>
              <a:rPr lang="en-US" dirty="0" smtClean="0"/>
              <a:t> </a:t>
            </a:r>
            <a:r>
              <a:rPr lang="en-US" dirty="0" err="1" smtClean="0"/>
              <a:t>kesempatan</a:t>
            </a:r>
            <a:r>
              <a:rPr lang="en-US" dirty="0" smtClean="0"/>
              <a:t> </a:t>
            </a:r>
            <a:r>
              <a:rPr lang="en-US" dirty="0" err="1" smtClean="0"/>
              <a:t>kepada</a:t>
            </a:r>
            <a:r>
              <a:rPr lang="en-US" dirty="0" smtClean="0"/>
              <a:t> </a:t>
            </a:r>
            <a:r>
              <a:rPr lang="en-US" dirty="0" err="1" smtClean="0"/>
              <a:t>desa</a:t>
            </a:r>
            <a:r>
              <a:rPr lang="en-US" dirty="0" smtClean="0"/>
              <a:t> </a:t>
            </a:r>
            <a:r>
              <a:rPr lang="en-US" dirty="0" err="1" smtClean="0"/>
              <a:t>untuk</a:t>
            </a:r>
            <a:r>
              <a:rPr lang="en-US" dirty="0" smtClean="0"/>
              <a:t> </a:t>
            </a:r>
            <a:r>
              <a:rPr lang="en-US" dirty="0" err="1" smtClean="0"/>
              <a:t>mengelola</a:t>
            </a:r>
            <a:r>
              <a:rPr lang="en-US" dirty="0" smtClean="0"/>
              <a:t> </a:t>
            </a:r>
            <a:r>
              <a:rPr lang="en-US" dirty="0" err="1" smtClean="0"/>
              <a:t>urusan</a:t>
            </a:r>
            <a:r>
              <a:rPr lang="en-US" dirty="0" smtClean="0"/>
              <a:t> yang </a:t>
            </a:r>
            <a:r>
              <a:rPr lang="en-US" dirty="0" err="1" smtClean="0"/>
              <a:t>mampu</a:t>
            </a:r>
            <a:r>
              <a:rPr lang="en-US" dirty="0" smtClean="0"/>
              <a:t> </a:t>
            </a:r>
            <a:r>
              <a:rPr lang="en-US" dirty="0" err="1" smtClean="0"/>
              <a:t>mereka</a:t>
            </a:r>
            <a:r>
              <a:rPr lang="en-US" dirty="0" smtClean="0"/>
              <a:t> </a:t>
            </a:r>
            <a:r>
              <a:rPr lang="en-US" dirty="0" err="1" smtClean="0"/>
              <a:t>tangani</a:t>
            </a:r>
            <a:endParaRPr lang="en-US" dirty="0"/>
          </a:p>
          <a:p>
            <a:r>
              <a:rPr lang="en-US" dirty="0" err="1" smtClean="0"/>
              <a:t>keberagaman</a:t>
            </a:r>
            <a:r>
              <a:rPr lang="en-US" dirty="0"/>
              <a:t>; </a:t>
            </a:r>
            <a:r>
              <a:rPr lang="en-US" dirty="0" err="1" smtClean="0"/>
              <a:t>kebersamaan</a:t>
            </a:r>
            <a:r>
              <a:rPr lang="en-US" dirty="0"/>
              <a:t>; </a:t>
            </a:r>
            <a:r>
              <a:rPr lang="en-US" dirty="0" err="1" smtClean="0"/>
              <a:t>kegotongroyongan</a:t>
            </a:r>
            <a:r>
              <a:rPr lang="en-US" dirty="0"/>
              <a:t>; </a:t>
            </a:r>
            <a:r>
              <a:rPr lang="en-US" dirty="0" err="1" smtClean="0"/>
              <a:t>kekeluargaan</a:t>
            </a:r>
            <a:r>
              <a:rPr lang="en-US" dirty="0"/>
              <a:t>; </a:t>
            </a:r>
            <a:r>
              <a:rPr lang="en-US" dirty="0" err="1" smtClean="0"/>
              <a:t>musyawarah</a:t>
            </a:r>
            <a:r>
              <a:rPr lang="en-US" dirty="0"/>
              <a:t>; </a:t>
            </a:r>
            <a:r>
              <a:rPr lang="en-US" dirty="0" err="1" smtClean="0"/>
              <a:t>demokrasi</a:t>
            </a:r>
            <a:r>
              <a:rPr lang="en-US" dirty="0"/>
              <a:t>; </a:t>
            </a:r>
            <a:r>
              <a:rPr lang="en-US" dirty="0" err="1" smtClean="0"/>
              <a:t>kemandirian</a:t>
            </a:r>
            <a:r>
              <a:rPr lang="en-US" dirty="0"/>
              <a:t>; </a:t>
            </a:r>
            <a:r>
              <a:rPr lang="en-US" dirty="0" err="1" smtClean="0"/>
              <a:t>partisipasi</a:t>
            </a:r>
            <a:r>
              <a:rPr lang="en-US" dirty="0"/>
              <a:t>; </a:t>
            </a:r>
            <a:r>
              <a:rPr lang="en-US" dirty="0" err="1" smtClean="0"/>
              <a:t>kesetaraan</a:t>
            </a:r>
            <a:r>
              <a:rPr lang="en-US" dirty="0"/>
              <a:t>; </a:t>
            </a:r>
            <a:r>
              <a:rPr lang="en-US" dirty="0" err="1" smtClean="0"/>
              <a:t>pemberdayaan</a:t>
            </a:r>
            <a:r>
              <a:rPr lang="en-US" dirty="0"/>
              <a:t>; </a:t>
            </a:r>
            <a:r>
              <a:rPr lang="en-US" dirty="0" err="1"/>
              <a:t>dan</a:t>
            </a:r>
            <a:r>
              <a:rPr lang="en-US" dirty="0"/>
              <a:t> </a:t>
            </a:r>
            <a:r>
              <a:rPr lang="en-US" dirty="0" err="1" smtClean="0"/>
              <a:t>keberlanjutan</a:t>
            </a:r>
            <a:r>
              <a:rPr lang="en-US" dirty="0"/>
              <a:t>. </a:t>
            </a:r>
          </a:p>
          <a:p>
            <a:endParaRPr lang="en-US" dirty="0"/>
          </a:p>
        </p:txBody>
      </p:sp>
    </p:spTree>
    <p:extLst>
      <p:ext uri="{BB962C8B-B14F-4D97-AF65-F5344CB8AC3E}">
        <p14:creationId xmlns:p14="http://schemas.microsoft.com/office/powerpoint/2010/main" val="2388514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066800"/>
          </a:xfrm>
        </p:spPr>
        <p:txBody>
          <a:bodyPr/>
          <a:lstStyle/>
          <a:p>
            <a:r>
              <a:rPr lang="en-US" dirty="0" err="1" smtClean="0">
                <a:effectLst/>
                <a:latin typeface="Calibri" pitchFamily="34" charset="0"/>
                <a:cs typeface="Calibri" pitchFamily="34" charset="0"/>
              </a:rPr>
              <a:t>Prasyarat</a:t>
            </a:r>
            <a:r>
              <a:rPr lang="en-US" dirty="0" smtClean="0">
                <a:effectLst/>
                <a:latin typeface="Calibri" pitchFamily="34" charset="0"/>
                <a:cs typeface="Calibri" pitchFamily="34" charset="0"/>
              </a:rPr>
              <a:t> </a:t>
            </a:r>
            <a:r>
              <a:rPr lang="en-US" dirty="0" err="1" smtClean="0">
                <a:effectLst/>
                <a:latin typeface="Calibri" pitchFamily="34" charset="0"/>
                <a:cs typeface="Calibri" pitchFamily="34" charset="0"/>
              </a:rPr>
              <a:t>dan</a:t>
            </a:r>
            <a:r>
              <a:rPr lang="en-US" dirty="0" smtClean="0">
                <a:effectLst/>
                <a:latin typeface="Calibri" pitchFamily="34" charset="0"/>
                <a:cs typeface="Calibri" pitchFamily="34" charset="0"/>
              </a:rPr>
              <a:t> </a:t>
            </a:r>
            <a:r>
              <a:rPr lang="en-US" dirty="0" err="1" smtClean="0">
                <a:effectLst/>
                <a:latin typeface="Calibri" pitchFamily="34" charset="0"/>
                <a:cs typeface="Calibri" pitchFamily="34" charset="0"/>
              </a:rPr>
              <a:t>Revolusi</a:t>
            </a:r>
            <a:r>
              <a:rPr lang="en-US" dirty="0" smtClean="0">
                <a:effectLst/>
                <a:latin typeface="Calibri" pitchFamily="34" charset="0"/>
                <a:cs typeface="Calibri" pitchFamily="34" charset="0"/>
              </a:rPr>
              <a:t> Mental</a:t>
            </a:r>
            <a:endParaRPr lang="en-US" dirty="0">
              <a:effectLst/>
              <a:latin typeface="Calibri" pitchFamily="34" charset="0"/>
              <a:cs typeface="Calibri" pitchFamily="34" charset="0"/>
            </a:endParaRPr>
          </a:p>
        </p:txBody>
      </p:sp>
      <p:sp>
        <p:nvSpPr>
          <p:cNvPr id="3" name="Content Placeholder 2"/>
          <p:cNvSpPr>
            <a:spLocks noGrp="1"/>
          </p:cNvSpPr>
          <p:nvPr>
            <p:ph idx="1"/>
          </p:nvPr>
        </p:nvSpPr>
        <p:spPr>
          <a:xfrm>
            <a:off x="457200" y="1371600"/>
            <a:ext cx="8363272" cy="4824536"/>
          </a:xfrm>
        </p:spPr>
        <p:txBody>
          <a:bodyPr>
            <a:normAutofit fontScale="70000" lnSpcReduction="20000"/>
          </a:bodyPr>
          <a:lstStyle/>
          <a:p>
            <a:r>
              <a:rPr lang="en-US" dirty="0" err="1" smtClean="0"/>
              <a:t>Perubahan</a:t>
            </a:r>
            <a:r>
              <a:rPr lang="en-US" dirty="0" smtClean="0"/>
              <a:t> </a:t>
            </a:r>
            <a:r>
              <a:rPr lang="en-US" dirty="0" err="1" smtClean="0"/>
              <a:t>posisi</a:t>
            </a:r>
            <a:r>
              <a:rPr lang="en-US" dirty="0" smtClean="0"/>
              <a:t> </a:t>
            </a:r>
            <a:r>
              <a:rPr lang="en-US" dirty="0" err="1" smtClean="0"/>
              <a:t>desa</a:t>
            </a:r>
            <a:r>
              <a:rPr lang="en-US" dirty="0" smtClean="0"/>
              <a:t> </a:t>
            </a:r>
            <a:r>
              <a:rPr lang="en-US" dirty="0" err="1" smtClean="0"/>
              <a:t>dari</a:t>
            </a:r>
            <a:r>
              <a:rPr lang="en-US" dirty="0" smtClean="0"/>
              <a:t> </a:t>
            </a:r>
            <a:r>
              <a:rPr lang="en-US" dirty="0" err="1" smtClean="0"/>
              <a:t>obyek</a:t>
            </a:r>
            <a:r>
              <a:rPr lang="en-US" dirty="0" smtClean="0"/>
              <a:t> </a:t>
            </a:r>
            <a:r>
              <a:rPr lang="en-US" dirty="0" err="1" smtClean="0"/>
              <a:t>pembangunan</a:t>
            </a:r>
            <a:r>
              <a:rPr lang="en-US" dirty="0" smtClean="0"/>
              <a:t> </a:t>
            </a:r>
            <a:r>
              <a:rPr lang="en-US" dirty="0" err="1" smtClean="0"/>
              <a:t>menjadi</a:t>
            </a:r>
            <a:r>
              <a:rPr lang="en-US" dirty="0" smtClean="0"/>
              <a:t> </a:t>
            </a:r>
            <a:r>
              <a:rPr lang="en-US" dirty="0" err="1" smtClean="0"/>
              <a:t>subyek</a:t>
            </a:r>
            <a:r>
              <a:rPr lang="en-US" dirty="0" smtClean="0"/>
              <a:t> </a:t>
            </a:r>
            <a:r>
              <a:rPr lang="en-US" dirty="0" err="1" smtClean="0"/>
              <a:t>pembangunan</a:t>
            </a:r>
            <a:r>
              <a:rPr lang="en-US" dirty="0" smtClean="0"/>
              <a:t>. </a:t>
            </a:r>
          </a:p>
          <a:p>
            <a:r>
              <a:rPr lang="en-US" dirty="0" err="1" smtClean="0"/>
              <a:t>Perubahan</a:t>
            </a:r>
            <a:r>
              <a:rPr lang="en-US" dirty="0" smtClean="0"/>
              <a:t> </a:t>
            </a:r>
            <a:r>
              <a:rPr lang="en-US" dirty="0" err="1" smtClean="0"/>
              <a:t>dari</a:t>
            </a:r>
            <a:r>
              <a:rPr lang="en-US" dirty="0" smtClean="0"/>
              <a:t> </a:t>
            </a:r>
            <a:r>
              <a:rPr lang="en-US" dirty="0" err="1" smtClean="0"/>
              <a:t>tradisi</a:t>
            </a:r>
            <a:r>
              <a:rPr lang="en-US" dirty="0" smtClean="0"/>
              <a:t> proposal </a:t>
            </a:r>
            <a:r>
              <a:rPr lang="en-US" dirty="0" err="1" smtClean="0"/>
              <a:t>ke</a:t>
            </a:r>
            <a:r>
              <a:rPr lang="en-US" dirty="0" smtClean="0"/>
              <a:t> </a:t>
            </a:r>
            <a:r>
              <a:rPr lang="en-US" dirty="0" err="1" smtClean="0"/>
              <a:t>tradisi</a:t>
            </a:r>
            <a:r>
              <a:rPr lang="en-US" dirty="0" smtClean="0"/>
              <a:t> </a:t>
            </a:r>
            <a:r>
              <a:rPr lang="en-US" dirty="0" err="1" smtClean="0"/>
              <a:t>perencanaan</a:t>
            </a:r>
            <a:r>
              <a:rPr lang="en-US" dirty="0" smtClean="0"/>
              <a:t> yang </a:t>
            </a:r>
            <a:r>
              <a:rPr lang="en-US" dirty="0" err="1" smtClean="0"/>
              <a:t>matang</a:t>
            </a:r>
            <a:r>
              <a:rPr lang="en-US" dirty="0" smtClean="0"/>
              <a:t>. </a:t>
            </a:r>
          </a:p>
          <a:p>
            <a:r>
              <a:rPr lang="en-US" dirty="0" err="1" smtClean="0"/>
              <a:t>Kepala</a:t>
            </a:r>
            <a:r>
              <a:rPr lang="en-US" dirty="0" smtClean="0"/>
              <a:t> </a:t>
            </a:r>
            <a:r>
              <a:rPr lang="en-US" dirty="0" err="1" smtClean="0"/>
              <a:t>desa</a:t>
            </a:r>
            <a:r>
              <a:rPr lang="en-US" dirty="0" smtClean="0"/>
              <a:t> </a:t>
            </a:r>
            <a:r>
              <a:rPr lang="en-US" dirty="0" err="1" smtClean="0"/>
              <a:t>hadir</a:t>
            </a:r>
            <a:r>
              <a:rPr lang="en-US" dirty="0" smtClean="0"/>
              <a:t> </a:t>
            </a:r>
            <a:r>
              <a:rPr lang="en-US" dirty="0" err="1" smtClean="0"/>
              <a:t>sebagai</a:t>
            </a:r>
            <a:r>
              <a:rPr lang="en-US" dirty="0" smtClean="0"/>
              <a:t> </a:t>
            </a:r>
            <a:r>
              <a:rPr lang="en-US" dirty="0" err="1" smtClean="0"/>
              <a:t>pemimpin</a:t>
            </a:r>
            <a:r>
              <a:rPr lang="en-US" dirty="0" smtClean="0"/>
              <a:t> </a:t>
            </a:r>
            <a:r>
              <a:rPr lang="en-US" dirty="0" err="1" smtClean="0"/>
              <a:t>masyarakat</a:t>
            </a:r>
            <a:r>
              <a:rPr lang="en-US" dirty="0" smtClean="0"/>
              <a:t> yang </a:t>
            </a:r>
            <a:r>
              <a:rPr lang="en-US" dirty="0" err="1" smtClean="0"/>
              <a:t>sejati</a:t>
            </a:r>
            <a:r>
              <a:rPr lang="en-US" dirty="0" smtClean="0"/>
              <a:t>: </a:t>
            </a:r>
            <a:r>
              <a:rPr lang="en-US" dirty="0" err="1" smtClean="0"/>
              <a:t>mempunyai</a:t>
            </a:r>
            <a:r>
              <a:rPr lang="en-US" dirty="0" smtClean="0"/>
              <a:t> </a:t>
            </a:r>
            <a:r>
              <a:rPr lang="en-US" dirty="0" err="1" smtClean="0"/>
              <a:t>visi</a:t>
            </a:r>
            <a:r>
              <a:rPr lang="en-US" dirty="0" smtClean="0"/>
              <a:t>, </a:t>
            </a:r>
            <a:r>
              <a:rPr lang="en-US" dirty="0" err="1" smtClean="0"/>
              <a:t>kemauan</a:t>
            </a:r>
            <a:r>
              <a:rPr lang="en-US" dirty="0" smtClean="0"/>
              <a:t> </a:t>
            </a:r>
            <a:r>
              <a:rPr lang="en-US" dirty="0" err="1" smtClean="0"/>
              <a:t>dan</a:t>
            </a:r>
            <a:r>
              <a:rPr lang="en-US" dirty="0" smtClean="0"/>
              <a:t> </a:t>
            </a:r>
            <a:r>
              <a:rPr lang="en-US" dirty="0" err="1" smtClean="0"/>
              <a:t>keberanian</a:t>
            </a:r>
            <a:r>
              <a:rPr lang="en-US" dirty="0" smtClean="0"/>
              <a:t>.</a:t>
            </a:r>
          </a:p>
          <a:p>
            <a:r>
              <a:rPr lang="en-US" dirty="0" err="1" smtClean="0"/>
              <a:t>Penyelenggaraan</a:t>
            </a:r>
            <a:r>
              <a:rPr lang="en-US" dirty="0" smtClean="0"/>
              <a:t> </a:t>
            </a:r>
            <a:r>
              <a:rPr lang="en-US" dirty="0" err="1" smtClean="0"/>
              <a:t>pemerintahan</a:t>
            </a:r>
            <a:r>
              <a:rPr lang="en-US" dirty="0" smtClean="0"/>
              <a:t>, </a:t>
            </a:r>
            <a:r>
              <a:rPr lang="en-US" dirty="0" err="1" smtClean="0"/>
              <a:t>termasuk</a:t>
            </a:r>
            <a:r>
              <a:rPr lang="en-US" dirty="0" smtClean="0"/>
              <a:t> </a:t>
            </a:r>
            <a:r>
              <a:rPr lang="en-US" dirty="0" err="1" smtClean="0"/>
              <a:t>pengelolaan</a:t>
            </a:r>
            <a:r>
              <a:rPr lang="en-US" dirty="0" smtClean="0"/>
              <a:t> </a:t>
            </a:r>
            <a:r>
              <a:rPr lang="en-US" dirty="0" err="1" smtClean="0"/>
              <a:t>keuangan</a:t>
            </a:r>
            <a:r>
              <a:rPr lang="en-US" dirty="0" smtClean="0"/>
              <a:t>, </a:t>
            </a:r>
            <a:r>
              <a:rPr lang="en-US" dirty="0" err="1" smtClean="0"/>
              <a:t>secara</a:t>
            </a:r>
            <a:r>
              <a:rPr lang="en-US" dirty="0" smtClean="0"/>
              <a:t> </a:t>
            </a:r>
            <a:r>
              <a:rPr lang="en-US" dirty="0" err="1" smtClean="0"/>
              <a:t>demokratis</a:t>
            </a:r>
            <a:r>
              <a:rPr lang="en-US" dirty="0" smtClean="0"/>
              <a:t> (</a:t>
            </a:r>
            <a:r>
              <a:rPr lang="en-US" dirty="0" err="1" smtClean="0"/>
              <a:t>transparan</a:t>
            </a:r>
            <a:r>
              <a:rPr lang="en-US" dirty="0" smtClean="0"/>
              <a:t>, </a:t>
            </a:r>
            <a:r>
              <a:rPr lang="en-US" dirty="0" err="1" smtClean="0"/>
              <a:t>partisipatif</a:t>
            </a:r>
            <a:r>
              <a:rPr lang="en-US" dirty="0" smtClean="0"/>
              <a:t> </a:t>
            </a:r>
            <a:r>
              <a:rPr lang="en-US" dirty="0" err="1" smtClean="0"/>
              <a:t>dan</a:t>
            </a:r>
            <a:r>
              <a:rPr lang="en-US" dirty="0" smtClean="0"/>
              <a:t> </a:t>
            </a:r>
            <a:r>
              <a:rPr lang="en-US" dirty="0" err="1" smtClean="0"/>
              <a:t>akuntabel</a:t>
            </a:r>
            <a:r>
              <a:rPr lang="en-US" dirty="0" smtClean="0"/>
              <a:t>).</a:t>
            </a:r>
          </a:p>
          <a:p>
            <a:r>
              <a:rPr lang="en-US" dirty="0" err="1" smtClean="0"/>
              <a:t>Kebersamaan</a:t>
            </a:r>
            <a:r>
              <a:rPr lang="en-US" dirty="0" smtClean="0"/>
              <a:t> </a:t>
            </a:r>
            <a:r>
              <a:rPr lang="en-US" dirty="0" err="1" smtClean="0"/>
              <a:t>dan</a:t>
            </a:r>
            <a:r>
              <a:rPr lang="en-US" dirty="0" smtClean="0"/>
              <a:t> </a:t>
            </a:r>
            <a:r>
              <a:rPr lang="en-US" dirty="0" err="1" smtClean="0"/>
              <a:t>gotong</a:t>
            </a:r>
            <a:r>
              <a:rPr lang="en-US" dirty="0" smtClean="0"/>
              <a:t> </a:t>
            </a:r>
            <a:r>
              <a:rPr lang="en-US" dirty="0" err="1" smtClean="0"/>
              <a:t>royong</a:t>
            </a:r>
            <a:r>
              <a:rPr lang="en-US" dirty="0" smtClean="0"/>
              <a:t> </a:t>
            </a:r>
            <a:r>
              <a:rPr lang="en-US" dirty="0" err="1" smtClean="0"/>
              <a:t>antara</a:t>
            </a:r>
            <a:r>
              <a:rPr lang="en-US" dirty="0" smtClean="0"/>
              <a:t> </a:t>
            </a:r>
            <a:r>
              <a:rPr lang="en-US" dirty="0" err="1" smtClean="0"/>
              <a:t>pemimpin</a:t>
            </a:r>
            <a:r>
              <a:rPr lang="en-US" dirty="0" smtClean="0"/>
              <a:t> </a:t>
            </a:r>
            <a:r>
              <a:rPr lang="en-US" dirty="0" err="1" smtClean="0"/>
              <a:t>desa</a:t>
            </a:r>
            <a:r>
              <a:rPr lang="en-US" dirty="0" smtClean="0"/>
              <a:t>, </a:t>
            </a:r>
            <a:r>
              <a:rPr lang="en-US" dirty="0" err="1" smtClean="0"/>
              <a:t>lembaga-lembaga</a:t>
            </a:r>
            <a:r>
              <a:rPr lang="en-US" dirty="0" smtClean="0"/>
              <a:t> </a:t>
            </a:r>
            <a:r>
              <a:rPr lang="en-US" dirty="0" err="1" smtClean="0"/>
              <a:t>desa</a:t>
            </a:r>
            <a:r>
              <a:rPr lang="en-US" dirty="0" smtClean="0"/>
              <a:t>, </a:t>
            </a:r>
            <a:r>
              <a:rPr lang="en-US" dirty="0" err="1" smtClean="0"/>
              <a:t>dan</a:t>
            </a:r>
            <a:r>
              <a:rPr lang="en-US" dirty="0" smtClean="0"/>
              <a:t> </a:t>
            </a:r>
            <a:r>
              <a:rPr lang="en-US" dirty="0" err="1" smtClean="0"/>
              <a:t>masyarakat</a:t>
            </a:r>
            <a:r>
              <a:rPr lang="en-US" dirty="0" smtClean="0"/>
              <a:t>.   </a:t>
            </a:r>
          </a:p>
          <a:p>
            <a:r>
              <a:rPr lang="en-US" dirty="0" err="1" smtClean="0"/>
              <a:t>Pemerintah</a:t>
            </a:r>
            <a:r>
              <a:rPr lang="en-US" dirty="0" smtClean="0"/>
              <a:t> </a:t>
            </a:r>
            <a:r>
              <a:rPr lang="en-US" dirty="0" err="1" smtClean="0"/>
              <a:t>tidak</a:t>
            </a:r>
            <a:r>
              <a:rPr lang="en-US" dirty="0" smtClean="0"/>
              <a:t> </a:t>
            </a:r>
            <a:r>
              <a:rPr lang="en-US" dirty="0" err="1" smtClean="0"/>
              <a:t>boleh</a:t>
            </a:r>
            <a:r>
              <a:rPr lang="en-US" dirty="0" smtClean="0"/>
              <a:t> “</a:t>
            </a:r>
            <a:r>
              <a:rPr lang="en-US" dirty="0" err="1" smtClean="0"/>
              <a:t>cuci</a:t>
            </a:r>
            <a:r>
              <a:rPr lang="en-US" dirty="0" smtClean="0"/>
              <a:t> </a:t>
            </a:r>
            <a:r>
              <a:rPr lang="en-US" dirty="0" err="1" smtClean="0"/>
              <a:t>tangan</a:t>
            </a:r>
            <a:r>
              <a:rPr lang="en-US" dirty="0" smtClean="0"/>
              <a:t>”, </a:t>
            </a:r>
            <a:r>
              <a:rPr lang="en-US" dirty="0" err="1" smtClean="0"/>
              <a:t>tidak</a:t>
            </a:r>
            <a:r>
              <a:rPr lang="en-US" dirty="0" smtClean="0"/>
              <a:t> </a:t>
            </a:r>
            <a:r>
              <a:rPr lang="en-US" dirty="0" err="1" smtClean="0"/>
              <a:t>boleh</a:t>
            </a:r>
            <a:r>
              <a:rPr lang="en-US" dirty="0" smtClean="0"/>
              <a:t> “</a:t>
            </a:r>
            <a:r>
              <a:rPr lang="en-US" dirty="0" err="1" smtClean="0"/>
              <a:t>campur</a:t>
            </a:r>
            <a:r>
              <a:rPr lang="en-US" dirty="0" smtClean="0"/>
              <a:t> </a:t>
            </a:r>
            <a:r>
              <a:rPr lang="en-US" dirty="0" err="1" smtClean="0"/>
              <a:t>tangan</a:t>
            </a:r>
            <a:r>
              <a:rPr lang="en-US" dirty="0" smtClean="0"/>
              <a:t>” </a:t>
            </a:r>
            <a:r>
              <a:rPr lang="en-US" dirty="0" err="1" smtClean="0"/>
              <a:t>terlalu</a:t>
            </a:r>
            <a:r>
              <a:rPr lang="en-US" dirty="0" smtClean="0"/>
              <a:t> </a:t>
            </a:r>
            <a:r>
              <a:rPr lang="en-US" dirty="0" err="1" smtClean="0"/>
              <a:t>dalam</a:t>
            </a:r>
            <a:r>
              <a:rPr lang="en-US" dirty="0" smtClean="0"/>
              <a:t>, </a:t>
            </a:r>
            <a:r>
              <a:rPr lang="en-US" dirty="0" err="1" smtClean="0"/>
              <a:t>melainkan</a:t>
            </a:r>
            <a:r>
              <a:rPr lang="en-US" dirty="0" smtClean="0"/>
              <a:t> </a:t>
            </a:r>
            <a:r>
              <a:rPr lang="en-US" dirty="0" err="1" smtClean="0"/>
              <a:t>memberikan</a:t>
            </a:r>
            <a:r>
              <a:rPr lang="en-US" dirty="0" smtClean="0"/>
              <a:t> “</a:t>
            </a:r>
            <a:r>
              <a:rPr lang="en-US" dirty="0" err="1" smtClean="0"/>
              <a:t>uluran</a:t>
            </a:r>
            <a:r>
              <a:rPr lang="en-US" dirty="0" smtClean="0"/>
              <a:t> </a:t>
            </a:r>
            <a:r>
              <a:rPr lang="en-US" dirty="0" err="1" smtClean="0"/>
              <a:t>tangan</a:t>
            </a:r>
            <a:r>
              <a:rPr lang="en-US" dirty="0" smtClean="0"/>
              <a:t>” </a:t>
            </a:r>
            <a:r>
              <a:rPr lang="en-US" dirty="0" err="1" smtClean="0"/>
              <a:t>kepada</a:t>
            </a:r>
            <a:r>
              <a:rPr lang="en-US" dirty="0" smtClean="0"/>
              <a:t> </a:t>
            </a:r>
            <a:r>
              <a:rPr lang="en-US" dirty="0" err="1" smtClean="0"/>
              <a:t>desa</a:t>
            </a:r>
            <a:r>
              <a:rPr lang="en-US" dirty="0" smtClean="0"/>
              <a:t> </a:t>
            </a:r>
            <a:r>
              <a:rPr lang="en-US" dirty="0" err="1" smtClean="0"/>
              <a:t>dengan</a:t>
            </a:r>
            <a:r>
              <a:rPr lang="en-US" dirty="0" smtClean="0"/>
              <a:t> </a:t>
            </a:r>
            <a:r>
              <a:rPr lang="en-US" dirty="0" err="1" smtClean="0"/>
              <a:t>prinsip</a:t>
            </a:r>
            <a:r>
              <a:rPr lang="en-US" dirty="0" smtClean="0"/>
              <a:t> </a:t>
            </a:r>
            <a:r>
              <a:rPr lang="en-US" i="1" dirty="0" smtClean="0"/>
              <a:t>tut </a:t>
            </a:r>
            <a:r>
              <a:rPr lang="en-US" i="1" dirty="0" err="1" smtClean="0"/>
              <a:t>wuri</a:t>
            </a:r>
            <a:r>
              <a:rPr lang="en-US" i="1" dirty="0" smtClean="0"/>
              <a:t> </a:t>
            </a:r>
            <a:r>
              <a:rPr lang="en-US" i="1" dirty="0" err="1" smtClean="0"/>
              <a:t>handayani</a:t>
            </a:r>
            <a:r>
              <a:rPr lang="en-US" i="1" dirty="0" smtClean="0"/>
              <a:t>. </a:t>
            </a:r>
          </a:p>
          <a:p>
            <a:r>
              <a:rPr lang="en-US" dirty="0" err="1" smtClean="0"/>
              <a:t>Kemitraan</a:t>
            </a:r>
            <a:r>
              <a:rPr lang="en-US" dirty="0" smtClean="0"/>
              <a:t> </a:t>
            </a:r>
            <a:r>
              <a:rPr lang="en-US" dirty="0" err="1" smtClean="0"/>
              <a:t>antara</a:t>
            </a:r>
            <a:r>
              <a:rPr lang="en-US" dirty="0" smtClean="0"/>
              <a:t> </a:t>
            </a:r>
            <a:r>
              <a:rPr lang="en-US" dirty="0" err="1" smtClean="0"/>
              <a:t>pemerintah</a:t>
            </a:r>
            <a:r>
              <a:rPr lang="en-US" dirty="0" smtClean="0"/>
              <a:t>, </a:t>
            </a:r>
            <a:r>
              <a:rPr lang="en-US" dirty="0" err="1" smtClean="0"/>
              <a:t>perguruan</a:t>
            </a:r>
            <a:r>
              <a:rPr lang="en-US" dirty="0" smtClean="0"/>
              <a:t> </a:t>
            </a:r>
            <a:r>
              <a:rPr lang="en-US" dirty="0" err="1" smtClean="0"/>
              <a:t>tinggi</a:t>
            </a:r>
            <a:r>
              <a:rPr lang="en-US" dirty="0" smtClean="0"/>
              <a:t>, </a:t>
            </a:r>
            <a:r>
              <a:rPr lang="en-US" dirty="0" err="1" smtClean="0"/>
              <a:t>organisasi</a:t>
            </a:r>
            <a:r>
              <a:rPr lang="en-US" dirty="0" smtClean="0"/>
              <a:t> </a:t>
            </a:r>
            <a:r>
              <a:rPr lang="en-US" dirty="0" err="1" smtClean="0"/>
              <a:t>masyarakat</a:t>
            </a:r>
            <a:r>
              <a:rPr lang="en-US" dirty="0" smtClean="0"/>
              <a:t> </a:t>
            </a:r>
            <a:r>
              <a:rPr lang="en-US" dirty="0" err="1" smtClean="0"/>
              <a:t>sipil</a:t>
            </a:r>
            <a:r>
              <a:rPr lang="en-US" dirty="0" smtClean="0"/>
              <a:t>, </a:t>
            </a:r>
            <a:r>
              <a:rPr lang="en-US" dirty="0" err="1" smtClean="0"/>
              <a:t>perusahaan</a:t>
            </a:r>
            <a:r>
              <a:rPr lang="en-US" dirty="0" smtClean="0"/>
              <a:t> </a:t>
            </a:r>
            <a:r>
              <a:rPr lang="en-US" dirty="0" err="1" smtClean="0"/>
              <a:t>dan</a:t>
            </a:r>
            <a:r>
              <a:rPr lang="en-US" dirty="0" smtClean="0"/>
              <a:t> </a:t>
            </a:r>
            <a:r>
              <a:rPr lang="en-US" dirty="0" err="1" smtClean="0"/>
              <a:t>lembaga-lembaga</a:t>
            </a:r>
            <a:r>
              <a:rPr lang="en-US" dirty="0" smtClean="0"/>
              <a:t> </a:t>
            </a:r>
            <a:r>
              <a:rPr lang="en-US" dirty="0" err="1" smtClean="0"/>
              <a:t>internasional</a:t>
            </a:r>
            <a:r>
              <a:rPr lang="en-US" dirty="0" smtClean="0"/>
              <a:t> </a:t>
            </a:r>
            <a:r>
              <a:rPr lang="en-US" dirty="0" err="1" smtClean="0"/>
              <a:t>dalam</a:t>
            </a:r>
            <a:r>
              <a:rPr lang="en-US" dirty="0" smtClean="0"/>
              <a:t> </a:t>
            </a:r>
            <a:r>
              <a:rPr lang="en-US" dirty="0" err="1" smtClean="0"/>
              <a:t>mendukung</a:t>
            </a:r>
            <a:r>
              <a:rPr lang="en-US" dirty="0" smtClean="0"/>
              <a:t> </a:t>
            </a:r>
            <a:r>
              <a:rPr lang="en-US" dirty="0" err="1" smtClean="0"/>
              <a:t>pemberdayaan</a:t>
            </a:r>
            <a:r>
              <a:rPr lang="en-US" dirty="0" smtClean="0"/>
              <a:t> </a:t>
            </a:r>
            <a:r>
              <a:rPr lang="en-US" dirty="0" err="1" smtClean="0"/>
              <a:t>dan</a:t>
            </a:r>
            <a:r>
              <a:rPr lang="en-US" dirty="0" smtClean="0"/>
              <a:t> </a:t>
            </a:r>
            <a:r>
              <a:rPr lang="en-US" dirty="0" err="1" smtClean="0"/>
              <a:t>penguatan</a:t>
            </a:r>
            <a:r>
              <a:rPr lang="en-US" dirty="0" smtClean="0"/>
              <a:t> </a:t>
            </a:r>
            <a:r>
              <a:rPr lang="en-US" dirty="0" err="1" smtClean="0"/>
              <a:t>kapasitas</a:t>
            </a:r>
            <a:r>
              <a:rPr lang="en-US" dirty="0" smtClean="0"/>
              <a:t> </a:t>
            </a:r>
            <a:r>
              <a:rPr lang="en-US" dirty="0" err="1" smtClean="0"/>
              <a:t>desa</a:t>
            </a:r>
            <a:r>
              <a:rPr lang="en-US" dirty="0" smtClean="0"/>
              <a:t>. </a:t>
            </a:r>
          </a:p>
          <a:p>
            <a:r>
              <a:rPr lang="en-US" dirty="0" err="1" smtClean="0"/>
              <a:t>Konsolidasi</a:t>
            </a:r>
            <a:r>
              <a:rPr lang="en-US" dirty="0" smtClean="0"/>
              <a:t> </a:t>
            </a:r>
            <a:r>
              <a:rPr lang="en-US" dirty="0" err="1" smtClean="0"/>
              <a:t>kelembagaan</a:t>
            </a:r>
            <a:r>
              <a:rPr lang="en-US" dirty="0" smtClean="0"/>
              <a:t>, </a:t>
            </a:r>
            <a:r>
              <a:rPr lang="en-US" dirty="0" err="1" smtClean="0"/>
              <a:t>kebijakan</a:t>
            </a:r>
            <a:r>
              <a:rPr lang="en-US" dirty="0" smtClean="0"/>
              <a:t>, program </a:t>
            </a:r>
            <a:r>
              <a:rPr lang="en-US" dirty="0" err="1" smtClean="0"/>
              <a:t>dan</a:t>
            </a:r>
            <a:r>
              <a:rPr lang="en-US" dirty="0" smtClean="0"/>
              <a:t> </a:t>
            </a:r>
            <a:r>
              <a:rPr lang="en-US" dirty="0" err="1" smtClean="0"/>
              <a:t>anggaran</a:t>
            </a:r>
            <a:r>
              <a:rPr lang="en-US" dirty="0" smtClean="0"/>
              <a:t> </a:t>
            </a:r>
            <a:r>
              <a:rPr lang="en-US" dirty="0" err="1" smtClean="0"/>
              <a:t>pemerintah</a:t>
            </a:r>
            <a:r>
              <a:rPr lang="en-US" dirty="0" smtClean="0"/>
              <a:t> agar </a:t>
            </a:r>
            <a:r>
              <a:rPr lang="en-US" dirty="0" err="1" smtClean="0"/>
              <a:t>tercipta</a:t>
            </a:r>
            <a:r>
              <a:rPr lang="en-US" dirty="0" smtClean="0"/>
              <a:t> “</a:t>
            </a:r>
            <a:r>
              <a:rPr lang="en-US" dirty="0" err="1" smtClean="0"/>
              <a:t>satu</a:t>
            </a:r>
            <a:r>
              <a:rPr lang="en-US" dirty="0" smtClean="0"/>
              <a:t> </a:t>
            </a:r>
            <a:r>
              <a:rPr lang="en-US" dirty="0" err="1" smtClean="0"/>
              <a:t>desa</a:t>
            </a:r>
            <a:r>
              <a:rPr lang="en-US" dirty="0" smtClean="0"/>
              <a:t>, </a:t>
            </a:r>
            <a:r>
              <a:rPr lang="en-US" dirty="0" err="1" smtClean="0"/>
              <a:t>satu</a:t>
            </a:r>
            <a:r>
              <a:rPr lang="en-US" dirty="0" smtClean="0"/>
              <a:t> </a:t>
            </a:r>
            <a:r>
              <a:rPr lang="en-US" dirty="0" err="1" smtClean="0"/>
              <a:t>perencanaan</a:t>
            </a:r>
            <a:r>
              <a:rPr lang="en-US" dirty="0" smtClean="0"/>
              <a:t>, </a:t>
            </a:r>
            <a:r>
              <a:rPr lang="en-US" dirty="0" err="1" smtClean="0"/>
              <a:t>satu</a:t>
            </a:r>
            <a:r>
              <a:rPr lang="en-US" dirty="0" smtClean="0"/>
              <a:t> </a:t>
            </a:r>
            <a:r>
              <a:rPr lang="en-US" dirty="0" err="1" smtClean="0"/>
              <a:t>anggaran</a:t>
            </a:r>
            <a:r>
              <a:rPr lang="en-US" dirty="0" smtClean="0"/>
              <a:t>”. </a:t>
            </a:r>
          </a:p>
          <a:p>
            <a:endParaRPr lang="en-US" i="1" dirty="0"/>
          </a:p>
        </p:txBody>
      </p:sp>
      <p:sp>
        <p:nvSpPr>
          <p:cNvPr id="4" name="Slide Number Placeholder 3"/>
          <p:cNvSpPr>
            <a:spLocks noGrp="1"/>
          </p:cNvSpPr>
          <p:nvPr>
            <p:ph type="sldNum" sz="quarter" idx="12"/>
          </p:nvPr>
        </p:nvSpPr>
        <p:spPr/>
        <p:txBody>
          <a:bodyPr/>
          <a:lstStyle/>
          <a:p>
            <a:fld id="{76D75B66-0E96-49D0-A375-194A459188CE}" type="slidenum">
              <a:rPr lang="en-US" smtClean="0"/>
              <a:pPr/>
              <a:t>40</a:t>
            </a:fld>
            <a:endParaRPr lang="en-US"/>
          </a:p>
        </p:txBody>
      </p:sp>
    </p:spTree>
    <p:extLst>
      <p:ext uri="{BB962C8B-B14F-4D97-AF65-F5344CB8AC3E}">
        <p14:creationId xmlns:p14="http://schemas.microsoft.com/office/powerpoint/2010/main" val="28176954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00534"/>
            <a:ext cx="8291264" cy="642466"/>
          </a:xfrm>
        </p:spPr>
        <p:txBody>
          <a:bodyPr>
            <a:normAutofit fontScale="90000"/>
          </a:bodyPr>
          <a:lstStyle/>
          <a:p>
            <a:pPr algn="ctr"/>
            <a:r>
              <a:rPr lang="id-ID" b="1" dirty="0" smtClean="0">
                <a:solidFill>
                  <a:srgbClr val="002060"/>
                </a:solidFill>
                <a:effectLst/>
              </a:rPr>
              <a:t>Misi</a:t>
            </a:r>
            <a:r>
              <a:rPr lang="en-US" b="1" dirty="0" smtClean="0">
                <a:solidFill>
                  <a:srgbClr val="002060"/>
                </a:solidFill>
                <a:effectLst/>
              </a:rPr>
              <a:t> </a:t>
            </a:r>
            <a:r>
              <a:rPr lang="en-US" b="1" dirty="0" err="1" smtClean="0">
                <a:solidFill>
                  <a:srgbClr val="002060"/>
                </a:solidFill>
                <a:effectLst/>
              </a:rPr>
              <a:t>Utama</a:t>
            </a:r>
            <a:r>
              <a:rPr lang="en-US" b="1" dirty="0" smtClean="0">
                <a:solidFill>
                  <a:srgbClr val="002060"/>
                </a:solidFill>
                <a:effectLst/>
              </a:rPr>
              <a:t> </a:t>
            </a:r>
            <a:r>
              <a:rPr lang="en-US" b="1" dirty="0" err="1" smtClean="0">
                <a:solidFill>
                  <a:srgbClr val="002060"/>
                </a:solidFill>
                <a:effectLst/>
              </a:rPr>
              <a:t>Kebijakan</a:t>
            </a:r>
            <a:r>
              <a:rPr lang="en-US" b="1" dirty="0" smtClean="0">
                <a:solidFill>
                  <a:srgbClr val="002060"/>
                </a:solidFill>
                <a:effectLst/>
              </a:rPr>
              <a:t> </a:t>
            </a:r>
            <a:r>
              <a:rPr lang="en-US" b="1" dirty="0" err="1" smtClean="0">
                <a:solidFill>
                  <a:srgbClr val="002060"/>
                </a:solidFill>
                <a:effectLst/>
              </a:rPr>
              <a:t>Nasional</a:t>
            </a:r>
            <a:endParaRPr lang="en-GB" b="1" dirty="0">
              <a:solidFill>
                <a:srgbClr val="002060"/>
              </a:solidFill>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57595800"/>
              </p:ext>
            </p:extLst>
          </p:nvPr>
        </p:nvGraphicFramePr>
        <p:xfrm>
          <a:off x="457200" y="1449016"/>
          <a:ext cx="8363272" cy="5256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377793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14400"/>
          </a:xfrm>
        </p:spPr>
        <p:txBody>
          <a:bodyPr>
            <a:normAutofit/>
          </a:bodyPr>
          <a:lstStyle/>
          <a:p>
            <a:r>
              <a:rPr lang="en-US" dirty="0" err="1" smtClean="0"/>
              <a:t>Tujuan</a:t>
            </a:r>
            <a:r>
              <a:rPr lang="en-US" dirty="0" smtClean="0"/>
              <a:t> </a:t>
            </a:r>
            <a:r>
              <a:rPr lang="en-US" dirty="0" err="1" smtClean="0"/>
              <a:t>Kebijakan</a:t>
            </a:r>
            <a:r>
              <a:rPr lang="en-US" dirty="0" smtClean="0"/>
              <a:t> </a:t>
            </a:r>
            <a:r>
              <a:rPr lang="en-US" dirty="0" err="1" smtClean="0"/>
              <a:t>Nasional</a:t>
            </a:r>
            <a:endParaRPr lang="en-US" dirty="0"/>
          </a:p>
        </p:txBody>
      </p:sp>
      <p:sp>
        <p:nvSpPr>
          <p:cNvPr id="3" name="Content Placeholder 2"/>
          <p:cNvSpPr>
            <a:spLocks noGrp="1"/>
          </p:cNvSpPr>
          <p:nvPr>
            <p:ph idx="1"/>
          </p:nvPr>
        </p:nvSpPr>
        <p:spPr>
          <a:xfrm>
            <a:off x="457200" y="1447800"/>
            <a:ext cx="8458200" cy="5029200"/>
          </a:xfrm>
        </p:spPr>
        <p:txBody>
          <a:bodyPr>
            <a:noAutofit/>
          </a:bodyPr>
          <a:lstStyle/>
          <a:p>
            <a:r>
              <a:rPr lang="en-US" sz="2000" dirty="0" err="1"/>
              <a:t>M</a:t>
            </a:r>
            <a:r>
              <a:rPr lang="en-US" sz="2000" dirty="0" err="1" smtClean="0"/>
              <a:t>emberikan</a:t>
            </a:r>
            <a:r>
              <a:rPr lang="en-US" sz="2000" dirty="0" smtClean="0"/>
              <a:t> </a:t>
            </a:r>
            <a:r>
              <a:rPr lang="en-US" sz="2000" dirty="0" err="1"/>
              <a:t>pengakuan</a:t>
            </a:r>
            <a:r>
              <a:rPr lang="en-US" sz="2000" dirty="0"/>
              <a:t> </a:t>
            </a:r>
            <a:r>
              <a:rPr lang="en-US" sz="2000" dirty="0" err="1"/>
              <a:t>dan</a:t>
            </a:r>
            <a:r>
              <a:rPr lang="en-US" sz="2000" dirty="0"/>
              <a:t> </a:t>
            </a:r>
            <a:r>
              <a:rPr lang="en-US" sz="2000" dirty="0" err="1"/>
              <a:t>penghormatan</a:t>
            </a:r>
            <a:r>
              <a:rPr lang="en-US" sz="2000" dirty="0"/>
              <a:t> </a:t>
            </a:r>
            <a:r>
              <a:rPr lang="en-US" sz="2000" dirty="0" err="1"/>
              <a:t>atas</a:t>
            </a:r>
            <a:r>
              <a:rPr lang="en-US" sz="2000" dirty="0"/>
              <a:t> </a:t>
            </a:r>
            <a:r>
              <a:rPr lang="en-US" sz="2000" dirty="0" err="1"/>
              <a:t>Desa</a:t>
            </a:r>
            <a:r>
              <a:rPr lang="en-US" sz="2000" dirty="0"/>
              <a:t> yang </a:t>
            </a:r>
            <a:r>
              <a:rPr lang="en-US" sz="2000" dirty="0" err="1"/>
              <a:t>sudah</a:t>
            </a:r>
            <a:r>
              <a:rPr lang="en-US" sz="2000" dirty="0"/>
              <a:t> </a:t>
            </a:r>
            <a:r>
              <a:rPr lang="en-US" sz="2000" dirty="0" err="1"/>
              <a:t>ada</a:t>
            </a:r>
            <a:r>
              <a:rPr lang="en-US" sz="2000" dirty="0"/>
              <a:t> </a:t>
            </a:r>
            <a:r>
              <a:rPr lang="en-US" sz="2000" dirty="0" err="1"/>
              <a:t>dengan</a:t>
            </a:r>
            <a:r>
              <a:rPr lang="en-US" sz="2000" dirty="0"/>
              <a:t> </a:t>
            </a:r>
            <a:r>
              <a:rPr lang="en-US" sz="2000" dirty="0" err="1"/>
              <a:t>keberagamannya</a:t>
            </a:r>
            <a:r>
              <a:rPr lang="en-US" sz="2000" dirty="0"/>
              <a:t> </a:t>
            </a:r>
            <a:r>
              <a:rPr lang="en-US" sz="2000" dirty="0" err="1"/>
              <a:t>sebelum</a:t>
            </a:r>
            <a:r>
              <a:rPr lang="en-US" sz="2000" dirty="0"/>
              <a:t> </a:t>
            </a:r>
            <a:r>
              <a:rPr lang="en-US" sz="2000" dirty="0" err="1"/>
              <a:t>dan</a:t>
            </a:r>
            <a:r>
              <a:rPr lang="en-US" sz="2000" dirty="0"/>
              <a:t> </a:t>
            </a:r>
            <a:r>
              <a:rPr lang="en-US" sz="2000" dirty="0" err="1"/>
              <a:t>sesudah</a:t>
            </a:r>
            <a:r>
              <a:rPr lang="en-US" sz="2000" dirty="0"/>
              <a:t> </a:t>
            </a:r>
            <a:r>
              <a:rPr lang="en-US" sz="2000" dirty="0" err="1"/>
              <a:t>terbentuknya</a:t>
            </a:r>
            <a:r>
              <a:rPr lang="en-US" sz="2000" dirty="0"/>
              <a:t> </a:t>
            </a:r>
            <a:r>
              <a:rPr lang="en-US" sz="2000" dirty="0" smtClean="0"/>
              <a:t>NKRI</a:t>
            </a:r>
            <a:endParaRPr lang="en-US" sz="2000" dirty="0"/>
          </a:p>
          <a:p>
            <a:r>
              <a:rPr lang="en-US" sz="2000" dirty="0" err="1"/>
              <a:t>M</a:t>
            </a:r>
            <a:r>
              <a:rPr lang="en-US" sz="2000" dirty="0" err="1" smtClean="0"/>
              <a:t>emberikan</a:t>
            </a:r>
            <a:r>
              <a:rPr lang="en-US" sz="2000" dirty="0" smtClean="0"/>
              <a:t> </a:t>
            </a:r>
            <a:r>
              <a:rPr lang="en-US" sz="2000" dirty="0" err="1"/>
              <a:t>kejelasan</a:t>
            </a:r>
            <a:r>
              <a:rPr lang="en-US" sz="2000" dirty="0"/>
              <a:t> status </a:t>
            </a:r>
            <a:r>
              <a:rPr lang="en-US" sz="2000" dirty="0" err="1"/>
              <a:t>dan</a:t>
            </a:r>
            <a:r>
              <a:rPr lang="en-US" sz="2000" dirty="0"/>
              <a:t> </a:t>
            </a:r>
            <a:r>
              <a:rPr lang="en-US" sz="2000" dirty="0" err="1"/>
              <a:t>kepastian</a:t>
            </a:r>
            <a:r>
              <a:rPr lang="en-US" sz="2000" dirty="0"/>
              <a:t> </a:t>
            </a:r>
            <a:r>
              <a:rPr lang="en-US" sz="2000" dirty="0" err="1"/>
              <a:t>hukum</a:t>
            </a:r>
            <a:r>
              <a:rPr lang="en-US" sz="2000" dirty="0"/>
              <a:t> </a:t>
            </a:r>
            <a:r>
              <a:rPr lang="en-US" sz="2000" dirty="0" err="1"/>
              <a:t>atas</a:t>
            </a:r>
            <a:r>
              <a:rPr lang="en-US" sz="2000" dirty="0"/>
              <a:t> </a:t>
            </a:r>
            <a:r>
              <a:rPr lang="en-US" sz="2000" dirty="0" err="1"/>
              <a:t>Desa</a:t>
            </a:r>
            <a:r>
              <a:rPr lang="en-US" sz="2000" dirty="0"/>
              <a:t> </a:t>
            </a:r>
            <a:endParaRPr lang="en-US" sz="2000" dirty="0" smtClean="0"/>
          </a:p>
          <a:p>
            <a:r>
              <a:rPr lang="en-US" sz="2000" dirty="0" err="1"/>
              <a:t>M</a:t>
            </a:r>
            <a:r>
              <a:rPr lang="en-US" sz="2000" dirty="0" err="1" smtClean="0"/>
              <a:t>elestarikan</a:t>
            </a:r>
            <a:r>
              <a:rPr lang="en-US" sz="2000" dirty="0" smtClean="0"/>
              <a:t> </a:t>
            </a:r>
            <a:r>
              <a:rPr lang="en-US" sz="2000" dirty="0" err="1"/>
              <a:t>dan</a:t>
            </a:r>
            <a:r>
              <a:rPr lang="en-US" sz="2000" dirty="0"/>
              <a:t> </a:t>
            </a:r>
            <a:r>
              <a:rPr lang="en-US" sz="2000" dirty="0" err="1"/>
              <a:t>memajukan</a:t>
            </a:r>
            <a:r>
              <a:rPr lang="en-US" sz="2000" dirty="0"/>
              <a:t> </a:t>
            </a:r>
            <a:r>
              <a:rPr lang="en-US" sz="2000" dirty="0" err="1"/>
              <a:t>adat</a:t>
            </a:r>
            <a:r>
              <a:rPr lang="en-US" sz="2000" dirty="0"/>
              <a:t>, </a:t>
            </a:r>
            <a:r>
              <a:rPr lang="en-US" sz="2000" dirty="0" err="1"/>
              <a:t>tradisi</a:t>
            </a:r>
            <a:r>
              <a:rPr lang="en-US" sz="2000" dirty="0"/>
              <a:t>, </a:t>
            </a:r>
            <a:r>
              <a:rPr lang="en-US" sz="2000" dirty="0" err="1"/>
              <a:t>dan</a:t>
            </a:r>
            <a:r>
              <a:rPr lang="en-US" sz="2000" dirty="0"/>
              <a:t> </a:t>
            </a:r>
            <a:r>
              <a:rPr lang="en-US" sz="2000" dirty="0" err="1"/>
              <a:t>budaya</a:t>
            </a:r>
            <a:r>
              <a:rPr lang="en-US" sz="2000" dirty="0"/>
              <a:t> </a:t>
            </a:r>
            <a:r>
              <a:rPr lang="en-US" sz="2000" dirty="0" err="1"/>
              <a:t>masyarakat</a:t>
            </a:r>
            <a:r>
              <a:rPr lang="en-US" sz="2000" dirty="0"/>
              <a:t> </a:t>
            </a:r>
            <a:r>
              <a:rPr lang="en-US" sz="2000" dirty="0" err="1"/>
              <a:t>Desa</a:t>
            </a:r>
            <a:r>
              <a:rPr lang="en-US" sz="2000" dirty="0"/>
              <a:t>; </a:t>
            </a:r>
          </a:p>
          <a:p>
            <a:r>
              <a:rPr lang="sv-SE" sz="2000" dirty="0" smtClean="0"/>
              <a:t>Mendorong </a:t>
            </a:r>
            <a:r>
              <a:rPr lang="sv-SE" sz="2000" dirty="0"/>
              <a:t>prakarsa, gerakan, dan partisipasi masyarakat Desa untuk pengembangan potensi dan Aset Desa guna kesejahteraan bersama; </a:t>
            </a:r>
          </a:p>
          <a:p>
            <a:r>
              <a:rPr lang="en-US" sz="2000" dirty="0" err="1" smtClean="0"/>
              <a:t>Membentuk</a:t>
            </a:r>
            <a:r>
              <a:rPr lang="en-US" sz="2000" dirty="0" smtClean="0"/>
              <a:t> </a:t>
            </a:r>
            <a:r>
              <a:rPr lang="en-US" sz="2000" dirty="0" err="1"/>
              <a:t>Pemerintahan</a:t>
            </a:r>
            <a:r>
              <a:rPr lang="en-US" sz="2000" dirty="0"/>
              <a:t> </a:t>
            </a:r>
            <a:r>
              <a:rPr lang="en-US" sz="2000" dirty="0" err="1"/>
              <a:t>Desa</a:t>
            </a:r>
            <a:r>
              <a:rPr lang="en-US" sz="2000" dirty="0"/>
              <a:t> yang </a:t>
            </a:r>
            <a:r>
              <a:rPr lang="en-US" sz="2000" dirty="0" err="1"/>
              <a:t>profesional</a:t>
            </a:r>
            <a:r>
              <a:rPr lang="en-US" sz="2000" dirty="0"/>
              <a:t>, </a:t>
            </a:r>
            <a:r>
              <a:rPr lang="en-US" sz="2000" dirty="0" err="1"/>
              <a:t>efisien</a:t>
            </a:r>
            <a:r>
              <a:rPr lang="en-US" sz="2000" dirty="0"/>
              <a:t> </a:t>
            </a:r>
            <a:r>
              <a:rPr lang="en-US" sz="2000" dirty="0" err="1"/>
              <a:t>dan</a:t>
            </a:r>
            <a:r>
              <a:rPr lang="en-US" sz="2000" dirty="0"/>
              <a:t> </a:t>
            </a:r>
            <a:r>
              <a:rPr lang="en-US" sz="2000" dirty="0" err="1"/>
              <a:t>efektif</a:t>
            </a:r>
            <a:r>
              <a:rPr lang="en-US" sz="2000" dirty="0"/>
              <a:t>, </a:t>
            </a:r>
            <a:r>
              <a:rPr lang="en-US" sz="2000" dirty="0" err="1"/>
              <a:t>terbuka</a:t>
            </a:r>
            <a:r>
              <a:rPr lang="en-US" sz="2000" dirty="0"/>
              <a:t>, </a:t>
            </a:r>
            <a:r>
              <a:rPr lang="en-US" sz="2000" dirty="0" err="1"/>
              <a:t>serta</a:t>
            </a:r>
            <a:r>
              <a:rPr lang="en-US" sz="2000" dirty="0"/>
              <a:t> </a:t>
            </a:r>
            <a:r>
              <a:rPr lang="en-US" sz="2000" dirty="0" err="1"/>
              <a:t>bertanggung</a:t>
            </a:r>
            <a:r>
              <a:rPr lang="en-US" sz="2000" dirty="0"/>
              <a:t> </a:t>
            </a:r>
            <a:r>
              <a:rPr lang="en-US" sz="2000" dirty="0" err="1"/>
              <a:t>jawab</a:t>
            </a:r>
            <a:r>
              <a:rPr lang="en-US" sz="2000" dirty="0"/>
              <a:t>; </a:t>
            </a:r>
          </a:p>
          <a:p>
            <a:r>
              <a:rPr lang="en-US" sz="2000" dirty="0" err="1" smtClean="0"/>
              <a:t>Meningkatkan</a:t>
            </a:r>
            <a:r>
              <a:rPr lang="en-US" sz="2000" dirty="0" smtClean="0"/>
              <a:t> </a:t>
            </a:r>
            <a:r>
              <a:rPr lang="en-US" sz="2000" dirty="0" err="1"/>
              <a:t>pelayanan</a:t>
            </a:r>
            <a:r>
              <a:rPr lang="en-US" sz="2000" dirty="0"/>
              <a:t> </a:t>
            </a:r>
            <a:r>
              <a:rPr lang="en-US" sz="2000" dirty="0" err="1"/>
              <a:t>publik</a:t>
            </a:r>
            <a:r>
              <a:rPr lang="en-US" sz="2000" dirty="0"/>
              <a:t> </a:t>
            </a:r>
            <a:r>
              <a:rPr lang="en-US" sz="2000" dirty="0" err="1"/>
              <a:t>bagi</a:t>
            </a:r>
            <a:r>
              <a:rPr lang="en-US" sz="2000" dirty="0"/>
              <a:t> </a:t>
            </a:r>
            <a:r>
              <a:rPr lang="en-US" sz="2000" dirty="0" err="1"/>
              <a:t>warga</a:t>
            </a:r>
            <a:r>
              <a:rPr lang="en-US" sz="2000" dirty="0"/>
              <a:t> </a:t>
            </a:r>
            <a:r>
              <a:rPr lang="en-US" sz="2000" dirty="0" err="1"/>
              <a:t>masyarakat</a:t>
            </a:r>
            <a:r>
              <a:rPr lang="en-US" sz="2000" dirty="0"/>
              <a:t> </a:t>
            </a:r>
            <a:r>
              <a:rPr lang="en-US" sz="2000" dirty="0" err="1" smtClean="0"/>
              <a:t>Desa</a:t>
            </a:r>
            <a:endParaRPr lang="en-US" sz="2000" dirty="0"/>
          </a:p>
          <a:p>
            <a:r>
              <a:rPr lang="en-US" sz="2000" dirty="0" err="1" smtClean="0"/>
              <a:t>Meningkatkan</a:t>
            </a:r>
            <a:r>
              <a:rPr lang="en-US" sz="2000" dirty="0" smtClean="0"/>
              <a:t> </a:t>
            </a:r>
            <a:r>
              <a:rPr lang="en-US" sz="2000" dirty="0" err="1"/>
              <a:t>ketahanan</a:t>
            </a:r>
            <a:r>
              <a:rPr lang="en-US" sz="2000" dirty="0"/>
              <a:t> </a:t>
            </a:r>
            <a:r>
              <a:rPr lang="en-US" sz="2000" dirty="0" err="1"/>
              <a:t>sosial</a:t>
            </a:r>
            <a:r>
              <a:rPr lang="en-US" sz="2000" dirty="0"/>
              <a:t> </a:t>
            </a:r>
            <a:r>
              <a:rPr lang="en-US" sz="2000" dirty="0" err="1"/>
              <a:t>budaya</a:t>
            </a:r>
            <a:r>
              <a:rPr lang="en-US" sz="2000" dirty="0"/>
              <a:t> </a:t>
            </a:r>
            <a:r>
              <a:rPr lang="en-US" sz="2000" dirty="0" err="1"/>
              <a:t>masyarakat</a:t>
            </a:r>
            <a:r>
              <a:rPr lang="en-US" sz="2000" dirty="0"/>
              <a:t> </a:t>
            </a:r>
            <a:r>
              <a:rPr lang="en-US" sz="2000" dirty="0" err="1" smtClean="0"/>
              <a:t>Desa</a:t>
            </a:r>
            <a:r>
              <a:rPr lang="en-US" sz="2000" dirty="0" smtClean="0"/>
              <a:t>; </a:t>
            </a:r>
            <a:endParaRPr lang="en-US" sz="2000" dirty="0"/>
          </a:p>
          <a:p>
            <a:r>
              <a:rPr lang="en-US" sz="2000" dirty="0" err="1" smtClean="0"/>
              <a:t>Memajukan</a:t>
            </a:r>
            <a:r>
              <a:rPr lang="en-US" sz="2000" dirty="0" smtClean="0"/>
              <a:t> </a:t>
            </a:r>
            <a:r>
              <a:rPr lang="en-US" sz="2000" dirty="0" err="1"/>
              <a:t>perekonomian</a:t>
            </a:r>
            <a:r>
              <a:rPr lang="en-US" sz="2000" dirty="0"/>
              <a:t> </a:t>
            </a:r>
            <a:r>
              <a:rPr lang="en-US" sz="2000" dirty="0" err="1"/>
              <a:t>masyarakat</a:t>
            </a:r>
            <a:r>
              <a:rPr lang="en-US" sz="2000" dirty="0"/>
              <a:t> </a:t>
            </a:r>
            <a:r>
              <a:rPr lang="en-US" sz="2000" dirty="0" err="1"/>
              <a:t>Desa</a:t>
            </a:r>
            <a:r>
              <a:rPr lang="en-US" sz="2000" dirty="0"/>
              <a:t> </a:t>
            </a:r>
            <a:r>
              <a:rPr lang="en-US" sz="2000" dirty="0" err="1"/>
              <a:t>serta</a:t>
            </a:r>
            <a:r>
              <a:rPr lang="en-US" sz="2000" dirty="0"/>
              <a:t> </a:t>
            </a:r>
            <a:r>
              <a:rPr lang="en-US" sz="2000" dirty="0" err="1"/>
              <a:t>mengatasi</a:t>
            </a:r>
            <a:r>
              <a:rPr lang="en-US" sz="2000" dirty="0"/>
              <a:t> </a:t>
            </a:r>
            <a:r>
              <a:rPr lang="en-US" sz="2000" dirty="0" err="1"/>
              <a:t>kesenjangan</a:t>
            </a:r>
            <a:r>
              <a:rPr lang="en-US" sz="2000" dirty="0"/>
              <a:t> </a:t>
            </a:r>
            <a:r>
              <a:rPr lang="en-US" sz="2000" dirty="0" err="1"/>
              <a:t>pembangunan</a:t>
            </a:r>
            <a:r>
              <a:rPr lang="en-US" sz="2000" dirty="0"/>
              <a:t> </a:t>
            </a:r>
            <a:r>
              <a:rPr lang="en-US" sz="2000" dirty="0" err="1"/>
              <a:t>nasional</a:t>
            </a:r>
            <a:r>
              <a:rPr lang="en-US" sz="2000" dirty="0"/>
              <a:t>; </a:t>
            </a:r>
            <a:endParaRPr lang="en-US" sz="2000" dirty="0"/>
          </a:p>
          <a:p>
            <a:r>
              <a:rPr lang="nn-NO" sz="2000" dirty="0" smtClean="0"/>
              <a:t>memperkuat </a:t>
            </a:r>
            <a:r>
              <a:rPr lang="nn-NO" sz="2000" dirty="0"/>
              <a:t>masyarakat Desa sebagai subjek pembangunan. </a:t>
            </a:r>
          </a:p>
          <a:p>
            <a:endParaRPr lang="en-US" sz="2000" dirty="0"/>
          </a:p>
        </p:txBody>
      </p:sp>
    </p:spTree>
    <p:extLst>
      <p:ext uri="{BB962C8B-B14F-4D97-AF65-F5344CB8AC3E}">
        <p14:creationId xmlns:p14="http://schemas.microsoft.com/office/powerpoint/2010/main" val="33007242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85800"/>
          </a:xfrm>
        </p:spPr>
        <p:txBody>
          <a:bodyPr>
            <a:normAutofit fontScale="90000"/>
          </a:bodyPr>
          <a:lstStyle/>
          <a:p>
            <a:r>
              <a:rPr lang="en-US" dirty="0" err="1" smtClean="0"/>
              <a:t>Misi</a:t>
            </a:r>
            <a:r>
              <a:rPr lang="en-US" dirty="0" smtClean="0"/>
              <a:t> </a:t>
            </a:r>
            <a:r>
              <a:rPr lang="en-US" dirty="0" err="1" smtClean="0"/>
              <a:t>dan</a:t>
            </a:r>
            <a:r>
              <a:rPr lang="en-US" dirty="0" smtClean="0"/>
              <a:t> </a:t>
            </a:r>
            <a:r>
              <a:rPr lang="en-US" dirty="0" err="1" smtClean="0"/>
              <a:t>Tujuan</a:t>
            </a:r>
            <a:r>
              <a:rPr lang="en-US" dirty="0" smtClean="0"/>
              <a:t> </a:t>
            </a:r>
            <a:r>
              <a:rPr lang="en-US" dirty="0" err="1" smtClean="0"/>
              <a:t>Kebijakan</a:t>
            </a:r>
            <a:r>
              <a:rPr lang="en-US" dirty="0" smtClean="0"/>
              <a:t> </a:t>
            </a:r>
            <a:r>
              <a:rPr lang="en-US" dirty="0" err="1" smtClean="0"/>
              <a:t>Nsional</a:t>
            </a:r>
            <a:endParaRPr lang="en-US" dirty="0"/>
          </a:p>
        </p:txBody>
      </p:sp>
      <p:graphicFrame>
        <p:nvGraphicFramePr>
          <p:cNvPr id="4" name="Content Placeholder 3"/>
          <p:cNvGraphicFramePr>
            <a:graphicFrameLocks/>
          </p:cNvGraphicFramePr>
          <p:nvPr>
            <p:extLst>
              <p:ext uri="{D42A27DB-BD31-4B8C-83A1-F6EECF244321}">
                <p14:modId xmlns:p14="http://schemas.microsoft.com/office/powerpoint/2010/main" val="868873793"/>
              </p:ext>
            </p:extLst>
          </p:nvPr>
        </p:nvGraphicFramePr>
        <p:xfrm>
          <a:off x="381000" y="914400"/>
          <a:ext cx="8435280" cy="5860500"/>
        </p:xfrm>
        <a:graphic>
          <a:graphicData uri="http://schemas.openxmlformats.org/drawingml/2006/table">
            <a:tbl>
              <a:tblPr firstRow="1" bandRow="1">
                <a:tableStyleId>{F5AB1C69-6EDB-4FF4-983F-18BD219EF322}</a:tableStyleId>
              </a:tblPr>
              <a:tblGrid>
                <a:gridCol w="1487523"/>
                <a:gridCol w="6947757"/>
              </a:tblGrid>
              <a:tr h="374100">
                <a:tc>
                  <a:txBody>
                    <a:bodyPr/>
                    <a:lstStyle/>
                    <a:p>
                      <a:r>
                        <a:rPr lang="id-ID" sz="1400" dirty="0" smtClean="0"/>
                        <a:t>Pilar</a:t>
                      </a:r>
                      <a:r>
                        <a:rPr lang="id-ID" sz="1400" baseline="0" dirty="0" smtClean="0"/>
                        <a:t> </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err="1" smtClean="0"/>
                        <a:t>Misi</a:t>
                      </a:r>
                      <a:r>
                        <a:rPr lang="en-US" sz="1400" baseline="0" dirty="0" smtClean="0"/>
                        <a:t> </a:t>
                      </a:r>
                      <a:r>
                        <a:rPr lang="en-US" sz="1400" baseline="0" dirty="0" err="1" smtClean="0"/>
                        <a:t>dan</a:t>
                      </a:r>
                      <a:r>
                        <a:rPr lang="en-US" sz="1400" baseline="0" dirty="0" smtClean="0"/>
                        <a:t> </a:t>
                      </a:r>
                      <a:r>
                        <a:rPr lang="en-US" sz="1400" dirty="0" err="1" smtClean="0"/>
                        <a:t>Tujuan</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376879">
                <a:tc>
                  <a:txBody>
                    <a:bodyPr/>
                    <a:lstStyle/>
                    <a:p>
                      <a:r>
                        <a:rPr lang="en-US" sz="1400" smtClean="0"/>
                        <a:t>Pemerintahan</a:t>
                      </a:r>
                      <a:endParaRPr lang="en-US" sz="1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65113" lvl="1" indent="-173038">
                        <a:buFont typeface="Arial" pitchFamily="34" charset="0"/>
                        <a:buChar char="•"/>
                      </a:pPr>
                      <a:r>
                        <a:rPr lang="en-US" sz="1400" smtClean="0"/>
                        <a:t>Memperkuat penyelenggaraan pemerintahan desa yang efektif, profesional, transparan dan akuntabel.</a:t>
                      </a:r>
                    </a:p>
                    <a:p>
                      <a:pPr marL="265113" lvl="1" indent="-173038">
                        <a:buFont typeface="Arial" pitchFamily="34" charset="0"/>
                        <a:buChar char="•"/>
                      </a:pPr>
                      <a:r>
                        <a:rPr lang="en-US" sz="1400" smtClean="0"/>
                        <a:t>Memperkuat kepala desa sebagai pemimpin masyarakat. </a:t>
                      </a:r>
                      <a:endParaRPr lang="id-ID" sz="1400" smtClean="0"/>
                    </a:p>
                    <a:p>
                      <a:pPr marL="265113" lvl="1" indent="-173038">
                        <a:buFont typeface="Arial" pitchFamily="34" charset="0"/>
                        <a:buChar char="•"/>
                      </a:pPr>
                      <a:r>
                        <a:rPr lang="id-ID" sz="1400" smtClean="0"/>
                        <a:t>Meningkatkan</a:t>
                      </a:r>
                      <a:r>
                        <a:rPr lang="id-ID" sz="1400" baseline="0" smtClean="0"/>
                        <a:t> kapasitas penyelenggaraan pemerintahan desa. </a:t>
                      </a:r>
                      <a:endParaRPr lang="en-US" sz="1400" smtClean="0"/>
                    </a:p>
                    <a:p>
                      <a:pPr marL="265113" lvl="1" indent="-173038">
                        <a:buFont typeface="Arial" pitchFamily="34" charset="0"/>
                        <a:buChar char="•"/>
                      </a:pPr>
                      <a:r>
                        <a:rPr lang="en-US" sz="1400" smtClean="0"/>
                        <a:t>Memperkuat kinerja pemerintah desa dalam memberikan pelayanan publik kepada warga</a:t>
                      </a:r>
                      <a:endParaRPr lang="id-ID" sz="1400" smtClean="0"/>
                    </a:p>
                    <a:p>
                      <a:pPr marL="265113" lvl="1" indent="-173038">
                        <a:buFont typeface="Arial" pitchFamily="34" charset="0"/>
                        <a:buChar char="•"/>
                      </a:pPr>
                      <a:r>
                        <a:rPr lang="id-ID" sz="1400" smtClean="0"/>
                        <a:t>Mengoptimalkan dana/keuangan desa dan aset desa untuk kesejahteraan rakyat. </a:t>
                      </a:r>
                      <a:endParaRPr lang="en-US" sz="1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282787">
                <a:tc>
                  <a:txBody>
                    <a:bodyPr/>
                    <a:lstStyle/>
                    <a:p>
                      <a:r>
                        <a:rPr lang="en-US" sz="1400" smtClean="0"/>
                        <a:t>Pembangunan </a:t>
                      </a:r>
                      <a:endParaRPr lang="en-US" sz="1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Arial" pitchFamily="34" charset="0"/>
                        <a:buChar char="•"/>
                      </a:pPr>
                      <a:r>
                        <a:rPr lang="en-US" sz="1400" smtClean="0"/>
                        <a:t>Memperkuat desa </a:t>
                      </a:r>
                      <a:r>
                        <a:rPr lang="id-ID" sz="1400" smtClean="0"/>
                        <a:t> sebagai subyek pembangunan. </a:t>
                      </a:r>
                    </a:p>
                    <a:p>
                      <a:pPr marL="285750" indent="-285750">
                        <a:buFont typeface="Arial" pitchFamily="34" charset="0"/>
                        <a:buChar char="•"/>
                      </a:pPr>
                      <a:r>
                        <a:rPr lang="id-ID" sz="1400" smtClean="0"/>
                        <a:t>Meningkatkan</a:t>
                      </a:r>
                      <a:r>
                        <a:rPr lang="id-ID" sz="1400" baseline="0" smtClean="0"/>
                        <a:t> kualitas hidup manusia dan menanggulangi kemiskinan. </a:t>
                      </a:r>
                    </a:p>
                    <a:p>
                      <a:pPr marL="285750" indent="-285750">
                        <a:buFont typeface="Arial" pitchFamily="34" charset="0"/>
                        <a:buChar char="•"/>
                      </a:pPr>
                      <a:r>
                        <a:rPr lang="id-ID" sz="1400" baseline="0" smtClean="0"/>
                        <a:t>Meningkatkan /mengembangkan potensi ekonomi desa menjadi ekonomi produktif </a:t>
                      </a:r>
                    </a:p>
                    <a:p>
                      <a:pPr marL="285750" indent="-285750">
                        <a:buFont typeface="Arial" pitchFamily="34" charset="0"/>
                        <a:buChar char="•"/>
                      </a:pPr>
                      <a:r>
                        <a:rPr lang="id-ID" sz="1400" baseline="0" smtClean="0"/>
                        <a:t>Membangun infrastruktur dan meningkatkan sumber-sumber ekonomi  di kawasan perdesaan untuk membuka akses ekonomi desa, membuka lapangan pekerjaan dan memacu pertumbuhan ekonomi</a:t>
                      </a:r>
                      <a:endParaRPr lang="en-US" sz="1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83697">
                <a:tc>
                  <a:txBody>
                    <a:bodyPr/>
                    <a:lstStyle/>
                    <a:p>
                      <a:r>
                        <a:rPr lang="id-ID" sz="1400" smtClean="0"/>
                        <a:t>Pemberdayaan</a:t>
                      </a:r>
                      <a:endParaRPr lang="en-US" sz="1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Arial" pitchFamily="34" charset="0"/>
                        <a:buChar char="•"/>
                      </a:pPr>
                      <a:r>
                        <a:rPr lang="id-ID" sz="1400" smtClean="0"/>
                        <a:t>Membangkitkan prakarsa, kemampuan, gerakan, dan partisipasi masyarakat Desa</a:t>
                      </a:r>
                    </a:p>
                    <a:p>
                      <a:pPr marL="285750" indent="-285750">
                        <a:buFont typeface="Arial" pitchFamily="34" charset="0"/>
                        <a:buChar char="•"/>
                      </a:pPr>
                      <a:r>
                        <a:rPr lang="id-ID" sz="1400" smtClean="0"/>
                        <a:t>Memperkuat emansipasi  lembaga/organisasi masyarakat. </a:t>
                      </a:r>
                    </a:p>
                    <a:p>
                      <a:pPr marL="285750" indent="-285750">
                        <a:buFont typeface="Arial" pitchFamily="34" charset="0"/>
                        <a:buChar char="•"/>
                      </a:pPr>
                      <a:r>
                        <a:rPr lang="id-ID" sz="1400" smtClean="0"/>
                        <a:t>Meningkatkan kesadaran hak an kewajiban masyarakat desa. </a:t>
                      </a:r>
                    </a:p>
                    <a:p>
                      <a:pPr marL="285750" indent="-285750">
                        <a:buFont typeface="Arial" pitchFamily="34" charset="0"/>
                        <a:buChar char="•"/>
                      </a:pPr>
                      <a:endParaRPr lang="en-US" sz="1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282787">
                <a:tc>
                  <a:txBody>
                    <a:bodyPr/>
                    <a:lstStyle/>
                    <a:p>
                      <a:r>
                        <a:rPr lang="id-ID" sz="1400" smtClean="0"/>
                        <a:t>Kemasyarakatan</a:t>
                      </a:r>
                      <a:endParaRPr lang="en-US" sz="1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marR="0" indent="-285750" algn="l" defTabSz="914400" rtl="0" eaLnBrk="1" fontAlgn="auto" latinLnBrk="0" hangingPunct="1">
                        <a:lnSpc>
                          <a:spcPct val="100000"/>
                        </a:lnSpc>
                        <a:spcBef>
                          <a:spcPts val="0"/>
                        </a:spcBef>
                        <a:spcAft>
                          <a:spcPts val="0"/>
                        </a:spcAft>
                        <a:buClrTx/>
                        <a:buSzTx/>
                        <a:buFont typeface="Arial" pitchFamily="34" charset="0"/>
                        <a:buChar char="•"/>
                        <a:tabLst/>
                        <a:defRPr/>
                      </a:pPr>
                      <a:r>
                        <a:rPr lang="id-ID" sz="1400" dirty="0" smtClean="0"/>
                        <a:t>Melindungi,</a:t>
                      </a:r>
                      <a:r>
                        <a:rPr lang="id-ID" sz="1400" baseline="0" dirty="0" smtClean="0"/>
                        <a:t> m</a:t>
                      </a:r>
                      <a:r>
                        <a:rPr lang="id-ID" sz="1400" dirty="0" smtClean="0"/>
                        <a:t>elestarikan dan memajukan adat, tradisi, dan budaya masyarakat Desa.</a:t>
                      </a:r>
                    </a:p>
                    <a:p>
                      <a:pPr marL="285750" marR="0" indent="-285750" algn="l" defTabSz="914400" rtl="0" eaLnBrk="1" fontAlgn="auto" latinLnBrk="0" hangingPunct="1">
                        <a:lnSpc>
                          <a:spcPct val="100000"/>
                        </a:lnSpc>
                        <a:spcBef>
                          <a:spcPts val="0"/>
                        </a:spcBef>
                        <a:spcAft>
                          <a:spcPts val="0"/>
                        </a:spcAft>
                        <a:buClrTx/>
                        <a:buSzTx/>
                        <a:buFont typeface="Arial" pitchFamily="34" charset="0"/>
                        <a:buChar char="•"/>
                        <a:tabLst/>
                        <a:defRPr/>
                      </a:pPr>
                      <a:r>
                        <a:rPr lang="id-ID" sz="1400" dirty="0" smtClean="0"/>
                        <a:t>Memperkuat</a:t>
                      </a:r>
                      <a:r>
                        <a:rPr lang="id-ID" sz="1400" baseline="0" dirty="0" smtClean="0"/>
                        <a:t> </a:t>
                      </a:r>
                      <a:r>
                        <a:rPr lang="en-US" sz="1400" dirty="0" err="1" smtClean="0"/>
                        <a:t>ketahanan</a:t>
                      </a:r>
                      <a:r>
                        <a:rPr lang="en-US" sz="1400" dirty="0" smtClean="0"/>
                        <a:t> </a:t>
                      </a:r>
                      <a:r>
                        <a:rPr lang="en-US" sz="1400" dirty="0" err="1" smtClean="0"/>
                        <a:t>sosial</a:t>
                      </a:r>
                      <a:r>
                        <a:rPr lang="en-US" sz="1400" dirty="0" smtClean="0"/>
                        <a:t> </a:t>
                      </a:r>
                      <a:r>
                        <a:rPr lang="en-US" sz="1400" dirty="0" err="1" smtClean="0"/>
                        <a:t>budaya</a:t>
                      </a:r>
                      <a:r>
                        <a:rPr lang="en-US" sz="1400" dirty="0" smtClean="0"/>
                        <a:t> </a:t>
                      </a:r>
                      <a:r>
                        <a:rPr lang="en-US" sz="1400" dirty="0" err="1" smtClean="0"/>
                        <a:t>masyarakat</a:t>
                      </a:r>
                      <a:r>
                        <a:rPr lang="en-US" sz="1400" dirty="0" smtClean="0"/>
                        <a:t> </a:t>
                      </a:r>
                      <a:r>
                        <a:rPr lang="id-ID" sz="1400" dirty="0" smtClean="0"/>
                        <a:t>Desa</a:t>
                      </a:r>
                    </a:p>
                    <a:p>
                      <a:pPr marL="285750" marR="0" indent="-285750" algn="l" defTabSz="914400" rtl="0" eaLnBrk="1" fontAlgn="auto" latinLnBrk="0" hangingPunct="1">
                        <a:lnSpc>
                          <a:spcPct val="100000"/>
                        </a:lnSpc>
                        <a:spcBef>
                          <a:spcPts val="0"/>
                        </a:spcBef>
                        <a:spcAft>
                          <a:spcPts val="0"/>
                        </a:spcAft>
                        <a:buClrTx/>
                        <a:buSzTx/>
                        <a:buFont typeface="Arial" pitchFamily="34" charset="0"/>
                        <a:buChar char="•"/>
                        <a:tabLst/>
                        <a:defRPr/>
                      </a:pPr>
                      <a:r>
                        <a:rPr lang="id-ID" sz="1400" dirty="0" smtClean="0"/>
                        <a:t>Memelihara</a:t>
                      </a:r>
                      <a:r>
                        <a:rPr lang="id-ID" sz="1400" baseline="0" dirty="0" smtClean="0"/>
                        <a:t> kerukunan sosial dan kegotongroyongan. </a:t>
                      </a:r>
                    </a:p>
                    <a:p>
                      <a:pPr marL="285750" marR="0" indent="-285750" algn="l" defTabSz="914400" rtl="0" eaLnBrk="1" fontAlgn="auto" latinLnBrk="0" hangingPunct="1">
                        <a:lnSpc>
                          <a:spcPct val="100000"/>
                        </a:lnSpc>
                        <a:spcBef>
                          <a:spcPts val="0"/>
                        </a:spcBef>
                        <a:spcAft>
                          <a:spcPts val="0"/>
                        </a:spcAft>
                        <a:buClrTx/>
                        <a:buSzTx/>
                        <a:buFont typeface="Arial" pitchFamily="34" charset="0"/>
                        <a:buChar char="•"/>
                        <a:tabLst/>
                        <a:defRPr/>
                      </a:pPr>
                      <a:r>
                        <a:rPr lang="id-ID" sz="1400" baseline="0" dirty="0" smtClean="0"/>
                        <a:t>Memupuk kebersamaan dan aksi bersama antara pemerintah desa, lembaga-lembaga desa, dan masyarakat. </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8724209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066800"/>
          </a:xfrm>
        </p:spPr>
        <p:txBody>
          <a:bodyPr/>
          <a:lstStyle/>
          <a:p>
            <a:r>
              <a:rPr lang="en-US" dirty="0" err="1" smtClean="0">
                <a:solidFill>
                  <a:schemeClr val="accent3">
                    <a:lumMod val="50000"/>
                  </a:schemeClr>
                </a:solidFill>
                <a:effectLst/>
                <a:latin typeface="Calibri" pitchFamily="34" charset="0"/>
                <a:cs typeface="Calibri" pitchFamily="34" charset="0"/>
              </a:rPr>
              <a:t>Menuju</a:t>
            </a:r>
            <a:r>
              <a:rPr lang="en-US" dirty="0" smtClean="0">
                <a:solidFill>
                  <a:schemeClr val="accent3">
                    <a:lumMod val="50000"/>
                  </a:schemeClr>
                </a:solidFill>
                <a:effectLst/>
                <a:latin typeface="Calibri" pitchFamily="34" charset="0"/>
                <a:cs typeface="Calibri" pitchFamily="34" charset="0"/>
              </a:rPr>
              <a:t> </a:t>
            </a:r>
            <a:r>
              <a:rPr lang="en-US" dirty="0" err="1" smtClean="0">
                <a:solidFill>
                  <a:schemeClr val="accent3">
                    <a:lumMod val="50000"/>
                  </a:schemeClr>
                </a:solidFill>
                <a:effectLst/>
                <a:latin typeface="Calibri" pitchFamily="34" charset="0"/>
                <a:cs typeface="Calibri" pitchFamily="34" charset="0"/>
              </a:rPr>
              <a:t>Desa</a:t>
            </a:r>
            <a:r>
              <a:rPr lang="en-US" dirty="0" smtClean="0">
                <a:solidFill>
                  <a:schemeClr val="accent3">
                    <a:lumMod val="50000"/>
                  </a:schemeClr>
                </a:solidFill>
                <a:effectLst/>
                <a:latin typeface="Calibri" pitchFamily="34" charset="0"/>
                <a:cs typeface="Calibri" pitchFamily="34" charset="0"/>
              </a:rPr>
              <a:t> </a:t>
            </a:r>
            <a:r>
              <a:rPr lang="en-US" dirty="0" err="1" smtClean="0">
                <a:solidFill>
                  <a:schemeClr val="accent3">
                    <a:lumMod val="50000"/>
                  </a:schemeClr>
                </a:solidFill>
                <a:effectLst/>
                <a:latin typeface="Calibri" pitchFamily="34" charset="0"/>
                <a:cs typeface="Calibri" pitchFamily="34" charset="0"/>
              </a:rPr>
              <a:t>Mandiri</a:t>
            </a:r>
            <a:endParaRPr lang="en-US" dirty="0">
              <a:solidFill>
                <a:schemeClr val="accent3">
                  <a:lumMod val="50000"/>
                </a:schemeClr>
              </a:solidFill>
              <a:effectLst/>
              <a:latin typeface="Calibri" pitchFamily="34" charset="0"/>
              <a:cs typeface="Calibri" pitchFamily="34" charset="0"/>
            </a:endParaRPr>
          </a:p>
        </p:txBody>
      </p:sp>
      <p:sp>
        <p:nvSpPr>
          <p:cNvPr id="3" name="Content Placeholder 2"/>
          <p:cNvSpPr>
            <a:spLocks noGrp="1"/>
          </p:cNvSpPr>
          <p:nvPr>
            <p:ph idx="1"/>
          </p:nvPr>
        </p:nvSpPr>
        <p:spPr>
          <a:xfrm>
            <a:off x="457200" y="1752600"/>
            <a:ext cx="8219256" cy="4641379"/>
          </a:xfrm>
        </p:spPr>
        <p:txBody>
          <a:bodyPr>
            <a:normAutofit fontScale="92500" lnSpcReduction="10000"/>
          </a:bodyPr>
          <a:lstStyle/>
          <a:p>
            <a:r>
              <a:rPr lang="en-US" dirty="0" err="1" smtClean="0"/>
              <a:t>Desa</a:t>
            </a:r>
            <a:r>
              <a:rPr lang="en-US" dirty="0" smtClean="0"/>
              <a:t> </a:t>
            </a:r>
            <a:r>
              <a:rPr lang="en-US" dirty="0" err="1" smtClean="0"/>
              <a:t>menyiapkan</a:t>
            </a:r>
            <a:r>
              <a:rPr lang="en-US" dirty="0" smtClean="0"/>
              <a:t> </a:t>
            </a:r>
            <a:r>
              <a:rPr lang="en-US" dirty="0" err="1" smtClean="0"/>
              <a:t>dan</a:t>
            </a:r>
            <a:r>
              <a:rPr lang="en-US" dirty="0" smtClean="0"/>
              <a:t> </a:t>
            </a:r>
            <a:r>
              <a:rPr lang="en-US" dirty="0" err="1" smtClean="0"/>
              <a:t>menjalankan</a:t>
            </a:r>
            <a:r>
              <a:rPr lang="en-US" dirty="0" smtClean="0"/>
              <a:t> </a:t>
            </a:r>
            <a:r>
              <a:rPr lang="en-US" dirty="0" err="1" smtClean="0"/>
              <a:t>perencanaan</a:t>
            </a:r>
            <a:r>
              <a:rPr lang="en-US" dirty="0" smtClean="0"/>
              <a:t> </a:t>
            </a:r>
            <a:r>
              <a:rPr lang="en-US" dirty="0" err="1" smtClean="0"/>
              <a:t>pembangunan</a:t>
            </a:r>
            <a:r>
              <a:rPr lang="en-US" dirty="0" smtClean="0"/>
              <a:t> </a:t>
            </a:r>
            <a:r>
              <a:rPr lang="en-US" dirty="0" err="1" smtClean="0"/>
              <a:t>sesuai</a:t>
            </a:r>
            <a:r>
              <a:rPr lang="en-US" dirty="0" smtClean="0"/>
              <a:t> </a:t>
            </a:r>
            <a:r>
              <a:rPr lang="en-US" dirty="0" err="1" smtClean="0"/>
              <a:t>dengan</a:t>
            </a:r>
            <a:r>
              <a:rPr lang="en-US" dirty="0" smtClean="0"/>
              <a:t> </a:t>
            </a:r>
            <a:r>
              <a:rPr lang="en-US" dirty="0" err="1" smtClean="0"/>
              <a:t>kewenangan</a:t>
            </a:r>
            <a:r>
              <a:rPr lang="en-US" dirty="0" smtClean="0"/>
              <a:t> </a:t>
            </a:r>
            <a:r>
              <a:rPr lang="en-US" dirty="0" err="1" smtClean="0"/>
              <a:t>desa</a:t>
            </a:r>
            <a:r>
              <a:rPr lang="en-US" dirty="0" smtClean="0"/>
              <a:t>, </a:t>
            </a:r>
            <a:r>
              <a:rPr lang="en-US" dirty="0" err="1" smtClean="0"/>
              <a:t>kebutuhan</a:t>
            </a:r>
            <a:r>
              <a:rPr lang="en-US" dirty="0" smtClean="0"/>
              <a:t> </a:t>
            </a:r>
            <a:r>
              <a:rPr lang="en-US" dirty="0" err="1" smtClean="0"/>
              <a:t>dan</a:t>
            </a:r>
            <a:r>
              <a:rPr lang="en-US" dirty="0" smtClean="0"/>
              <a:t> </a:t>
            </a:r>
            <a:r>
              <a:rPr lang="en-US" dirty="0" err="1" smtClean="0"/>
              <a:t>kepentingan</a:t>
            </a:r>
            <a:r>
              <a:rPr lang="en-US" dirty="0" smtClean="0"/>
              <a:t> </a:t>
            </a:r>
            <a:r>
              <a:rPr lang="en-US" dirty="0" err="1" smtClean="0"/>
              <a:t>lokal</a:t>
            </a:r>
            <a:r>
              <a:rPr lang="en-US" dirty="0" smtClean="0"/>
              <a:t> yang </a:t>
            </a:r>
            <a:r>
              <a:rPr lang="en-US" dirty="0" err="1" smtClean="0"/>
              <a:t>mengoptimalkan</a:t>
            </a:r>
            <a:r>
              <a:rPr lang="en-US" dirty="0" smtClean="0"/>
              <a:t> </a:t>
            </a:r>
            <a:r>
              <a:rPr lang="en-US" dirty="0" err="1" smtClean="0"/>
              <a:t>potensi</a:t>
            </a:r>
            <a:r>
              <a:rPr lang="en-US" dirty="0" smtClean="0"/>
              <a:t> </a:t>
            </a:r>
            <a:r>
              <a:rPr lang="en-US" dirty="0" err="1" smtClean="0"/>
              <a:t>dan</a:t>
            </a:r>
            <a:r>
              <a:rPr lang="en-US" dirty="0" smtClean="0"/>
              <a:t> </a:t>
            </a:r>
            <a:r>
              <a:rPr lang="en-US" dirty="0" err="1" smtClean="0"/>
              <a:t>aset</a:t>
            </a:r>
            <a:r>
              <a:rPr lang="en-US" dirty="0" smtClean="0"/>
              <a:t> </a:t>
            </a:r>
            <a:r>
              <a:rPr lang="en-US" dirty="0" err="1" smtClean="0"/>
              <a:t>lokal</a:t>
            </a:r>
            <a:r>
              <a:rPr lang="en-US" dirty="0" smtClean="0"/>
              <a:t>.</a:t>
            </a:r>
          </a:p>
          <a:p>
            <a:r>
              <a:rPr lang="en-US" dirty="0" err="1" smtClean="0"/>
              <a:t>Desa</a:t>
            </a:r>
            <a:r>
              <a:rPr lang="en-US" dirty="0" smtClean="0"/>
              <a:t> </a:t>
            </a:r>
            <a:r>
              <a:rPr lang="en-US" dirty="0" err="1" smtClean="0"/>
              <a:t>mampu</a:t>
            </a:r>
            <a:r>
              <a:rPr lang="en-US" dirty="0" smtClean="0"/>
              <a:t> </a:t>
            </a:r>
            <a:r>
              <a:rPr lang="en-US" dirty="0" err="1" smtClean="0"/>
              <a:t>menyediakan</a:t>
            </a:r>
            <a:r>
              <a:rPr lang="en-US" dirty="0" smtClean="0"/>
              <a:t> </a:t>
            </a:r>
            <a:r>
              <a:rPr lang="en-US" dirty="0" err="1" smtClean="0"/>
              <a:t>pelayanan</a:t>
            </a:r>
            <a:r>
              <a:rPr lang="en-US" dirty="0" smtClean="0"/>
              <a:t> </a:t>
            </a:r>
            <a:r>
              <a:rPr lang="en-US" dirty="0" err="1" smtClean="0"/>
              <a:t>dasar</a:t>
            </a:r>
            <a:r>
              <a:rPr lang="en-US" dirty="0" smtClean="0"/>
              <a:t> </a:t>
            </a:r>
            <a:r>
              <a:rPr lang="en-US" dirty="0" err="1" smtClean="0"/>
              <a:t>kepada</a:t>
            </a:r>
            <a:r>
              <a:rPr lang="en-US" dirty="0" smtClean="0"/>
              <a:t> </a:t>
            </a:r>
            <a:r>
              <a:rPr lang="en-US" dirty="0" err="1" smtClean="0"/>
              <a:t>masyarakat</a:t>
            </a:r>
            <a:r>
              <a:rPr lang="en-US" dirty="0" smtClean="0"/>
              <a:t> </a:t>
            </a:r>
            <a:r>
              <a:rPr lang="en-US" dirty="0" err="1" smtClean="0"/>
              <a:t>seperti</a:t>
            </a:r>
            <a:r>
              <a:rPr lang="en-US" dirty="0" smtClean="0"/>
              <a:t> air </a:t>
            </a:r>
            <a:r>
              <a:rPr lang="en-US" dirty="0" err="1" smtClean="0"/>
              <a:t>bersih</a:t>
            </a:r>
            <a:r>
              <a:rPr lang="en-US" dirty="0" smtClean="0"/>
              <a:t>, </a:t>
            </a:r>
            <a:r>
              <a:rPr lang="en-US" dirty="0" err="1" smtClean="0"/>
              <a:t>Posyandu</a:t>
            </a:r>
            <a:r>
              <a:rPr lang="en-US" dirty="0" smtClean="0"/>
              <a:t> </a:t>
            </a:r>
            <a:r>
              <a:rPr lang="en-US" dirty="0" err="1" smtClean="0"/>
              <a:t>dan</a:t>
            </a:r>
            <a:r>
              <a:rPr lang="en-US" dirty="0" smtClean="0"/>
              <a:t> </a:t>
            </a:r>
            <a:r>
              <a:rPr lang="en-US" dirty="0" err="1" smtClean="0"/>
              <a:t>poskesdes</a:t>
            </a:r>
            <a:r>
              <a:rPr lang="en-US" dirty="0" smtClean="0"/>
              <a:t> </a:t>
            </a:r>
            <a:r>
              <a:rPr lang="en-US" dirty="0" err="1" smtClean="0"/>
              <a:t>untuk</a:t>
            </a:r>
            <a:r>
              <a:rPr lang="en-US" dirty="0" smtClean="0"/>
              <a:t> </a:t>
            </a:r>
            <a:r>
              <a:rPr lang="en-US" dirty="0" err="1" smtClean="0"/>
              <a:t>kesehatan</a:t>
            </a:r>
            <a:r>
              <a:rPr lang="en-US" dirty="0" smtClean="0"/>
              <a:t>.</a:t>
            </a:r>
          </a:p>
          <a:p>
            <a:r>
              <a:rPr lang="en-US" dirty="0" err="1" smtClean="0"/>
              <a:t>Desa</a:t>
            </a:r>
            <a:r>
              <a:rPr lang="en-US" dirty="0" smtClean="0"/>
              <a:t> </a:t>
            </a:r>
            <a:r>
              <a:rPr lang="en-US" dirty="0" err="1" smtClean="0"/>
              <a:t>mampu</a:t>
            </a:r>
            <a:r>
              <a:rPr lang="en-US" dirty="0" smtClean="0"/>
              <a:t> </a:t>
            </a:r>
            <a:r>
              <a:rPr lang="en-US" dirty="0" err="1" smtClean="0"/>
              <a:t>memenuhi</a:t>
            </a:r>
            <a:r>
              <a:rPr lang="en-US" dirty="0" smtClean="0"/>
              <a:t> </a:t>
            </a:r>
            <a:r>
              <a:rPr lang="en-US" dirty="0" err="1" smtClean="0"/>
              <a:t>kebutuhan</a:t>
            </a:r>
            <a:r>
              <a:rPr lang="en-US" dirty="0" smtClean="0"/>
              <a:t> </a:t>
            </a:r>
            <a:r>
              <a:rPr lang="en-US" dirty="0" err="1" smtClean="0"/>
              <a:t>masyarakat</a:t>
            </a:r>
            <a:r>
              <a:rPr lang="en-US" dirty="0" smtClean="0"/>
              <a:t> </a:t>
            </a:r>
            <a:r>
              <a:rPr lang="en-US" dirty="0" err="1" smtClean="0"/>
              <a:t>seperti</a:t>
            </a:r>
            <a:r>
              <a:rPr lang="en-US" dirty="0" smtClean="0"/>
              <a:t> </a:t>
            </a:r>
            <a:r>
              <a:rPr lang="en-US" dirty="0" err="1" smtClean="0"/>
              <a:t>pangan</a:t>
            </a:r>
            <a:r>
              <a:rPr lang="en-US" dirty="0" smtClean="0"/>
              <a:t> </a:t>
            </a:r>
            <a:r>
              <a:rPr lang="en-US" dirty="0" err="1" smtClean="0"/>
              <a:t>dan</a:t>
            </a:r>
            <a:r>
              <a:rPr lang="en-US" dirty="0" smtClean="0"/>
              <a:t> </a:t>
            </a:r>
            <a:r>
              <a:rPr lang="en-US" dirty="0" err="1" smtClean="0"/>
              <a:t>energi</a:t>
            </a:r>
            <a:r>
              <a:rPr lang="en-US" dirty="0" smtClean="0"/>
              <a:t>.</a:t>
            </a:r>
          </a:p>
          <a:p>
            <a:r>
              <a:rPr lang="en-US" dirty="0" err="1" smtClean="0"/>
              <a:t>Dalam</a:t>
            </a:r>
            <a:r>
              <a:rPr lang="en-US" dirty="0" smtClean="0"/>
              <a:t> </a:t>
            </a:r>
            <a:r>
              <a:rPr lang="en-US" dirty="0" err="1" smtClean="0"/>
              <a:t>jangka</a:t>
            </a:r>
            <a:r>
              <a:rPr lang="en-US" dirty="0" smtClean="0"/>
              <a:t> </a:t>
            </a:r>
            <a:r>
              <a:rPr lang="en-US" dirty="0" err="1" smtClean="0"/>
              <a:t>panjang</a:t>
            </a:r>
            <a:r>
              <a:rPr lang="en-US" dirty="0" smtClean="0"/>
              <a:t> </a:t>
            </a:r>
            <a:r>
              <a:rPr lang="en-US" dirty="0" err="1" smtClean="0"/>
              <a:t>desa</a:t>
            </a:r>
            <a:r>
              <a:rPr lang="en-US" dirty="0" smtClean="0"/>
              <a:t> </a:t>
            </a:r>
            <a:r>
              <a:rPr lang="en-US" dirty="0" err="1" smtClean="0"/>
              <a:t>mampu</a:t>
            </a:r>
            <a:r>
              <a:rPr lang="en-US" dirty="0" smtClean="0"/>
              <a:t> </a:t>
            </a:r>
            <a:r>
              <a:rPr lang="en-US" dirty="0" err="1" smtClean="0"/>
              <a:t>menyediakan</a:t>
            </a:r>
            <a:r>
              <a:rPr lang="en-US" dirty="0" smtClean="0"/>
              <a:t> </a:t>
            </a:r>
            <a:r>
              <a:rPr lang="en-US" dirty="0" err="1" smtClean="0"/>
              <a:t>lapangan</a:t>
            </a:r>
            <a:r>
              <a:rPr lang="en-US" dirty="0" smtClean="0"/>
              <a:t> </a:t>
            </a:r>
            <a:r>
              <a:rPr lang="en-US" dirty="0" err="1" smtClean="0"/>
              <a:t>pekerjaan</a:t>
            </a:r>
            <a:r>
              <a:rPr lang="en-US" dirty="0" smtClean="0"/>
              <a:t> </a:t>
            </a:r>
            <a:r>
              <a:rPr lang="en-US" dirty="0" err="1" smtClean="0"/>
              <a:t>dan</a:t>
            </a:r>
            <a:r>
              <a:rPr lang="en-US" dirty="0" smtClean="0"/>
              <a:t> </a:t>
            </a:r>
            <a:r>
              <a:rPr lang="en-US" dirty="0" err="1" smtClean="0"/>
              <a:t>pendapatan</a:t>
            </a:r>
            <a:r>
              <a:rPr lang="en-US" dirty="0" smtClean="0"/>
              <a:t> </a:t>
            </a:r>
            <a:r>
              <a:rPr lang="en-US" dirty="0" err="1" smtClean="0"/>
              <a:t>desa</a:t>
            </a:r>
            <a:r>
              <a:rPr lang="en-US" dirty="0" smtClean="0"/>
              <a:t> yang </a:t>
            </a:r>
            <a:r>
              <a:rPr lang="en-US" dirty="0" err="1" smtClean="0"/>
              <a:t>memadai</a:t>
            </a:r>
            <a:r>
              <a:rPr lang="en-US" dirty="0" smtClean="0"/>
              <a:t>. </a:t>
            </a:r>
            <a:endParaRPr lang="en-US" dirty="0"/>
          </a:p>
        </p:txBody>
      </p:sp>
      <p:sp>
        <p:nvSpPr>
          <p:cNvPr id="4" name="Slide Number Placeholder 3"/>
          <p:cNvSpPr>
            <a:spLocks noGrp="1"/>
          </p:cNvSpPr>
          <p:nvPr>
            <p:ph type="sldNum" sz="quarter" idx="12"/>
          </p:nvPr>
        </p:nvSpPr>
        <p:spPr/>
        <p:txBody>
          <a:bodyPr/>
          <a:lstStyle/>
          <a:p>
            <a:fld id="{76D75B66-0E96-49D0-A375-194A459188CE}" type="slidenum">
              <a:rPr lang="en-US" smtClean="0"/>
              <a:pPr/>
              <a:t>8</a:t>
            </a:fld>
            <a:endParaRPr lang="en-US"/>
          </a:p>
        </p:txBody>
      </p:sp>
    </p:spTree>
    <p:extLst>
      <p:ext uri="{BB962C8B-B14F-4D97-AF65-F5344CB8AC3E}">
        <p14:creationId xmlns:p14="http://schemas.microsoft.com/office/powerpoint/2010/main" val="15218687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066800"/>
          </a:xfrm>
        </p:spPr>
        <p:txBody>
          <a:bodyPr>
            <a:noAutofit/>
          </a:bodyPr>
          <a:lstStyle/>
          <a:p>
            <a:r>
              <a:rPr lang="en-GB" sz="3200" b="1" dirty="0" err="1" smtClean="0">
                <a:effectLst/>
                <a:latin typeface="Calibri" pitchFamily="34" charset="0"/>
                <a:cs typeface="Calibri" pitchFamily="34" charset="0"/>
              </a:rPr>
              <a:t>Kewenangan</a:t>
            </a:r>
            <a:r>
              <a:rPr lang="en-GB" sz="3200" b="1" dirty="0" smtClean="0">
                <a:effectLst/>
                <a:latin typeface="Calibri" pitchFamily="34" charset="0"/>
                <a:cs typeface="Calibri" pitchFamily="34" charset="0"/>
              </a:rPr>
              <a:t> </a:t>
            </a:r>
            <a:r>
              <a:rPr lang="en-GB" sz="3200" b="1" dirty="0" err="1" smtClean="0">
                <a:effectLst/>
                <a:latin typeface="Calibri" pitchFamily="34" charset="0"/>
                <a:cs typeface="Calibri" pitchFamily="34" charset="0"/>
              </a:rPr>
              <a:t>Lokal</a:t>
            </a:r>
            <a:r>
              <a:rPr lang="en-GB" sz="3200" b="1" dirty="0" smtClean="0">
                <a:effectLst/>
                <a:latin typeface="Calibri" pitchFamily="34" charset="0"/>
                <a:cs typeface="Calibri" pitchFamily="34" charset="0"/>
              </a:rPr>
              <a:t>: </a:t>
            </a:r>
            <a:r>
              <a:rPr lang="en-GB" sz="3200" b="1" dirty="0" err="1" smtClean="0">
                <a:effectLst/>
                <a:latin typeface="Calibri" pitchFamily="34" charset="0"/>
                <a:cs typeface="Calibri" pitchFamily="34" charset="0"/>
              </a:rPr>
              <a:t>Kunci</a:t>
            </a:r>
            <a:r>
              <a:rPr lang="en-GB" sz="3200" b="1" dirty="0" smtClean="0">
                <a:effectLst/>
                <a:latin typeface="Calibri" pitchFamily="34" charset="0"/>
                <a:cs typeface="Calibri" pitchFamily="34" charset="0"/>
              </a:rPr>
              <a:t> </a:t>
            </a:r>
            <a:r>
              <a:rPr lang="en-GB" sz="3200" b="1" dirty="0" err="1" smtClean="0">
                <a:effectLst/>
                <a:latin typeface="Calibri" pitchFamily="34" charset="0"/>
                <a:cs typeface="Calibri" pitchFamily="34" charset="0"/>
              </a:rPr>
              <a:t>Desa</a:t>
            </a:r>
            <a:r>
              <a:rPr lang="en-GB" sz="3200" b="1" dirty="0" smtClean="0">
                <a:effectLst/>
                <a:latin typeface="Calibri" pitchFamily="34" charset="0"/>
                <a:cs typeface="Calibri" pitchFamily="34" charset="0"/>
              </a:rPr>
              <a:t> </a:t>
            </a:r>
            <a:r>
              <a:rPr lang="en-GB" sz="3200" b="1" dirty="0" err="1" smtClean="0">
                <a:effectLst/>
                <a:latin typeface="Calibri" pitchFamily="34" charset="0"/>
                <a:cs typeface="Calibri" pitchFamily="34" charset="0"/>
              </a:rPr>
              <a:t>Mandiri</a:t>
            </a:r>
            <a:endParaRPr lang="en-GB" sz="3200" b="1" dirty="0">
              <a:effectLst/>
              <a:latin typeface="Calibri" pitchFamily="34" charset="0"/>
              <a:cs typeface="Calibri"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43601507"/>
              </p:ext>
            </p:extLst>
          </p:nvPr>
        </p:nvGraphicFramePr>
        <p:xfrm>
          <a:off x="467544" y="1524000"/>
          <a:ext cx="8352928" cy="5257800"/>
        </p:xfrm>
        <a:graphic>
          <a:graphicData uri="http://schemas.openxmlformats.org/drawingml/2006/table">
            <a:tbl>
              <a:tblPr firstRow="1" bandRow="1">
                <a:tableStyleId>{F5AB1C69-6EDB-4FF4-983F-18BD219EF322}</a:tableStyleId>
              </a:tblPr>
              <a:tblGrid>
                <a:gridCol w="595196"/>
                <a:gridCol w="2096934"/>
                <a:gridCol w="5660798"/>
              </a:tblGrid>
              <a:tr h="370840">
                <a:tc>
                  <a:txBody>
                    <a:bodyPr/>
                    <a:lstStyle/>
                    <a:p>
                      <a:pPr algn="l">
                        <a:lnSpc>
                          <a:spcPct val="115000"/>
                        </a:lnSpc>
                        <a:spcAft>
                          <a:spcPts val="0"/>
                        </a:spcAft>
                      </a:pPr>
                      <a:r>
                        <a:rPr lang="en-GB" sz="2000" dirty="0">
                          <a:solidFill>
                            <a:schemeClr val="tx1"/>
                          </a:solidFill>
                          <a:effectLst/>
                        </a:rPr>
                        <a:t>No</a:t>
                      </a:r>
                      <a:endParaRPr lang="en-GB" sz="2000" dirty="0">
                        <a:solidFill>
                          <a:schemeClr val="tx1"/>
                        </a:solidFill>
                        <a:effectLst/>
                        <a:latin typeface="+mj-lt"/>
                        <a:ea typeface="Calibri"/>
                        <a:cs typeface="Times New Roman"/>
                      </a:endParaRPr>
                    </a:p>
                  </a:txBody>
                  <a:tcPr marL="63500" marR="63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2000" dirty="0" err="1">
                          <a:solidFill>
                            <a:schemeClr val="tx1"/>
                          </a:solidFill>
                          <a:effectLst/>
                        </a:rPr>
                        <a:t>Mandat</a:t>
                      </a:r>
                      <a:r>
                        <a:rPr lang="en-GB" sz="2000" dirty="0">
                          <a:solidFill>
                            <a:schemeClr val="tx1"/>
                          </a:solidFill>
                          <a:effectLst/>
                        </a:rPr>
                        <a:t> </a:t>
                      </a:r>
                      <a:r>
                        <a:rPr lang="en-GB" sz="2000" dirty="0" err="1" smtClean="0">
                          <a:solidFill>
                            <a:schemeClr val="tx1"/>
                          </a:solidFill>
                          <a:effectLst/>
                        </a:rPr>
                        <a:t>pembangunan</a:t>
                      </a:r>
                      <a:r>
                        <a:rPr lang="en-GB" sz="2000" dirty="0" smtClean="0">
                          <a:solidFill>
                            <a:schemeClr val="tx1"/>
                          </a:solidFill>
                          <a:effectLst/>
                        </a:rPr>
                        <a:t> (UU </a:t>
                      </a:r>
                      <a:r>
                        <a:rPr lang="en-GB" sz="2000" dirty="0" err="1" smtClean="0">
                          <a:solidFill>
                            <a:schemeClr val="tx1"/>
                          </a:solidFill>
                          <a:effectLst/>
                        </a:rPr>
                        <a:t>Desa</a:t>
                      </a:r>
                      <a:r>
                        <a:rPr lang="en-GB" sz="2000" dirty="0" smtClean="0">
                          <a:solidFill>
                            <a:schemeClr val="tx1"/>
                          </a:solidFill>
                          <a:effectLst/>
                        </a:rPr>
                        <a:t>) </a:t>
                      </a:r>
                      <a:endParaRPr lang="en-GB" sz="2000" dirty="0">
                        <a:solidFill>
                          <a:schemeClr val="tx1"/>
                        </a:solidFill>
                        <a:effectLst/>
                        <a:latin typeface="+mj-lt"/>
                        <a:ea typeface="Calibri"/>
                        <a:cs typeface="Times New Roman"/>
                      </a:endParaRPr>
                    </a:p>
                  </a:txBody>
                  <a:tcPr marL="63500" marR="63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2000" smtClean="0">
                          <a:solidFill>
                            <a:schemeClr val="tx1"/>
                          </a:solidFill>
                          <a:effectLst/>
                        </a:rPr>
                        <a:t>Jenis </a:t>
                      </a:r>
                      <a:r>
                        <a:rPr lang="en-GB" sz="2000">
                          <a:solidFill>
                            <a:schemeClr val="tx1"/>
                          </a:solidFill>
                          <a:effectLst/>
                        </a:rPr>
                        <a:t>kewenangan lokal</a:t>
                      </a:r>
                      <a:endParaRPr lang="en-GB" sz="2000">
                        <a:solidFill>
                          <a:schemeClr val="tx1"/>
                        </a:solidFill>
                        <a:effectLst/>
                        <a:latin typeface="+mj-lt"/>
                        <a:ea typeface="Calibri"/>
                        <a:cs typeface="Times New Roman"/>
                      </a:endParaRPr>
                    </a:p>
                  </a:txBody>
                  <a:tcPr marL="63500" marR="63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l">
                        <a:lnSpc>
                          <a:spcPct val="115000"/>
                        </a:lnSpc>
                        <a:spcAft>
                          <a:spcPts val="0"/>
                        </a:spcAft>
                      </a:pPr>
                      <a:r>
                        <a:rPr lang="en-GB" sz="2000">
                          <a:effectLst/>
                        </a:rPr>
                        <a:t>1</a:t>
                      </a:r>
                      <a:endParaRPr lang="en-GB" sz="2000">
                        <a:effectLst/>
                        <a:latin typeface="+mj-lt"/>
                        <a:ea typeface="Calibri"/>
                        <a:cs typeface="Times New Roman"/>
                      </a:endParaRPr>
                    </a:p>
                  </a:txBody>
                  <a:tcPr marL="63500" marR="63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2000">
                          <a:effectLst/>
                        </a:rPr>
                        <a:t>Pelayanan dasar</a:t>
                      </a:r>
                      <a:endParaRPr lang="en-GB" sz="2000">
                        <a:effectLst/>
                        <a:latin typeface="+mj-lt"/>
                        <a:ea typeface="Calibri"/>
                        <a:cs typeface="Times New Roman"/>
                      </a:endParaRPr>
                    </a:p>
                  </a:txBody>
                  <a:tcPr marL="63500" marR="63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2000">
                          <a:effectLst/>
                        </a:rPr>
                        <a:t>Posyandu, penyediaan air bersih, </a:t>
                      </a:r>
                      <a:r>
                        <a:rPr lang="id-ID" sz="2000" smtClean="0">
                          <a:effectLst/>
                        </a:rPr>
                        <a:t>PAUD,</a:t>
                      </a:r>
                      <a:r>
                        <a:rPr lang="id-ID" sz="2000" baseline="0" smtClean="0">
                          <a:effectLst/>
                        </a:rPr>
                        <a:t> sanggar belajar</a:t>
                      </a:r>
                      <a:r>
                        <a:rPr lang="en-US" sz="2000" baseline="0" smtClean="0">
                          <a:effectLst/>
                        </a:rPr>
                        <a:t>, sanggar seni budaya, perpustakaan desa, dll.</a:t>
                      </a:r>
                      <a:endParaRPr lang="en-GB" sz="2000">
                        <a:effectLst/>
                        <a:latin typeface="+mj-lt"/>
                        <a:ea typeface="Calibri"/>
                        <a:cs typeface="Times New Roman"/>
                      </a:endParaRPr>
                    </a:p>
                  </a:txBody>
                  <a:tcPr marL="63500" marR="63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l">
                        <a:lnSpc>
                          <a:spcPct val="115000"/>
                        </a:lnSpc>
                        <a:spcAft>
                          <a:spcPts val="0"/>
                        </a:spcAft>
                      </a:pPr>
                      <a:r>
                        <a:rPr lang="en-GB" sz="2000">
                          <a:effectLst/>
                        </a:rPr>
                        <a:t>2</a:t>
                      </a:r>
                      <a:endParaRPr lang="en-GB" sz="2000">
                        <a:effectLst/>
                        <a:latin typeface="+mj-lt"/>
                        <a:ea typeface="Calibri"/>
                        <a:cs typeface="Times New Roman"/>
                      </a:endParaRPr>
                    </a:p>
                  </a:txBody>
                  <a:tcPr marL="63500" marR="63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2000">
                          <a:effectLst/>
                        </a:rPr>
                        <a:t>Sarana dan prasarana</a:t>
                      </a:r>
                      <a:endParaRPr lang="en-GB" sz="2000">
                        <a:effectLst/>
                        <a:latin typeface="+mj-lt"/>
                        <a:ea typeface="Calibri"/>
                        <a:cs typeface="Times New Roman"/>
                      </a:endParaRPr>
                    </a:p>
                  </a:txBody>
                  <a:tcPr marL="63500" marR="63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2000">
                          <a:effectLst/>
                        </a:rPr>
                        <a:t>Jalan desa, jalan usaha tani, embung desa, rumah ibadah, </a:t>
                      </a:r>
                      <a:r>
                        <a:rPr lang="en-GB" sz="2000" smtClean="0">
                          <a:effectLst/>
                        </a:rPr>
                        <a:t>sanitasi lingkungan, </a:t>
                      </a:r>
                      <a:r>
                        <a:rPr lang="en-US" sz="2000" smtClean="0">
                          <a:effectLst/>
                        </a:rPr>
                        <a:t>balai</a:t>
                      </a:r>
                      <a:r>
                        <a:rPr lang="en-US" sz="2000" baseline="0" smtClean="0">
                          <a:effectLst/>
                        </a:rPr>
                        <a:t> rakyat, irigasi tersier, lapangan, taman desa, dll.</a:t>
                      </a:r>
                      <a:endParaRPr lang="en-GB" sz="2000">
                        <a:effectLst/>
                        <a:latin typeface="+mj-lt"/>
                        <a:ea typeface="Calibri"/>
                        <a:cs typeface="Times New Roman"/>
                      </a:endParaRPr>
                    </a:p>
                  </a:txBody>
                  <a:tcPr marL="63500" marR="63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l">
                        <a:lnSpc>
                          <a:spcPct val="115000"/>
                        </a:lnSpc>
                        <a:spcAft>
                          <a:spcPts val="0"/>
                        </a:spcAft>
                      </a:pPr>
                      <a:r>
                        <a:rPr lang="en-GB" sz="2000">
                          <a:effectLst/>
                        </a:rPr>
                        <a:t>3</a:t>
                      </a:r>
                      <a:endParaRPr lang="en-GB" sz="2000">
                        <a:effectLst/>
                        <a:latin typeface="+mj-lt"/>
                        <a:ea typeface="Calibri"/>
                        <a:cs typeface="Times New Roman"/>
                      </a:endParaRPr>
                    </a:p>
                  </a:txBody>
                  <a:tcPr marL="63500" marR="63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2000" smtClean="0">
                          <a:effectLst/>
                        </a:rPr>
                        <a:t>Pengembangan Ekonomi </a:t>
                      </a:r>
                      <a:r>
                        <a:rPr lang="en-GB" sz="2000">
                          <a:effectLst/>
                        </a:rPr>
                        <a:t>lokal</a:t>
                      </a:r>
                      <a:endParaRPr lang="en-GB" sz="2000">
                        <a:effectLst/>
                        <a:latin typeface="+mj-lt"/>
                        <a:ea typeface="Calibri"/>
                        <a:cs typeface="Times New Roman"/>
                      </a:endParaRPr>
                    </a:p>
                  </a:txBody>
                  <a:tcPr marL="63500" marR="63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2000">
                          <a:effectLst/>
                        </a:rPr>
                        <a:t>Pasar desa, usaha kecil berbasis desa, karamba ikan, lumbung pangan</a:t>
                      </a:r>
                      <a:r>
                        <a:rPr lang="en-GB" sz="2000" smtClean="0">
                          <a:effectLst/>
                        </a:rPr>
                        <a:t>, benih,  ternak</a:t>
                      </a:r>
                      <a:r>
                        <a:rPr lang="en-GB" sz="2000" baseline="0" smtClean="0">
                          <a:effectLst/>
                        </a:rPr>
                        <a:t> kolektif, energi mandiri, buah dan sayur mayur, </a:t>
                      </a:r>
                      <a:r>
                        <a:rPr lang="en-GB" sz="2000" smtClean="0">
                          <a:effectLst/>
                        </a:rPr>
                        <a:t>BUMDes</a:t>
                      </a:r>
                      <a:r>
                        <a:rPr lang="en-GB" sz="2000">
                          <a:effectLst/>
                        </a:rPr>
                        <a:t>, tambatan perahu, wisata </a:t>
                      </a:r>
                      <a:r>
                        <a:rPr lang="en-GB" sz="2000" smtClean="0">
                          <a:effectLst/>
                        </a:rPr>
                        <a:t>desa.</a:t>
                      </a:r>
                      <a:r>
                        <a:rPr lang="en-GB" sz="2000" baseline="0" smtClean="0">
                          <a:effectLst/>
                        </a:rPr>
                        <a:t> </a:t>
                      </a:r>
                      <a:endParaRPr lang="en-GB" sz="2000">
                        <a:effectLst/>
                        <a:latin typeface="+mj-lt"/>
                        <a:ea typeface="Calibri"/>
                        <a:cs typeface="Times New Roman"/>
                      </a:endParaRPr>
                    </a:p>
                  </a:txBody>
                  <a:tcPr marL="63500" marR="63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l">
                        <a:lnSpc>
                          <a:spcPct val="115000"/>
                        </a:lnSpc>
                        <a:spcAft>
                          <a:spcPts val="0"/>
                        </a:spcAft>
                      </a:pPr>
                      <a:r>
                        <a:rPr lang="en-GB" sz="2000">
                          <a:effectLst/>
                        </a:rPr>
                        <a:t>4</a:t>
                      </a:r>
                      <a:endParaRPr lang="en-GB" sz="2000">
                        <a:effectLst/>
                        <a:latin typeface="+mj-lt"/>
                        <a:ea typeface="Calibri"/>
                        <a:cs typeface="Times New Roman"/>
                      </a:endParaRPr>
                    </a:p>
                  </a:txBody>
                  <a:tcPr marL="63500" marR="63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2000">
                          <a:effectLst/>
                        </a:rPr>
                        <a:t>SDA dan lingkungan</a:t>
                      </a:r>
                      <a:endParaRPr lang="en-GB" sz="2000">
                        <a:effectLst/>
                        <a:latin typeface="+mj-lt"/>
                        <a:ea typeface="Calibri"/>
                        <a:cs typeface="Times New Roman"/>
                      </a:endParaRPr>
                    </a:p>
                  </a:txBody>
                  <a:tcPr marL="63500" marR="63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en-GB" sz="2000" dirty="0" err="1">
                          <a:effectLst/>
                        </a:rPr>
                        <a:t>Hutan</a:t>
                      </a:r>
                      <a:r>
                        <a:rPr lang="en-GB" sz="2000" dirty="0">
                          <a:effectLst/>
                        </a:rPr>
                        <a:t> </a:t>
                      </a:r>
                      <a:r>
                        <a:rPr lang="en-GB" sz="2000" dirty="0" err="1">
                          <a:effectLst/>
                        </a:rPr>
                        <a:t>dan</a:t>
                      </a:r>
                      <a:r>
                        <a:rPr lang="en-GB" sz="2000" dirty="0">
                          <a:effectLst/>
                        </a:rPr>
                        <a:t> </a:t>
                      </a:r>
                      <a:r>
                        <a:rPr lang="en-GB" sz="2000" dirty="0" err="1">
                          <a:effectLst/>
                        </a:rPr>
                        <a:t>kebun</a:t>
                      </a:r>
                      <a:r>
                        <a:rPr lang="en-GB" sz="2000" dirty="0">
                          <a:effectLst/>
                        </a:rPr>
                        <a:t> </a:t>
                      </a:r>
                      <a:r>
                        <a:rPr lang="en-GB" sz="2000" dirty="0" err="1">
                          <a:effectLst/>
                        </a:rPr>
                        <a:t>rakyat</a:t>
                      </a:r>
                      <a:r>
                        <a:rPr lang="en-GB" sz="2000" dirty="0">
                          <a:effectLst/>
                        </a:rPr>
                        <a:t>, </a:t>
                      </a:r>
                      <a:r>
                        <a:rPr lang="en-GB" sz="2000" dirty="0" err="1">
                          <a:effectLst/>
                        </a:rPr>
                        <a:t>hutan</a:t>
                      </a:r>
                      <a:r>
                        <a:rPr lang="en-GB" sz="2000" dirty="0">
                          <a:effectLst/>
                        </a:rPr>
                        <a:t> </a:t>
                      </a:r>
                      <a:r>
                        <a:rPr lang="en-GB" sz="2000" dirty="0" err="1">
                          <a:effectLst/>
                        </a:rPr>
                        <a:t>bakau</a:t>
                      </a:r>
                      <a:r>
                        <a:rPr lang="en-GB" sz="2000" dirty="0">
                          <a:effectLst/>
                        </a:rPr>
                        <a:t>, </a:t>
                      </a:r>
                      <a:r>
                        <a:rPr lang="en-GB" sz="2000" dirty="0" err="1" smtClean="0">
                          <a:effectLst/>
                        </a:rPr>
                        <a:t>pengelolaan</a:t>
                      </a:r>
                      <a:r>
                        <a:rPr lang="en-GB" sz="2000" dirty="0" smtClean="0">
                          <a:effectLst/>
                        </a:rPr>
                        <a:t> </a:t>
                      </a:r>
                      <a:r>
                        <a:rPr lang="en-GB" sz="2000" dirty="0" err="1" smtClean="0">
                          <a:effectLst/>
                        </a:rPr>
                        <a:t>sampah</a:t>
                      </a:r>
                      <a:r>
                        <a:rPr lang="en-GB" sz="2000" dirty="0" smtClean="0">
                          <a:effectLst/>
                        </a:rPr>
                        <a:t>,</a:t>
                      </a:r>
                      <a:r>
                        <a:rPr lang="en-GB" sz="2000" baseline="0" dirty="0" smtClean="0">
                          <a:effectLst/>
                        </a:rPr>
                        <a:t> </a:t>
                      </a:r>
                      <a:r>
                        <a:rPr lang="en-GB" sz="2000" dirty="0" err="1" smtClean="0">
                          <a:effectLst/>
                        </a:rPr>
                        <a:t>dll</a:t>
                      </a:r>
                      <a:r>
                        <a:rPr lang="en-GB" sz="2000" dirty="0">
                          <a:effectLst/>
                        </a:rPr>
                        <a:t>.</a:t>
                      </a:r>
                      <a:endParaRPr lang="en-GB" sz="2000" dirty="0">
                        <a:effectLst/>
                        <a:latin typeface="+mj-lt"/>
                        <a:ea typeface="Calibri"/>
                        <a:cs typeface="Times New Roman"/>
                      </a:endParaRPr>
                    </a:p>
                  </a:txBody>
                  <a:tcPr marL="63500" marR="635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0820410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61</TotalTime>
  <Words>3604</Words>
  <Application>Microsoft Office PowerPoint</Application>
  <PresentationFormat>On-screen Show (4:3)</PresentationFormat>
  <Paragraphs>374</Paragraphs>
  <Slides>40</Slides>
  <Notes>0</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Urban</vt:lpstr>
      <vt:lpstr>KEBIJAKAN NASIONAL TENTANG DESA (BERDASARKAN UU NO.6 TAHUN 2014)</vt:lpstr>
      <vt:lpstr>LANDASAN KEBIJAKAN NASIONAL</vt:lpstr>
      <vt:lpstr>SPIRIT UTAMA KEBIJAKAN NASIONAL</vt:lpstr>
      <vt:lpstr>Asas Utama Kebijakan Desa Baru</vt:lpstr>
      <vt:lpstr>Misi Utama Kebijakan Nasional</vt:lpstr>
      <vt:lpstr>Tujuan Kebijakan Nasional</vt:lpstr>
      <vt:lpstr>Misi dan Tujuan Kebijakan Nsional</vt:lpstr>
      <vt:lpstr>Menuju Desa Mandiri</vt:lpstr>
      <vt:lpstr>Kewenangan Lokal: Kunci Desa Mandiri</vt:lpstr>
      <vt:lpstr>Mandat Kewenangan</vt:lpstr>
      <vt:lpstr>Kewenangan Desa</vt:lpstr>
      <vt:lpstr>Kewenangan Desa Adat, Asal-usul</vt:lpstr>
      <vt:lpstr>Prinsip Penting Kewenangan Desa</vt:lpstr>
      <vt:lpstr>Penataan Desa</vt:lpstr>
      <vt:lpstr>Redistribusi Negara: APBN</vt:lpstr>
      <vt:lpstr>Redistribusi Daerah: APBD</vt:lpstr>
      <vt:lpstr>Simulasi 4 Kabupaten di DIY</vt:lpstr>
      <vt:lpstr>Sistem Desa</vt:lpstr>
      <vt:lpstr>Sistem Baru, Tatanan Baru</vt:lpstr>
      <vt:lpstr>Kepala Desa</vt:lpstr>
      <vt:lpstr>Perangkat Desa</vt:lpstr>
      <vt:lpstr> Penghasilan Pemerintah Desa  </vt:lpstr>
      <vt:lpstr>Badan Permusyawaratan Desa</vt:lpstr>
      <vt:lpstr>BPD</vt:lpstr>
      <vt:lpstr>Musyawarah Desa</vt:lpstr>
      <vt:lpstr>MEKANISME MUSYAWARAH DESA</vt:lpstr>
      <vt:lpstr> Tujuan Pembangunan Desa  </vt:lpstr>
      <vt:lpstr>Sejumlah Implikasi UU Desa</vt:lpstr>
      <vt:lpstr>Sejumlah Implikasi UU Desa</vt:lpstr>
      <vt:lpstr>Pengelolaan Aset Desa </vt:lpstr>
      <vt:lpstr>BUM Desa</vt:lpstr>
      <vt:lpstr>Pembangunan Kawasan Perdesaan  </vt:lpstr>
      <vt:lpstr>Pembangunan Kawasan Perdesaan  </vt:lpstr>
      <vt:lpstr>Kerjasama Antar Desa</vt:lpstr>
      <vt:lpstr>KerjaSama Antar Desa</vt:lpstr>
      <vt:lpstr>Pemberdayaan Pemerintah dan Masyarakat Desa  (Pasal 112 ayat 3)</vt:lpstr>
      <vt:lpstr>BINWAS oleh Pemerintah</vt:lpstr>
      <vt:lpstr>BINWAS oleh Pemerintah Provinsi</vt:lpstr>
      <vt:lpstr>BINWAS oleh Pemerintah Kabupaten/Kota</vt:lpstr>
      <vt:lpstr>Prasyarat dan Revolusi Mental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KEBIJAKAN NASIONAL TENTANG DESA (BERDASARKAN UU NO.6 TAHUN 2014)</dc:title>
  <dc:creator>HP</dc:creator>
  <cp:lastModifiedBy>HP</cp:lastModifiedBy>
  <cp:revision>6</cp:revision>
  <dcterms:created xsi:type="dcterms:W3CDTF">2015-08-13T12:54:59Z</dcterms:created>
  <dcterms:modified xsi:type="dcterms:W3CDTF">2015-08-13T13:56:17Z</dcterms:modified>
</cp:coreProperties>
</file>