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8" r:id="rId1"/>
  </p:sldMasterIdLst>
  <p:notesMasterIdLst>
    <p:notesMasterId r:id="rId21"/>
  </p:notesMasterIdLst>
  <p:sldIdLst>
    <p:sldId id="256" r:id="rId2"/>
    <p:sldId id="262" r:id="rId3"/>
    <p:sldId id="266" r:id="rId4"/>
    <p:sldId id="264" r:id="rId5"/>
    <p:sldId id="258" r:id="rId6"/>
    <p:sldId id="259" r:id="rId7"/>
    <p:sldId id="267" r:id="rId8"/>
    <p:sldId id="260" r:id="rId9"/>
    <p:sldId id="261" r:id="rId10"/>
    <p:sldId id="268"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697"/>
  </p:normalViewPr>
  <p:slideViewPr>
    <p:cSldViewPr snapToGrid="0" snapToObjects="1">
      <p:cViewPr varScale="1">
        <p:scale>
          <a:sx n="65" d="100"/>
          <a:sy n="65" d="100"/>
        </p:scale>
        <p:origin x="-8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BA6F2-7E0F-4E66-ACBE-8DD45BE46156}" type="datetimeFigureOut">
              <a:rPr lang="en-US" smtClean="0"/>
              <a:t>11/27/2018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50BE9-D7DF-404E-8965-F6094D30617D}" type="slidenum">
              <a:rPr lang="en-US" smtClean="0"/>
              <a:t>‹#›</a:t>
            </a:fld>
            <a:endParaRPr lang="en-US"/>
          </a:p>
        </p:txBody>
      </p:sp>
    </p:spTree>
    <p:extLst>
      <p:ext uri="{BB962C8B-B14F-4D97-AF65-F5344CB8AC3E}">
        <p14:creationId xmlns:p14="http://schemas.microsoft.com/office/powerpoint/2010/main" val="411622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50BE9-D7DF-404E-8965-F6094D30617D}" type="slidenum">
              <a:rPr lang="en-US" smtClean="0"/>
              <a:t>12</a:t>
            </a:fld>
            <a:endParaRPr lang="en-US"/>
          </a:p>
        </p:txBody>
      </p:sp>
    </p:spTree>
    <p:extLst>
      <p:ext uri="{BB962C8B-B14F-4D97-AF65-F5344CB8AC3E}">
        <p14:creationId xmlns:p14="http://schemas.microsoft.com/office/powerpoint/2010/main" val="162342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9AB3A824-1A51-4B26-AD58-A6D8E14F6C04}" type="datetimeFigureOut">
              <a:rPr lang="en-US" smtClean="0"/>
              <a:t>11/27/2018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en-US" smtClean="0"/>
              <a:t>
              </a:t>
            </a:r>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6D22F896-40B5-4ADD-8801-0D06FADFA095}" type="slidenum">
              <a:rPr lang="en-US" smtClean="0"/>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616820716"/>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131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D3FFE419-2371-464F-8239-3959401C3561}" type="datetimeFigureOut">
              <a:rPr lang="en-US" smtClean="0"/>
              <a:t>11/27/2018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smtClean="0"/>
              <a:t>
              </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6D22F896-40B5-4ADD-8801-0D06FADFA095}"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2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220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E5059C3-6A89-4494-99FF-5A4D6FFD50EB}" type="datetimeFigureOut">
              <a:rPr lang="en-US" smtClean="0"/>
              <a:t>11/27/2018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en-US" smtClean="0"/>
              <a:t>
              </a:t>
            </a:r>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6D22F896-40B5-4ADD-8801-0D06FADFA095}"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2490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11/27/2018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482656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11/27/2018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608153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11/27/2018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800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921D9284-D300-4297-87F7-E791DCC15DB1}" type="datetimeFigureOut">
              <a:rPr lang="en-US" smtClean="0"/>
              <a:t>11/27/2018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975138"/>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7D525BB-DA17-4BA0-B3C8-3AC3ABC827E6}" type="datetimeFigureOut">
              <a:rPr lang="en-US" smtClean="0"/>
              <a:t>11/27/2018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en-US" smtClean="0"/>
              <a:t>
              </a:t>
            </a:r>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41176333"/>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16C4C9A-3960-41CF-A4E9-2A8FB932454B}" type="datetimeFigureOut">
              <a:rPr lang="en-US" smtClean="0"/>
              <a:t>11/27/2018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en-US" smtClean="0"/>
              <a:t>
              </a:t>
            </a:r>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5875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CBC1C18-307B-4F68-A007-B5B542270E8D}" type="datetimeFigureOut">
              <a:rPr lang="en-US" smtClean="0"/>
              <a:t>11/27/2018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en-US" smtClean="0"/>
              <a:t>
              </a:t>
            </a:r>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6D22F896-40B5-4ADD-8801-0D06FADFA09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86755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sldNum="0"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0072" y="1648918"/>
            <a:ext cx="4681928" cy="2724590"/>
          </a:xfrm>
        </p:spPr>
        <p:txBody>
          <a:bodyPr>
            <a:normAutofit/>
          </a:bodyPr>
          <a:lstStyle/>
          <a:p>
            <a:pPr algn="ctr"/>
            <a:r>
              <a:rPr lang="en-US" sz="2400" b="1" dirty="0" smtClean="0"/>
              <a:t/>
            </a:r>
            <a:br>
              <a:rPr lang="en-US" sz="2400" b="1" dirty="0" smtClean="0"/>
            </a:br>
            <a:r>
              <a:rPr lang="en-US" sz="2400" b="1" dirty="0"/>
              <a:t/>
            </a:r>
            <a:br>
              <a:rPr lang="en-US" sz="2400" b="1" dirty="0"/>
            </a:br>
            <a:r>
              <a:rPr lang="en-US" sz="2800" b="1" dirty="0" smtClean="0">
                <a:latin typeface="Cambria" pitchFamily="18" charset="0"/>
              </a:rPr>
              <a:t>BIAS-BIAS KEBIJAKAN DAN PENYELENGGARAAN CSR DI INDONESIA</a:t>
            </a:r>
            <a:endParaRPr lang="en-US" sz="2800" b="1" dirty="0">
              <a:latin typeface="Cambria" pitchFamily="18" charset="0"/>
            </a:endParaRPr>
          </a:p>
        </p:txBody>
      </p:sp>
      <p:sp>
        <p:nvSpPr>
          <p:cNvPr id="3" name="Subtitle 2"/>
          <p:cNvSpPr>
            <a:spLocks noGrp="1"/>
          </p:cNvSpPr>
          <p:nvPr>
            <p:ph type="subTitle" idx="1"/>
          </p:nvPr>
        </p:nvSpPr>
        <p:spPr/>
        <p:txBody>
          <a:bodyPr/>
          <a:lstStyle/>
          <a:p>
            <a:r>
              <a:rPr lang="en-US" b="1" dirty="0" err="1" smtClean="0">
                <a:latin typeface="Cambria" pitchFamily="18" charset="0"/>
              </a:rPr>
              <a:t>Yuli</a:t>
            </a:r>
            <a:r>
              <a:rPr lang="en-US" b="1" dirty="0" smtClean="0">
                <a:latin typeface="Cambria" pitchFamily="18" charset="0"/>
              </a:rPr>
              <a:t> </a:t>
            </a:r>
            <a:r>
              <a:rPr lang="en-US" b="1" dirty="0" err="1" smtClean="0">
                <a:latin typeface="Cambria" pitchFamily="18" charset="0"/>
              </a:rPr>
              <a:t>Setyowati</a:t>
            </a:r>
            <a:endParaRPr lang="en-US" b="1" dirty="0">
              <a:latin typeface="Cambria" pitchFamily="18" charset="0"/>
            </a:endParaRPr>
          </a:p>
        </p:txBody>
      </p:sp>
    </p:spTree>
    <p:extLst>
      <p:ext uri="{BB962C8B-B14F-4D97-AF65-F5344CB8AC3E}">
        <p14:creationId xmlns:p14="http://schemas.microsoft.com/office/powerpoint/2010/main" val="202523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err="1"/>
              <a:t>Undang-undang</a:t>
            </a:r>
            <a:r>
              <a:rPr lang="en-US" b="1" dirty="0"/>
              <a:t> </a:t>
            </a:r>
            <a:r>
              <a:rPr lang="en-US" b="1" dirty="0" err="1"/>
              <a:t>Nomor</a:t>
            </a:r>
            <a:r>
              <a:rPr lang="en-US" b="1" dirty="0"/>
              <a:t> 13 </a:t>
            </a:r>
            <a:r>
              <a:rPr lang="en-US" b="1" dirty="0" err="1"/>
              <a:t>Tahun</a:t>
            </a:r>
            <a:r>
              <a:rPr lang="en-US" b="1" dirty="0"/>
              <a:t> 2011 </a:t>
            </a:r>
            <a:r>
              <a:rPr lang="en-US" b="1" dirty="0" err="1"/>
              <a:t>Tentang</a:t>
            </a:r>
            <a:r>
              <a:rPr lang="en-US" b="1" dirty="0"/>
              <a:t> </a:t>
            </a:r>
            <a:r>
              <a:rPr lang="en-US" b="1" dirty="0" err="1"/>
              <a:t>Penanganan</a:t>
            </a:r>
            <a:r>
              <a:rPr lang="en-US" b="1" dirty="0"/>
              <a:t> Fakir </a:t>
            </a:r>
            <a:r>
              <a:rPr lang="en-US" b="1" dirty="0" err="1"/>
              <a:t>Miskin</a:t>
            </a:r>
            <a:r>
              <a:rPr lang="en-US" b="1" dirty="0"/>
              <a:t>. </a:t>
            </a:r>
            <a:r>
              <a:rPr lang="en-US" dirty="0" err="1"/>
              <a:t>Undang-undang</a:t>
            </a:r>
            <a:r>
              <a:rPr lang="en-US" dirty="0"/>
              <a:t> </a:t>
            </a:r>
            <a:r>
              <a:rPr lang="en-US" dirty="0" err="1"/>
              <a:t>ini</a:t>
            </a:r>
            <a:r>
              <a:rPr lang="en-US" dirty="0"/>
              <a:t> </a:t>
            </a:r>
            <a:r>
              <a:rPr lang="en-US" dirty="0" err="1"/>
              <a:t>tidak</a:t>
            </a:r>
            <a:r>
              <a:rPr lang="en-US" dirty="0"/>
              <a:t> </a:t>
            </a:r>
            <a:r>
              <a:rPr lang="en-US" dirty="0" err="1"/>
              <a:t>membahas</a:t>
            </a:r>
            <a:r>
              <a:rPr lang="en-US" dirty="0"/>
              <a:t> </a:t>
            </a:r>
            <a:r>
              <a:rPr lang="en-US" dirty="0" err="1"/>
              <a:t>secara</a:t>
            </a:r>
            <a:r>
              <a:rPr lang="en-US" dirty="0"/>
              <a:t> </a:t>
            </a:r>
            <a:r>
              <a:rPr lang="en-US" dirty="0" err="1"/>
              <a:t>khusus</a:t>
            </a:r>
            <a:r>
              <a:rPr lang="en-US" dirty="0"/>
              <a:t> </a:t>
            </a:r>
            <a:r>
              <a:rPr lang="en-US" dirty="0" err="1"/>
              <a:t>peran</a:t>
            </a:r>
            <a:r>
              <a:rPr lang="en-US" dirty="0"/>
              <a:t> </a:t>
            </a:r>
            <a:r>
              <a:rPr lang="en-US" dirty="0" err="1"/>
              <a:t>dan</a:t>
            </a:r>
            <a:r>
              <a:rPr lang="en-US" dirty="0"/>
              <a:t> </a:t>
            </a:r>
            <a:r>
              <a:rPr lang="en-US" dirty="0" err="1"/>
              <a:t>fungsi</a:t>
            </a:r>
            <a:r>
              <a:rPr lang="en-US" dirty="0"/>
              <a:t> </a:t>
            </a:r>
            <a:r>
              <a:rPr lang="en-US" dirty="0" err="1"/>
              <a:t>perusahaan</a:t>
            </a:r>
            <a:r>
              <a:rPr lang="en-US" dirty="0"/>
              <a:t> </a:t>
            </a:r>
            <a:r>
              <a:rPr lang="en-US" dirty="0" err="1"/>
              <a:t>dalam</a:t>
            </a:r>
            <a:r>
              <a:rPr lang="en-US" dirty="0"/>
              <a:t> </a:t>
            </a:r>
            <a:r>
              <a:rPr lang="en-US" dirty="0" err="1"/>
              <a:t>menangani</a:t>
            </a:r>
            <a:r>
              <a:rPr lang="en-US" dirty="0"/>
              <a:t> fakir </a:t>
            </a:r>
            <a:r>
              <a:rPr lang="en-US" dirty="0" err="1"/>
              <a:t>miskin</a:t>
            </a:r>
            <a:r>
              <a:rPr lang="en-US" dirty="0"/>
              <a:t>, </a:t>
            </a:r>
            <a:r>
              <a:rPr lang="en-US" dirty="0" err="1"/>
              <a:t>melainkan</a:t>
            </a:r>
            <a:r>
              <a:rPr lang="en-US" dirty="0"/>
              <a:t> </a:t>
            </a:r>
            <a:r>
              <a:rPr lang="en-US" dirty="0" err="1"/>
              <a:t>terdapat</a:t>
            </a:r>
            <a:r>
              <a:rPr lang="en-US" dirty="0"/>
              <a:t> </a:t>
            </a:r>
            <a:r>
              <a:rPr lang="en-US" dirty="0" err="1"/>
              <a:t>klausul</a:t>
            </a:r>
            <a:r>
              <a:rPr lang="en-US" dirty="0"/>
              <a:t> </a:t>
            </a:r>
            <a:r>
              <a:rPr lang="en-US" dirty="0" err="1"/>
              <a:t>dalam</a:t>
            </a:r>
            <a:r>
              <a:rPr lang="en-US" dirty="0"/>
              <a:t> </a:t>
            </a:r>
            <a:r>
              <a:rPr lang="en-US" dirty="0" err="1"/>
              <a:t>pasal</a:t>
            </a:r>
            <a:r>
              <a:rPr lang="en-US" dirty="0"/>
              <a:t> 36 </a:t>
            </a:r>
            <a:r>
              <a:rPr lang="en-US" dirty="0" err="1"/>
              <a:t>ayat</a:t>
            </a:r>
            <a:r>
              <a:rPr lang="en-US" dirty="0"/>
              <a:t> 1 “</a:t>
            </a:r>
            <a:r>
              <a:rPr lang="en-US" dirty="0" err="1"/>
              <a:t>Sumber</a:t>
            </a:r>
            <a:r>
              <a:rPr lang="en-US" dirty="0"/>
              <a:t> </a:t>
            </a:r>
            <a:r>
              <a:rPr lang="en-US" dirty="0" err="1"/>
              <a:t>pendanaan</a:t>
            </a:r>
            <a:r>
              <a:rPr lang="en-US" dirty="0"/>
              <a:t> </a:t>
            </a:r>
            <a:r>
              <a:rPr lang="en-US" dirty="0" err="1"/>
              <a:t>dalam</a:t>
            </a:r>
            <a:r>
              <a:rPr lang="en-US" dirty="0"/>
              <a:t> </a:t>
            </a:r>
            <a:r>
              <a:rPr lang="en-US" dirty="0" err="1"/>
              <a:t>penanganan</a:t>
            </a:r>
            <a:r>
              <a:rPr lang="en-US" dirty="0"/>
              <a:t> fakir </a:t>
            </a:r>
            <a:r>
              <a:rPr lang="en-US" dirty="0" err="1"/>
              <a:t>miskin</a:t>
            </a:r>
            <a:r>
              <a:rPr lang="en-US" dirty="0"/>
              <a:t>, </a:t>
            </a:r>
            <a:r>
              <a:rPr lang="en-US" dirty="0" err="1"/>
              <a:t>meliputi</a:t>
            </a:r>
            <a:r>
              <a:rPr lang="en-US" dirty="0"/>
              <a:t>: c. </a:t>
            </a:r>
            <a:r>
              <a:rPr lang="en-US" dirty="0" err="1"/>
              <a:t>dana</a:t>
            </a:r>
            <a:r>
              <a:rPr lang="en-US" dirty="0"/>
              <a:t> yang </a:t>
            </a:r>
            <a:r>
              <a:rPr lang="en-US" dirty="0" err="1"/>
              <a:t>disisihkan</a:t>
            </a:r>
            <a:r>
              <a:rPr lang="en-US" dirty="0"/>
              <a:t> </a:t>
            </a:r>
            <a:r>
              <a:rPr lang="en-US" dirty="0" err="1"/>
              <a:t>dari</a:t>
            </a:r>
            <a:r>
              <a:rPr lang="en-US" dirty="0"/>
              <a:t> </a:t>
            </a:r>
            <a:r>
              <a:rPr lang="en-US" dirty="0" err="1"/>
              <a:t>perusahaan</a:t>
            </a:r>
            <a:r>
              <a:rPr lang="en-US" dirty="0"/>
              <a:t> </a:t>
            </a:r>
            <a:r>
              <a:rPr lang="en-US" dirty="0" err="1"/>
              <a:t>perseroan</a:t>
            </a:r>
            <a:r>
              <a:rPr lang="en-US" dirty="0"/>
              <a:t>. </a:t>
            </a:r>
            <a:r>
              <a:rPr lang="en-US" dirty="0" err="1"/>
              <a:t>Diperjelas</a:t>
            </a:r>
            <a:r>
              <a:rPr lang="en-US" dirty="0"/>
              <a:t> </a:t>
            </a:r>
            <a:r>
              <a:rPr lang="en-US" dirty="0" err="1"/>
              <a:t>dalam</a:t>
            </a:r>
            <a:r>
              <a:rPr lang="en-US" dirty="0"/>
              <a:t> </a:t>
            </a:r>
            <a:r>
              <a:rPr lang="en-US" dirty="0" err="1"/>
              <a:t>ayat</a:t>
            </a:r>
            <a:r>
              <a:rPr lang="en-US" dirty="0"/>
              <a:t> 2 Dana yang </a:t>
            </a:r>
            <a:r>
              <a:rPr lang="en-US" dirty="0" err="1"/>
              <a:t>disisihkan</a:t>
            </a:r>
            <a:r>
              <a:rPr lang="en-US" dirty="0"/>
              <a:t> </a:t>
            </a:r>
            <a:r>
              <a:rPr lang="en-US" dirty="0" err="1"/>
              <a:t>dari</a:t>
            </a:r>
            <a:r>
              <a:rPr lang="en-US" dirty="0"/>
              <a:t> </a:t>
            </a:r>
            <a:r>
              <a:rPr lang="en-US" dirty="0" err="1"/>
              <a:t>perusahaan</a:t>
            </a:r>
            <a:r>
              <a:rPr lang="en-US" dirty="0"/>
              <a:t> </a:t>
            </a:r>
            <a:r>
              <a:rPr lang="en-US" dirty="0" err="1"/>
              <a:t>perseroan</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ayat</a:t>
            </a:r>
            <a:r>
              <a:rPr lang="en-US" dirty="0"/>
              <a:t> (1) </a:t>
            </a:r>
            <a:r>
              <a:rPr lang="en-US" dirty="0" err="1"/>
              <a:t>huruf</a:t>
            </a:r>
            <a:r>
              <a:rPr lang="en-US" dirty="0"/>
              <a:t> </a:t>
            </a:r>
            <a:r>
              <a:rPr lang="en-US" dirty="0" err="1"/>
              <a:t>digunakan</a:t>
            </a:r>
            <a:r>
              <a:rPr lang="en-US" dirty="0"/>
              <a:t> </a:t>
            </a:r>
            <a:r>
              <a:rPr lang="en-US" dirty="0" err="1"/>
              <a:t>sebesar-besarnya</a:t>
            </a:r>
            <a:r>
              <a:rPr lang="en-US" dirty="0"/>
              <a:t> </a:t>
            </a:r>
            <a:r>
              <a:rPr lang="en-US" dirty="0" err="1"/>
              <a:t>untuk</a:t>
            </a:r>
            <a:r>
              <a:rPr lang="en-US" dirty="0"/>
              <a:t> </a:t>
            </a:r>
            <a:r>
              <a:rPr lang="en-US" dirty="0" err="1"/>
              <a:t>penanganan</a:t>
            </a:r>
            <a:r>
              <a:rPr lang="en-US" dirty="0"/>
              <a:t> fakir </a:t>
            </a:r>
            <a:r>
              <a:rPr lang="en-US" dirty="0" err="1"/>
              <a:t>miskin</a:t>
            </a:r>
            <a:r>
              <a:rPr lang="en-US" dirty="0"/>
              <a:t>. </a:t>
            </a:r>
            <a:r>
              <a:rPr lang="en-US" dirty="0" err="1"/>
              <a:t>Sedangkan</a:t>
            </a:r>
            <a:r>
              <a:rPr lang="en-US" dirty="0"/>
              <a:t> </a:t>
            </a:r>
            <a:r>
              <a:rPr lang="en-US" dirty="0" err="1"/>
              <a:t>pada</a:t>
            </a:r>
            <a:r>
              <a:rPr lang="en-US" dirty="0"/>
              <a:t> </a:t>
            </a:r>
            <a:r>
              <a:rPr lang="en-US" dirty="0" err="1"/>
              <a:t>Pasal</a:t>
            </a:r>
            <a:r>
              <a:rPr lang="en-US" dirty="0"/>
              <a:t> 41 </a:t>
            </a:r>
            <a:r>
              <a:rPr lang="en-US" dirty="0" err="1"/>
              <a:t>tentang</a:t>
            </a:r>
            <a:r>
              <a:rPr lang="en-US" dirty="0"/>
              <a:t> “</a:t>
            </a:r>
            <a:r>
              <a:rPr lang="en-US" dirty="0" err="1"/>
              <a:t>Peran</a:t>
            </a:r>
            <a:r>
              <a:rPr lang="en-US" dirty="0"/>
              <a:t> Serta </a:t>
            </a:r>
            <a:r>
              <a:rPr lang="en-US" dirty="0" err="1"/>
              <a:t>Masyarakat</a:t>
            </a:r>
            <a:r>
              <a:rPr lang="en-US" dirty="0"/>
              <a:t>”, </a:t>
            </a:r>
            <a:r>
              <a:rPr lang="en-US" dirty="0" err="1"/>
              <a:t>dalam</a:t>
            </a:r>
            <a:r>
              <a:rPr lang="en-US" dirty="0"/>
              <a:t> </a:t>
            </a:r>
            <a:r>
              <a:rPr lang="en-US" dirty="0" err="1"/>
              <a:t>ayat</a:t>
            </a:r>
            <a:r>
              <a:rPr lang="en-US" dirty="0"/>
              <a:t> 3 </a:t>
            </a:r>
            <a:r>
              <a:rPr lang="en-US" dirty="0" err="1"/>
              <a:t>dijelaskan</a:t>
            </a:r>
            <a:r>
              <a:rPr lang="en-US" dirty="0"/>
              <a:t> </a:t>
            </a:r>
            <a:r>
              <a:rPr lang="en-US" dirty="0" err="1"/>
              <a:t>bahwa</a:t>
            </a:r>
            <a:r>
              <a:rPr lang="en-US" dirty="0"/>
              <a:t> “</a:t>
            </a:r>
            <a:r>
              <a:rPr lang="en-US" dirty="0" err="1"/>
              <a:t>Pelaku</a:t>
            </a:r>
            <a:r>
              <a:rPr lang="en-US" dirty="0"/>
              <a:t> </a:t>
            </a:r>
            <a:r>
              <a:rPr lang="en-US" dirty="0" err="1"/>
              <a:t>usaha</a:t>
            </a:r>
            <a:r>
              <a:rPr lang="en-US" dirty="0"/>
              <a:t> </a:t>
            </a:r>
            <a:r>
              <a:rPr lang="en-US" dirty="0" err="1"/>
              <a:t>sebagaimana</a:t>
            </a:r>
            <a:r>
              <a:rPr lang="en-US" dirty="0"/>
              <a:t> </a:t>
            </a:r>
            <a:r>
              <a:rPr lang="en-US" dirty="0" err="1"/>
              <a:t>dimaksud</a:t>
            </a:r>
            <a:r>
              <a:rPr lang="en-US" dirty="0"/>
              <a:t> </a:t>
            </a:r>
            <a:r>
              <a:rPr lang="en-US" dirty="0" err="1"/>
              <a:t>pada</a:t>
            </a:r>
            <a:r>
              <a:rPr lang="en-US" dirty="0"/>
              <a:t> </a:t>
            </a:r>
            <a:r>
              <a:rPr lang="en-US" dirty="0" err="1"/>
              <a:t>ayat</a:t>
            </a:r>
            <a:r>
              <a:rPr lang="en-US" dirty="0"/>
              <a:t> (2) </a:t>
            </a:r>
            <a:r>
              <a:rPr lang="en-US" dirty="0" err="1"/>
              <a:t>huruf</a:t>
            </a:r>
            <a:r>
              <a:rPr lang="en-US" dirty="0"/>
              <a:t> j </a:t>
            </a:r>
            <a:r>
              <a:rPr lang="en-US" dirty="0" err="1"/>
              <a:t>berperan</a:t>
            </a:r>
            <a:r>
              <a:rPr lang="en-US" dirty="0"/>
              <a:t> </a:t>
            </a:r>
            <a:r>
              <a:rPr lang="en-US" dirty="0" err="1"/>
              <a:t>serta</a:t>
            </a:r>
            <a:r>
              <a:rPr lang="en-US" dirty="0"/>
              <a:t> </a:t>
            </a:r>
            <a:r>
              <a:rPr lang="en-US" dirty="0" err="1"/>
              <a:t>dalam</a:t>
            </a:r>
            <a:r>
              <a:rPr lang="en-US" dirty="0"/>
              <a:t> </a:t>
            </a:r>
            <a:r>
              <a:rPr lang="en-US" dirty="0" err="1"/>
              <a:t>menyediakan</a:t>
            </a:r>
            <a:r>
              <a:rPr lang="en-US" dirty="0"/>
              <a:t> </a:t>
            </a:r>
            <a:r>
              <a:rPr lang="en-US" dirty="0" err="1"/>
              <a:t>dana</a:t>
            </a:r>
            <a:r>
              <a:rPr lang="en-US" dirty="0"/>
              <a:t> </a:t>
            </a:r>
            <a:r>
              <a:rPr lang="en-US" dirty="0" err="1"/>
              <a:t>pengembangan</a:t>
            </a:r>
            <a:r>
              <a:rPr lang="en-US" dirty="0"/>
              <a:t> </a:t>
            </a:r>
            <a:r>
              <a:rPr lang="en-US" dirty="0" err="1"/>
              <a:t>masyarakat</a:t>
            </a:r>
            <a:r>
              <a:rPr lang="en-US" dirty="0"/>
              <a:t> </a:t>
            </a:r>
            <a:r>
              <a:rPr lang="en-US" dirty="0" err="1"/>
              <a:t>sebagai</a:t>
            </a:r>
            <a:r>
              <a:rPr lang="en-US" dirty="0"/>
              <a:t> </a:t>
            </a:r>
            <a:r>
              <a:rPr lang="en-US" dirty="0" err="1"/>
              <a:t>pewujudan</a:t>
            </a:r>
            <a:r>
              <a:rPr lang="en-US" dirty="0"/>
              <a:t> </a:t>
            </a:r>
            <a:r>
              <a:rPr lang="en-US" dirty="0" err="1"/>
              <a:t>dari</a:t>
            </a:r>
            <a:r>
              <a:rPr lang="en-US" dirty="0"/>
              <a:t> </a:t>
            </a:r>
            <a:r>
              <a:rPr lang="en-US" dirty="0" err="1"/>
              <a:t>tanggung</a:t>
            </a:r>
            <a:r>
              <a:rPr lang="en-US" dirty="0"/>
              <a:t> </a:t>
            </a:r>
            <a:r>
              <a:rPr lang="en-US" dirty="0" err="1"/>
              <a:t>jawab</a:t>
            </a:r>
            <a:r>
              <a:rPr lang="en-US" dirty="0"/>
              <a:t> </a:t>
            </a:r>
            <a:r>
              <a:rPr lang="en-US" dirty="0" err="1"/>
              <a:t>sosial</a:t>
            </a:r>
            <a:r>
              <a:rPr lang="en-US" dirty="0"/>
              <a:t> </a:t>
            </a:r>
            <a:r>
              <a:rPr lang="en-US" dirty="0" err="1"/>
              <a:t>terhadap</a:t>
            </a:r>
            <a:r>
              <a:rPr lang="en-US" dirty="0"/>
              <a:t> </a:t>
            </a:r>
            <a:r>
              <a:rPr lang="en-US" dirty="0" err="1"/>
              <a:t>penanganan</a:t>
            </a:r>
            <a:r>
              <a:rPr lang="en-US" dirty="0"/>
              <a:t> fakir </a:t>
            </a:r>
            <a:r>
              <a:rPr lang="en-US" dirty="0" err="1"/>
              <a:t>miskin</a:t>
            </a:r>
            <a:r>
              <a:rPr lang="en-US" dirty="0"/>
              <a:t>.</a:t>
            </a:r>
          </a:p>
          <a:p>
            <a:endParaRPr lang="en-US" dirty="0"/>
          </a:p>
        </p:txBody>
      </p:sp>
    </p:spTree>
    <p:extLst>
      <p:ext uri="{BB962C8B-B14F-4D97-AF65-F5344CB8AC3E}">
        <p14:creationId xmlns:p14="http://schemas.microsoft.com/office/powerpoint/2010/main" val="427090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Peraturan</a:t>
            </a:r>
            <a:r>
              <a:rPr lang="en-US" b="1" dirty="0"/>
              <a:t> </a:t>
            </a:r>
            <a:r>
              <a:rPr lang="en-US" b="1" dirty="0" err="1"/>
              <a:t>Menteri</a:t>
            </a:r>
            <a:r>
              <a:rPr lang="en-US" b="1" dirty="0"/>
              <a:t> </a:t>
            </a:r>
            <a:r>
              <a:rPr lang="en-US" b="1" dirty="0" err="1"/>
              <a:t>Sosial</a:t>
            </a:r>
            <a:r>
              <a:rPr lang="en-US" b="1" dirty="0"/>
              <a:t> RI </a:t>
            </a:r>
            <a:r>
              <a:rPr lang="en-US" b="1" dirty="0" err="1"/>
              <a:t>Nomor</a:t>
            </a:r>
            <a:r>
              <a:rPr lang="en-US" b="1" dirty="0"/>
              <a:t> 13 </a:t>
            </a:r>
            <a:r>
              <a:rPr lang="en-US" b="1" dirty="0" err="1"/>
              <a:t>Tahun</a:t>
            </a:r>
            <a:r>
              <a:rPr lang="en-US" b="1" dirty="0"/>
              <a:t> 2012 </a:t>
            </a:r>
            <a:r>
              <a:rPr lang="en-US" b="1" dirty="0" err="1"/>
              <a:t>tentang</a:t>
            </a:r>
            <a:r>
              <a:rPr lang="en-US" b="1" dirty="0"/>
              <a:t> Forum </a:t>
            </a:r>
            <a:r>
              <a:rPr lang="en-US" b="1" dirty="0" err="1"/>
              <a:t>tanggungjawab</a:t>
            </a:r>
            <a:r>
              <a:rPr lang="en-US" b="1" dirty="0"/>
              <a:t> </a:t>
            </a:r>
            <a:r>
              <a:rPr lang="en-US" b="1" dirty="0" err="1"/>
              <a:t>dunia</a:t>
            </a:r>
            <a:r>
              <a:rPr lang="en-US" b="1" dirty="0"/>
              <a:t> </a:t>
            </a:r>
            <a:r>
              <a:rPr lang="en-US" b="1" dirty="0" err="1"/>
              <a:t>usaha</a:t>
            </a:r>
            <a:r>
              <a:rPr lang="en-US" b="1" dirty="0"/>
              <a:t> </a:t>
            </a:r>
            <a:r>
              <a:rPr lang="en-US" b="1" dirty="0" err="1"/>
              <a:t>dalam</a:t>
            </a:r>
            <a:r>
              <a:rPr lang="en-US" b="1" dirty="0"/>
              <a:t> </a:t>
            </a:r>
            <a:r>
              <a:rPr lang="en-US" b="1" dirty="0" err="1"/>
              <a:t>penyelenggaraan</a:t>
            </a:r>
            <a:r>
              <a:rPr lang="en-US" b="1" dirty="0"/>
              <a:t> </a:t>
            </a:r>
            <a:r>
              <a:rPr lang="en-US" b="1" dirty="0" err="1"/>
              <a:t>Kesejehteraan</a:t>
            </a:r>
            <a:r>
              <a:rPr lang="en-US" b="1" dirty="0"/>
              <a:t> </a:t>
            </a:r>
            <a:r>
              <a:rPr lang="en-US" b="1" dirty="0" err="1"/>
              <a:t>Sosial</a:t>
            </a:r>
            <a:r>
              <a:rPr lang="en-US" b="1" dirty="0"/>
              <a:t>.</a:t>
            </a:r>
            <a:r>
              <a:rPr lang="en-US" dirty="0"/>
              <a:t> </a:t>
            </a:r>
            <a:r>
              <a:rPr lang="en-US" dirty="0" err="1"/>
              <a:t>Berdasarkan</a:t>
            </a:r>
            <a:r>
              <a:rPr lang="en-US" dirty="0"/>
              <a:t> UU </a:t>
            </a:r>
            <a:r>
              <a:rPr lang="en-US" dirty="0" err="1"/>
              <a:t>ini</a:t>
            </a:r>
            <a:r>
              <a:rPr lang="en-US" dirty="0"/>
              <a:t>, </a:t>
            </a:r>
            <a:r>
              <a:rPr lang="en-US" dirty="0" err="1"/>
              <a:t>Kementrian</a:t>
            </a:r>
            <a:r>
              <a:rPr lang="en-US" dirty="0"/>
              <a:t> </a:t>
            </a:r>
            <a:r>
              <a:rPr lang="en-US" dirty="0" err="1"/>
              <a:t>Sosial</a:t>
            </a:r>
            <a:r>
              <a:rPr lang="en-US" dirty="0"/>
              <a:t> </a:t>
            </a:r>
            <a:r>
              <a:rPr lang="en-US" dirty="0" err="1"/>
              <a:t>memandang</a:t>
            </a:r>
            <a:r>
              <a:rPr lang="en-US" dirty="0"/>
              <a:t> </a:t>
            </a:r>
            <a:r>
              <a:rPr lang="en-US" dirty="0" err="1"/>
              <a:t>penting</a:t>
            </a:r>
            <a:r>
              <a:rPr lang="en-US" dirty="0"/>
              <a:t> </a:t>
            </a:r>
            <a:r>
              <a:rPr lang="en-US" dirty="0" err="1"/>
              <a:t>dibentuknya</a:t>
            </a:r>
            <a:r>
              <a:rPr lang="en-US" dirty="0"/>
              <a:t> forum CSR </a:t>
            </a:r>
            <a:r>
              <a:rPr lang="en-US" dirty="0" err="1"/>
              <a:t>pada</a:t>
            </a:r>
            <a:r>
              <a:rPr lang="en-US" dirty="0"/>
              <a:t> level </a:t>
            </a:r>
            <a:r>
              <a:rPr lang="en-US" dirty="0" err="1"/>
              <a:t>Provinsi</a:t>
            </a:r>
            <a:r>
              <a:rPr lang="en-US" dirty="0"/>
              <a:t>, </a:t>
            </a:r>
            <a:r>
              <a:rPr lang="en-US" dirty="0" err="1"/>
              <a:t>sebagai</a:t>
            </a:r>
            <a:r>
              <a:rPr lang="en-US" dirty="0"/>
              <a:t> </a:t>
            </a:r>
            <a:r>
              <a:rPr lang="en-US" dirty="0" err="1"/>
              <a:t>sarana</a:t>
            </a:r>
            <a:r>
              <a:rPr lang="en-US" dirty="0"/>
              <a:t> </a:t>
            </a:r>
            <a:r>
              <a:rPr lang="en-US" dirty="0" err="1"/>
              <a:t>kemitraan</a:t>
            </a:r>
            <a:r>
              <a:rPr lang="en-US" dirty="0"/>
              <a:t> </a:t>
            </a:r>
            <a:r>
              <a:rPr lang="en-US" dirty="0" err="1"/>
              <a:t>antara</a:t>
            </a:r>
            <a:r>
              <a:rPr lang="en-US" dirty="0"/>
              <a:t> </a:t>
            </a:r>
            <a:r>
              <a:rPr lang="en-US" dirty="0" err="1"/>
              <a:t>pemerintah</a:t>
            </a:r>
            <a:r>
              <a:rPr lang="en-US" dirty="0"/>
              <a:t> </a:t>
            </a:r>
            <a:r>
              <a:rPr lang="en-US" dirty="0" err="1"/>
              <a:t>dengan</a:t>
            </a:r>
            <a:r>
              <a:rPr lang="en-US" dirty="0"/>
              <a:t> </a:t>
            </a:r>
            <a:r>
              <a:rPr lang="en-US" dirty="0" err="1"/>
              <a:t>dunia</a:t>
            </a:r>
            <a:r>
              <a:rPr lang="en-US" dirty="0"/>
              <a:t> </a:t>
            </a:r>
            <a:r>
              <a:rPr lang="en-US" dirty="0" err="1"/>
              <a:t>usaha</a:t>
            </a:r>
            <a:r>
              <a:rPr lang="en-US" dirty="0"/>
              <a:t>. </a:t>
            </a:r>
            <a:r>
              <a:rPr lang="en-US" dirty="0" err="1"/>
              <a:t>Rekomendasi</a:t>
            </a:r>
            <a:r>
              <a:rPr lang="en-US" dirty="0"/>
              <a:t> </a:t>
            </a:r>
            <a:r>
              <a:rPr lang="en-US" dirty="0" err="1"/>
              <a:t>Permensos</a:t>
            </a:r>
            <a:r>
              <a:rPr lang="en-US" dirty="0"/>
              <a:t> </a:t>
            </a:r>
            <a:r>
              <a:rPr lang="en-US" dirty="0" err="1"/>
              <a:t>adalah</a:t>
            </a:r>
            <a:r>
              <a:rPr lang="en-US" dirty="0"/>
              <a:t> </a:t>
            </a:r>
            <a:r>
              <a:rPr lang="en-US" dirty="0" err="1"/>
              <a:t>dibentuknya</a:t>
            </a:r>
            <a:r>
              <a:rPr lang="en-US" dirty="0"/>
              <a:t> Forum CSR di </a:t>
            </a:r>
            <a:r>
              <a:rPr lang="en-US" dirty="0" err="1"/>
              <a:t>tingkat</a:t>
            </a:r>
            <a:r>
              <a:rPr lang="en-US" dirty="0"/>
              <a:t> </a:t>
            </a:r>
            <a:r>
              <a:rPr lang="en-US" dirty="0" err="1"/>
              <a:t>provinsi</a:t>
            </a:r>
            <a:r>
              <a:rPr lang="en-US" dirty="0"/>
              <a:t> </a:t>
            </a:r>
            <a:r>
              <a:rPr lang="en-US" dirty="0" err="1"/>
              <a:t>beserta</a:t>
            </a:r>
            <a:r>
              <a:rPr lang="en-US" dirty="0"/>
              <a:t> </a:t>
            </a:r>
            <a:r>
              <a:rPr lang="en-US" dirty="0" err="1"/>
              <a:t>pengisian</a:t>
            </a:r>
            <a:r>
              <a:rPr lang="en-US" dirty="0"/>
              <a:t> </a:t>
            </a:r>
            <a:r>
              <a:rPr lang="en-US" dirty="0" err="1"/>
              <a:t>struktur</a:t>
            </a:r>
            <a:r>
              <a:rPr lang="en-US" dirty="0"/>
              <a:t> </a:t>
            </a:r>
            <a:r>
              <a:rPr lang="en-US" dirty="0" err="1"/>
              <a:t>kepengurusan</a:t>
            </a:r>
            <a:r>
              <a:rPr lang="en-US" dirty="0"/>
              <a:t> yang </a:t>
            </a:r>
            <a:r>
              <a:rPr lang="en-US" dirty="0" err="1"/>
              <a:t>dikukuhkan</a:t>
            </a:r>
            <a:r>
              <a:rPr lang="en-US" dirty="0"/>
              <a:t> </a:t>
            </a:r>
            <a:r>
              <a:rPr lang="en-US" dirty="0" err="1"/>
              <a:t>oleh</a:t>
            </a:r>
            <a:r>
              <a:rPr lang="en-US" dirty="0"/>
              <a:t> </a:t>
            </a:r>
            <a:r>
              <a:rPr lang="en-US" dirty="0" err="1"/>
              <a:t>Gubernur</a:t>
            </a:r>
            <a:r>
              <a:rPr lang="en-US" dirty="0"/>
              <a:t>.</a:t>
            </a:r>
          </a:p>
          <a:p>
            <a:endParaRPr lang="en-US" dirty="0"/>
          </a:p>
        </p:txBody>
      </p:sp>
    </p:spTree>
    <p:extLst>
      <p:ext uri="{BB962C8B-B14F-4D97-AF65-F5344CB8AC3E}">
        <p14:creationId xmlns:p14="http://schemas.microsoft.com/office/powerpoint/2010/main" val="136274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Undang-Undang</a:t>
            </a:r>
            <a:r>
              <a:rPr lang="en-US" b="1" dirty="0"/>
              <a:t> </a:t>
            </a:r>
            <a:r>
              <a:rPr lang="en-US" b="1" dirty="0" err="1"/>
              <a:t>Nomor</a:t>
            </a:r>
            <a:r>
              <a:rPr lang="en-US" b="1" dirty="0"/>
              <a:t> 4 </a:t>
            </a:r>
            <a:r>
              <a:rPr lang="en-US" b="1" dirty="0" err="1"/>
              <a:t>Tahun</a:t>
            </a:r>
            <a:r>
              <a:rPr lang="en-US" b="1" dirty="0"/>
              <a:t> 2009 </a:t>
            </a:r>
            <a:r>
              <a:rPr lang="en-US" b="1" dirty="0" err="1"/>
              <a:t>Tentang</a:t>
            </a:r>
            <a:r>
              <a:rPr lang="en-US" b="1" dirty="0"/>
              <a:t> </a:t>
            </a:r>
            <a:r>
              <a:rPr lang="en-US" b="1" dirty="0" err="1"/>
              <a:t>Pertambangan</a:t>
            </a:r>
            <a:r>
              <a:rPr lang="en-US" b="1" dirty="0"/>
              <a:t> Mineral </a:t>
            </a:r>
            <a:r>
              <a:rPr lang="en-US" b="1" dirty="0" err="1"/>
              <a:t>dan</a:t>
            </a:r>
            <a:r>
              <a:rPr lang="en-US" b="1" dirty="0"/>
              <a:t> Batubara. </a:t>
            </a:r>
            <a:r>
              <a:rPr lang="en-US" dirty="0"/>
              <a:t> UU </a:t>
            </a:r>
            <a:r>
              <a:rPr lang="en-US" dirty="0" err="1"/>
              <a:t>ini</a:t>
            </a:r>
            <a:r>
              <a:rPr lang="en-US" dirty="0"/>
              <a:t> </a:t>
            </a:r>
            <a:r>
              <a:rPr lang="en-US" dirty="0" err="1"/>
              <a:t>meskipun</a:t>
            </a:r>
            <a:r>
              <a:rPr lang="en-US" dirty="0"/>
              <a:t> </a:t>
            </a:r>
            <a:r>
              <a:rPr lang="en-US" dirty="0" err="1"/>
              <a:t>tidak</a:t>
            </a:r>
            <a:r>
              <a:rPr lang="en-US" dirty="0"/>
              <a:t> </a:t>
            </a:r>
            <a:r>
              <a:rPr lang="en-US" dirty="0" err="1"/>
              <a:t>mengatur</a:t>
            </a:r>
            <a:r>
              <a:rPr lang="en-US" dirty="0"/>
              <a:t> </a:t>
            </a:r>
            <a:r>
              <a:rPr lang="en-US" dirty="0" err="1"/>
              <a:t>secara</a:t>
            </a:r>
            <a:r>
              <a:rPr lang="en-US" dirty="0"/>
              <a:t> </a:t>
            </a:r>
            <a:r>
              <a:rPr lang="en-US" dirty="0" err="1"/>
              <a:t>kgusus</a:t>
            </a:r>
            <a:r>
              <a:rPr lang="en-US" dirty="0"/>
              <a:t> </a:t>
            </a:r>
            <a:r>
              <a:rPr lang="en-US" dirty="0" err="1"/>
              <a:t>tentang</a:t>
            </a:r>
            <a:r>
              <a:rPr lang="en-US" dirty="0"/>
              <a:t> CSR, </a:t>
            </a:r>
            <a:r>
              <a:rPr lang="en-US" dirty="0" err="1"/>
              <a:t>tetapi</a:t>
            </a:r>
            <a:r>
              <a:rPr lang="en-US" dirty="0"/>
              <a:t> </a:t>
            </a:r>
            <a:r>
              <a:rPr lang="en-US" dirty="0" err="1"/>
              <a:t>pada</a:t>
            </a:r>
            <a:r>
              <a:rPr lang="en-US" dirty="0"/>
              <a:t> </a:t>
            </a:r>
            <a:r>
              <a:rPr lang="en-US" dirty="0" err="1"/>
              <a:t>pasal</a:t>
            </a:r>
            <a:r>
              <a:rPr lang="en-US" dirty="0"/>
              <a:t> 95 </a:t>
            </a:r>
            <a:r>
              <a:rPr lang="en-US" dirty="0" err="1"/>
              <a:t>huruf</a:t>
            </a:r>
            <a:r>
              <a:rPr lang="en-US" dirty="0"/>
              <a:t> d </a:t>
            </a:r>
            <a:r>
              <a:rPr lang="en-US" dirty="0" err="1"/>
              <a:t>disebutkan</a:t>
            </a:r>
            <a:r>
              <a:rPr lang="en-US" dirty="0"/>
              <a:t> </a:t>
            </a:r>
            <a:r>
              <a:rPr lang="en-US" dirty="0" err="1"/>
              <a:t>bahwa</a:t>
            </a:r>
            <a:r>
              <a:rPr lang="en-US" dirty="0"/>
              <a:t> </a:t>
            </a:r>
            <a:r>
              <a:rPr lang="en-US" dirty="0" err="1"/>
              <a:t>pemegang</a:t>
            </a:r>
            <a:r>
              <a:rPr lang="en-US" dirty="0"/>
              <a:t> IUP </a:t>
            </a:r>
            <a:r>
              <a:rPr lang="en-US" dirty="0" err="1"/>
              <a:t>dan</a:t>
            </a:r>
            <a:r>
              <a:rPr lang="en-US" dirty="0"/>
              <a:t> IUPK </a:t>
            </a:r>
            <a:r>
              <a:rPr lang="en-US" dirty="0" err="1"/>
              <a:t>wajib</a:t>
            </a:r>
            <a:r>
              <a:rPr lang="en-US" dirty="0"/>
              <a:t> </a:t>
            </a:r>
            <a:r>
              <a:rPr lang="en-US" dirty="0" err="1"/>
              <a:t>melaksanakan</a:t>
            </a:r>
            <a:r>
              <a:rPr lang="en-US" dirty="0"/>
              <a:t> </a:t>
            </a:r>
            <a:r>
              <a:rPr lang="en-US" dirty="0" err="1"/>
              <a:t>pengembangan</a:t>
            </a:r>
            <a:r>
              <a:rPr lang="en-US" dirty="0"/>
              <a:t> </a:t>
            </a:r>
            <a:r>
              <a:rPr lang="en-US" dirty="0" err="1"/>
              <a:t>dan</a:t>
            </a:r>
            <a:r>
              <a:rPr lang="en-US" dirty="0"/>
              <a:t> </a:t>
            </a:r>
            <a:r>
              <a:rPr lang="en-US" dirty="0" err="1"/>
              <a:t>pemberdayaan</a:t>
            </a:r>
            <a:r>
              <a:rPr lang="en-US" dirty="0"/>
              <a:t> </a:t>
            </a:r>
            <a:r>
              <a:rPr lang="en-US" dirty="0" err="1"/>
              <a:t>masyarakat</a:t>
            </a:r>
            <a:r>
              <a:rPr lang="en-US" dirty="0"/>
              <a:t> </a:t>
            </a:r>
            <a:r>
              <a:rPr lang="en-US" dirty="0" err="1"/>
              <a:t>setempat</a:t>
            </a:r>
            <a:r>
              <a:rPr lang="en-US" dirty="0"/>
              <a:t>. </a:t>
            </a:r>
          </a:p>
          <a:p>
            <a:endParaRPr lang="en-US" dirty="0"/>
          </a:p>
        </p:txBody>
      </p:sp>
    </p:spTree>
    <p:extLst>
      <p:ext uri="{BB962C8B-B14F-4D97-AF65-F5344CB8AC3E}">
        <p14:creationId xmlns:p14="http://schemas.microsoft.com/office/powerpoint/2010/main" val="154278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Provinsi</a:t>
            </a:r>
            <a:r>
              <a:rPr lang="en-US" dirty="0"/>
              <a:t> Kalimantan Tengah </a:t>
            </a:r>
            <a:r>
              <a:rPr lang="en-US" dirty="0" err="1"/>
              <a:t>pada</a:t>
            </a:r>
            <a:r>
              <a:rPr lang="en-US" dirty="0"/>
              <a:t> </a:t>
            </a:r>
            <a:r>
              <a:rPr lang="en-US" dirty="0" err="1"/>
              <a:t>tahun</a:t>
            </a:r>
            <a:r>
              <a:rPr lang="en-US" dirty="0"/>
              <a:t> 2012 </a:t>
            </a:r>
            <a:r>
              <a:rPr lang="en-US" dirty="0" err="1"/>
              <a:t>menerbitkan</a:t>
            </a:r>
            <a:r>
              <a:rPr lang="en-US" dirty="0"/>
              <a:t> </a:t>
            </a:r>
            <a:r>
              <a:rPr lang="en-US" dirty="0" err="1"/>
              <a:t>Peraturan</a:t>
            </a:r>
            <a:r>
              <a:rPr lang="en-US" dirty="0"/>
              <a:t> Daerah (PERDA) </a:t>
            </a:r>
            <a:r>
              <a:rPr lang="en-US" dirty="0" err="1"/>
              <a:t>Nomor</a:t>
            </a:r>
            <a:r>
              <a:rPr lang="en-US" dirty="0"/>
              <a:t> 11/2012 </a:t>
            </a:r>
            <a:r>
              <a:rPr lang="en-US" dirty="0" err="1"/>
              <a:t>tentang</a:t>
            </a:r>
            <a:r>
              <a:rPr lang="en-US" dirty="0"/>
              <a:t> </a:t>
            </a:r>
            <a:r>
              <a:rPr lang="en-US" dirty="0" err="1"/>
              <a:t>Pelaksanaan</a:t>
            </a:r>
            <a:r>
              <a:rPr lang="en-US" dirty="0"/>
              <a:t> </a:t>
            </a:r>
            <a:r>
              <a:rPr lang="en-US" dirty="0" err="1"/>
              <a:t>Tanggung</a:t>
            </a:r>
            <a:r>
              <a:rPr lang="en-US" dirty="0"/>
              <a:t> </a:t>
            </a:r>
            <a:r>
              <a:rPr lang="en-US" dirty="0" err="1"/>
              <a:t>Jawab</a:t>
            </a:r>
            <a:r>
              <a:rPr lang="en-US" dirty="0"/>
              <a:t> </a:t>
            </a:r>
            <a:r>
              <a:rPr lang="en-US" dirty="0" err="1"/>
              <a:t>Sosial</a:t>
            </a:r>
            <a:r>
              <a:rPr lang="en-US" dirty="0"/>
              <a:t> </a:t>
            </a:r>
            <a:r>
              <a:rPr lang="en-US" dirty="0" err="1"/>
              <a:t>dan</a:t>
            </a:r>
            <a:r>
              <a:rPr lang="en-US" dirty="0"/>
              <a:t> </a:t>
            </a:r>
            <a:r>
              <a:rPr lang="en-US" dirty="0" err="1"/>
              <a:t>Lingkungan</a:t>
            </a:r>
            <a:r>
              <a:rPr lang="en-US" dirty="0"/>
              <a:t> Perusahaan, </a:t>
            </a:r>
            <a:r>
              <a:rPr lang="en-US" dirty="0" err="1"/>
              <a:t>disingkat</a:t>
            </a:r>
            <a:r>
              <a:rPr lang="en-US" dirty="0"/>
              <a:t> TSLP. </a:t>
            </a:r>
            <a:r>
              <a:rPr lang="en-US" dirty="0" err="1"/>
              <a:t>Tahun</a:t>
            </a:r>
            <a:r>
              <a:rPr lang="en-US" dirty="0"/>
              <a:t> 2016 di Kota </a:t>
            </a:r>
            <a:r>
              <a:rPr lang="en-US" dirty="0" err="1"/>
              <a:t>Palangka</a:t>
            </a:r>
            <a:r>
              <a:rPr lang="en-US" dirty="0"/>
              <a:t> Raya </a:t>
            </a:r>
            <a:r>
              <a:rPr lang="en-US" dirty="0" err="1"/>
              <a:t>telah</a:t>
            </a:r>
            <a:r>
              <a:rPr lang="en-US" dirty="0"/>
              <a:t> </a:t>
            </a:r>
            <a:r>
              <a:rPr lang="en-US" dirty="0" err="1"/>
              <a:t>diterbitkan</a:t>
            </a:r>
            <a:r>
              <a:rPr lang="en-US" dirty="0"/>
              <a:t> PERDA </a:t>
            </a:r>
            <a:r>
              <a:rPr lang="en-US" dirty="0" err="1"/>
              <a:t>Nomor</a:t>
            </a:r>
            <a:r>
              <a:rPr lang="en-US" dirty="0"/>
              <a:t> 2/2016 </a:t>
            </a:r>
            <a:r>
              <a:rPr lang="en-US" dirty="0" err="1"/>
              <a:t>tentang</a:t>
            </a:r>
            <a:r>
              <a:rPr lang="en-US" dirty="0"/>
              <a:t> </a:t>
            </a:r>
            <a:r>
              <a:rPr lang="en-US" dirty="0" err="1"/>
              <a:t>Tanggung</a:t>
            </a:r>
            <a:r>
              <a:rPr lang="en-US" dirty="0"/>
              <a:t> </a:t>
            </a:r>
            <a:r>
              <a:rPr lang="en-US" dirty="0" err="1"/>
              <a:t>jawab</a:t>
            </a:r>
            <a:r>
              <a:rPr lang="en-US" dirty="0"/>
              <a:t> </a:t>
            </a:r>
            <a:r>
              <a:rPr lang="en-US" dirty="0" err="1"/>
              <a:t>Sosial</a:t>
            </a:r>
            <a:r>
              <a:rPr lang="en-US" dirty="0"/>
              <a:t> </a:t>
            </a:r>
            <a:r>
              <a:rPr lang="en-US" dirty="0" err="1"/>
              <a:t>dan</a:t>
            </a:r>
            <a:r>
              <a:rPr lang="en-US" dirty="0"/>
              <a:t> </a:t>
            </a:r>
            <a:r>
              <a:rPr lang="en-US" dirty="0" err="1"/>
              <a:t>Lingkungan</a:t>
            </a:r>
            <a:r>
              <a:rPr lang="en-US" dirty="0"/>
              <a:t> Perusahaan di Kota </a:t>
            </a:r>
            <a:r>
              <a:rPr lang="en-US" dirty="0" err="1"/>
              <a:t>Palangka</a:t>
            </a:r>
            <a:r>
              <a:rPr lang="en-US" dirty="0"/>
              <a:t> Raya, </a:t>
            </a:r>
            <a:r>
              <a:rPr lang="en-US" dirty="0" err="1"/>
              <a:t>disingkat</a:t>
            </a:r>
            <a:r>
              <a:rPr lang="en-US" dirty="0"/>
              <a:t> TJSL. </a:t>
            </a:r>
            <a:r>
              <a:rPr lang="en-US" dirty="0" err="1"/>
              <a:t>Perda</a:t>
            </a:r>
            <a:r>
              <a:rPr lang="en-US" dirty="0"/>
              <a:t> </a:t>
            </a:r>
            <a:r>
              <a:rPr lang="en-US" dirty="0" err="1"/>
              <a:t>tersebut</a:t>
            </a:r>
            <a:r>
              <a:rPr lang="en-US" dirty="0"/>
              <a:t> </a:t>
            </a:r>
            <a:r>
              <a:rPr lang="en-US" dirty="0" err="1"/>
              <a:t>diturunkan</a:t>
            </a:r>
            <a:r>
              <a:rPr lang="en-US" dirty="0"/>
              <a:t> </a:t>
            </a:r>
            <a:r>
              <a:rPr lang="en-US" dirty="0" err="1"/>
              <a:t>dalam</a:t>
            </a:r>
            <a:r>
              <a:rPr lang="en-US" dirty="0"/>
              <a:t> </a:t>
            </a:r>
            <a:r>
              <a:rPr lang="en-US" dirty="0" err="1"/>
              <a:t>bentuk</a:t>
            </a:r>
            <a:r>
              <a:rPr lang="en-US" dirty="0"/>
              <a:t> </a:t>
            </a:r>
            <a:r>
              <a:rPr lang="en-US" dirty="0" err="1"/>
              <a:t>Peraturan</a:t>
            </a:r>
            <a:r>
              <a:rPr lang="en-US" dirty="0"/>
              <a:t> </a:t>
            </a:r>
            <a:r>
              <a:rPr lang="en-US" dirty="0" err="1"/>
              <a:t>Walikota</a:t>
            </a:r>
            <a:r>
              <a:rPr lang="en-US" dirty="0"/>
              <a:t> (PERWALI) Kota </a:t>
            </a:r>
            <a:r>
              <a:rPr lang="en-US" dirty="0" err="1"/>
              <a:t>Palangka</a:t>
            </a:r>
            <a:r>
              <a:rPr lang="en-US" dirty="0"/>
              <a:t> </a:t>
            </a:r>
            <a:r>
              <a:rPr lang="en-US" dirty="0" err="1"/>
              <a:t>raya</a:t>
            </a:r>
            <a:r>
              <a:rPr lang="en-US" dirty="0"/>
              <a:t> </a:t>
            </a:r>
            <a:r>
              <a:rPr lang="en-US" dirty="0" err="1"/>
              <a:t>Nomor</a:t>
            </a:r>
            <a:r>
              <a:rPr lang="en-US" dirty="0"/>
              <a:t> 13/2017 </a:t>
            </a:r>
            <a:r>
              <a:rPr lang="en-US" dirty="0" err="1"/>
              <a:t>tentang</a:t>
            </a:r>
            <a:r>
              <a:rPr lang="en-US" dirty="0"/>
              <a:t> </a:t>
            </a:r>
            <a:r>
              <a:rPr lang="en-US" dirty="0" err="1"/>
              <a:t>Petunjuk</a:t>
            </a:r>
            <a:r>
              <a:rPr lang="en-US" dirty="0"/>
              <a:t> </a:t>
            </a:r>
            <a:r>
              <a:rPr lang="en-US" dirty="0" err="1"/>
              <a:t>Pelaksanaan</a:t>
            </a:r>
            <a:r>
              <a:rPr lang="en-US" dirty="0"/>
              <a:t> </a:t>
            </a:r>
            <a:r>
              <a:rPr lang="en-US" dirty="0" err="1"/>
              <a:t>Peraturan</a:t>
            </a:r>
            <a:r>
              <a:rPr lang="en-US" dirty="0"/>
              <a:t> Daerah Kota </a:t>
            </a:r>
            <a:r>
              <a:rPr lang="en-US" dirty="0" err="1"/>
              <a:t>Palangka</a:t>
            </a:r>
            <a:r>
              <a:rPr lang="en-US" dirty="0"/>
              <a:t> Raya </a:t>
            </a:r>
            <a:r>
              <a:rPr lang="en-US" dirty="0" err="1"/>
              <a:t>Nomor</a:t>
            </a:r>
            <a:r>
              <a:rPr lang="en-US" dirty="0"/>
              <a:t> 2 </a:t>
            </a:r>
            <a:r>
              <a:rPr lang="en-US" dirty="0" err="1"/>
              <a:t>tahun</a:t>
            </a:r>
            <a:r>
              <a:rPr lang="en-US" dirty="0"/>
              <a:t> 2016 </a:t>
            </a:r>
            <a:r>
              <a:rPr lang="en-US" dirty="0" err="1"/>
              <a:t>tentang</a:t>
            </a:r>
            <a:r>
              <a:rPr lang="en-US" dirty="0"/>
              <a:t> </a:t>
            </a:r>
            <a:r>
              <a:rPr lang="en-US" dirty="0" err="1"/>
              <a:t>Tanggung</a:t>
            </a:r>
            <a:r>
              <a:rPr lang="en-US" dirty="0"/>
              <a:t> </a:t>
            </a:r>
            <a:r>
              <a:rPr lang="en-US" dirty="0" err="1"/>
              <a:t>jawab</a:t>
            </a:r>
            <a:r>
              <a:rPr lang="en-US" dirty="0"/>
              <a:t> </a:t>
            </a:r>
            <a:r>
              <a:rPr lang="en-US" dirty="0" err="1"/>
              <a:t>Sosial</a:t>
            </a:r>
            <a:r>
              <a:rPr lang="en-US" dirty="0"/>
              <a:t> </a:t>
            </a:r>
            <a:r>
              <a:rPr lang="en-US" dirty="0" err="1"/>
              <a:t>dan</a:t>
            </a:r>
            <a:r>
              <a:rPr lang="en-US" dirty="0"/>
              <a:t> </a:t>
            </a:r>
            <a:r>
              <a:rPr lang="en-US" dirty="0" err="1"/>
              <a:t>Lingkungan</a:t>
            </a:r>
            <a:r>
              <a:rPr lang="en-US" dirty="0"/>
              <a:t> Perusahaan di Kota </a:t>
            </a:r>
            <a:r>
              <a:rPr lang="en-US" dirty="0" err="1"/>
              <a:t>Palangka</a:t>
            </a:r>
            <a:r>
              <a:rPr lang="en-US" dirty="0"/>
              <a:t> Raya. </a:t>
            </a:r>
          </a:p>
          <a:p>
            <a:endParaRPr lang="en-US" dirty="0"/>
          </a:p>
        </p:txBody>
      </p:sp>
    </p:spTree>
    <p:extLst>
      <p:ext uri="{BB962C8B-B14F-4D97-AF65-F5344CB8AC3E}">
        <p14:creationId xmlns:p14="http://schemas.microsoft.com/office/powerpoint/2010/main" val="217264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ISO 26000 </a:t>
            </a:r>
            <a:r>
              <a:rPr lang="en-US" dirty="0" err="1"/>
              <a:t>memberikan</a:t>
            </a:r>
            <a:r>
              <a:rPr lang="en-US" dirty="0"/>
              <a:t> </a:t>
            </a:r>
            <a:r>
              <a:rPr lang="en-US" dirty="0" err="1"/>
              <a:t>arahan</a:t>
            </a:r>
            <a:r>
              <a:rPr lang="en-US" dirty="0"/>
              <a:t> </a:t>
            </a:r>
            <a:r>
              <a:rPr lang="en-US" dirty="0" err="1"/>
              <a:t>tentang</a:t>
            </a:r>
            <a:r>
              <a:rPr lang="en-US" dirty="0"/>
              <a:t> </a:t>
            </a:r>
            <a:r>
              <a:rPr lang="en-US" dirty="0" err="1"/>
              <a:t>kegiatan</a:t>
            </a:r>
            <a:r>
              <a:rPr lang="en-US" dirty="0"/>
              <a:t> </a:t>
            </a:r>
            <a:r>
              <a:rPr lang="en-US" dirty="0" err="1"/>
              <a:t>Tanggungjawab</a:t>
            </a:r>
            <a:r>
              <a:rPr lang="en-US" dirty="0"/>
              <a:t> </a:t>
            </a:r>
            <a:r>
              <a:rPr lang="en-US" dirty="0" err="1"/>
              <a:t>Sosial</a:t>
            </a:r>
            <a:r>
              <a:rPr lang="en-US" dirty="0"/>
              <a:t> (</a:t>
            </a:r>
            <a:r>
              <a:rPr lang="en-US" i="1" dirty="0"/>
              <a:t>Social Responsibility</a:t>
            </a:r>
            <a:r>
              <a:rPr lang="en-US" dirty="0"/>
              <a:t>)  yang </a:t>
            </a:r>
            <a:r>
              <a:rPr lang="en-US" dirty="0" err="1"/>
              <a:t>mencakup</a:t>
            </a:r>
            <a:r>
              <a:rPr lang="en-US" dirty="0"/>
              <a:t>: (1) </a:t>
            </a:r>
            <a:r>
              <a:rPr lang="en-US" i="1" dirty="0"/>
              <a:t>organizational governance</a:t>
            </a:r>
            <a:r>
              <a:rPr lang="en-US" dirty="0"/>
              <a:t> </a:t>
            </a:r>
            <a:r>
              <a:rPr lang="en-US" dirty="0" err="1"/>
              <a:t>atau</a:t>
            </a:r>
            <a:r>
              <a:rPr lang="en-US" dirty="0"/>
              <a:t> </a:t>
            </a:r>
            <a:r>
              <a:rPr lang="en-US" dirty="0" err="1"/>
              <a:t>tatakelola</a:t>
            </a:r>
            <a:r>
              <a:rPr lang="en-US" dirty="0"/>
              <a:t> </a:t>
            </a:r>
            <a:r>
              <a:rPr lang="en-US" dirty="0" err="1"/>
              <a:t>organisasi</a:t>
            </a:r>
            <a:r>
              <a:rPr lang="en-US" dirty="0"/>
              <a:t> </a:t>
            </a:r>
            <a:r>
              <a:rPr lang="en-US" dirty="0" err="1"/>
              <a:t>dan</a:t>
            </a:r>
            <a:r>
              <a:rPr lang="en-US" dirty="0"/>
              <a:t> </a:t>
            </a:r>
            <a:r>
              <a:rPr lang="en-US" dirty="0" err="1"/>
              <a:t>perusahaan</a:t>
            </a:r>
            <a:r>
              <a:rPr lang="en-US" dirty="0"/>
              <a:t>, (2) </a:t>
            </a:r>
            <a:r>
              <a:rPr lang="en-US" i="1" dirty="0"/>
              <a:t>human rights</a:t>
            </a:r>
            <a:r>
              <a:rPr lang="en-US" dirty="0"/>
              <a:t> </a:t>
            </a:r>
            <a:r>
              <a:rPr lang="en-US" dirty="0" err="1"/>
              <a:t>atau</a:t>
            </a:r>
            <a:r>
              <a:rPr lang="en-US" dirty="0"/>
              <a:t> </a:t>
            </a:r>
            <a:r>
              <a:rPr lang="en-US" dirty="0" err="1"/>
              <a:t>hak</a:t>
            </a:r>
            <a:r>
              <a:rPr lang="en-US" dirty="0"/>
              <a:t> </a:t>
            </a:r>
            <a:r>
              <a:rPr lang="en-US" dirty="0" err="1"/>
              <a:t>asasi</a:t>
            </a:r>
            <a:r>
              <a:rPr lang="en-US" dirty="0"/>
              <a:t> </a:t>
            </a:r>
            <a:r>
              <a:rPr lang="en-US" dirty="0" err="1"/>
              <a:t>manusia</a:t>
            </a:r>
            <a:r>
              <a:rPr lang="en-US" dirty="0"/>
              <a:t>, (3) </a:t>
            </a:r>
            <a:r>
              <a:rPr lang="en-US" i="1" dirty="0" err="1"/>
              <a:t>labour</a:t>
            </a:r>
            <a:r>
              <a:rPr lang="en-US" i="1" dirty="0"/>
              <a:t> practices</a:t>
            </a:r>
            <a:r>
              <a:rPr lang="en-US" dirty="0"/>
              <a:t> </a:t>
            </a:r>
            <a:r>
              <a:rPr lang="en-US" dirty="0" err="1"/>
              <a:t>atau</a:t>
            </a:r>
            <a:r>
              <a:rPr lang="en-US" dirty="0"/>
              <a:t> </a:t>
            </a:r>
            <a:r>
              <a:rPr lang="en-US" dirty="0" err="1"/>
              <a:t>praktek</a:t>
            </a:r>
            <a:r>
              <a:rPr lang="en-US" dirty="0"/>
              <a:t> </a:t>
            </a:r>
            <a:r>
              <a:rPr lang="en-US" dirty="0" err="1"/>
              <a:t>ketenagakerjaan</a:t>
            </a:r>
            <a:r>
              <a:rPr lang="en-US" dirty="0"/>
              <a:t>, (4) </a:t>
            </a:r>
            <a:r>
              <a:rPr lang="en-US" i="1" dirty="0"/>
              <a:t>the environment</a:t>
            </a:r>
            <a:r>
              <a:rPr lang="en-US" dirty="0"/>
              <a:t> </a:t>
            </a:r>
            <a:r>
              <a:rPr lang="en-US" dirty="0" err="1"/>
              <a:t>atau</a:t>
            </a:r>
            <a:r>
              <a:rPr lang="en-US" dirty="0"/>
              <a:t> </a:t>
            </a:r>
            <a:r>
              <a:rPr lang="en-US" dirty="0" err="1"/>
              <a:t>pengelolaan</a:t>
            </a:r>
            <a:r>
              <a:rPr lang="en-US" dirty="0"/>
              <a:t> </a:t>
            </a:r>
            <a:r>
              <a:rPr lang="en-US" dirty="0" err="1"/>
              <a:t>lingkungan</a:t>
            </a:r>
            <a:r>
              <a:rPr lang="en-US" dirty="0"/>
              <a:t>, (5) </a:t>
            </a:r>
            <a:r>
              <a:rPr lang="en-US" i="1" dirty="0"/>
              <a:t>fair operating practices</a:t>
            </a:r>
            <a:r>
              <a:rPr lang="en-US" dirty="0"/>
              <a:t> </a:t>
            </a:r>
            <a:r>
              <a:rPr lang="en-US" dirty="0" err="1"/>
              <a:t>atau</a:t>
            </a:r>
            <a:r>
              <a:rPr lang="en-US" dirty="0"/>
              <a:t> </a:t>
            </a:r>
            <a:r>
              <a:rPr lang="en-US" dirty="0" err="1"/>
              <a:t>praktek</a:t>
            </a:r>
            <a:r>
              <a:rPr lang="en-US" dirty="0"/>
              <a:t> </a:t>
            </a:r>
            <a:r>
              <a:rPr lang="en-US" dirty="0" err="1"/>
              <a:t>beroperasi</a:t>
            </a:r>
            <a:r>
              <a:rPr lang="en-US" dirty="0"/>
              <a:t> </a:t>
            </a:r>
            <a:r>
              <a:rPr lang="en-US" dirty="0" err="1"/>
              <a:t>secara</a:t>
            </a:r>
            <a:r>
              <a:rPr lang="en-US" dirty="0"/>
              <a:t> </a:t>
            </a:r>
            <a:r>
              <a:rPr lang="en-US" dirty="0" err="1"/>
              <a:t>adil</a:t>
            </a:r>
            <a:r>
              <a:rPr lang="en-US" dirty="0"/>
              <a:t>, (6) </a:t>
            </a:r>
            <a:r>
              <a:rPr lang="en-US" i="1" dirty="0"/>
              <a:t>consumer issues</a:t>
            </a:r>
            <a:r>
              <a:rPr lang="en-US" dirty="0"/>
              <a:t> </a:t>
            </a:r>
            <a:r>
              <a:rPr lang="en-US" dirty="0" err="1"/>
              <a:t>yaitu</a:t>
            </a:r>
            <a:r>
              <a:rPr lang="en-US" dirty="0"/>
              <a:t> </a:t>
            </a:r>
            <a:r>
              <a:rPr lang="en-US" dirty="0" err="1"/>
              <a:t>hal-hal</a:t>
            </a:r>
            <a:r>
              <a:rPr lang="en-US" dirty="0"/>
              <a:t> yang </a:t>
            </a:r>
            <a:r>
              <a:rPr lang="en-US" dirty="0" err="1"/>
              <a:t>berkaitan</a:t>
            </a:r>
            <a:r>
              <a:rPr lang="en-US" dirty="0"/>
              <a:t> </a:t>
            </a:r>
            <a:r>
              <a:rPr lang="en-US" dirty="0" err="1"/>
              <a:t>dengan</a:t>
            </a:r>
            <a:r>
              <a:rPr lang="en-US" dirty="0"/>
              <a:t> </a:t>
            </a:r>
            <a:r>
              <a:rPr lang="en-US" dirty="0" err="1"/>
              <a:t>hak</a:t>
            </a:r>
            <a:r>
              <a:rPr lang="en-US" dirty="0"/>
              <a:t> </a:t>
            </a:r>
            <a:r>
              <a:rPr lang="en-US" dirty="0" err="1"/>
              <a:t>dan</a:t>
            </a:r>
            <a:r>
              <a:rPr lang="en-US" dirty="0"/>
              <a:t> </a:t>
            </a:r>
            <a:r>
              <a:rPr lang="en-US" dirty="0" err="1"/>
              <a:t>perlindungan</a:t>
            </a:r>
            <a:r>
              <a:rPr lang="en-US" dirty="0"/>
              <a:t> </a:t>
            </a:r>
            <a:r>
              <a:rPr lang="en-US" dirty="0" err="1"/>
              <a:t>konsumen</a:t>
            </a:r>
            <a:r>
              <a:rPr lang="en-US" dirty="0"/>
              <a:t>, </a:t>
            </a:r>
            <a:r>
              <a:rPr lang="en-US" dirty="0" err="1"/>
              <a:t>dan</a:t>
            </a:r>
            <a:r>
              <a:rPr lang="en-US" dirty="0"/>
              <a:t> (7)</a:t>
            </a:r>
            <a:r>
              <a:rPr lang="en-US" i="1" dirty="0"/>
              <a:t> community involvement and development</a:t>
            </a:r>
            <a:r>
              <a:rPr lang="en-US" dirty="0"/>
              <a:t> </a:t>
            </a:r>
            <a:r>
              <a:rPr lang="en-US" dirty="0" err="1"/>
              <a:t>atau</a:t>
            </a:r>
            <a:r>
              <a:rPr lang="en-US" dirty="0"/>
              <a:t> </a:t>
            </a:r>
            <a:r>
              <a:rPr lang="en-US" dirty="0" err="1"/>
              <a:t>keterlibatan</a:t>
            </a:r>
            <a:r>
              <a:rPr lang="en-US" dirty="0"/>
              <a:t> </a:t>
            </a:r>
            <a:r>
              <a:rPr lang="en-US" dirty="0" err="1"/>
              <a:t>dan</a:t>
            </a:r>
            <a:r>
              <a:rPr lang="en-US" dirty="0"/>
              <a:t> </a:t>
            </a:r>
            <a:r>
              <a:rPr lang="en-US" dirty="0" err="1"/>
              <a:t>partisipasi</a:t>
            </a:r>
            <a:r>
              <a:rPr lang="en-US" dirty="0"/>
              <a:t> </a:t>
            </a:r>
            <a:r>
              <a:rPr lang="en-US" dirty="0" err="1"/>
              <a:t>masyarakat</a:t>
            </a:r>
            <a:r>
              <a:rPr lang="en-US" dirty="0"/>
              <a:t> </a:t>
            </a:r>
            <a:r>
              <a:rPr lang="en-US" dirty="0" err="1"/>
              <a:t>dalam</a:t>
            </a:r>
            <a:r>
              <a:rPr lang="en-US" dirty="0"/>
              <a:t> </a:t>
            </a:r>
            <a:r>
              <a:rPr lang="en-US" dirty="0" err="1"/>
              <a:t>pembangunan</a:t>
            </a:r>
            <a:r>
              <a:rPr lang="en-US" dirty="0"/>
              <a:t> (</a:t>
            </a:r>
            <a:r>
              <a:rPr lang="en-US" dirty="0" err="1"/>
              <a:t>Mardikanto</a:t>
            </a:r>
            <a:r>
              <a:rPr lang="en-US" dirty="0"/>
              <a:t>, 2014).</a:t>
            </a:r>
          </a:p>
          <a:p>
            <a:r>
              <a:rPr lang="en-US" dirty="0"/>
              <a:t> </a:t>
            </a:r>
          </a:p>
          <a:p>
            <a:endParaRPr lang="en-US" dirty="0"/>
          </a:p>
        </p:txBody>
      </p:sp>
    </p:spTree>
    <p:extLst>
      <p:ext uri="{BB962C8B-B14F-4D97-AF65-F5344CB8AC3E}">
        <p14:creationId xmlns:p14="http://schemas.microsoft.com/office/powerpoint/2010/main" val="166283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568345"/>
            <a:ext cx="8770571" cy="1289952"/>
          </a:xfrm>
        </p:spPr>
        <p:txBody>
          <a:bodyPr>
            <a:noAutofit/>
          </a:bodyPr>
          <a:lstStyle/>
          <a:p>
            <a:pPr algn="r"/>
            <a:r>
              <a:rPr lang="en-US" sz="5400" dirty="0" err="1" smtClean="0">
                <a:solidFill>
                  <a:schemeClr val="tx1"/>
                </a:solidFill>
                <a:latin typeface="Cambria" pitchFamily="18" charset="0"/>
              </a:rPr>
              <a:t>Filosofi</a:t>
            </a:r>
            <a:r>
              <a:rPr lang="en-US" sz="5400" dirty="0" smtClean="0">
                <a:solidFill>
                  <a:schemeClr val="tx1"/>
                </a:solidFill>
                <a:latin typeface="Cambria" pitchFamily="18" charset="0"/>
              </a:rPr>
              <a:t> </a:t>
            </a:r>
            <a:r>
              <a:rPr lang="en-US" sz="5400" dirty="0" smtClean="0">
                <a:solidFill>
                  <a:schemeClr val="tx1"/>
                </a:solidFill>
                <a:latin typeface="Cambria" pitchFamily="18" charset="0"/>
              </a:rPr>
              <a:t>CSR</a:t>
            </a:r>
            <a:endParaRPr lang="en-US" sz="5400" dirty="0">
              <a:solidFill>
                <a:schemeClr val="tx1"/>
              </a:solidFill>
              <a:latin typeface="Cambria" pitchFamily="18" charset="0"/>
            </a:endParaRPr>
          </a:p>
        </p:txBody>
      </p:sp>
      <p:sp>
        <p:nvSpPr>
          <p:cNvPr id="3" name="Content Placeholder 2"/>
          <p:cNvSpPr>
            <a:spLocks noGrp="1"/>
          </p:cNvSpPr>
          <p:nvPr>
            <p:ph idx="1"/>
          </p:nvPr>
        </p:nvSpPr>
        <p:spPr>
          <a:xfrm>
            <a:off x="3406876" y="2315497"/>
            <a:ext cx="8175523" cy="4040062"/>
          </a:xfrm>
        </p:spPr>
        <p:txBody>
          <a:bodyPr>
            <a:normAutofit/>
          </a:bodyPr>
          <a:lstStyle/>
          <a:p>
            <a:pPr marL="0" indent="0">
              <a:buNone/>
            </a:pPr>
            <a:r>
              <a:rPr lang="en-US" dirty="0" smtClean="0">
                <a:solidFill>
                  <a:schemeClr val="tx1"/>
                </a:solidFill>
                <a:latin typeface="Cambria" pitchFamily="18" charset="0"/>
              </a:rPr>
              <a:t>John </a:t>
            </a:r>
            <a:r>
              <a:rPr lang="en-US" dirty="0" err="1" smtClean="0">
                <a:solidFill>
                  <a:schemeClr val="tx1"/>
                </a:solidFill>
                <a:latin typeface="Cambria" pitchFamily="18" charset="0"/>
              </a:rPr>
              <a:t>Elkington</a:t>
            </a:r>
            <a:r>
              <a:rPr lang="en-US" dirty="0" smtClean="0">
                <a:solidFill>
                  <a:schemeClr val="tx1"/>
                </a:solidFill>
                <a:latin typeface="Cambria" pitchFamily="18" charset="0"/>
              </a:rPr>
              <a:t> </a:t>
            </a:r>
            <a:r>
              <a:rPr lang="en-US" dirty="0" err="1" smtClean="0">
                <a:solidFill>
                  <a:schemeClr val="tx1"/>
                </a:solidFill>
                <a:latin typeface="Cambria" pitchFamily="18" charset="0"/>
              </a:rPr>
              <a:t>tentang</a:t>
            </a:r>
            <a:r>
              <a:rPr lang="en-US" dirty="0" smtClean="0">
                <a:solidFill>
                  <a:schemeClr val="tx1"/>
                </a:solidFill>
                <a:latin typeface="Cambria" pitchFamily="18" charset="0"/>
              </a:rPr>
              <a:t> </a:t>
            </a:r>
            <a:r>
              <a:rPr lang="en-US" dirty="0" err="1" smtClean="0">
                <a:solidFill>
                  <a:schemeClr val="tx1"/>
                </a:solidFill>
                <a:latin typeface="Cambria" pitchFamily="18" charset="0"/>
              </a:rPr>
              <a:t>rumusan</a:t>
            </a:r>
            <a:r>
              <a:rPr lang="en-US" dirty="0" smtClean="0">
                <a:solidFill>
                  <a:schemeClr val="tx1"/>
                </a:solidFill>
                <a:latin typeface="Cambria" pitchFamily="18" charset="0"/>
              </a:rPr>
              <a:t> </a:t>
            </a:r>
            <a:r>
              <a:rPr lang="en-US" i="1" dirty="0" smtClean="0">
                <a:solidFill>
                  <a:schemeClr val="tx1"/>
                </a:solidFill>
                <a:latin typeface="Cambria" pitchFamily="18" charset="0"/>
              </a:rPr>
              <a:t>triple bottom line (people, planet, profit) </a:t>
            </a:r>
            <a:r>
              <a:rPr lang="en-US" dirty="0" err="1" smtClean="0">
                <a:solidFill>
                  <a:schemeClr val="tx1"/>
                </a:solidFill>
                <a:latin typeface="Cambria" pitchFamily="18" charset="0"/>
              </a:rPr>
              <a:t>Menggabungkan</a:t>
            </a:r>
            <a:r>
              <a:rPr lang="en-US" dirty="0" smtClean="0">
                <a:solidFill>
                  <a:schemeClr val="tx1"/>
                </a:solidFill>
                <a:latin typeface="Cambria" pitchFamily="18" charset="0"/>
              </a:rPr>
              <a:t> </a:t>
            </a:r>
            <a:r>
              <a:rPr lang="en-US" dirty="0" err="1" smtClean="0">
                <a:solidFill>
                  <a:schemeClr val="tx1"/>
                </a:solidFill>
                <a:latin typeface="Cambria" pitchFamily="18" charset="0"/>
              </a:rPr>
              <a:t>masalah</a:t>
            </a:r>
            <a:r>
              <a:rPr lang="en-US" dirty="0" smtClean="0">
                <a:solidFill>
                  <a:schemeClr val="tx1"/>
                </a:solidFill>
                <a:latin typeface="Cambria" pitchFamily="18" charset="0"/>
              </a:rPr>
              <a:t> </a:t>
            </a:r>
            <a:r>
              <a:rPr lang="en-US" dirty="0" err="1" smtClean="0">
                <a:solidFill>
                  <a:schemeClr val="tx1"/>
                </a:solidFill>
                <a:latin typeface="Cambria" pitchFamily="18" charset="0"/>
              </a:rPr>
              <a:t>ekonomi</a:t>
            </a:r>
            <a:r>
              <a:rPr lang="en-US" dirty="0" smtClean="0">
                <a:solidFill>
                  <a:schemeClr val="tx1"/>
                </a:solidFill>
                <a:latin typeface="Cambria" pitchFamily="18" charset="0"/>
              </a:rPr>
              <a:t>, </a:t>
            </a:r>
            <a:r>
              <a:rPr lang="en-US" dirty="0" err="1" smtClean="0">
                <a:solidFill>
                  <a:schemeClr val="tx1"/>
                </a:solidFill>
                <a:latin typeface="Cambria" pitchFamily="18" charset="0"/>
              </a:rPr>
              <a:t>sosial</a:t>
            </a:r>
            <a:r>
              <a:rPr lang="en-US" dirty="0" smtClean="0">
                <a:solidFill>
                  <a:schemeClr val="tx1"/>
                </a:solidFill>
                <a:latin typeface="Cambria" pitchFamily="18" charset="0"/>
              </a:rPr>
              <a:t> </a:t>
            </a:r>
            <a:r>
              <a:rPr lang="en-US" dirty="0" err="1" smtClean="0">
                <a:solidFill>
                  <a:schemeClr val="tx1"/>
                </a:solidFill>
                <a:latin typeface="Cambria" pitchFamily="18" charset="0"/>
              </a:rPr>
              <a:t>dan</a:t>
            </a:r>
            <a:r>
              <a:rPr lang="en-US" dirty="0" smtClean="0">
                <a:solidFill>
                  <a:schemeClr val="tx1"/>
                </a:solidFill>
                <a:latin typeface="Cambria" pitchFamily="18" charset="0"/>
              </a:rPr>
              <a:t> </a:t>
            </a:r>
            <a:r>
              <a:rPr lang="en-US" dirty="0" err="1" smtClean="0">
                <a:solidFill>
                  <a:schemeClr val="tx1"/>
                </a:solidFill>
                <a:latin typeface="Cambria" pitchFamily="18" charset="0"/>
              </a:rPr>
              <a:t>lingkungan</a:t>
            </a:r>
            <a:r>
              <a:rPr lang="en-US" dirty="0" smtClean="0">
                <a:solidFill>
                  <a:schemeClr val="tx1"/>
                </a:solidFill>
                <a:latin typeface="Cambria" pitchFamily="18" charset="0"/>
              </a:rPr>
              <a:t>, yang </a:t>
            </a:r>
            <a:r>
              <a:rPr lang="en-US" dirty="0" err="1" smtClean="0">
                <a:solidFill>
                  <a:schemeClr val="tx1"/>
                </a:solidFill>
                <a:latin typeface="Cambria" pitchFamily="18" charset="0"/>
              </a:rPr>
              <a:t>tidak</a:t>
            </a:r>
            <a:r>
              <a:rPr lang="en-US" dirty="0" smtClean="0">
                <a:solidFill>
                  <a:schemeClr val="tx1"/>
                </a:solidFill>
                <a:latin typeface="Cambria" pitchFamily="18" charset="0"/>
              </a:rPr>
              <a:t> </a:t>
            </a:r>
            <a:r>
              <a:rPr lang="en-US" dirty="0" err="1" smtClean="0">
                <a:solidFill>
                  <a:schemeClr val="tx1"/>
                </a:solidFill>
                <a:latin typeface="Cambria" pitchFamily="18" charset="0"/>
              </a:rPr>
              <a:t>dapat</a:t>
            </a:r>
            <a:r>
              <a:rPr lang="en-US" dirty="0" smtClean="0">
                <a:solidFill>
                  <a:schemeClr val="tx1"/>
                </a:solidFill>
                <a:latin typeface="Cambria" pitchFamily="18" charset="0"/>
              </a:rPr>
              <a:t> </a:t>
            </a:r>
            <a:r>
              <a:rPr lang="en-US" dirty="0" err="1" smtClean="0">
                <a:solidFill>
                  <a:schemeClr val="tx1"/>
                </a:solidFill>
                <a:latin typeface="Cambria" pitchFamily="18" charset="0"/>
              </a:rPr>
              <a:t>dilepaskan</a:t>
            </a:r>
            <a:r>
              <a:rPr lang="en-US" dirty="0" smtClean="0">
                <a:solidFill>
                  <a:schemeClr val="tx1"/>
                </a:solidFill>
                <a:latin typeface="Cambria" pitchFamily="18" charset="0"/>
              </a:rPr>
              <a:t> </a:t>
            </a:r>
            <a:r>
              <a:rPr lang="en-US" dirty="0" err="1" smtClean="0">
                <a:solidFill>
                  <a:schemeClr val="tx1"/>
                </a:solidFill>
                <a:latin typeface="Cambria" pitchFamily="18" charset="0"/>
              </a:rPr>
              <a:t>dari</a:t>
            </a:r>
            <a:r>
              <a:rPr lang="en-US" dirty="0" smtClean="0">
                <a:solidFill>
                  <a:schemeClr val="tx1"/>
                </a:solidFill>
                <a:latin typeface="Cambria" pitchFamily="18" charset="0"/>
              </a:rPr>
              <a:t> </a:t>
            </a:r>
            <a:r>
              <a:rPr lang="en-US" dirty="0" err="1" smtClean="0">
                <a:solidFill>
                  <a:schemeClr val="tx1"/>
                </a:solidFill>
                <a:latin typeface="Cambria" pitchFamily="18" charset="0"/>
              </a:rPr>
              <a:t>pemikiran</a:t>
            </a:r>
            <a:r>
              <a:rPr lang="en-US" dirty="0" smtClean="0">
                <a:solidFill>
                  <a:schemeClr val="tx1"/>
                </a:solidFill>
                <a:latin typeface="Cambria" pitchFamily="18" charset="0"/>
              </a:rPr>
              <a:t>.</a:t>
            </a:r>
          </a:p>
          <a:p>
            <a:pPr>
              <a:buFont typeface="Wingdings" pitchFamily="2" charset="2"/>
              <a:buChar char="§"/>
            </a:pPr>
            <a:r>
              <a:rPr lang="fi-FI" b="1" dirty="0" smtClean="0">
                <a:solidFill>
                  <a:schemeClr val="tx1"/>
                </a:solidFill>
                <a:latin typeface="Cambria" pitchFamily="18" charset="0"/>
              </a:rPr>
              <a:t>”</a:t>
            </a:r>
            <a:r>
              <a:rPr lang="fi-FI" b="1" dirty="0" smtClean="0">
                <a:solidFill>
                  <a:schemeClr val="tx1"/>
                </a:solidFill>
                <a:latin typeface="Cambria" pitchFamily="18" charset="0"/>
              </a:rPr>
              <a:t>pager mangkok luwih bakoh tinimbang pager tembok” </a:t>
            </a:r>
            <a:r>
              <a:rPr lang="fi-FI" dirty="0" smtClean="0">
                <a:solidFill>
                  <a:schemeClr val="tx1"/>
                </a:solidFill>
                <a:latin typeface="Cambria" pitchFamily="18" charset="0"/>
              </a:rPr>
              <a:t>(pagar mangkok lebih kuat daripada pagar </a:t>
            </a:r>
            <a:r>
              <a:rPr lang="fi-FI" dirty="0" smtClean="0">
                <a:solidFill>
                  <a:schemeClr val="tx1"/>
                </a:solidFill>
                <a:latin typeface="Cambria" pitchFamily="18" charset="0"/>
              </a:rPr>
              <a:t>tembok)</a:t>
            </a:r>
          </a:p>
          <a:p>
            <a:pPr>
              <a:buFont typeface="Wingdings" pitchFamily="2" charset="2"/>
              <a:buChar char="§"/>
            </a:pPr>
            <a:r>
              <a:rPr lang="fi-FI" b="1" dirty="0" smtClean="0">
                <a:solidFill>
                  <a:schemeClr val="tx1"/>
                </a:solidFill>
                <a:latin typeface="Cambria" pitchFamily="18" charset="0"/>
              </a:rPr>
              <a:t>memayu </a:t>
            </a:r>
            <a:r>
              <a:rPr lang="fi-FI" b="1" dirty="0" smtClean="0">
                <a:solidFill>
                  <a:schemeClr val="tx1"/>
                </a:solidFill>
                <a:latin typeface="Cambria" pitchFamily="18" charset="0"/>
              </a:rPr>
              <a:t>hayuning bawana langgeng</a:t>
            </a:r>
            <a:r>
              <a:rPr lang="fi-FI" dirty="0" smtClean="0">
                <a:solidFill>
                  <a:schemeClr val="tx1"/>
                </a:solidFill>
                <a:latin typeface="Cambria" pitchFamily="18" charset="0"/>
              </a:rPr>
              <a:t> (memelihara dan memperindah dunia seisinya atau jagad raya ini) agar mereka bisa </a:t>
            </a:r>
            <a:r>
              <a:rPr lang="fi-FI" i="1" dirty="0" smtClean="0">
                <a:solidFill>
                  <a:schemeClr val="tx1"/>
                </a:solidFill>
                <a:latin typeface="Cambria" pitchFamily="18" charset="0"/>
              </a:rPr>
              <a:t>sustainable</a:t>
            </a:r>
            <a:r>
              <a:rPr lang="fi-FI" dirty="0" smtClean="0">
                <a:solidFill>
                  <a:schemeClr val="tx1"/>
                </a:solidFill>
                <a:latin typeface="Cambria" pitchFamily="18" charset="0"/>
              </a:rPr>
              <a:t> atau berkelanjutan. </a:t>
            </a:r>
          </a:p>
          <a:p>
            <a:pPr>
              <a:buFont typeface="Wingdings" pitchFamily="2" charset="2"/>
              <a:buChar char="§"/>
            </a:pPr>
            <a:r>
              <a:rPr lang="fi-FI" dirty="0" smtClean="0">
                <a:solidFill>
                  <a:schemeClr val="tx1"/>
                </a:solidFill>
                <a:latin typeface="Cambria" pitchFamily="18" charset="0"/>
              </a:rPr>
              <a:t>Prinsip etika bisnis</a:t>
            </a:r>
            <a:endParaRPr lang="en-US" dirty="0">
              <a:solidFill>
                <a:schemeClr val="tx1"/>
              </a:solidFill>
              <a:latin typeface="Cambria" pitchFamily="18" charset="0"/>
            </a:endParaRPr>
          </a:p>
        </p:txBody>
      </p:sp>
    </p:spTree>
    <p:extLst>
      <p:ext uri="{BB962C8B-B14F-4D97-AF65-F5344CB8AC3E}">
        <p14:creationId xmlns:p14="http://schemas.microsoft.com/office/powerpoint/2010/main" val="100807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Permasalahan</a:t>
            </a:r>
            <a:r>
              <a:rPr lang="en-US" dirty="0"/>
              <a:t> yang </a:t>
            </a:r>
            <a:r>
              <a:rPr lang="en-US" dirty="0" err="1"/>
              <a:t>sering</a:t>
            </a:r>
            <a:r>
              <a:rPr lang="en-US" dirty="0"/>
              <a:t> </a:t>
            </a:r>
            <a:r>
              <a:rPr lang="en-US" dirty="0" err="1"/>
              <a:t>muncul</a:t>
            </a:r>
            <a:r>
              <a:rPr lang="en-US" dirty="0"/>
              <a:t> </a:t>
            </a:r>
            <a:r>
              <a:rPr lang="en-US" dirty="0" err="1"/>
              <a:t>dalam</a:t>
            </a:r>
            <a:r>
              <a:rPr lang="en-US" dirty="0"/>
              <a:t> </a:t>
            </a:r>
            <a:r>
              <a:rPr lang="en-US" dirty="0" err="1"/>
              <a:t>penyelenggaraan</a:t>
            </a:r>
            <a:r>
              <a:rPr lang="en-US" dirty="0"/>
              <a:t> CSR di Indonesia </a:t>
            </a:r>
            <a:r>
              <a:rPr lang="en-US" dirty="0" err="1"/>
              <a:t>diantaranya</a:t>
            </a:r>
            <a:r>
              <a:rPr lang="en-US" dirty="0"/>
              <a:t> </a:t>
            </a:r>
            <a:r>
              <a:rPr lang="en-US" dirty="0" err="1"/>
              <a:t>adalah</a:t>
            </a:r>
            <a:r>
              <a:rPr lang="en-US" dirty="0"/>
              <a:t>: 1) </a:t>
            </a:r>
            <a:r>
              <a:rPr lang="en-US" dirty="0" err="1"/>
              <a:t>kurang</a:t>
            </a:r>
            <a:r>
              <a:rPr lang="en-US" dirty="0"/>
              <a:t> </a:t>
            </a:r>
            <a:r>
              <a:rPr lang="en-US" dirty="0" err="1"/>
              <a:t>tepat</a:t>
            </a:r>
            <a:r>
              <a:rPr lang="en-US" dirty="0"/>
              <a:t> </a:t>
            </a:r>
            <a:r>
              <a:rPr lang="en-US" dirty="0" err="1"/>
              <a:t>sasaran</a:t>
            </a:r>
            <a:r>
              <a:rPr lang="en-US" dirty="0"/>
              <a:t>; 2) </a:t>
            </a:r>
            <a:r>
              <a:rPr lang="en-US" dirty="0" err="1"/>
              <a:t>terjadi</a:t>
            </a:r>
            <a:r>
              <a:rPr lang="en-US" dirty="0"/>
              <a:t> </a:t>
            </a:r>
            <a:r>
              <a:rPr lang="en-US" dirty="0" err="1"/>
              <a:t>penumpukan</a:t>
            </a:r>
            <a:r>
              <a:rPr lang="en-US" dirty="0"/>
              <a:t> </a:t>
            </a:r>
            <a:r>
              <a:rPr lang="en-US" dirty="0" err="1"/>
              <a:t>sasaran</a:t>
            </a:r>
            <a:r>
              <a:rPr lang="en-US" dirty="0"/>
              <a:t>; 3) </a:t>
            </a:r>
            <a:r>
              <a:rPr lang="en-US" dirty="0" err="1"/>
              <a:t>pelaksanaan</a:t>
            </a:r>
            <a:r>
              <a:rPr lang="en-US" dirty="0"/>
              <a:t> program </a:t>
            </a:r>
            <a:r>
              <a:rPr lang="en-US" dirty="0" err="1"/>
              <a:t>kurang</a:t>
            </a:r>
            <a:r>
              <a:rPr lang="en-US" dirty="0"/>
              <a:t> </a:t>
            </a:r>
            <a:r>
              <a:rPr lang="en-US" dirty="0" err="1"/>
              <a:t>komprehensif</a:t>
            </a:r>
            <a:r>
              <a:rPr lang="en-US" dirty="0"/>
              <a:t>; 4) </a:t>
            </a:r>
            <a:r>
              <a:rPr lang="en-US" dirty="0" err="1"/>
              <a:t>tidak</a:t>
            </a:r>
            <a:r>
              <a:rPr lang="en-US" dirty="0"/>
              <a:t> </a:t>
            </a:r>
            <a:r>
              <a:rPr lang="en-US" dirty="0" err="1"/>
              <a:t>menemukan</a:t>
            </a:r>
            <a:r>
              <a:rPr lang="en-US" dirty="0"/>
              <a:t> </a:t>
            </a:r>
            <a:r>
              <a:rPr lang="en-US" dirty="0" err="1"/>
              <a:t>kelompok</a:t>
            </a:r>
            <a:r>
              <a:rPr lang="en-US" dirty="0"/>
              <a:t> </a:t>
            </a:r>
            <a:r>
              <a:rPr lang="en-US" dirty="0" err="1"/>
              <a:t>sasaran</a:t>
            </a:r>
            <a:r>
              <a:rPr lang="en-US" dirty="0"/>
              <a:t> yang ideal; 5) </a:t>
            </a:r>
            <a:r>
              <a:rPr lang="en-US" dirty="0" err="1"/>
              <a:t>bersifat</a:t>
            </a:r>
            <a:r>
              <a:rPr lang="en-US" dirty="0"/>
              <a:t> </a:t>
            </a:r>
            <a:r>
              <a:rPr lang="en-US" i="1" dirty="0"/>
              <a:t>hit and run</a:t>
            </a:r>
            <a:r>
              <a:rPr lang="en-US" dirty="0"/>
              <a:t>;  </a:t>
            </a:r>
            <a:r>
              <a:rPr lang="en-US" dirty="0" err="1"/>
              <a:t>dan</a:t>
            </a:r>
            <a:r>
              <a:rPr lang="en-US" dirty="0"/>
              <a:t> lain </a:t>
            </a:r>
            <a:r>
              <a:rPr lang="en-US" dirty="0" err="1"/>
              <a:t>sebagainya</a:t>
            </a:r>
            <a:r>
              <a:rPr lang="en-US" dirty="0"/>
              <a:t>. Perusahaan </a:t>
            </a:r>
            <a:r>
              <a:rPr lang="en-US" dirty="0" err="1"/>
              <a:t>cenderung</a:t>
            </a:r>
            <a:r>
              <a:rPr lang="en-US" dirty="0"/>
              <a:t> </a:t>
            </a:r>
            <a:r>
              <a:rPr lang="en-US" dirty="0" err="1"/>
              <a:t>mencari</a:t>
            </a:r>
            <a:r>
              <a:rPr lang="en-US" dirty="0"/>
              <a:t> </a:t>
            </a:r>
            <a:r>
              <a:rPr lang="en-US" dirty="0" err="1"/>
              <a:t>cara</a:t>
            </a:r>
            <a:r>
              <a:rPr lang="en-US" dirty="0"/>
              <a:t> yang </a:t>
            </a:r>
            <a:r>
              <a:rPr lang="en-US" dirty="0" err="1"/>
              <a:t>mudah</a:t>
            </a:r>
            <a:r>
              <a:rPr lang="en-US" dirty="0"/>
              <a:t> </a:t>
            </a:r>
            <a:r>
              <a:rPr lang="en-US" dirty="0" err="1"/>
              <a:t>dengan</a:t>
            </a:r>
            <a:r>
              <a:rPr lang="en-US" dirty="0"/>
              <a:t> </a:t>
            </a:r>
            <a:r>
              <a:rPr lang="en-US" dirty="0" err="1"/>
              <a:t>cara</a:t>
            </a:r>
            <a:r>
              <a:rPr lang="en-US" dirty="0"/>
              <a:t> </a:t>
            </a:r>
            <a:r>
              <a:rPr lang="en-US" dirty="0" err="1"/>
              <a:t>melaksanakan</a:t>
            </a:r>
            <a:r>
              <a:rPr lang="en-US" dirty="0"/>
              <a:t> program CSR di </a:t>
            </a:r>
            <a:r>
              <a:rPr lang="en-US" dirty="0" err="1"/>
              <a:t>masyarakat</a:t>
            </a:r>
            <a:r>
              <a:rPr lang="en-US" dirty="0"/>
              <a:t> </a:t>
            </a:r>
            <a:r>
              <a:rPr lang="en-US" dirty="0" err="1"/>
              <a:t>sekitar</a:t>
            </a:r>
            <a:r>
              <a:rPr lang="en-US" dirty="0"/>
              <a:t> </a:t>
            </a:r>
            <a:r>
              <a:rPr lang="en-US" dirty="0" err="1"/>
              <a:t>beroperasinya</a:t>
            </a:r>
            <a:r>
              <a:rPr lang="en-US" dirty="0"/>
              <a:t> </a:t>
            </a:r>
            <a:r>
              <a:rPr lang="en-US" dirty="0" err="1"/>
              <a:t>perusahaan</a:t>
            </a:r>
            <a:r>
              <a:rPr lang="en-US" dirty="0"/>
              <a:t> </a:t>
            </a:r>
            <a:r>
              <a:rPr lang="en-US" dirty="0" err="1"/>
              <a:t>dengan</a:t>
            </a:r>
            <a:r>
              <a:rPr lang="en-US" dirty="0"/>
              <a:t> program </a:t>
            </a:r>
            <a:r>
              <a:rPr lang="en-US" dirty="0" err="1"/>
              <a:t>sesuai</a:t>
            </a:r>
            <a:r>
              <a:rPr lang="en-US" dirty="0"/>
              <a:t> </a:t>
            </a:r>
            <a:r>
              <a:rPr lang="en-US" dirty="0" err="1"/>
              <a:t>keinginan</a:t>
            </a:r>
            <a:r>
              <a:rPr lang="en-US" dirty="0"/>
              <a:t> </a:t>
            </a:r>
            <a:r>
              <a:rPr lang="en-US" dirty="0" err="1"/>
              <a:t>masyarakat</a:t>
            </a:r>
            <a:r>
              <a:rPr lang="en-US" dirty="0"/>
              <a:t> </a:t>
            </a:r>
            <a:r>
              <a:rPr lang="en-US" dirty="0" err="1"/>
              <a:t>setempat</a:t>
            </a:r>
            <a:r>
              <a:rPr lang="en-US" dirty="0"/>
              <a:t>, </a:t>
            </a:r>
            <a:r>
              <a:rPr lang="en-US" dirty="0" err="1"/>
              <a:t>lebih</a:t>
            </a:r>
            <a:r>
              <a:rPr lang="en-US" dirty="0"/>
              <a:t> </a:t>
            </a:r>
            <a:r>
              <a:rPr lang="en-US" dirty="0" err="1"/>
              <a:t>pada</a:t>
            </a:r>
            <a:r>
              <a:rPr lang="en-US" dirty="0"/>
              <a:t> </a:t>
            </a:r>
            <a:r>
              <a:rPr lang="en-US" dirty="0" err="1"/>
              <a:t>bantuan</a:t>
            </a:r>
            <a:r>
              <a:rPr lang="en-US" dirty="0"/>
              <a:t> </a:t>
            </a:r>
            <a:r>
              <a:rPr lang="en-US" dirty="0" err="1"/>
              <a:t>fisik</a:t>
            </a:r>
            <a:r>
              <a:rPr lang="en-US" dirty="0"/>
              <a:t> </a:t>
            </a:r>
            <a:r>
              <a:rPr lang="en-US" dirty="0" err="1"/>
              <a:t>dan</a:t>
            </a:r>
            <a:r>
              <a:rPr lang="en-US" dirty="0"/>
              <a:t> </a:t>
            </a:r>
            <a:r>
              <a:rPr lang="en-US" dirty="0" err="1"/>
              <a:t>donasi</a:t>
            </a:r>
            <a:r>
              <a:rPr lang="en-US" dirty="0"/>
              <a:t> </a:t>
            </a:r>
            <a:r>
              <a:rPr lang="en-US" dirty="0" err="1"/>
              <a:t>sesaat</a:t>
            </a:r>
            <a:r>
              <a:rPr lang="en-US" dirty="0"/>
              <a:t>, </a:t>
            </a:r>
            <a:r>
              <a:rPr lang="en-US" dirty="0" err="1"/>
              <a:t>sehingga</a:t>
            </a:r>
            <a:r>
              <a:rPr lang="en-US" dirty="0"/>
              <a:t> </a:t>
            </a:r>
            <a:r>
              <a:rPr lang="en-US" dirty="0" err="1"/>
              <a:t>tidak</a:t>
            </a:r>
            <a:r>
              <a:rPr lang="en-US" dirty="0"/>
              <a:t> </a:t>
            </a:r>
            <a:r>
              <a:rPr lang="en-US" dirty="0" err="1"/>
              <a:t>berdampak</a:t>
            </a:r>
            <a:r>
              <a:rPr lang="en-US" dirty="0"/>
              <a:t> </a:t>
            </a:r>
            <a:r>
              <a:rPr lang="en-US" dirty="0" err="1"/>
              <a:t>jangka</a:t>
            </a:r>
            <a:r>
              <a:rPr lang="en-US" dirty="0"/>
              <a:t> </a:t>
            </a:r>
            <a:r>
              <a:rPr lang="en-US" dirty="0" err="1"/>
              <a:t>panjang</a:t>
            </a:r>
            <a:r>
              <a:rPr lang="en-US" dirty="0"/>
              <a:t> </a:t>
            </a:r>
            <a:r>
              <a:rPr lang="en-US" dirty="0" err="1"/>
              <a:t>karena</a:t>
            </a:r>
            <a:r>
              <a:rPr lang="en-US" dirty="0"/>
              <a:t> </a:t>
            </a:r>
            <a:r>
              <a:rPr lang="en-US" dirty="0" err="1"/>
              <a:t>bukan</a:t>
            </a:r>
            <a:r>
              <a:rPr lang="en-US" dirty="0"/>
              <a:t> </a:t>
            </a:r>
            <a:r>
              <a:rPr lang="en-US" dirty="0" err="1"/>
              <a:t>merupakan</a:t>
            </a:r>
            <a:r>
              <a:rPr lang="en-US" dirty="0"/>
              <a:t> </a:t>
            </a:r>
            <a:r>
              <a:rPr lang="en-US" dirty="0" err="1"/>
              <a:t>pemberdayaan</a:t>
            </a:r>
            <a:r>
              <a:rPr lang="en-US" dirty="0"/>
              <a:t> </a:t>
            </a:r>
            <a:r>
              <a:rPr lang="en-US" dirty="0" err="1"/>
              <a:t>masyarakat</a:t>
            </a:r>
            <a:r>
              <a:rPr lang="en-US" dirty="0"/>
              <a:t>. Cara-</a:t>
            </a:r>
            <a:r>
              <a:rPr lang="en-US" dirty="0" err="1"/>
              <a:t>cara</a:t>
            </a:r>
            <a:r>
              <a:rPr lang="en-US" dirty="0"/>
              <a:t> </a:t>
            </a:r>
            <a:r>
              <a:rPr lang="en-US" dirty="0" err="1"/>
              <a:t>semacam</a:t>
            </a:r>
            <a:r>
              <a:rPr lang="en-US" dirty="0"/>
              <a:t> </a:t>
            </a:r>
            <a:r>
              <a:rPr lang="en-US" dirty="0" err="1"/>
              <a:t>ini</a:t>
            </a:r>
            <a:r>
              <a:rPr lang="en-US" dirty="0"/>
              <a:t> </a:t>
            </a:r>
            <a:r>
              <a:rPr lang="en-US" dirty="0" err="1"/>
              <a:t>hanya</a:t>
            </a:r>
            <a:r>
              <a:rPr lang="en-US" dirty="0"/>
              <a:t> </a:t>
            </a:r>
            <a:r>
              <a:rPr lang="en-US" dirty="0" err="1"/>
              <a:t>akan</a:t>
            </a:r>
            <a:r>
              <a:rPr lang="en-US" dirty="0"/>
              <a:t> </a:t>
            </a:r>
            <a:r>
              <a:rPr lang="en-US" dirty="0" err="1"/>
              <a:t>menciptakan</a:t>
            </a:r>
            <a:r>
              <a:rPr lang="en-US" dirty="0"/>
              <a:t> </a:t>
            </a:r>
            <a:r>
              <a:rPr lang="en-US" dirty="0" err="1"/>
              <a:t>ketergantungan</a:t>
            </a:r>
            <a:r>
              <a:rPr lang="en-US" dirty="0"/>
              <a:t> </a:t>
            </a:r>
            <a:r>
              <a:rPr lang="en-US" dirty="0" err="1"/>
              <a:t>masyarakat</a:t>
            </a:r>
            <a:r>
              <a:rPr lang="en-US" dirty="0"/>
              <a:t>.</a:t>
            </a:r>
          </a:p>
          <a:p>
            <a:endParaRPr lang="en-US" dirty="0"/>
          </a:p>
        </p:txBody>
      </p:sp>
    </p:spTree>
    <p:extLst>
      <p:ext uri="{BB962C8B-B14F-4D97-AF65-F5344CB8AC3E}">
        <p14:creationId xmlns:p14="http://schemas.microsoft.com/office/powerpoint/2010/main" val="124250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CSR </a:t>
            </a:r>
            <a:r>
              <a:rPr lang="en-US" b="1" dirty="0" err="1"/>
              <a:t>merupakan</a:t>
            </a:r>
            <a:r>
              <a:rPr lang="en-US" b="1" dirty="0"/>
              <a:t> </a:t>
            </a:r>
            <a:r>
              <a:rPr lang="en-US" b="1" dirty="0" err="1"/>
              <a:t>kesukarelaan</a:t>
            </a:r>
            <a:r>
              <a:rPr lang="en-US" b="1" dirty="0"/>
              <a:t> </a:t>
            </a:r>
            <a:r>
              <a:rPr lang="en-US" b="1" dirty="0" err="1"/>
              <a:t>atau</a:t>
            </a:r>
            <a:r>
              <a:rPr lang="en-US" b="1" dirty="0"/>
              <a:t> </a:t>
            </a:r>
            <a:r>
              <a:rPr lang="en-US" b="1" dirty="0" err="1"/>
              <a:t>kewajiban</a:t>
            </a:r>
            <a:r>
              <a:rPr lang="en-US" b="1" dirty="0"/>
              <a:t>?</a:t>
            </a:r>
            <a:r>
              <a:rPr lang="en-US" dirty="0"/>
              <a:t> </a:t>
            </a:r>
            <a:endParaRPr lang="en-US" dirty="0" smtClean="0"/>
          </a:p>
          <a:p>
            <a:r>
              <a:rPr lang="en-US" b="1" dirty="0"/>
              <a:t>CSR </a:t>
            </a:r>
            <a:r>
              <a:rPr lang="en-US" b="1" dirty="0" err="1"/>
              <a:t>merupakan</a:t>
            </a:r>
            <a:r>
              <a:rPr lang="en-US" b="1" dirty="0"/>
              <a:t> </a:t>
            </a:r>
            <a:r>
              <a:rPr lang="en-US" b="1" dirty="0" err="1"/>
              <a:t>biaya</a:t>
            </a:r>
            <a:r>
              <a:rPr lang="en-US" b="1" dirty="0"/>
              <a:t> </a:t>
            </a:r>
            <a:r>
              <a:rPr lang="en-US" b="1" dirty="0" err="1"/>
              <a:t>sosial</a:t>
            </a:r>
            <a:r>
              <a:rPr lang="en-US" b="1" dirty="0"/>
              <a:t> </a:t>
            </a:r>
            <a:r>
              <a:rPr lang="en-US" b="1" dirty="0" err="1"/>
              <a:t>atau</a:t>
            </a:r>
            <a:r>
              <a:rPr lang="en-US" b="1" dirty="0"/>
              <a:t> </a:t>
            </a:r>
            <a:r>
              <a:rPr lang="en-US" b="1" dirty="0" err="1"/>
              <a:t>investasi</a:t>
            </a:r>
            <a:r>
              <a:rPr lang="en-US" b="1" dirty="0"/>
              <a:t> </a:t>
            </a:r>
            <a:r>
              <a:rPr lang="en-US" b="1" dirty="0" err="1"/>
              <a:t>sosial</a:t>
            </a:r>
            <a:r>
              <a:rPr lang="en-US" b="1" dirty="0"/>
              <a:t>?</a:t>
            </a:r>
            <a:r>
              <a:rPr lang="en-US" dirty="0"/>
              <a:t> </a:t>
            </a:r>
            <a:endParaRPr lang="en-US" dirty="0" smtClean="0"/>
          </a:p>
          <a:p>
            <a:r>
              <a:rPr lang="en-US" b="1" dirty="0" err="1"/>
              <a:t>apakah</a:t>
            </a:r>
            <a:r>
              <a:rPr lang="en-US" b="1" dirty="0"/>
              <a:t> CSR </a:t>
            </a:r>
            <a:r>
              <a:rPr lang="en-US" b="1" dirty="0" err="1"/>
              <a:t>hanya</a:t>
            </a:r>
            <a:r>
              <a:rPr lang="en-US" b="1" dirty="0"/>
              <a:t> </a:t>
            </a:r>
            <a:r>
              <a:rPr lang="en-US" b="1" dirty="0" err="1"/>
              <a:t>dilakukan</a:t>
            </a:r>
            <a:r>
              <a:rPr lang="en-US" b="1" dirty="0"/>
              <a:t> </a:t>
            </a:r>
            <a:r>
              <a:rPr lang="en-US" b="1" dirty="0" err="1"/>
              <a:t>oleh</a:t>
            </a:r>
            <a:r>
              <a:rPr lang="en-US" b="1" dirty="0"/>
              <a:t> </a:t>
            </a:r>
            <a:r>
              <a:rPr lang="en-US" b="1" dirty="0" err="1"/>
              <a:t>perusahaan</a:t>
            </a:r>
            <a:r>
              <a:rPr lang="en-US" b="1" dirty="0"/>
              <a:t> </a:t>
            </a:r>
            <a:r>
              <a:rPr lang="en-US" b="1" dirty="0" err="1"/>
              <a:t>besar</a:t>
            </a:r>
            <a:r>
              <a:rPr lang="en-US" b="1" dirty="0"/>
              <a:t> </a:t>
            </a:r>
            <a:r>
              <a:rPr lang="en-US" b="1" dirty="0" err="1"/>
              <a:t>saja</a:t>
            </a:r>
            <a:r>
              <a:rPr lang="en-US" b="1" dirty="0"/>
              <a:t>? </a:t>
            </a:r>
            <a:endParaRPr lang="en-US" b="1" dirty="0" smtClean="0"/>
          </a:p>
          <a:p>
            <a:r>
              <a:rPr lang="en-US" b="1" dirty="0"/>
              <a:t>CSR </a:t>
            </a:r>
            <a:r>
              <a:rPr lang="en-US" b="1" dirty="0" err="1"/>
              <a:t>merupakan</a:t>
            </a:r>
            <a:r>
              <a:rPr lang="en-US" b="1" dirty="0"/>
              <a:t> </a:t>
            </a:r>
            <a:r>
              <a:rPr lang="en-US" b="1" dirty="0" err="1"/>
              <a:t>kedermawanan</a:t>
            </a:r>
            <a:r>
              <a:rPr lang="en-US" b="1" dirty="0"/>
              <a:t> </a:t>
            </a:r>
            <a:r>
              <a:rPr lang="en-US" b="1" dirty="0" err="1"/>
              <a:t>dan</a:t>
            </a:r>
            <a:r>
              <a:rPr lang="en-US" b="1" dirty="0"/>
              <a:t> </a:t>
            </a:r>
            <a:r>
              <a:rPr lang="en-US" b="1" dirty="0" err="1"/>
              <a:t>atau</a:t>
            </a:r>
            <a:r>
              <a:rPr lang="en-US" b="1" dirty="0"/>
              <a:t> </a:t>
            </a:r>
            <a:r>
              <a:rPr lang="en-US" b="1" dirty="0" err="1"/>
              <a:t>pemberdayaan</a:t>
            </a:r>
            <a:r>
              <a:rPr lang="en-US" b="1" dirty="0"/>
              <a:t>? </a:t>
            </a:r>
            <a:endParaRPr lang="en-US" b="1" dirty="0" smtClean="0"/>
          </a:p>
          <a:p>
            <a:r>
              <a:rPr lang="en-US" b="1" dirty="0" err="1"/>
              <a:t>dari</a:t>
            </a:r>
            <a:r>
              <a:rPr lang="en-US" b="1" dirty="0"/>
              <a:t> </a:t>
            </a:r>
            <a:r>
              <a:rPr lang="en-US" b="1" dirty="0" err="1"/>
              <a:t>mana</a:t>
            </a:r>
            <a:r>
              <a:rPr lang="en-US" b="1" dirty="0"/>
              <a:t> </a:t>
            </a:r>
            <a:r>
              <a:rPr lang="en-US" b="1" dirty="0" err="1"/>
              <a:t>sumber</a:t>
            </a:r>
            <a:r>
              <a:rPr lang="en-US" b="1" dirty="0"/>
              <a:t> </a:t>
            </a:r>
            <a:r>
              <a:rPr lang="en-US" b="1" dirty="0" err="1"/>
              <a:t>pembiayaan</a:t>
            </a:r>
            <a:r>
              <a:rPr lang="en-US" b="1" dirty="0"/>
              <a:t> CSR? </a:t>
            </a:r>
            <a:r>
              <a:rPr lang="en-US" b="1" dirty="0" err="1"/>
              <a:t>Anggaran</a:t>
            </a:r>
            <a:r>
              <a:rPr lang="en-US" b="1" dirty="0"/>
              <a:t> CSR </a:t>
            </a:r>
            <a:r>
              <a:rPr lang="en-US" b="1" dirty="0" err="1"/>
              <a:t>itu</a:t>
            </a:r>
            <a:r>
              <a:rPr lang="en-US" b="1" dirty="0"/>
              <a:t> </a:t>
            </a:r>
            <a:r>
              <a:rPr lang="en-US" b="1" i="1" dirty="0"/>
              <a:t>before profit</a:t>
            </a:r>
            <a:r>
              <a:rPr lang="en-US" b="1" dirty="0"/>
              <a:t> </a:t>
            </a:r>
            <a:r>
              <a:rPr lang="en-US" b="1" dirty="0" err="1"/>
              <a:t>atau</a:t>
            </a:r>
            <a:r>
              <a:rPr lang="en-US" b="1" dirty="0"/>
              <a:t> </a:t>
            </a:r>
            <a:r>
              <a:rPr lang="en-US" b="1" i="1" dirty="0"/>
              <a:t>after profit</a:t>
            </a:r>
            <a:r>
              <a:rPr lang="en-US" b="1" dirty="0"/>
              <a:t>?</a:t>
            </a:r>
            <a:r>
              <a:rPr lang="en-US" dirty="0"/>
              <a:t> </a:t>
            </a:r>
            <a:endParaRPr lang="en-US" dirty="0" smtClean="0"/>
          </a:p>
          <a:p>
            <a:r>
              <a:rPr lang="en-US" b="1" dirty="0" err="1"/>
              <a:t>bagaimana</a:t>
            </a:r>
            <a:r>
              <a:rPr lang="en-US" b="1" dirty="0"/>
              <a:t> </a:t>
            </a:r>
            <a:r>
              <a:rPr lang="en-US" b="1" dirty="0" err="1"/>
              <a:t>jika</a:t>
            </a:r>
            <a:r>
              <a:rPr lang="en-US" b="1" dirty="0"/>
              <a:t> </a:t>
            </a:r>
            <a:r>
              <a:rPr lang="en-US" b="1" dirty="0" err="1"/>
              <a:t>perusahaan</a:t>
            </a:r>
            <a:r>
              <a:rPr lang="en-US" b="1" dirty="0"/>
              <a:t> </a:t>
            </a:r>
            <a:r>
              <a:rPr lang="en-US" b="1" dirty="0" err="1"/>
              <a:t>tidak</a:t>
            </a:r>
            <a:r>
              <a:rPr lang="en-US" b="1" dirty="0"/>
              <a:t> </a:t>
            </a:r>
            <a:r>
              <a:rPr lang="en-US" b="1" dirty="0" err="1"/>
              <a:t>melakukan</a:t>
            </a:r>
            <a:r>
              <a:rPr lang="en-US" b="1" dirty="0"/>
              <a:t> CSR? </a:t>
            </a:r>
            <a:endParaRPr lang="en-US" b="1" dirty="0" smtClean="0"/>
          </a:p>
          <a:p>
            <a:r>
              <a:rPr lang="en-US" b="1" dirty="0" err="1"/>
              <a:t>apakah</a:t>
            </a:r>
            <a:r>
              <a:rPr lang="en-US" b="1" dirty="0"/>
              <a:t> CSR </a:t>
            </a:r>
            <a:r>
              <a:rPr lang="en-US" b="1" dirty="0" err="1"/>
              <a:t>hanya</a:t>
            </a:r>
            <a:r>
              <a:rPr lang="en-US" b="1" dirty="0"/>
              <a:t> </a:t>
            </a:r>
            <a:r>
              <a:rPr lang="en-US" b="1" dirty="0" err="1"/>
              <a:t>diwajibkan</a:t>
            </a:r>
            <a:r>
              <a:rPr lang="en-US" b="1" dirty="0"/>
              <a:t> </a:t>
            </a:r>
            <a:r>
              <a:rPr lang="en-US" b="1" dirty="0" err="1"/>
              <a:t>bagi</a:t>
            </a:r>
            <a:r>
              <a:rPr lang="en-US" b="1" dirty="0"/>
              <a:t> </a:t>
            </a:r>
            <a:r>
              <a:rPr lang="en-US" b="1" dirty="0" err="1"/>
              <a:t>perusahaan</a:t>
            </a:r>
            <a:r>
              <a:rPr lang="en-US" b="1" dirty="0"/>
              <a:t> (</a:t>
            </a:r>
            <a:r>
              <a:rPr lang="en-US" b="1" dirty="0" err="1"/>
              <a:t>sektor</a:t>
            </a:r>
            <a:r>
              <a:rPr lang="en-US" b="1" dirty="0"/>
              <a:t> </a:t>
            </a:r>
            <a:r>
              <a:rPr lang="en-US" b="1" dirty="0" err="1"/>
              <a:t>privat</a:t>
            </a:r>
            <a:r>
              <a:rPr lang="en-US" b="1" dirty="0"/>
              <a:t>) </a:t>
            </a:r>
            <a:r>
              <a:rPr lang="en-US" b="1" dirty="0" err="1"/>
              <a:t>saja</a:t>
            </a:r>
            <a:r>
              <a:rPr lang="en-US" b="1" dirty="0"/>
              <a:t>? </a:t>
            </a:r>
            <a:endParaRPr lang="en-US" dirty="0"/>
          </a:p>
        </p:txBody>
      </p:sp>
    </p:spTree>
    <p:extLst>
      <p:ext uri="{BB962C8B-B14F-4D97-AF65-F5344CB8AC3E}">
        <p14:creationId xmlns:p14="http://schemas.microsoft.com/office/powerpoint/2010/main" val="114597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t>Berdasarkan</a:t>
            </a:r>
            <a:r>
              <a:rPr lang="en-US" dirty="0"/>
              <a:t> </a:t>
            </a:r>
            <a:r>
              <a:rPr lang="en-US" dirty="0" err="1"/>
              <a:t>hal-hal</a:t>
            </a:r>
            <a:r>
              <a:rPr lang="en-US" dirty="0"/>
              <a:t> </a:t>
            </a:r>
            <a:r>
              <a:rPr lang="en-US" dirty="0" err="1"/>
              <a:t>tersebut</a:t>
            </a:r>
            <a:r>
              <a:rPr lang="en-US" dirty="0"/>
              <a:t> di </a:t>
            </a:r>
            <a:r>
              <a:rPr lang="en-US" dirty="0" err="1"/>
              <a:t>atas</a:t>
            </a:r>
            <a:r>
              <a:rPr lang="en-US" dirty="0"/>
              <a:t>, </a:t>
            </a:r>
            <a:r>
              <a:rPr lang="en-US" dirty="0" err="1"/>
              <a:t>untuk</a:t>
            </a:r>
            <a:r>
              <a:rPr lang="en-US" dirty="0"/>
              <a:t> </a:t>
            </a:r>
            <a:r>
              <a:rPr lang="en-US" dirty="0" err="1"/>
              <a:t>mengurangi</a:t>
            </a:r>
            <a:r>
              <a:rPr lang="en-US" dirty="0"/>
              <a:t> bias-bias </a:t>
            </a:r>
            <a:r>
              <a:rPr lang="en-US" dirty="0" err="1"/>
              <a:t>kebijakan</a:t>
            </a:r>
            <a:r>
              <a:rPr lang="en-US" dirty="0"/>
              <a:t> </a:t>
            </a:r>
            <a:r>
              <a:rPr lang="en-US" dirty="0" err="1"/>
              <a:t>dan</a:t>
            </a:r>
            <a:r>
              <a:rPr lang="en-US" dirty="0"/>
              <a:t> </a:t>
            </a:r>
            <a:r>
              <a:rPr lang="en-US" dirty="0" err="1"/>
              <a:t>penyelenggaraan</a:t>
            </a:r>
            <a:r>
              <a:rPr lang="en-US" dirty="0"/>
              <a:t> CSR, </a:t>
            </a:r>
            <a:r>
              <a:rPr lang="en-US" dirty="0" err="1"/>
              <a:t>jika</a:t>
            </a:r>
            <a:r>
              <a:rPr lang="en-US" dirty="0"/>
              <a:t> </a:t>
            </a:r>
            <a:r>
              <a:rPr lang="en-US" dirty="0" err="1"/>
              <a:t>pemerintah</a:t>
            </a:r>
            <a:r>
              <a:rPr lang="en-US" dirty="0"/>
              <a:t> </a:t>
            </a:r>
            <a:r>
              <a:rPr lang="en-US" dirty="0" err="1"/>
              <a:t>bersungguh-sungguh</a:t>
            </a:r>
            <a:r>
              <a:rPr lang="en-US" dirty="0"/>
              <a:t> </a:t>
            </a:r>
            <a:r>
              <a:rPr lang="en-US" dirty="0" err="1"/>
              <a:t>hendak</a:t>
            </a:r>
            <a:r>
              <a:rPr lang="en-US" dirty="0"/>
              <a:t> </a:t>
            </a:r>
            <a:r>
              <a:rPr lang="en-US" dirty="0" err="1"/>
              <a:t>mendorong</a:t>
            </a:r>
            <a:r>
              <a:rPr lang="en-US" dirty="0"/>
              <a:t> CSR, </a:t>
            </a:r>
            <a:r>
              <a:rPr lang="en-US" dirty="0" err="1"/>
              <a:t>maka</a:t>
            </a:r>
            <a:r>
              <a:rPr lang="en-US" dirty="0"/>
              <a:t> </a:t>
            </a:r>
            <a:r>
              <a:rPr lang="en-US" dirty="0" err="1"/>
              <a:t>sudah</a:t>
            </a:r>
            <a:r>
              <a:rPr lang="en-US" dirty="0"/>
              <a:t> </a:t>
            </a:r>
            <a:r>
              <a:rPr lang="en-US" dirty="0" err="1"/>
              <a:t>seharusnya</a:t>
            </a:r>
            <a:r>
              <a:rPr lang="en-US" dirty="0"/>
              <a:t> </a:t>
            </a:r>
            <a:r>
              <a:rPr lang="en-US" dirty="0" err="1"/>
              <a:t>dilihat</a:t>
            </a:r>
            <a:r>
              <a:rPr lang="en-US" dirty="0"/>
              <a:t> </a:t>
            </a:r>
            <a:r>
              <a:rPr lang="en-US" dirty="0" err="1"/>
              <a:t>bahwa</a:t>
            </a:r>
            <a:r>
              <a:rPr lang="en-US" dirty="0"/>
              <a:t> </a:t>
            </a:r>
            <a:r>
              <a:rPr lang="en-US" dirty="0" err="1"/>
              <a:t>keberadaan</a:t>
            </a:r>
            <a:r>
              <a:rPr lang="en-US" dirty="0"/>
              <a:t> </a:t>
            </a:r>
            <a:r>
              <a:rPr lang="en-US" dirty="0" err="1"/>
              <a:t>kebijakan-kebijakan</a:t>
            </a:r>
            <a:r>
              <a:rPr lang="en-US" dirty="0"/>
              <a:t> yang </a:t>
            </a:r>
            <a:r>
              <a:rPr lang="en-US" dirty="0" err="1"/>
              <a:t>ada</a:t>
            </a:r>
            <a:r>
              <a:rPr lang="en-US" dirty="0"/>
              <a:t> </a:t>
            </a:r>
            <a:r>
              <a:rPr lang="en-US" dirty="0" err="1"/>
              <a:t>benar-benar</a:t>
            </a:r>
            <a:r>
              <a:rPr lang="en-US" dirty="0"/>
              <a:t> </a:t>
            </a:r>
            <a:r>
              <a:rPr lang="en-US" dirty="0" err="1"/>
              <a:t>berfungsi</a:t>
            </a:r>
            <a:r>
              <a:rPr lang="en-US" dirty="0"/>
              <a:t> </a:t>
            </a:r>
            <a:r>
              <a:rPr lang="en-US" dirty="0" err="1"/>
              <a:t>mendorong</a:t>
            </a:r>
            <a:r>
              <a:rPr lang="en-US" dirty="0"/>
              <a:t> </a:t>
            </a:r>
            <a:r>
              <a:rPr lang="en-US" dirty="0" err="1"/>
              <a:t>penyelenggaran</a:t>
            </a:r>
            <a:r>
              <a:rPr lang="en-US" dirty="0"/>
              <a:t> CSR yang </a:t>
            </a:r>
            <a:r>
              <a:rPr lang="en-US" dirty="0" err="1"/>
              <a:t>semakin</a:t>
            </a:r>
            <a:r>
              <a:rPr lang="en-US" dirty="0"/>
              <a:t> </a:t>
            </a:r>
            <a:r>
              <a:rPr lang="en-US" dirty="0" err="1"/>
              <a:t>baik</a:t>
            </a:r>
            <a:r>
              <a:rPr lang="en-US" dirty="0"/>
              <a:t>. </a:t>
            </a:r>
            <a:r>
              <a:rPr lang="en-US" dirty="0" err="1"/>
              <a:t>Jika</a:t>
            </a:r>
            <a:r>
              <a:rPr lang="en-US" dirty="0"/>
              <a:t> </a:t>
            </a:r>
            <a:r>
              <a:rPr lang="en-US" dirty="0" err="1"/>
              <a:t>belum</a:t>
            </a:r>
            <a:r>
              <a:rPr lang="en-US" dirty="0"/>
              <a:t>, </a:t>
            </a:r>
            <a:r>
              <a:rPr lang="en-US" dirty="0" err="1"/>
              <a:t>maka</a:t>
            </a:r>
            <a:r>
              <a:rPr lang="en-US" dirty="0"/>
              <a:t> </a:t>
            </a:r>
            <a:r>
              <a:rPr lang="en-US" dirty="0" err="1"/>
              <a:t>dibutuhkan</a:t>
            </a:r>
            <a:r>
              <a:rPr lang="en-US" dirty="0"/>
              <a:t> </a:t>
            </a:r>
            <a:r>
              <a:rPr lang="en-US" dirty="0" err="1"/>
              <a:t>perbaikan</a:t>
            </a:r>
            <a:r>
              <a:rPr lang="en-US" dirty="0"/>
              <a:t> </a:t>
            </a:r>
            <a:r>
              <a:rPr lang="en-US" dirty="0" err="1"/>
              <a:t>atau</a:t>
            </a:r>
            <a:r>
              <a:rPr lang="en-US" dirty="0"/>
              <a:t> </a:t>
            </a:r>
            <a:r>
              <a:rPr lang="en-US" dirty="0" err="1"/>
              <a:t>peninjauan</a:t>
            </a:r>
            <a:r>
              <a:rPr lang="en-US" dirty="0"/>
              <a:t> </a:t>
            </a:r>
            <a:r>
              <a:rPr lang="en-US" dirty="0" err="1"/>
              <a:t>ulang</a:t>
            </a:r>
            <a:r>
              <a:rPr lang="en-US" dirty="0"/>
              <a:t> </a:t>
            </a:r>
            <a:r>
              <a:rPr lang="en-US" dirty="0" err="1"/>
              <a:t>kebijakan</a:t>
            </a:r>
            <a:r>
              <a:rPr lang="en-US" dirty="0"/>
              <a:t>, </a:t>
            </a:r>
            <a:r>
              <a:rPr lang="en-US" dirty="0" err="1"/>
              <a:t>sekaligus</a:t>
            </a:r>
            <a:r>
              <a:rPr lang="en-US" dirty="0"/>
              <a:t> </a:t>
            </a:r>
            <a:r>
              <a:rPr lang="en-US" dirty="0" err="1"/>
              <a:t>penegakannya</a:t>
            </a:r>
            <a:r>
              <a:rPr lang="en-US" dirty="0"/>
              <a:t>. Hal </a:t>
            </a:r>
            <a:r>
              <a:rPr lang="en-US" dirty="0" err="1"/>
              <a:t>ini</a:t>
            </a:r>
            <a:r>
              <a:rPr lang="en-US" dirty="0"/>
              <a:t> </a:t>
            </a:r>
            <a:r>
              <a:rPr lang="en-US" dirty="0" err="1"/>
              <a:t>sangat</a:t>
            </a:r>
            <a:r>
              <a:rPr lang="en-US" dirty="0"/>
              <a:t> </a:t>
            </a:r>
            <a:r>
              <a:rPr lang="en-US" dirty="0" err="1"/>
              <a:t>penting</a:t>
            </a:r>
            <a:r>
              <a:rPr lang="en-US" dirty="0"/>
              <a:t> </a:t>
            </a:r>
            <a:r>
              <a:rPr lang="en-US" dirty="0" err="1"/>
              <a:t>mengingat</a:t>
            </a:r>
            <a:r>
              <a:rPr lang="en-US" dirty="0"/>
              <a:t> </a:t>
            </a:r>
            <a:r>
              <a:rPr lang="en-US" dirty="0" err="1"/>
              <a:t>bahwa</a:t>
            </a:r>
            <a:r>
              <a:rPr lang="en-US" dirty="0"/>
              <a:t> </a:t>
            </a:r>
            <a:r>
              <a:rPr lang="en-US" dirty="0" err="1"/>
              <a:t>sebenarnya</a:t>
            </a:r>
            <a:r>
              <a:rPr lang="en-US" dirty="0"/>
              <a:t> </a:t>
            </a:r>
            <a:r>
              <a:rPr lang="en-US" dirty="0" err="1"/>
              <a:t>pemerintah</a:t>
            </a:r>
            <a:r>
              <a:rPr lang="en-US" dirty="0"/>
              <a:t> </a:t>
            </a:r>
            <a:r>
              <a:rPr lang="en-US" dirty="0" err="1"/>
              <a:t>sudah</a:t>
            </a:r>
            <a:r>
              <a:rPr lang="en-US" dirty="0"/>
              <a:t> </a:t>
            </a:r>
            <a:r>
              <a:rPr lang="en-US" dirty="0" err="1"/>
              <a:t>banyak</a:t>
            </a:r>
            <a:r>
              <a:rPr lang="en-US" dirty="0"/>
              <a:t> </a:t>
            </a:r>
            <a:r>
              <a:rPr lang="en-US" dirty="0" err="1"/>
              <a:t>mengeluarkan</a:t>
            </a:r>
            <a:r>
              <a:rPr lang="en-US" dirty="0"/>
              <a:t> </a:t>
            </a:r>
            <a:r>
              <a:rPr lang="en-US" dirty="0" err="1"/>
              <a:t>kebijakan</a:t>
            </a:r>
            <a:r>
              <a:rPr lang="en-US" dirty="0"/>
              <a:t> yang </a:t>
            </a:r>
            <a:r>
              <a:rPr lang="en-US" dirty="0" err="1"/>
              <a:t>berkaitan</a:t>
            </a:r>
            <a:r>
              <a:rPr lang="en-US" dirty="0"/>
              <a:t> </a:t>
            </a:r>
            <a:r>
              <a:rPr lang="en-US" dirty="0" err="1"/>
              <a:t>dengan</a:t>
            </a:r>
            <a:r>
              <a:rPr lang="en-US" dirty="0"/>
              <a:t> CSR </a:t>
            </a:r>
            <a:r>
              <a:rPr lang="en-US" dirty="0" err="1"/>
              <a:t>baik</a:t>
            </a:r>
            <a:r>
              <a:rPr lang="en-US" dirty="0"/>
              <a:t> </a:t>
            </a:r>
            <a:r>
              <a:rPr lang="en-US" dirty="0" err="1"/>
              <a:t>secara</a:t>
            </a:r>
            <a:r>
              <a:rPr lang="en-US" dirty="0"/>
              <a:t> </a:t>
            </a:r>
            <a:r>
              <a:rPr lang="en-US" dirty="0" err="1"/>
              <a:t>spesifik</a:t>
            </a:r>
            <a:r>
              <a:rPr lang="en-US" dirty="0"/>
              <a:t> </a:t>
            </a:r>
            <a:r>
              <a:rPr lang="en-US" dirty="0" err="1"/>
              <a:t>ataupun</a:t>
            </a:r>
            <a:r>
              <a:rPr lang="en-US" dirty="0"/>
              <a:t> </a:t>
            </a:r>
            <a:r>
              <a:rPr lang="en-US" dirty="0" err="1"/>
              <a:t>tidak</a:t>
            </a:r>
            <a:r>
              <a:rPr lang="en-US" dirty="0"/>
              <a:t>, </a:t>
            </a:r>
            <a:r>
              <a:rPr lang="en-US" dirty="0" err="1"/>
              <a:t>yaitu</a:t>
            </a:r>
            <a:r>
              <a:rPr lang="en-US" dirty="0"/>
              <a:t> di </a:t>
            </a:r>
            <a:r>
              <a:rPr lang="en-US" dirty="0" err="1"/>
              <a:t>bidang</a:t>
            </a:r>
            <a:r>
              <a:rPr lang="en-US" dirty="0"/>
              <a:t> </a:t>
            </a:r>
            <a:r>
              <a:rPr lang="en-US" dirty="0" err="1"/>
              <a:t>lingkungan</a:t>
            </a:r>
            <a:r>
              <a:rPr lang="en-US" dirty="0"/>
              <a:t> </a:t>
            </a:r>
            <a:r>
              <a:rPr lang="en-US" dirty="0" err="1"/>
              <a:t>hidup</a:t>
            </a:r>
            <a:r>
              <a:rPr lang="en-US" dirty="0"/>
              <a:t>, </a:t>
            </a:r>
            <a:r>
              <a:rPr lang="en-US" dirty="0" err="1"/>
              <a:t>ketenagakerjaan</a:t>
            </a:r>
            <a:r>
              <a:rPr lang="en-US" dirty="0"/>
              <a:t>, </a:t>
            </a:r>
            <a:r>
              <a:rPr lang="en-US" dirty="0" err="1"/>
              <a:t>perlindungan</a:t>
            </a:r>
            <a:r>
              <a:rPr lang="en-US" dirty="0"/>
              <a:t> </a:t>
            </a:r>
            <a:r>
              <a:rPr lang="en-US" dirty="0" err="1"/>
              <a:t>konsumen</a:t>
            </a:r>
            <a:r>
              <a:rPr lang="en-US" dirty="0"/>
              <a:t>, </a:t>
            </a:r>
            <a:r>
              <a:rPr lang="en-US" dirty="0" err="1"/>
              <a:t>penanganan</a:t>
            </a:r>
            <a:r>
              <a:rPr lang="en-US" dirty="0"/>
              <a:t> fakir </a:t>
            </a:r>
            <a:r>
              <a:rPr lang="en-US" dirty="0" err="1"/>
              <a:t>miskin</a:t>
            </a:r>
            <a:r>
              <a:rPr lang="en-US" dirty="0"/>
              <a:t> </a:t>
            </a:r>
            <a:r>
              <a:rPr lang="en-US" dirty="0" err="1"/>
              <a:t>dan</a:t>
            </a:r>
            <a:r>
              <a:rPr lang="en-US" dirty="0"/>
              <a:t> </a:t>
            </a:r>
            <a:r>
              <a:rPr lang="en-US" dirty="0" err="1"/>
              <a:t>masih</a:t>
            </a:r>
            <a:r>
              <a:rPr lang="en-US" dirty="0"/>
              <a:t> </a:t>
            </a:r>
            <a:r>
              <a:rPr lang="en-US" dirty="0" err="1"/>
              <a:t>banyak</a:t>
            </a:r>
            <a:r>
              <a:rPr lang="en-US" dirty="0"/>
              <a:t> </a:t>
            </a:r>
            <a:r>
              <a:rPr lang="en-US" dirty="0" err="1"/>
              <a:t>kebijakan</a:t>
            </a:r>
            <a:r>
              <a:rPr lang="en-US" dirty="0"/>
              <a:t> </a:t>
            </a:r>
            <a:r>
              <a:rPr lang="en-US" dirty="0" err="1"/>
              <a:t>lainnya</a:t>
            </a:r>
            <a:r>
              <a:rPr lang="en-US" dirty="0"/>
              <a:t>, </a:t>
            </a:r>
            <a:r>
              <a:rPr lang="en-US" dirty="0" err="1"/>
              <a:t>hanya</a:t>
            </a:r>
            <a:r>
              <a:rPr lang="en-US" dirty="0"/>
              <a:t> </a:t>
            </a:r>
            <a:r>
              <a:rPr lang="en-US" dirty="0" err="1"/>
              <a:t>saja</a:t>
            </a:r>
            <a:r>
              <a:rPr lang="en-US" dirty="0"/>
              <a:t> </a:t>
            </a:r>
            <a:r>
              <a:rPr lang="en-US" dirty="0" err="1"/>
              <a:t>pada</a:t>
            </a:r>
            <a:r>
              <a:rPr lang="en-US" dirty="0"/>
              <a:t> </a:t>
            </a:r>
            <a:r>
              <a:rPr lang="en-US" dirty="0" err="1"/>
              <a:t>tataran</a:t>
            </a:r>
            <a:r>
              <a:rPr lang="en-US" dirty="0"/>
              <a:t> </a:t>
            </a:r>
            <a:r>
              <a:rPr lang="en-US" dirty="0" err="1"/>
              <a:t>implementasinya</a:t>
            </a:r>
            <a:r>
              <a:rPr lang="en-US" dirty="0"/>
              <a:t> yang </a:t>
            </a:r>
            <a:r>
              <a:rPr lang="en-US" dirty="0" err="1"/>
              <a:t>belum</a:t>
            </a:r>
            <a:r>
              <a:rPr lang="en-US" dirty="0"/>
              <a:t> optimal.</a:t>
            </a:r>
          </a:p>
          <a:p>
            <a:endParaRPr lang="en-US" dirty="0"/>
          </a:p>
        </p:txBody>
      </p:sp>
    </p:spTree>
    <p:extLst>
      <p:ext uri="{BB962C8B-B14F-4D97-AF65-F5344CB8AC3E}">
        <p14:creationId xmlns:p14="http://schemas.microsoft.com/office/powerpoint/2010/main" val="123032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err="1"/>
              <a:t>Pemerintah</a:t>
            </a:r>
            <a:r>
              <a:rPr lang="en-US" dirty="0"/>
              <a:t> </a:t>
            </a:r>
            <a:r>
              <a:rPr lang="en-US" dirty="0" err="1"/>
              <a:t>juga</a:t>
            </a:r>
            <a:r>
              <a:rPr lang="en-US" dirty="0"/>
              <a:t> </a:t>
            </a:r>
            <a:r>
              <a:rPr lang="en-US" dirty="0" err="1"/>
              <a:t>perlu</a:t>
            </a:r>
            <a:r>
              <a:rPr lang="en-US" dirty="0"/>
              <a:t> </a:t>
            </a:r>
            <a:r>
              <a:rPr lang="en-US" dirty="0" err="1"/>
              <a:t>mendorong</a:t>
            </a:r>
            <a:r>
              <a:rPr lang="en-US" dirty="0"/>
              <a:t> CSR </a:t>
            </a:r>
            <a:r>
              <a:rPr lang="en-US" dirty="0" err="1"/>
              <a:t>dengan</a:t>
            </a:r>
            <a:r>
              <a:rPr lang="en-US" dirty="0"/>
              <a:t> </a:t>
            </a:r>
            <a:r>
              <a:rPr lang="en-US" dirty="0" err="1"/>
              <a:t>cara</a:t>
            </a:r>
            <a:r>
              <a:rPr lang="en-US" dirty="0"/>
              <a:t> </a:t>
            </a:r>
            <a:r>
              <a:rPr lang="en-US" dirty="0" err="1"/>
              <a:t>melakukan</a:t>
            </a:r>
            <a:r>
              <a:rPr lang="en-US" dirty="0"/>
              <a:t> </a:t>
            </a:r>
            <a:r>
              <a:rPr lang="en-US" dirty="0" err="1"/>
              <a:t>aktivitas</a:t>
            </a:r>
            <a:r>
              <a:rPr lang="en-US" dirty="0"/>
              <a:t> </a:t>
            </a:r>
            <a:r>
              <a:rPr lang="en-US" dirty="0" err="1"/>
              <a:t>koordinasi</a:t>
            </a:r>
            <a:r>
              <a:rPr lang="en-US" dirty="0"/>
              <a:t> </a:t>
            </a:r>
            <a:r>
              <a:rPr lang="en-US" dirty="0" err="1"/>
              <a:t>kebijakan</a:t>
            </a:r>
            <a:r>
              <a:rPr lang="en-US" dirty="0"/>
              <a:t> CSR </a:t>
            </a:r>
            <a:r>
              <a:rPr lang="en-US" dirty="0" err="1"/>
              <a:t>antarkementerian</a:t>
            </a:r>
            <a:r>
              <a:rPr lang="en-US" dirty="0"/>
              <a:t> </a:t>
            </a:r>
            <a:r>
              <a:rPr lang="en-US" dirty="0" err="1"/>
              <a:t>atau</a:t>
            </a:r>
            <a:r>
              <a:rPr lang="en-US" dirty="0"/>
              <a:t> </a:t>
            </a:r>
            <a:r>
              <a:rPr lang="en-US" dirty="0" err="1"/>
              <a:t>departemen</a:t>
            </a:r>
            <a:r>
              <a:rPr lang="en-US" dirty="0"/>
              <a:t>, </a:t>
            </a:r>
            <a:r>
              <a:rPr lang="en-US" dirty="0" err="1"/>
              <a:t>meningkatkan</a:t>
            </a:r>
            <a:r>
              <a:rPr lang="en-US" dirty="0"/>
              <a:t> </a:t>
            </a:r>
            <a:r>
              <a:rPr lang="en-US" dirty="0" err="1"/>
              <a:t>profil</a:t>
            </a:r>
            <a:r>
              <a:rPr lang="en-US" dirty="0"/>
              <a:t> CSR, </a:t>
            </a:r>
            <a:r>
              <a:rPr lang="en-US" dirty="0" err="1"/>
              <a:t>dan</a:t>
            </a:r>
            <a:r>
              <a:rPr lang="en-US" dirty="0"/>
              <a:t> </a:t>
            </a:r>
            <a:r>
              <a:rPr lang="en-US" dirty="0" err="1"/>
              <a:t>mendemontrsikan</a:t>
            </a:r>
            <a:r>
              <a:rPr lang="en-US" dirty="0"/>
              <a:t> </a:t>
            </a:r>
            <a:r>
              <a:rPr lang="en-US" dirty="0" err="1"/>
              <a:t>praktik-praktik</a:t>
            </a:r>
            <a:r>
              <a:rPr lang="en-US" dirty="0"/>
              <a:t> </a:t>
            </a:r>
            <a:r>
              <a:rPr lang="en-US" dirty="0" err="1"/>
              <a:t>terbaik</a:t>
            </a:r>
            <a:r>
              <a:rPr lang="en-US" dirty="0"/>
              <a:t> (</a:t>
            </a:r>
            <a:r>
              <a:rPr lang="en-US" i="1" dirty="0"/>
              <a:t>best practices</a:t>
            </a:r>
            <a:r>
              <a:rPr lang="en-US" dirty="0"/>
              <a:t>) CSR </a:t>
            </a:r>
            <a:r>
              <a:rPr lang="en-US" dirty="0" err="1"/>
              <a:t>sebagai</a:t>
            </a:r>
            <a:r>
              <a:rPr lang="en-US" dirty="0"/>
              <a:t> </a:t>
            </a:r>
            <a:r>
              <a:rPr lang="en-US" dirty="0" err="1"/>
              <a:t>sarana</a:t>
            </a:r>
            <a:r>
              <a:rPr lang="en-US" dirty="0"/>
              <a:t> </a:t>
            </a:r>
            <a:r>
              <a:rPr lang="en-US" dirty="0" err="1"/>
              <a:t>perusahaan-perusahaan</a:t>
            </a:r>
            <a:r>
              <a:rPr lang="en-US" dirty="0"/>
              <a:t> </a:t>
            </a:r>
            <a:r>
              <a:rPr lang="en-US" dirty="0" err="1"/>
              <a:t>belajar</a:t>
            </a:r>
            <a:r>
              <a:rPr lang="en-US" dirty="0"/>
              <a:t> </a:t>
            </a:r>
            <a:r>
              <a:rPr lang="en-US" dirty="0" err="1"/>
              <a:t>tentang</a:t>
            </a:r>
            <a:r>
              <a:rPr lang="en-US" dirty="0"/>
              <a:t> </a:t>
            </a:r>
            <a:r>
              <a:rPr lang="en-US" dirty="0" err="1"/>
              <a:t>kinerja</a:t>
            </a:r>
            <a:r>
              <a:rPr lang="en-US" dirty="0"/>
              <a:t> </a:t>
            </a:r>
            <a:r>
              <a:rPr lang="en-US" dirty="0" err="1"/>
              <a:t>terbaik</a:t>
            </a:r>
            <a:r>
              <a:rPr lang="en-US" dirty="0"/>
              <a:t> </a:t>
            </a:r>
            <a:r>
              <a:rPr lang="en-US" dirty="0" err="1"/>
              <a:t>itu</a:t>
            </a:r>
            <a:r>
              <a:rPr lang="en-US" dirty="0"/>
              <a:t> </a:t>
            </a:r>
            <a:r>
              <a:rPr lang="en-US" dirty="0" err="1"/>
              <a:t>dapat</a:t>
            </a:r>
            <a:r>
              <a:rPr lang="en-US" dirty="0"/>
              <a:t> </a:t>
            </a:r>
            <a:r>
              <a:rPr lang="en-US" dirty="0" err="1"/>
              <a:t>dicapai</a:t>
            </a:r>
            <a:r>
              <a:rPr lang="en-US" dirty="0"/>
              <a:t>, </a:t>
            </a:r>
            <a:r>
              <a:rPr lang="en-US" dirty="0" err="1"/>
              <a:t>sehingga</a:t>
            </a:r>
            <a:r>
              <a:rPr lang="en-US" dirty="0"/>
              <a:t> </a:t>
            </a:r>
            <a:r>
              <a:rPr lang="en-US" dirty="0" err="1"/>
              <a:t>semakin</a:t>
            </a:r>
            <a:r>
              <a:rPr lang="en-US" dirty="0"/>
              <a:t> </a:t>
            </a:r>
            <a:r>
              <a:rPr lang="en-US" dirty="0" err="1"/>
              <a:t>banyak</a:t>
            </a:r>
            <a:r>
              <a:rPr lang="en-US" dirty="0"/>
              <a:t> </a:t>
            </a:r>
            <a:r>
              <a:rPr lang="en-US" dirty="0" err="1"/>
              <a:t>perusahaan</a:t>
            </a:r>
            <a:r>
              <a:rPr lang="en-US" dirty="0"/>
              <a:t> </a:t>
            </a:r>
            <a:r>
              <a:rPr lang="en-US" dirty="0" err="1"/>
              <a:t>tertarik</a:t>
            </a:r>
            <a:r>
              <a:rPr lang="en-US" dirty="0"/>
              <a:t> </a:t>
            </a:r>
            <a:r>
              <a:rPr lang="en-US" dirty="0" err="1"/>
              <a:t>melakukan</a:t>
            </a:r>
            <a:r>
              <a:rPr lang="en-US" dirty="0"/>
              <a:t> </a:t>
            </a:r>
            <a:r>
              <a:rPr lang="en-US" dirty="0" err="1"/>
              <a:t>aktivitas</a:t>
            </a:r>
            <a:r>
              <a:rPr lang="en-US" dirty="0"/>
              <a:t> CSR.</a:t>
            </a:r>
          </a:p>
          <a:p>
            <a:r>
              <a:rPr lang="en-US" dirty="0" err="1"/>
              <a:t>Keterkaitan</a:t>
            </a:r>
            <a:r>
              <a:rPr lang="en-US" dirty="0"/>
              <a:t> </a:t>
            </a:r>
            <a:r>
              <a:rPr lang="en-US" dirty="0" err="1"/>
              <a:t>antara</a:t>
            </a:r>
            <a:r>
              <a:rPr lang="en-US" dirty="0"/>
              <a:t> </a:t>
            </a:r>
            <a:r>
              <a:rPr lang="en-US" dirty="0" err="1"/>
              <a:t>penyelenggaraan</a:t>
            </a:r>
            <a:r>
              <a:rPr lang="en-US" dirty="0"/>
              <a:t> CSR </a:t>
            </a:r>
            <a:r>
              <a:rPr lang="en-US" dirty="0" err="1"/>
              <a:t>dengan</a:t>
            </a:r>
            <a:r>
              <a:rPr lang="en-US" dirty="0"/>
              <a:t> </a:t>
            </a:r>
            <a:r>
              <a:rPr lang="en-US" dirty="0" err="1"/>
              <a:t>konsep</a:t>
            </a:r>
            <a:r>
              <a:rPr lang="en-US" dirty="0"/>
              <a:t> </a:t>
            </a:r>
            <a:r>
              <a:rPr lang="en-US" dirty="0" err="1"/>
              <a:t>pembangunan</a:t>
            </a:r>
            <a:r>
              <a:rPr lang="en-US" dirty="0"/>
              <a:t> </a:t>
            </a:r>
            <a:r>
              <a:rPr lang="en-US" dirty="0" err="1"/>
              <a:t>berkelanjutan</a:t>
            </a:r>
            <a:r>
              <a:rPr lang="en-US" dirty="0"/>
              <a:t> </a:t>
            </a:r>
            <a:r>
              <a:rPr lang="en-US" dirty="0" err="1"/>
              <a:t>semestinya</a:t>
            </a:r>
            <a:r>
              <a:rPr lang="en-US" dirty="0"/>
              <a:t> </a:t>
            </a:r>
            <a:r>
              <a:rPr lang="en-US" dirty="0" err="1"/>
              <a:t>juga</a:t>
            </a:r>
            <a:r>
              <a:rPr lang="en-US" dirty="0"/>
              <a:t> </a:t>
            </a:r>
            <a:r>
              <a:rPr lang="en-US" dirty="0" err="1"/>
              <a:t>termuat</a:t>
            </a:r>
            <a:r>
              <a:rPr lang="en-US" dirty="0"/>
              <a:t> </a:t>
            </a:r>
            <a:r>
              <a:rPr lang="en-US" dirty="0" err="1"/>
              <a:t>secara</a:t>
            </a:r>
            <a:r>
              <a:rPr lang="en-US" dirty="0"/>
              <a:t> </a:t>
            </a:r>
            <a:r>
              <a:rPr lang="en-US" dirty="0" err="1"/>
              <a:t>jelas</a:t>
            </a:r>
            <a:r>
              <a:rPr lang="en-US" dirty="0"/>
              <a:t> </a:t>
            </a:r>
            <a:r>
              <a:rPr lang="en-US" dirty="0" err="1"/>
              <a:t>dalam</a:t>
            </a:r>
            <a:r>
              <a:rPr lang="en-US" dirty="0"/>
              <a:t> </a:t>
            </a:r>
            <a:r>
              <a:rPr lang="en-US" dirty="0" err="1"/>
              <a:t>kebijakan-kebijakan</a:t>
            </a:r>
            <a:r>
              <a:rPr lang="en-US" dirty="0"/>
              <a:t> </a:t>
            </a:r>
            <a:r>
              <a:rPr lang="en-US" dirty="0" err="1"/>
              <a:t>tentang</a:t>
            </a:r>
            <a:r>
              <a:rPr lang="en-US" dirty="0"/>
              <a:t> CSR. </a:t>
            </a:r>
            <a:r>
              <a:rPr lang="en-US" dirty="0" err="1"/>
              <a:t>Kebijakan</a:t>
            </a:r>
            <a:r>
              <a:rPr lang="en-US" dirty="0"/>
              <a:t> yang </a:t>
            </a:r>
            <a:r>
              <a:rPr lang="en-US" dirty="0" err="1"/>
              <a:t>satu</a:t>
            </a:r>
            <a:r>
              <a:rPr lang="en-US" dirty="0"/>
              <a:t> </a:t>
            </a:r>
            <a:r>
              <a:rPr lang="en-US" dirty="0" err="1"/>
              <a:t>dapat</a:t>
            </a:r>
            <a:r>
              <a:rPr lang="en-US" dirty="0"/>
              <a:t> </a:t>
            </a:r>
            <a:r>
              <a:rPr lang="en-US" dirty="0" err="1"/>
              <a:t>menjadi</a:t>
            </a:r>
            <a:r>
              <a:rPr lang="en-US" dirty="0"/>
              <a:t> </a:t>
            </a:r>
            <a:r>
              <a:rPr lang="en-US" dirty="0" err="1"/>
              <a:t>penguat</a:t>
            </a:r>
            <a:r>
              <a:rPr lang="en-US" dirty="0"/>
              <a:t> </a:t>
            </a:r>
            <a:r>
              <a:rPr lang="en-US" dirty="0" err="1"/>
              <a:t>bagi</a:t>
            </a:r>
            <a:r>
              <a:rPr lang="en-US" dirty="0"/>
              <a:t> </a:t>
            </a:r>
            <a:r>
              <a:rPr lang="en-US" dirty="0" err="1"/>
              <a:t>regulasi</a:t>
            </a:r>
            <a:r>
              <a:rPr lang="en-US" dirty="0"/>
              <a:t> </a:t>
            </a:r>
            <a:r>
              <a:rPr lang="en-US" dirty="0" err="1"/>
              <a:t>lainnya</a:t>
            </a:r>
            <a:r>
              <a:rPr lang="en-US" dirty="0"/>
              <a:t> yang </a:t>
            </a:r>
            <a:r>
              <a:rPr lang="en-US" dirty="0" err="1"/>
              <a:t>sudah</a:t>
            </a:r>
            <a:r>
              <a:rPr lang="en-US" dirty="0"/>
              <a:t> </a:t>
            </a:r>
            <a:r>
              <a:rPr lang="en-US" dirty="0" err="1"/>
              <a:t>sesuai</a:t>
            </a:r>
            <a:r>
              <a:rPr lang="en-US" dirty="0"/>
              <a:t> </a:t>
            </a:r>
            <a:r>
              <a:rPr lang="en-US" dirty="0" err="1"/>
              <a:t>dan</a:t>
            </a:r>
            <a:r>
              <a:rPr lang="en-US" dirty="0"/>
              <a:t> </a:t>
            </a:r>
            <a:r>
              <a:rPr lang="en-US" dirty="0" err="1"/>
              <a:t>mendorong</a:t>
            </a:r>
            <a:r>
              <a:rPr lang="en-US" dirty="0"/>
              <a:t> </a:t>
            </a:r>
            <a:r>
              <a:rPr lang="en-US" dirty="0" err="1"/>
              <a:t>perbaikan</a:t>
            </a:r>
            <a:r>
              <a:rPr lang="en-US" dirty="0"/>
              <a:t> </a:t>
            </a:r>
            <a:r>
              <a:rPr lang="en-US" dirty="0" err="1"/>
              <a:t>kebijakan</a:t>
            </a:r>
            <a:r>
              <a:rPr lang="en-US" dirty="0"/>
              <a:t> lain yang </a:t>
            </a:r>
            <a:r>
              <a:rPr lang="en-US" dirty="0" err="1"/>
              <a:t>dirasa</a:t>
            </a:r>
            <a:r>
              <a:rPr lang="en-US" dirty="0"/>
              <a:t> </a:t>
            </a:r>
            <a:r>
              <a:rPr lang="en-US" dirty="0" err="1"/>
              <a:t>belum</a:t>
            </a:r>
            <a:r>
              <a:rPr lang="en-US" dirty="0"/>
              <a:t> </a:t>
            </a:r>
            <a:r>
              <a:rPr lang="en-US" dirty="0" err="1"/>
              <a:t>sesuai</a:t>
            </a:r>
            <a:r>
              <a:rPr lang="en-US" dirty="0"/>
              <a:t>, </a:t>
            </a:r>
            <a:r>
              <a:rPr lang="en-US" dirty="0" err="1"/>
              <a:t>dengan</a:t>
            </a:r>
            <a:r>
              <a:rPr lang="en-US" dirty="0"/>
              <a:t> </a:t>
            </a:r>
            <a:r>
              <a:rPr lang="en-US" dirty="0" err="1"/>
              <a:t>menjadikan</a:t>
            </a:r>
            <a:r>
              <a:rPr lang="en-US" dirty="0"/>
              <a:t> </a:t>
            </a:r>
            <a:r>
              <a:rPr lang="en-US" dirty="0" err="1"/>
              <a:t>pembangunan</a:t>
            </a:r>
            <a:r>
              <a:rPr lang="en-US" dirty="0"/>
              <a:t> </a:t>
            </a:r>
            <a:r>
              <a:rPr lang="en-US" dirty="0" err="1"/>
              <a:t>berkelanjutan</a:t>
            </a:r>
            <a:r>
              <a:rPr lang="en-US" dirty="0"/>
              <a:t> </a:t>
            </a:r>
            <a:r>
              <a:rPr lang="en-US" dirty="0" err="1"/>
              <a:t>sebagai</a:t>
            </a:r>
            <a:r>
              <a:rPr lang="en-US" dirty="0"/>
              <a:t> </a:t>
            </a:r>
            <a:r>
              <a:rPr lang="en-US" dirty="0" err="1"/>
              <a:t>dasar</a:t>
            </a:r>
            <a:r>
              <a:rPr lang="en-US" dirty="0"/>
              <a:t> </a:t>
            </a:r>
            <a:r>
              <a:rPr lang="en-US" dirty="0" err="1"/>
              <a:t>pijakannya</a:t>
            </a:r>
            <a:r>
              <a:rPr lang="en-US" dirty="0"/>
              <a:t>. </a:t>
            </a:r>
            <a:r>
              <a:rPr lang="en-US" dirty="0" err="1"/>
              <a:t>Ketika</a:t>
            </a:r>
            <a:r>
              <a:rPr lang="en-US" dirty="0"/>
              <a:t> </a:t>
            </a:r>
            <a:r>
              <a:rPr lang="en-US" dirty="0" err="1"/>
              <a:t>suatu</a:t>
            </a:r>
            <a:r>
              <a:rPr lang="en-US" dirty="0"/>
              <a:t> </a:t>
            </a:r>
            <a:r>
              <a:rPr lang="en-US" dirty="0" err="1"/>
              <a:t>kebijakan</a:t>
            </a:r>
            <a:r>
              <a:rPr lang="en-US" dirty="0"/>
              <a:t> </a:t>
            </a:r>
            <a:r>
              <a:rPr lang="en-US" dirty="0" err="1"/>
              <a:t>sudah</a:t>
            </a:r>
            <a:r>
              <a:rPr lang="en-US" dirty="0"/>
              <a:t> </a:t>
            </a:r>
            <a:r>
              <a:rPr lang="en-US" dirty="0" err="1"/>
              <a:t>dianggap</a:t>
            </a:r>
            <a:r>
              <a:rPr lang="en-US" dirty="0"/>
              <a:t> </a:t>
            </a:r>
            <a:r>
              <a:rPr lang="en-US" dirty="0" err="1"/>
              <a:t>sejalan</a:t>
            </a:r>
            <a:r>
              <a:rPr lang="en-US" dirty="0"/>
              <a:t> </a:t>
            </a:r>
            <a:r>
              <a:rPr lang="en-US" dirty="0" err="1"/>
              <a:t>dengan</a:t>
            </a:r>
            <a:r>
              <a:rPr lang="en-US" dirty="0"/>
              <a:t> </a:t>
            </a:r>
            <a:r>
              <a:rPr lang="en-US" dirty="0" err="1"/>
              <a:t>pembangunan</a:t>
            </a:r>
            <a:r>
              <a:rPr lang="en-US" dirty="0"/>
              <a:t> </a:t>
            </a:r>
            <a:r>
              <a:rPr lang="en-US" dirty="0" err="1"/>
              <a:t>berkelanjutan</a:t>
            </a:r>
            <a:r>
              <a:rPr lang="en-US" dirty="0"/>
              <a:t>, </a:t>
            </a:r>
            <a:r>
              <a:rPr lang="en-US" dirty="0" err="1"/>
              <a:t>maka</a:t>
            </a:r>
            <a:r>
              <a:rPr lang="en-US" dirty="0"/>
              <a:t> </a:t>
            </a:r>
            <a:r>
              <a:rPr lang="en-US" dirty="0" err="1"/>
              <a:t>kebijakan</a:t>
            </a:r>
            <a:r>
              <a:rPr lang="en-US" dirty="0"/>
              <a:t> </a:t>
            </a:r>
            <a:r>
              <a:rPr lang="en-US" dirty="0" err="1"/>
              <a:t>tersebut</a:t>
            </a:r>
            <a:r>
              <a:rPr lang="en-US" dirty="0"/>
              <a:t> </a:t>
            </a:r>
            <a:r>
              <a:rPr lang="en-US" dirty="0" err="1"/>
              <a:t>dapat</a:t>
            </a:r>
            <a:r>
              <a:rPr lang="en-US" dirty="0"/>
              <a:t> </a:t>
            </a:r>
            <a:r>
              <a:rPr lang="en-US" dirty="0" err="1"/>
              <a:t>dianggap</a:t>
            </a:r>
            <a:r>
              <a:rPr lang="en-US" dirty="0"/>
              <a:t> </a:t>
            </a:r>
            <a:r>
              <a:rPr lang="en-US" dirty="0" err="1"/>
              <a:t>baik</a:t>
            </a:r>
            <a:r>
              <a:rPr lang="en-US" dirty="0"/>
              <a:t> </a:t>
            </a:r>
            <a:r>
              <a:rPr lang="en-US" dirty="0" err="1"/>
              <a:t>dan</a:t>
            </a:r>
            <a:r>
              <a:rPr lang="en-US" dirty="0"/>
              <a:t> </a:t>
            </a:r>
            <a:r>
              <a:rPr lang="en-US" dirty="0" err="1"/>
              <a:t>penegakannya</a:t>
            </a:r>
            <a:r>
              <a:rPr lang="en-US" dirty="0"/>
              <a:t> </a:t>
            </a:r>
            <a:r>
              <a:rPr lang="en-US" dirty="0" err="1"/>
              <a:t>menjadi</a:t>
            </a:r>
            <a:r>
              <a:rPr lang="en-US" dirty="0"/>
              <a:t> </a:t>
            </a:r>
            <a:r>
              <a:rPr lang="en-US" dirty="0" err="1"/>
              <a:t>penting</a:t>
            </a:r>
            <a:r>
              <a:rPr lang="en-US" dirty="0"/>
              <a:t> </a:t>
            </a:r>
            <a:r>
              <a:rPr lang="en-US" dirty="0" err="1"/>
              <a:t>untuk</a:t>
            </a:r>
            <a:r>
              <a:rPr lang="en-US" dirty="0"/>
              <a:t> </a:t>
            </a:r>
            <a:r>
              <a:rPr lang="en-US" dirty="0" err="1"/>
              <a:t>dilaksanakan</a:t>
            </a:r>
            <a:r>
              <a:rPr lang="en-US" dirty="0"/>
              <a:t>. </a:t>
            </a:r>
            <a:r>
              <a:rPr lang="en-US" dirty="0" err="1"/>
              <a:t>Oleh</a:t>
            </a:r>
            <a:r>
              <a:rPr lang="en-US" dirty="0"/>
              <a:t> </a:t>
            </a:r>
            <a:r>
              <a:rPr lang="en-US" dirty="0" err="1"/>
              <a:t>sebab</a:t>
            </a:r>
            <a:r>
              <a:rPr lang="en-US" dirty="0"/>
              <a:t> </a:t>
            </a:r>
            <a:r>
              <a:rPr lang="en-US" dirty="0" err="1"/>
              <a:t>itu</a:t>
            </a:r>
            <a:r>
              <a:rPr lang="en-US" dirty="0"/>
              <a:t>, </a:t>
            </a:r>
            <a:r>
              <a:rPr lang="en-US" dirty="0" err="1"/>
              <a:t>kebijakan-kebijakan</a:t>
            </a:r>
            <a:r>
              <a:rPr lang="en-US" dirty="0"/>
              <a:t> </a:t>
            </a:r>
            <a:r>
              <a:rPr lang="en-US" dirty="0" err="1"/>
              <a:t>tersebut</a:t>
            </a:r>
            <a:r>
              <a:rPr lang="en-US" dirty="0"/>
              <a:t> </a:t>
            </a:r>
            <a:r>
              <a:rPr lang="en-US" dirty="0" err="1"/>
              <a:t>hendaknya</a:t>
            </a:r>
            <a:r>
              <a:rPr lang="en-US" dirty="0"/>
              <a:t> </a:t>
            </a:r>
            <a:r>
              <a:rPr lang="en-US" dirty="0" err="1"/>
              <a:t>tidak</a:t>
            </a:r>
            <a:r>
              <a:rPr lang="en-US" dirty="0"/>
              <a:t> </a:t>
            </a:r>
            <a:r>
              <a:rPr lang="en-US" dirty="0" err="1"/>
              <a:t>hanya</a:t>
            </a:r>
            <a:r>
              <a:rPr lang="en-US" dirty="0"/>
              <a:t> </a:t>
            </a:r>
            <a:r>
              <a:rPr lang="en-US" dirty="0" err="1"/>
              <a:t>dikenakan</a:t>
            </a:r>
            <a:r>
              <a:rPr lang="en-US" dirty="0"/>
              <a:t> </a:t>
            </a:r>
            <a:r>
              <a:rPr lang="en-US" dirty="0" err="1"/>
              <a:t>kepada</a:t>
            </a:r>
            <a:r>
              <a:rPr lang="en-US" dirty="0"/>
              <a:t> </a:t>
            </a:r>
            <a:r>
              <a:rPr lang="en-US" dirty="0" err="1"/>
              <a:t>perusahaan</a:t>
            </a:r>
            <a:r>
              <a:rPr lang="en-US" dirty="0"/>
              <a:t> </a:t>
            </a:r>
            <a:r>
              <a:rPr lang="en-US" dirty="0" err="1"/>
              <a:t>saja</a:t>
            </a:r>
            <a:r>
              <a:rPr lang="en-US" dirty="0"/>
              <a:t>, </a:t>
            </a:r>
            <a:r>
              <a:rPr lang="en-US" dirty="0" err="1"/>
              <a:t>namun</a:t>
            </a:r>
            <a:r>
              <a:rPr lang="en-US" dirty="0"/>
              <a:t> </a:t>
            </a:r>
            <a:r>
              <a:rPr lang="en-US" dirty="0" err="1"/>
              <a:t>kebijakan</a:t>
            </a:r>
            <a:r>
              <a:rPr lang="en-US" dirty="0"/>
              <a:t> yang </a:t>
            </a:r>
            <a:r>
              <a:rPr lang="en-US" dirty="0" err="1"/>
              <a:t>berkaitan</a:t>
            </a:r>
            <a:r>
              <a:rPr lang="en-US" dirty="0"/>
              <a:t> </a:t>
            </a:r>
            <a:r>
              <a:rPr lang="en-US" dirty="0" err="1"/>
              <a:t>dengan</a:t>
            </a:r>
            <a:r>
              <a:rPr lang="en-US" dirty="0"/>
              <a:t> </a:t>
            </a:r>
            <a:r>
              <a:rPr lang="en-US" dirty="0" err="1"/>
              <a:t>pemerintah</a:t>
            </a:r>
            <a:r>
              <a:rPr lang="en-US" dirty="0"/>
              <a:t> </a:t>
            </a:r>
            <a:r>
              <a:rPr lang="en-US" dirty="0" err="1"/>
              <a:t>dan</a:t>
            </a:r>
            <a:r>
              <a:rPr lang="en-US" dirty="0"/>
              <a:t> </a:t>
            </a:r>
            <a:r>
              <a:rPr lang="en-US" dirty="0" err="1"/>
              <a:t>masyarakat</a:t>
            </a:r>
            <a:r>
              <a:rPr lang="en-US" dirty="0"/>
              <a:t> </a:t>
            </a:r>
            <a:r>
              <a:rPr lang="en-US" dirty="0" err="1"/>
              <a:t>sipil</a:t>
            </a:r>
            <a:r>
              <a:rPr lang="en-US" dirty="0"/>
              <a:t> </a:t>
            </a:r>
            <a:r>
              <a:rPr lang="en-US" dirty="0" err="1"/>
              <a:t>juga</a:t>
            </a:r>
            <a:r>
              <a:rPr lang="en-US" dirty="0"/>
              <a:t> </a:t>
            </a:r>
            <a:r>
              <a:rPr lang="en-US" dirty="0" err="1"/>
              <a:t>harus</a:t>
            </a:r>
            <a:r>
              <a:rPr lang="en-US" dirty="0"/>
              <a:t> </a:t>
            </a:r>
            <a:r>
              <a:rPr lang="en-US" dirty="0" err="1"/>
              <a:t>ditimbang</a:t>
            </a:r>
            <a:r>
              <a:rPr lang="en-US" dirty="0"/>
              <a:t> </a:t>
            </a:r>
            <a:r>
              <a:rPr lang="en-US" dirty="0" err="1"/>
              <a:t>dengan</a:t>
            </a:r>
            <a:r>
              <a:rPr lang="en-US" dirty="0"/>
              <a:t> </a:t>
            </a:r>
            <a:r>
              <a:rPr lang="en-US" dirty="0" err="1"/>
              <a:t>konsep</a:t>
            </a:r>
            <a:r>
              <a:rPr lang="en-US" dirty="0"/>
              <a:t> yang </a:t>
            </a:r>
            <a:r>
              <a:rPr lang="en-US" dirty="0" err="1"/>
              <a:t>sama</a:t>
            </a:r>
            <a:r>
              <a:rPr lang="en-US" dirty="0"/>
              <a:t>. </a:t>
            </a:r>
            <a:r>
              <a:rPr lang="en-US" dirty="0" err="1"/>
              <a:t>Jika</a:t>
            </a:r>
            <a:r>
              <a:rPr lang="en-US" dirty="0"/>
              <a:t> </a:t>
            </a:r>
            <a:r>
              <a:rPr lang="en-US" dirty="0" err="1"/>
              <a:t>seluruh</a:t>
            </a:r>
            <a:r>
              <a:rPr lang="en-US" dirty="0"/>
              <a:t> </a:t>
            </a:r>
            <a:r>
              <a:rPr lang="en-US" dirty="0" err="1"/>
              <a:t>kebijakan</a:t>
            </a:r>
            <a:r>
              <a:rPr lang="en-US" dirty="0"/>
              <a:t> </a:t>
            </a:r>
            <a:r>
              <a:rPr lang="en-US" dirty="0" err="1"/>
              <a:t>sudah</a:t>
            </a:r>
            <a:r>
              <a:rPr lang="en-US" dirty="0"/>
              <a:t> </a:t>
            </a:r>
            <a:r>
              <a:rPr lang="en-US" dirty="0" err="1"/>
              <a:t>selaras</a:t>
            </a:r>
            <a:r>
              <a:rPr lang="en-US" dirty="0"/>
              <a:t> </a:t>
            </a:r>
            <a:r>
              <a:rPr lang="en-US" dirty="0" err="1"/>
              <a:t>satu</a:t>
            </a:r>
            <a:r>
              <a:rPr lang="en-US" dirty="0"/>
              <a:t> </a:t>
            </a:r>
            <a:r>
              <a:rPr lang="en-US" dirty="0" err="1"/>
              <a:t>dengan</a:t>
            </a:r>
            <a:r>
              <a:rPr lang="en-US" dirty="0"/>
              <a:t> yang lain </a:t>
            </a:r>
            <a:r>
              <a:rPr lang="en-US" dirty="0" err="1"/>
              <a:t>dan</a:t>
            </a:r>
            <a:r>
              <a:rPr lang="en-US" dirty="0"/>
              <a:t> </a:t>
            </a:r>
            <a:r>
              <a:rPr lang="en-US" dirty="0" err="1"/>
              <a:t>sudah</a:t>
            </a:r>
            <a:r>
              <a:rPr lang="en-US" dirty="0"/>
              <a:t> </a:t>
            </a:r>
            <a:r>
              <a:rPr lang="en-US" dirty="0" err="1"/>
              <a:t>berlandaskan</a:t>
            </a:r>
            <a:r>
              <a:rPr lang="en-US" dirty="0"/>
              <a:t> </a:t>
            </a:r>
            <a:r>
              <a:rPr lang="en-US" dirty="0" err="1"/>
              <a:t>pada</a:t>
            </a:r>
            <a:r>
              <a:rPr lang="en-US" dirty="0"/>
              <a:t> </a:t>
            </a:r>
            <a:r>
              <a:rPr lang="en-US" dirty="0" err="1"/>
              <a:t>konsep</a:t>
            </a:r>
            <a:r>
              <a:rPr lang="en-US" dirty="0"/>
              <a:t> </a:t>
            </a:r>
            <a:r>
              <a:rPr lang="en-US" dirty="0" err="1"/>
              <a:t>pembangunan</a:t>
            </a:r>
            <a:r>
              <a:rPr lang="en-US" dirty="0"/>
              <a:t> </a:t>
            </a:r>
            <a:r>
              <a:rPr lang="en-US" dirty="0" err="1"/>
              <a:t>berkelanjutan</a:t>
            </a:r>
            <a:r>
              <a:rPr lang="en-US" dirty="0"/>
              <a:t>, </a:t>
            </a:r>
            <a:r>
              <a:rPr lang="en-US" dirty="0" err="1"/>
              <a:t>maka</a:t>
            </a:r>
            <a:r>
              <a:rPr lang="en-US" dirty="0"/>
              <a:t> </a:t>
            </a:r>
            <a:r>
              <a:rPr lang="en-US" dirty="0" err="1"/>
              <a:t>proyeksi</a:t>
            </a:r>
            <a:r>
              <a:rPr lang="en-US" dirty="0"/>
              <a:t> </a:t>
            </a:r>
            <a:r>
              <a:rPr lang="en-US" dirty="0" err="1"/>
              <a:t>kondisi</a:t>
            </a:r>
            <a:r>
              <a:rPr lang="en-US" dirty="0"/>
              <a:t> Indonesia </a:t>
            </a:r>
            <a:r>
              <a:rPr lang="en-US" dirty="0" err="1"/>
              <a:t>akan</a:t>
            </a:r>
            <a:r>
              <a:rPr lang="en-US" dirty="0"/>
              <a:t> </a:t>
            </a:r>
            <a:r>
              <a:rPr lang="en-US" dirty="0" err="1"/>
              <a:t>bertambah</a:t>
            </a:r>
            <a:r>
              <a:rPr lang="en-US" dirty="0"/>
              <a:t> </a:t>
            </a:r>
            <a:r>
              <a:rPr lang="en-US" dirty="0" err="1"/>
              <a:t>baik</a:t>
            </a:r>
            <a:r>
              <a:rPr lang="en-US" dirty="0"/>
              <a:t> di </a:t>
            </a:r>
            <a:r>
              <a:rPr lang="en-US" dirty="0" err="1"/>
              <a:t>masa</a:t>
            </a:r>
            <a:r>
              <a:rPr lang="en-US" dirty="0"/>
              <a:t> </a:t>
            </a:r>
            <a:r>
              <a:rPr lang="en-US" dirty="0" err="1"/>
              <a:t>mendatang</a:t>
            </a:r>
            <a:r>
              <a:rPr lang="en-US" dirty="0"/>
              <a:t>  </a:t>
            </a:r>
            <a:r>
              <a:rPr lang="en-US" dirty="0" err="1"/>
              <a:t>akan</a:t>
            </a:r>
            <a:r>
              <a:rPr lang="en-US" dirty="0"/>
              <a:t> </a:t>
            </a:r>
            <a:r>
              <a:rPr lang="en-US" dirty="0" err="1"/>
              <a:t>terwujud</a:t>
            </a:r>
            <a:r>
              <a:rPr lang="en-US" dirty="0"/>
              <a:t>.</a:t>
            </a:r>
          </a:p>
          <a:p>
            <a:endParaRPr lang="en-US" dirty="0"/>
          </a:p>
        </p:txBody>
      </p:sp>
    </p:spTree>
    <p:extLst>
      <p:ext uri="{BB962C8B-B14F-4D97-AF65-F5344CB8AC3E}">
        <p14:creationId xmlns:p14="http://schemas.microsoft.com/office/powerpoint/2010/main" val="167636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567" y="484241"/>
            <a:ext cx="6931742" cy="1142999"/>
          </a:xfrm>
          <a:solidFill>
            <a:schemeClr val="accent4">
              <a:lumMod val="40000"/>
              <a:lumOff val="60000"/>
            </a:schemeClr>
          </a:solidFill>
        </p:spPr>
        <p:txBody>
          <a:bodyPr>
            <a:normAutofit fontScale="70000" lnSpcReduction="20000"/>
          </a:bodyPr>
          <a:lstStyle/>
          <a:p>
            <a:pPr>
              <a:buNone/>
            </a:pPr>
            <a:r>
              <a:rPr lang="en-US" sz="3200" dirty="0" smtClean="0">
                <a:solidFill>
                  <a:schemeClr val="tx1"/>
                </a:solidFill>
              </a:rPr>
              <a:t>	</a:t>
            </a:r>
            <a:r>
              <a:rPr lang="en-US" sz="3200" dirty="0" err="1" smtClean="0">
                <a:solidFill>
                  <a:schemeClr val="tx1"/>
                </a:solidFill>
              </a:rPr>
              <a:t>Akhir</a:t>
            </a:r>
            <a:r>
              <a:rPr lang="en-US" sz="3200" dirty="0" smtClean="0">
                <a:solidFill>
                  <a:schemeClr val="tx1"/>
                </a:solidFill>
              </a:rPr>
              <a:t> </a:t>
            </a:r>
            <a:r>
              <a:rPr lang="en-US" sz="3200" dirty="0" err="1" smtClean="0">
                <a:solidFill>
                  <a:schemeClr val="tx1"/>
                </a:solidFill>
              </a:rPr>
              <a:t>abad</a:t>
            </a:r>
            <a:r>
              <a:rPr lang="en-US" sz="3200" dirty="0" smtClean="0">
                <a:solidFill>
                  <a:schemeClr val="tx1"/>
                </a:solidFill>
              </a:rPr>
              <a:t> 19 </a:t>
            </a:r>
            <a:r>
              <a:rPr lang="en-US" sz="3200" dirty="0" err="1" smtClean="0">
                <a:solidFill>
                  <a:schemeClr val="tx1"/>
                </a:solidFill>
              </a:rPr>
              <a:t>s.d</a:t>
            </a:r>
            <a:r>
              <a:rPr lang="en-US" sz="3200" dirty="0" smtClean="0">
                <a:solidFill>
                  <a:schemeClr val="tx1"/>
                </a:solidFill>
              </a:rPr>
              <a:t> </a:t>
            </a:r>
            <a:r>
              <a:rPr lang="en-US" sz="3200" dirty="0" err="1" smtClean="0">
                <a:solidFill>
                  <a:schemeClr val="tx1"/>
                </a:solidFill>
              </a:rPr>
              <a:t>th</a:t>
            </a:r>
            <a:r>
              <a:rPr lang="en-US" sz="3200" dirty="0" smtClean="0">
                <a:solidFill>
                  <a:schemeClr val="tx1"/>
                </a:solidFill>
              </a:rPr>
              <a:t> 1930-an CSR </a:t>
            </a:r>
            <a:r>
              <a:rPr lang="en-US" sz="3200" dirty="0" err="1" smtClean="0">
                <a:solidFill>
                  <a:schemeClr val="tx1"/>
                </a:solidFill>
              </a:rPr>
              <a:t>sebagai</a:t>
            </a:r>
            <a:r>
              <a:rPr lang="en-US" sz="3200" dirty="0" smtClean="0">
                <a:solidFill>
                  <a:schemeClr val="tx1"/>
                </a:solidFill>
              </a:rPr>
              <a:t> </a:t>
            </a:r>
            <a:r>
              <a:rPr lang="en-US" sz="3200" dirty="0" err="1" smtClean="0">
                <a:solidFill>
                  <a:schemeClr val="tx1"/>
                </a:solidFill>
              </a:rPr>
              <a:t>kegiatan</a:t>
            </a:r>
            <a:r>
              <a:rPr lang="en-US" sz="3200" dirty="0" smtClean="0">
                <a:solidFill>
                  <a:schemeClr val="tx1"/>
                </a:solidFill>
              </a:rPr>
              <a:t> derma (</a:t>
            </a:r>
            <a:r>
              <a:rPr lang="en-US" sz="3200" i="1" dirty="0" smtClean="0">
                <a:solidFill>
                  <a:schemeClr val="tx1"/>
                </a:solidFill>
              </a:rPr>
              <a:t>charity</a:t>
            </a:r>
            <a:r>
              <a:rPr lang="en-US" sz="3200" dirty="0" smtClean="0">
                <a:solidFill>
                  <a:schemeClr val="tx1"/>
                </a:solidFill>
              </a:rPr>
              <a:t>) </a:t>
            </a:r>
            <a:r>
              <a:rPr lang="en-US" sz="3200" dirty="0" err="1" smtClean="0">
                <a:solidFill>
                  <a:schemeClr val="tx1"/>
                </a:solidFill>
              </a:rPr>
              <a:t>sebagai</a:t>
            </a:r>
            <a:r>
              <a:rPr lang="en-US" sz="3200" dirty="0" smtClean="0">
                <a:solidFill>
                  <a:schemeClr val="tx1"/>
                </a:solidFill>
              </a:rPr>
              <a:t> </a:t>
            </a:r>
            <a:r>
              <a:rPr lang="en-US" sz="3200" dirty="0" err="1" smtClean="0">
                <a:solidFill>
                  <a:schemeClr val="tx1"/>
                </a:solidFill>
              </a:rPr>
              <a:t>wujud</a:t>
            </a:r>
            <a:r>
              <a:rPr lang="en-US" sz="3200" dirty="0" smtClean="0">
                <a:solidFill>
                  <a:schemeClr val="tx1"/>
                </a:solidFill>
              </a:rPr>
              <a:t> </a:t>
            </a:r>
            <a:r>
              <a:rPr lang="en-US" sz="3200" dirty="0" err="1" smtClean="0">
                <a:solidFill>
                  <a:schemeClr val="tx1"/>
                </a:solidFill>
              </a:rPr>
              <a:t>kecintaan</a:t>
            </a:r>
            <a:r>
              <a:rPr lang="en-US" sz="3200" dirty="0" smtClean="0">
                <a:solidFill>
                  <a:schemeClr val="tx1"/>
                </a:solidFill>
              </a:rPr>
              <a:t> </a:t>
            </a:r>
            <a:r>
              <a:rPr lang="en-US" sz="3200" dirty="0" err="1" smtClean="0">
                <a:solidFill>
                  <a:schemeClr val="tx1"/>
                </a:solidFill>
              </a:rPr>
              <a:t>manusia</a:t>
            </a:r>
            <a:r>
              <a:rPr lang="en-US" sz="3200" dirty="0" smtClean="0">
                <a:solidFill>
                  <a:schemeClr val="tx1"/>
                </a:solidFill>
              </a:rPr>
              <a:t> </a:t>
            </a:r>
            <a:r>
              <a:rPr lang="en-US" sz="3200" dirty="0" err="1" smtClean="0">
                <a:solidFill>
                  <a:schemeClr val="tx1"/>
                </a:solidFill>
              </a:rPr>
              <a:t>terhadap</a:t>
            </a:r>
            <a:r>
              <a:rPr lang="en-US" sz="3200" dirty="0" smtClean="0">
                <a:solidFill>
                  <a:schemeClr val="tx1"/>
                </a:solidFill>
              </a:rPr>
              <a:t> </a:t>
            </a:r>
            <a:r>
              <a:rPr lang="en-US" sz="3200" dirty="0" err="1" smtClean="0">
                <a:solidFill>
                  <a:schemeClr val="tx1"/>
                </a:solidFill>
              </a:rPr>
              <a:t>sesama</a:t>
            </a:r>
            <a:r>
              <a:rPr lang="en-US" sz="3200" dirty="0" smtClean="0">
                <a:solidFill>
                  <a:schemeClr val="tx1"/>
                </a:solidFill>
              </a:rPr>
              <a:t> </a:t>
            </a:r>
            <a:r>
              <a:rPr lang="en-US" sz="3200" dirty="0" err="1" smtClean="0">
                <a:solidFill>
                  <a:schemeClr val="tx1"/>
                </a:solidFill>
              </a:rPr>
              <a:t>manusia</a:t>
            </a:r>
            <a:r>
              <a:rPr lang="en-US" sz="3200" dirty="0" smtClean="0">
                <a:solidFill>
                  <a:schemeClr val="tx1"/>
                </a:solidFill>
              </a:rPr>
              <a:t> (</a:t>
            </a:r>
            <a:r>
              <a:rPr lang="en-US" sz="3200" i="1" dirty="0" err="1" smtClean="0">
                <a:solidFill>
                  <a:schemeClr val="tx1"/>
                </a:solidFill>
              </a:rPr>
              <a:t>philanthrophy</a:t>
            </a:r>
            <a:r>
              <a:rPr lang="en-US" sz="3200" dirty="0" smtClean="0">
                <a:solidFill>
                  <a:schemeClr val="tx1"/>
                </a:solidFill>
              </a:rPr>
              <a:t>) </a:t>
            </a:r>
          </a:p>
          <a:p>
            <a:pPr>
              <a:buNone/>
            </a:pP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4" name="Content Placeholder 3"/>
          <p:cNvSpPr>
            <a:spLocks noGrp="1"/>
          </p:cNvSpPr>
          <p:nvPr>
            <p:ph sz="half" idx="2"/>
          </p:nvPr>
        </p:nvSpPr>
        <p:spPr>
          <a:xfrm>
            <a:off x="3672348" y="2374490"/>
            <a:ext cx="7610168" cy="4102512"/>
          </a:xfrm>
          <a:solidFill>
            <a:schemeClr val="bg1"/>
          </a:solidFill>
          <a:ln w="28575">
            <a:solidFill>
              <a:schemeClr val="tx1"/>
            </a:solidFill>
          </a:ln>
        </p:spPr>
        <p:txBody>
          <a:bodyPr>
            <a:noAutofit/>
          </a:bodyPr>
          <a:lstStyle/>
          <a:p>
            <a:pPr marL="0" indent="0" algn="ctr">
              <a:buNone/>
            </a:pPr>
            <a:r>
              <a:rPr lang="en-US" sz="2200" dirty="0" err="1" smtClean="0">
                <a:solidFill>
                  <a:schemeClr val="tx1"/>
                </a:solidFill>
              </a:rPr>
              <a:t>Mulai</a:t>
            </a:r>
            <a:r>
              <a:rPr lang="en-US" sz="2200" dirty="0" smtClean="0">
                <a:solidFill>
                  <a:schemeClr val="tx1"/>
                </a:solidFill>
              </a:rPr>
              <a:t> </a:t>
            </a:r>
            <a:r>
              <a:rPr lang="en-US" sz="2200" dirty="0" err="1" smtClean="0">
                <a:solidFill>
                  <a:schemeClr val="tx1"/>
                </a:solidFill>
              </a:rPr>
              <a:t>tahun</a:t>
            </a:r>
            <a:r>
              <a:rPr lang="en-US" sz="2200" dirty="0" smtClean="0">
                <a:solidFill>
                  <a:schemeClr val="tx1"/>
                </a:solidFill>
              </a:rPr>
              <a:t> 1970-an CSR </a:t>
            </a:r>
            <a:r>
              <a:rPr lang="en-US" sz="2200" dirty="0" err="1" smtClean="0">
                <a:solidFill>
                  <a:schemeClr val="tx1"/>
                </a:solidFill>
              </a:rPr>
              <a:t>sbg</a:t>
            </a:r>
            <a:r>
              <a:rPr lang="en-US" sz="2200" dirty="0" smtClean="0">
                <a:solidFill>
                  <a:schemeClr val="tx1"/>
                </a:solidFill>
              </a:rPr>
              <a:t> </a:t>
            </a:r>
            <a:r>
              <a:rPr lang="en-US" sz="2200" dirty="0" err="1" smtClean="0">
                <a:solidFill>
                  <a:schemeClr val="tx1"/>
                </a:solidFill>
              </a:rPr>
              <a:t>kewajiban</a:t>
            </a:r>
            <a:r>
              <a:rPr lang="en-US" sz="2200" dirty="0" smtClean="0">
                <a:solidFill>
                  <a:schemeClr val="tx1"/>
                </a:solidFill>
              </a:rPr>
              <a:t> </a:t>
            </a:r>
            <a:r>
              <a:rPr lang="en-US" sz="2200" dirty="0" err="1" smtClean="0">
                <a:solidFill>
                  <a:schemeClr val="tx1"/>
                </a:solidFill>
              </a:rPr>
              <a:t>bagi</a:t>
            </a:r>
            <a:r>
              <a:rPr lang="en-US" sz="2200" dirty="0" smtClean="0">
                <a:solidFill>
                  <a:schemeClr val="tx1"/>
                </a:solidFill>
              </a:rPr>
              <a:t> </a:t>
            </a:r>
            <a:r>
              <a:rPr lang="en-US" sz="2200" dirty="0" err="1" smtClean="0">
                <a:solidFill>
                  <a:schemeClr val="tx1"/>
                </a:solidFill>
              </a:rPr>
              <a:t>kaum</a:t>
            </a:r>
            <a:r>
              <a:rPr lang="en-US" sz="2200" dirty="0" smtClean="0">
                <a:solidFill>
                  <a:schemeClr val="tx1"/>
                </a:solidFill>
              </a:rPr>
              <a:t> </a:t>
            </a:r>
            <a:r>
              <a:rPr lang="en-US" sz="2200" dirty="0" err="1" smtClean="0">
                <a:solidFill>
                  <a:schemeClr val="tx1"/>
                </a:solidFill>
              </a:rPr>
              <a:t>bisnis</a:t>
            </a:r>
            <a:endParaRPr lang="en-US" sz="2200" dirty="0" smtClean="0">
              <a:solidFill>
                <a:schemeClr val="tx1"/>
              </a:solidFill>
            </a:endParaRPr>
          </a:p>
          <a:p>
            <a:pPr marL="0" indent="0" algn="ctr">
              <a:buNone/>
            </a:pPr>
            <a:r>
              <a:rPr lang="en-US" sz="2200" dirty="0" smtClean="0">
                <a:solidFill>
                  <a:schemeClr val="tx1"/>
                </a:solidFill>
              </a:rPr>
              <a:t>Howard R. Bowen ”</a:t>
            </a:r>
            <a:r>
              <a:rPr lang="en-US" sz="2200" i="1" dirty="0" smtClean="0">
                <a:solidFill>
                  <a:schemeClr val="tx1"/>
                </a:solidFill>
              </a:rPr>
              <a:t>The Father’s of Corporate Social Responsibility</a:t>
            </a:r>
            <a:r>
              <a:rPr lang="en-US" sz="2200" dirty="0" smtClean="0">
                <a:solidFill>
                  <a:schemeClr val="tx1"/>
                </a:solidFill>
              </a:rPr>
              <a:t>”</a:t>
            </a:r>
          </a:p>
          <a:p>
            <a:pPr>
              <a:buNone/>
            </a:pPr>
            <a:r>
              <a:rPr lang="en-US" sz="2200" i="1" dirty="0" smtClean="0">
                <a:solidFill>
                  <a:schemeClr val="tx1"/>
                </a:solidFill>
              </a:rPr>
              <a:t>	”The obligation of businessman to pursue those policies, to make those decisions, or to follow those lines of action which are desirable in term of the objectives and values of our society”. </a:t>
            </a:r>
            <a:endParaRPr lang="en-US" sz="2200" i="1" dirty="0" smtClean="0">
              <a:solidFill>
                <a:schemeClr val="tx1"/>
              </a:solidFill>
            </a:endParaRPr>
          </a:p>
          <a:p>
            <a:pPr marL="319088" indent="-38100">
              <a:buNone/>
            </a:pPr>
            <a:r>
              <a:rPr lang="en-US" sz="2200" dirty="0" err="1">
                <a:solidFill>
                  <a:schemeClr val="tx1"/>
                </a:solidFill>
              </a:rPr>
              <a:t>T</a:t>
            </a:r>
            <a:r>
              <a:rPr lang="en-US" sz="2200" dirty="0" err="1" smtClean="0">
                <a:solidFill>
                  <a:schemeClr val="tx1"/>
                </a:solidFill>
              </a:rPr>
              <a:t>anggung</a:t>
            </a:r>
            <a:r>
              <a:rPr lang="en-US" sz="2200" dirty="0" smtClean="0">
                <a:solidFill>
                  <a:schemeClr val="tx1"/>
                </a:solidFill>
              </a:rPr>
              <a:t> </a:t>
            </a:r>
            <a:r>
              <a:rPr lang="en-US" sz="2200" dirty="0" err="1">
                <a:solidFill>
                  <a:schemeClr val="tx1"/>
                </a:solidFill>
              </a:rPr>
              <a:t>jawab</a:t>
            </a:r>
            <a:r>
              <a:rPr lang="en-US" sz="2200" dirty="0">
                <a:solidFill>
                  <a:schemeClr val="tx1"/>
                </a:solidFill>
              </a:rPr>
              <a:t> </a:t>
            </a:r>
            <a:r>
              <a:rPr lang="en-US" sz="2200" dirty="0" err="1">
                <a:solidFill>
                  <a:schemeClr val="tx1"/>
                </a:solidFill>
              </a:rPr>
              <a:t>sosial</a:t>
            </a:r>
            <a:r>
              <a:rPr lang="en-US" sz="2200" dirty="0">
                <a:solidFill>
                  <a:schemeClr val="tx1"/>
                </a:solidFill>
              </a:rPr>
              <a:t> </a:t>
            </a:r>
            <a:r>
              <a:rPr lang="en-US" sz="2200" dirty="0" err="1">
                <a:solidFill>
                  <a:schemeClr val="tx1"/>
                </a:solidFill>
              </a:rPr>
              <a:t>oleh</a:t>
            </a:r>
            <a:r>
              <a:rPr lang="en-US" sz="2200" dirty="0">
                <a:solidFill>
                  <a:schemeClr val="tx1"/>
                </a:solidFill>
              </a:rPr>
              <a:t> </a:t>
            </a:r>
            <a:r>
              <a:rPr lang="en-US" sz="2200" dirty="0" err="1">
                <a:solidFill>
                  <a:schemeClr val="tx1"/>
                </a:solidFill>
              </a:rPr>
              <a:t>para</a:t>
            </a:r>
            <a:r>
              <a:rPr lang="en-US" sz="2200" dirty="0">
                <a:solidFill>
                  <a:schemeClr val="tx1"/>
                </a:solidFill>
              </a:rPr>
              <a:t> </a:t>
            </a:r>
            <a:r>
              <a:rPr lang="en-US" sz="2200" dirty="0" err="1">
                <a:solidFill>
                  <a:schemeClr val="tx1"/>
                </a:solidFill>
              </a:rPr>
              <a:t>pelaku</a:t>
            </a:r>
            <a:r>
              <a:rPr lang="en-US" sz="2200" dirty="0">
                <a:solidFill>
                  <a:schemeClr val="tx1"/>
                </a:solidFill>
              </a:rPr>
              <a:t> </a:t>
            </a:r>
            <a:r>
              <a:rPr lang="en-US" sz="2200" dirty="0" err="1">
                <a:solidFill>
                  <a:schemeClr val="tx1"/>
                </a:solidFill>
              </a:rPr>
              <a:t>bisnis</a:t>
            </a:r>
            <a:r>
              <a:rPr lang="en-US" sz="2200" dirty="0">
                <a:solidFill>
                  <a:schemeClr val="tx1"/>
                </a:solidFill>
              </a:rPr>
              <a:t> </a:t>
            </a:r>
            <a:r>
              <a:rPr lang="en-US" sz="2200" dirty="0" err="1">
                <a:solidFill>
                  <a:schemeClr val="tx1"/>
                </a:solidFill>
              </a:rPr>
              <a:t>memiliki</a:t>
            </a:r>
            <a:r>
              <a:rPr lang="en-US" sz="2200" dirty="0">
                <a:solidFill>
                  <a:schemeClr val="tx1"/>
                </a:solidFill>
              </a:rPr>
              <a:t> </a:t>
            </a:r>
            <a:r>
              <a:rPr lang="en-US" sz="2200" dirty="0" smtClean="0">
                <a:solidFill>
                  <a:schemeClr val="tx1"/>
                </a:solidFill>
              </a:rPr>
              <a:t>3 </a:t>
            </a:r>
            <a:r>
              <a:rPr lang="en-US" sz="2200" dirty="0" err="1" smtClean="0">
                <a:solidFill>
                  <a:schemeClr val="tx1"/>
                </a:solidFill>
              </a:rPr>
              <a:t>cara</a:t>
            </a:r>
            <a:r>
              <a:rPr lang="en-US" sz="2200" dirty="0" smtClean="0">
                <a:solidFill>
                  <a:schemeClr val="tx1"/>
                </a:solidFill>
              </a:rPr>
              <a:t> </a:t>
            </a:r>
            <a:r>
              <a:rPr lang="en-US" sz="2200" dirty="0" err="1" smtClean="0">
                <a:solidFill>
                  <a:schemeClr val="tx1"/>
                </a:solidFill>
              </a:rPr>
              <a:t>pandang</a:t>
            </a:r>
            <a:r>
              <a:rPr lang="en-US" sz="2200" dirty="0" smtClean="0">
                <a:solidFill>
                  <a:schemeClr val="tx1"/>
                </a:solidFill>
              </a:rPr>
              <a:t>: </a:t>
            </a:r>
            <a:r>
              <a:rPr lang="en-US" sz="2200" i="1" dirty="0" smtClean="0">
                <a:solidFill>
                  <a:schemeClr val="tx1"/>
                </a:solidFill>
              </a:rPr>
              <a:t>trusteeship</a:t>
            </a:r>
            <a:r>
              <a:rPr lang="en-US" sz="2200" i="1" dirty="0">
                <a:solidFill>
                  <a:schemeClr val="tx1"/>
                </a:solidFill>
              </a:rPr>
              <a:t>, balancing of interests and service.</a:t>
            </a:r>
            <a:endParaRPr lang="en-US" sz="2200" i="1" dirty="0" smtClean="0">
              <a:solidFill>
                <a:schemeClr val="tx1"/>
              </a:solidFill>
            </a:endParaRPr>
          </a:p>
          <a:p>
            <a:pPr>
              <a:buNone/>
            </a:pPr>
            <a:r>
              <a:rPr lang="en-US" sz="2400" i="1" dirty="0" smtClean="0">
                <a:solidFill>
                  <a:schemeClr val="tx1"/>
                </a:solidFill>
              </a:rPr>
              <a:t>	</a:t>
            </a:r>
            <a:endParaRPr lang="en-US" sz="2400" dirty="0">
              <a:solidFill>
                <a:schemeClr val="tx1"/>
              </a:solidFill>
            </a:endParaRPr>
          </a:p>
        </p:txBody>
      </p:sp>
      <p:sp>
        <p:nvSpPr>
          <p:cNvPr id="5" name="Down Arrow 4"/>
          <p:cNvSpPr/>
          <p:nvPr/>
        </p:nvSpPr>
        <p:spPr>
          <a:xfrm>
            <a:off x="6920535" y="1784554"/>
            <a:ext cx="646176" cy="462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09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solidFill>
                  <a:schemeClr val="tx1"/>
                </a:solidFill>
                <a:latin typeface="Cambria" pitchFamily="18" charset="0"/>
              </a:rPr>
              <a:t>Perkembangan</a:t>
            </a:r>
            <a:r>
              <a:rPr lang="en-US" dirty="0" smtClean="0">
                <a:solidFill>
                  <a:schemeClr val="tx1"/>
                </a:solidFill>
                <a:latin typeface="Cambria" pitchFamily="18" charset="0"/>
              </a:rPr>
              <a:t> </a:t>
            </a:r>
            <a:r>
              <a:rPr lang="en-US" dirty="0" err="1" smtClean="0">
                <a:solidFill>
                  <a:schemeClr val="tx1"/>
                </a:solidFill>
                <a:latin typeface="Cambria" pitchFamily="18" charset="0"/>
              </a:rPr>
              <a:t>bentuk</a:t>
            </a:r>
            <a:r>
              <a:rPr lang="en-US" dirty="0" smtClean="0">
                <a:solidFill>
                  <a:schemeClr val="tx1"/>
                </a:solidFill>
                <a:latin typeface="Cambria" pitchFamily="18" charset="0"/>
              </a:rPr>
              <a:t> CSR</a:t>
            </a:r>
            <a:endParaRPr lang="en-US" dirty="0">
              <a:solidFill>
                <a:schemeClr val="tx1"/>
              </a:solidFill>
              <a:latin typeface="Cambria" pitchFamily="18" charset="0"/>
            </a:endParaRPr>
          </a:p>
        </p:txBody>
      </p:sp>
      <p:sp>
        <p:nvSpPr>
          <p:cNvPr id="3" name="Content Placeholder 2"/>
          <p:cNvSpPr>
            <a:spLocks noGrp="1"/>
          </p:cNvSpPr>
          <p:nvPr>
            <p:ph sz="half" idx="1"/>
          </p:nvPr>
        </p:nvSpPr>
        <p:spPr>
          <a:xfrm>
            <a:off x="2933698" y="2438400"/>
            <a:ext cx="4042289" cy="2458066"/>
          </a:xfrm>
          <a:ln w="28575">
            <a:solidFill>
              <a:schemeClr val="tx1"/>
            </a:solidFill>
          </a:ln>
        </p:spPr>
        <p:txBody>
          <a:bodyPr>
            <a:normAutofit/>
          </a:bodyPr>
          <a:lstStyle/>
          <a:p>
            <a:pPr>
              <a:buFont typeface="Wingdings" pitchFamily="2" charset="2"/>
              <a:buChar char="§"/>
            </a:pPr>
            <a:r>
              <a:rPr lang="en-US" sz="2400" i="1" dirty="0" smtClean="0">
                <a:solidFill>
                  <a:schemeClr val="tx1"/>
                </a:solidFill>
              </a:rPr>
              <a:t>economic </a:t>
            </a:r>
            <a:r>
              <a:rPr lang="en-US" sz="2400" i="1" dirty="0">
                <a:solidFill>
                  <a:schemeClr val="tx1"/>
                </a:solidFill>
              </a:rPr>
              <a:t>responsibility,</a:t>
            </a:r>
          </a:p>
          <a:p>
            <a:pPr>
              <a:buFont typeface="Wingdings" pitchFamily="2" charset="2"/>
              <a:buChar char="§"/>
            </a:pPr>
            <a:r>
              <a:rPr lang="en-US" sz="2400" i="1" dirty="0">
                <a:solidFill>
                  <a:schemeClr val="tx1"/>
                </a:solidFill>
              </a:rPr>
              <a:t>legal responsibility</a:t>
            </a:r>
          </a:p>
          <a:p>
            <a:pPr>
              <a:buFont typeface="Wingdings" pitchFamily="2" charset="2"/>
              <a:buChar char="§"/>
            </a:pPr>
            <a:r>
              <a:rPr lang="en-US" sz="2400" i="1" dirty="0">
                <a:solidFill>
                  <a:schemeClr val="tx1"/>
                </a:solidFill>
              </a:rPr>
              <a:t>ethical responsibility,</a:t>
            </a:r>
          </a:p>
          <a:p>
            <a:pPr>
              <a:buFont typeface="Wingdings" pitchFamily="2" charset="2"/>
              <a:buChar char="§"/>
            </a:pPr>
            <a:r>
              <a:rPr lang="en-US" sz="2400" i="1" dirty="0">
                <a:solidFill>
                  <a:schemeClr val="tx1"/>
                </a:solidFill>
              </a:rPr>
              <a:t>discretionary responsibility</a:t>
            </a:r>
            <a:endParaRPr lang="en-US" sz="2400" dirty="0">
              <a:solidFill>
                <a:schemeClr val="tx1"/>
              </a:solidFill>
            </a:endParaRPr>
          </a:p>
        </p:txBody>
      </p:sp>
      <p:sp>
        <p:nvSpPr>
          <p:cNvPr id="4" name="Content Placeholder 3"/>
          <p:cNvSpPr>
            <a:spLocks noGrp="1"/>
          </p:cNvSpPr>
          <p:nvPr>
            <p:ph sz="half" idx="2"/>
          </p:nvPr>
        </p:nvSpPr>
        <p:spPr>
          <a:xfrm>
            <a:off x="8067367" y="2698954"/>
            <a:ext cx="3636903" cy="1828801"/>
          </a:xfrm>
          <a:ln w="28575">
            <a:solidFill>
              <a:schemeClr val="tx1"/>
            </a:solidFill>
          </a:ln>
        </p:spPr>
        <p:txBody>
          <a:bodyPr>
            <a:noAutofit/>
          </a:bodyPr>
          <a:lstStyle/>
          <a:p>
            <a:pPr>
              <a:buNone/>
            </a:pPr>
            <a:r>
              <a:rPr lang="en-US" sz="2400" i="1" dirty="0">
                <a:solidFill>
                  <a:schemeClr val="tx1"/>
                </a:solidFill>
                <a:latin typeface="Cambria" pitchFamily="18" charset="0"/>
              </a:rPr>
              <a:t>	</a:t>
            </a:r>
            <a:r>
              <a:rPr lang="en-US" sz="2400" i="1" dirty="0" smtClean="0">
                <a:solidFill>
                  <a:schemeClr val="tx1"/>
                </a:solidFill>
                <a:latin typeface="Cambria" pitchFamily="18" charset="0"/>
              </a:rPr>
              <a:t>community </a:t>
            </a:r>
            <a:r>
              <a:rPr lang="en-US" sz="2400" i="1" dirty="0">
                <a:solidFill>
                  <a:schemeClr val="tx1"/>
                </a:solidFill>
                <a:latin typeface="Cambria" pitchFamily="18" charset="0"/>
              </a:rPr>
              <a:t>development (CD) </a:t>
            </a:r>
            <a:r>
              <a:rPr lang="en-US" sz="2400" i="1" dirty="0" err="1" smtClean="0">
                <a:solidFill>
                  <a:schemeClr val="tx1"/>
                </a:solidFill>
                <a:latin typeface="Cambria" pitchFamily="18" charset="0"/>
              </a:rPr>
              <a:t>dan</a:t>
            </a:r>
            <a:r>
              <a:rPr lang="en-US" sz="2400" i="1" dirty="0" smtClean="0">
                <a:solidFill>
                  <a:schemeClr val="tx1"/>
                </a:solidFill>
                <a:latin typeface="Cambria" pitchFamily="18" charset="0"/>
              </a:rPr>
              <a:t> community </a:t>
            </a:r>
            <a:r>
              <a:rPr lang="en-US" sz="2400" i="1" dirty="0">
                <a:solidFill>
                  <a:schemeClr val="tx1"/>
                </a:solidFill>
                <a:latin typeface="Cambria" pitchFamily="18" charset="0"/>
              </a:rPr>
              <a:t>empowerment (CE). </a:t>
            </a:r>
            <a:endParaRPr lang="en-US" sz="2400" dirty="0">
              <a:solidFill>
                <a:schemeClr val="tx1"/>
              </a:solidFill>
              <a:latin typeface="Cambria" pitchFamily="18" charset="0"/>
            </a:endParaRPr>
          </a:p>
          <a:p>
            <a:endParaRPr lang="en-US" sz="2400" dirty="0">
              <a:solidFill>
                <a:schemeClr val="tx1"/>
              </a:solidFill>
              <a:latin typeface="Cambria" pitchFamily="18" charset="0"/>
            </a:endParaRPr>
          </a:p>
        </p:txBody>
      </p:sp>
      <p:sp>
        <p:nvSpPr>
          <p:cNvPr id="5" name="Right Arrow 4"/>
          <p:cNvSpPr/>
          <p:nvPr/>
        </p:nvSpPr>
        <p:spPr>
          <a:xfrm>
            <a:off x="7088959" y="3280482"/>
            <a:ext cx="84567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39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err="1" smtClean="0">
                <a:solidFill>
                  <a:schemeClr val="tx1"/>
                </a:solidFill>
                <a:latin typeface="Cambria" pitchFamily="18" charset="0"/>
              </a:rPr>
              <a:t>Kenyataannya</a:t>
            </a:r>
            <a:r>
              <a:rPr lang="en-US" sz="3600" b="1" dirty="0" smtClean="0">
                <a:solidFill>
                  <a:schemeClr val="tx1"/>
                </a:solidFill>
                <a:latin typeface="Cambria" pitchFamily="18" charset="0"/>
              </a:rPr>
              <a:t>: </a:t>
            </a:r>
            <a:r>
              <a:rPr lang="en-US" sz="3600" b="1" dirty="0" err="1" smtClean="0">
                <a:solidFill>
                  <a:schemeClr val="tx1"/>
                </a:solidFill>
                <a:latin typeface="Cambria" pitchFamily="18" charset="0"/>
              </a:rPr>
              <a:t>pemahaman</a:t>
            </a:r>
            <a:r>
              <a:rPr lang="en-US" sz="3600" b="1" dirty="0" smtClean="0">
                <a:solidFill>
                  <a:schemeClr val="tx1"/>
                </a:solidFill>
                <a:latin typeface="Cambria" pitchFamily="18" charset="0"/>
              </a:rPr>
              <a:t> &amp; </a:t>
            </a:r>
            <a:r>
              <a:rPr lang="en-US" sz="3600" b="1" dirty="0" err="1" smtClean="0">
                <a:solidFill>
                  <a:schemeClr val="tx1"/>
                </a:solidFill>
                <a:latin typeface="Cambria" pitchFamily="18" charset="0"/>
              </a:rPr>
              <a:t>implementasi</a:t>
            </a:r>
            <a:r>
              <a:rPr lang="en-US" sz="3600" b="1" dirty="0" smtClean="0">
                <a:solidFill>
                  <a:schemeClr val="tx1"/>
                </a:solidFill>
                <a:latin typeface="Cambria" pitchFamily="18" charset="0"/>
              </a:rPr>
              <a:t> CSR </a:t>
            </a:r>
            <a:r>
              <a:rPr lang="en-US" sz="3600" b="1" dirty="0" err="1" smtClean="0">
                <a:solidFill>
                  <a:schemeClr val="tx1"/>
                </a:solidFill>
                <a:latin typeface="Cambria" pitchFamily="18" charset="0"/>
              </a:rPr>
              <a:t>sangat</a:t>
            </a:r>
            <a:r>
              <a:rPr lang="en-US" sz="3600" b="1" dirty="0" smtClean="0">
                <a:solidFill>
                  <a:schemeClr val="tx1"/>
                </a:solidFill>
                <a:latin typeface="Cambria" pitchFamily="18" charset="0"/>
              </a:rPr>
              <a:t> </a:t>
            </a:r>
            <a:r>
              <a:rPr lang="en-US" sz="3600" b="1" dirty="0" err="1" smtClean="0">
                <a:solidFill>
                  <a:schemeClr val="tx1"/>
                </a:solidFill>
                <a:latin typeface="Cambria" pitchFamily="18" charset="0"/>
              </a:rPr>
              <a:t>beragam</a:t>
            </a:r>
            <a:endParaRPr lang="en-US" sz="3600" b="1" dirty="0">
              <a:solidFill>
                <a:schemeClr val="tx1"/>
              </a:solidFill>
              <a:latin typeface="Cambria" pitchFamily="18" charset="0"/>
            </a:endParaRPr>
          </a:p>
        </p:txBody>
      </p:sp>
      <p:sp>
        <p:nvSpPr>
          <p:cNvPr id="6" name="Content Placeholder 5"/>
          <p:cNvSpPr>
            <a:spLocks noGrp="1"/>
          </p:cNvSpPr>
          <p:nvPr>
            <p:ph sz="half" idx="1"/>
          </p:nvPr>
        </p:nvSpPr>
        <p:spPr>
          <a:xfrm>
            <a:off x="4878439" y="2401529"/>
            <a:ext cx="5800725" cy="3629464"/>
          </a:xfrm>
        </p:spPr>
        <p:txBody>
          <a:bodyPr>
            <a:noAutofit/>
          </a:bodyPr>
          <a:lstStyle/>
          <a:p>
            <a:pPr marL="457200" indent="-220663">
              <a:buNone/>
            </a:pP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B</a:t>
            </a:r>
            <a:r>
              <a:rPr lang="en-US" sz="2400" dirty="0" err="1" smtClean="0">
                <a:solidFill>
                  <a:schemeClr val="tx1"/>
                </a:solidFill>
                <a:latin typeface="Cambria" pitchFamily="18" charset="0"/>
              </a:rPr>
              <a:t>ergantung</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pada</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visi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misi</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perusahaan</a:t>
            </a:r>
            <a:r>
              <a:rPr lang="en-US" sz="2400" dirty="0" smtClean="0">
                <a:solidFill>
                  <a:schemeClr val="tx1"/>
                </a:solidFill>
                <a:latin typeface="Cambria" pitchFamily="18" charset="0"/>
              </a:rPr>
              <a:t> yang </a:t>
            </a:r>
            <a:r>
              <a:rPr lang="en-US" sz="2400" dirty="0" err="1" smtClean="0">
                <a:solidFill>
                  <a:schemeClr val="tx1"/>
                </a:solidFill>
                <a:latin typeface="Cambria" pitchFamily="18" charset="0"/>
              </a:rPr>
              <a:t>disesuaikan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dengan</a:t>
            </a:r>
            <a:r>
              <a:rPr lang="en-US" sz="2400" dirty="0" smtClean="0">
                <a:solidFill>
                  <a:schemeClr val="tx1"/>
                </a:solidFill>
                <a:latin typeface="Cambria" pitchFamily="18" charset="0"/>
              </a:rPr>
              <a:t> </a:t>
            </a:r>
            <a:r>
              <a:rPr lang="en-US" sz="2400" i="1" dirty="0" smtClean="0">
                <a:solidFill>
                  <a:schemeClr val="tx1"/>
                </a:solidFill>
                <a:latin typeface="Cambria" pitchFamily="18" charset="0"/>
              </a:rPr>
              <a:t>needs, desire, wants, </a:t>
            </a:r>
            <a:r>
              <a:rPr lang="en-US" sz="2400" i="1" dirty="0" err="1" smtClean="0">
                <a:solidFill>
                  <a:schemeClr val="tx1"/>
                </a:solidFill>
                <a:latin typeface="Cambria" pitchFamily="18" charset="0"/>
              </a:rPr>
              <a:t>dan</a:t>
            </a:r>
            <a:r>
              <a:rPr lang="en-US" sz="2400" i="1" dirty="0" smtClean="0">
                <a:solidFill>
                  <a:schemeClr val="tx1"/>
                </a:solidFill>
                <a:latin typeface="Cambria" pitchFamily="18" charset="0"/>
              </a:rPr>
              <a:t> interest</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komunitas</a:t>
            </a:r>
            <a:r>
              <a:rPr lang="en-US" sz="2400" dirty="0" smtClean="0">
                <a:solidFill>
                  <a:schemeClr val="tx1"/>
                </a:solidFill>
                <a:latin typeface="Cambria" pitchFamily="18" charset="0"/>
              </a:rPr>
              <a:t>.</a:t>
            </a:r>
          </a:p>
          <a:p>
            <a:pPr marL="457200" indent="-220663">
              <a:buNone/>
            </a:pP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Sejak</a:t>
            </a:r>
            <a:r>
              <a:rPr lang="en-US" sz="2400" dirty="0" smtClean="0">
                <a:solidFill>
                  <a:schemeClr val="tx1"/>
                </a:solidFill>
                <a:latin typeface="Cambria" pitchFamily="18" charset="0"/>
              </a:rPr>
              <a:t> </a:t>
            </a:r>
            <a:r>
              <a:rPr lang="en-US" sz="2400" dirty="0" err="1">
                <a:solidFill>
                  <a:schemeClr val="tx1"/>
                </a:solidFill>
                <a:latin typeface="Cambria" pitchFamily="18" charset="0"/>
              </a:rPr>
              <a:t>munculnya</a:t>
            </a:r>
            <a:r>
              <a:rPr lang="en-US" sz="2400" dirty="0">
                <a:solidFill>
                  <a:schemeClr val="tx1"/>
                </a:solidFill>
                <a:latin typeface="Cambria" pitchFamily="18" charset="0"/>
              </a:rPr>
              <a:t> </a:t>
            </a:r>
            <a:r>
              <a:rPr lang="en-US" sz="2400" dirty="0" err="1">
                <a:solidFill>
                  <a:schemeClr val="tx1"/>
                </a:solidFill>
                <a:latin typeface="Cambria" pitchFamily="18" charset="0"/>
              </a:rPr>
              <a:t>Undang-Undang</a:t>
            </a:r>
            <a:r>
              <a:rPr lang="en-US" sz="2400" dirty="0">
                <a:solidFill>
                  <a:schemeClr val="tx1"/>
                </a:solidFill>
                <a:latin typeface="Cambria" pitchFamily="18" charset="0"/>
              </a:rPr>
              <a:t> </a:t>
            </a:r>
            <a:r>
              <a:rPr lang="en-US" sz="2400" dirty="0" err="1">
                <a:solidFill>
                  <a:schemeClr val="tx1"/>
                </a:solidFill>
                <a:latin typeface="Cambria" pitchFamily="18" charset="0"/>
              </a:rPr>
              <a:t>Nomor</a:t>
            </a:r>
            <a:r>
              <a:rPr lang="en-US" sz="2400" dirty="0">
                <a:solidFill>
                  <a:schemeClr val="tx1"/>
                </a:solidFill>
                <a:latin typeface="Cambria" pitchFamily="18" charset="0"/>
              </a:rPr>
              <a:t> 40 </a:t>
            </a:r>
            <a:r>
              <a:rPr lang="en-US" sz="2400" dirty="0" err="1">
                <a:solidFill>
                  <a:schemeClr val="tx1"/>
                </a:solidFill>
                <a:latin typeface="Cambria" pitchFamily="18" charset="0"/>
              </a:rPr>
              <a:t>tahun</a:t>
            </a:r>
            <a:r>
              <a:rPr lang="en-US" sz="2400" dirty="0">
                <a:solidFill>
                  <a:schemeClr val="tx1"/>
                </a:solidFill>
                <a:latin typeface="Cambria" pitchFamily="18" charset="0"/>
              </a:rPr>
              <a:t> 2007 </a:t>
            </a:r>
            <a:r>
              <a:rPr lang="en-US" sz="2400" dirty="0" err="1">
                <a:solidFill>
                  <a:schemeClr val="tx1"/>
                </a:solidFill>
                <a:latin typeface="Cambria" pitchFamily="18" charset="0"/>
              </a:rPr>
              <a:t>tentang</a:t>
            </a:r>
            <a:r>
              <a:rPr lang="en-US" sz="2400" dirty="0">
                <a:solidFill>
                  <a:schemeClr val="tx1"/>
                </a:solidFill>
                <a:latin typeface="Cambria" pitchFamily="18" charset="0"/>
              </a:rPr>
              <a:t> Perseroan </a:t>
            </a:r>
            <a:r>
              <a:rPr lang="en-US" sz="2400" dirty="0" err="1" smtClean="0">
                <a:solidFill>
                  <a:schemeClr val="tx1"/>
                </a:solidFill>
                <a:latin typeface="Cambria" pitchFamily="18" charset="0"/>
              </a:rPr>
              <a:t>Terbatas</a:t>
            </a:r>
            <a:r>
              <a:rPr lang="en-US" sz="2400" dirty="0" smtClean="0">
                <a:solidFill>
                  <a:schemeClr val="tx1"/>
                </a:solidFill>
                <a:latin typeface="Cambria" pitchFamily="18" charset="0"/>
              </a:rPr>
              <a:t>, CSR di Indonesia </a:t>
            </a:r>
            <a:r>
              <a:rPr lang="en-US" sz="2400" dirty="0" err="1" smtClean="0">
                <a:solidFill>
                  <a:schemeClr val="tx1"/>
                </a:solidFill>
                <a:latin typeface="Cambria" pitchFamily="18" charset="0"/>
              </a:rPr>
              <a:t>semakin</a:t>
            </a:r>
            <a:r>
              <a:rPr lang="en-US" sz="2400" dirty="0" smtClean="0">
                <a:solidFill>
                  <a:schemeClr val="tx1"/>
                </a:solidFill>
                <a:latin typeface="Cambria" pitchFamily="18" charset="0"/>
              </a:rPr>
              <a:t> </a:t>
            </a:r>
            <a:r>
              <a:rPr lang="en-US" sz="2400" dirty="0" err="1" smtClean="0">
                <a:solidFill>
                  <a:schemeClr val="tx1"/>
                </a:solidFill>
                <a:latin typeface="Cambria" pitchFamily="18" charset="0"/>
              </a:rPr>
              <a:t>marak</a:t>
            </a:r>
            <a:endParaRPr lang="en-US" sz="2400" dirty="0">
              <a:solidFill>
                <a:schemeClr val="tx1"/>
              </a:solidFill>
              <a:latin typeface="Cambria" pitchFamily="18" charset="0"/>
            </a:endParaRPr>
          </a:p>
          <a:p>
            <a:pPr marL="457200" indent="-220663">
              <a:buNone/>
            </a:pPr>
            <a:r>
              <a:rPr lang="en-US" sz="2400" dirty="0" smtClean="0">
                <a:solidFill>
                  <a:schemeClr val="tx1"/>
                </a:solidFill>
                <a:latin typeface="Cambria" pitchFamily="18" charset="0"/>
              </a:rPr>
              <a:t> </a:t>
            </a:r>
            <a:endParaRPr lang="en-US" sz="2400" dirty="0">
              <a:solidFill>
                <a:schemeClr val="tx1"/>
              </a:solidFill>
              <a:latin typeface="Cambria" pitchFamily="18" charset="0"/>
            </a:endParaRPr>
          </a:p>
        </p:txBody>
      </p:sp>
    </p:spTree>
    <p:extLst>
      <p:ext uri="{BB962C8B-B14F-4D97-AF65-F5344CB8AC3E}">
        <p14:creationId xmlns:p14="http://schemas.microsoft.com/office/powerpoint/2010/main" val="81643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chemeClr val="tx1"/>
                </a:solidFill>
              </a:rPr>
              <a:t>Undang-Undang</a:t>
            </a:r>
            <a:r>
              <a:rPr lang="en-US" sz="2800" b="1" dirty="0">
                <a:solidFill>
                  <a:schemeClr val="tx1"/>
                </a:solidFill>
              </a:rPr>
              <a:t> Perseroan </a:t>
            </a:r>
            <a:r>
              <a:rPr lang="en-US" sz="2800" b="1" dirty="0" err="1">
                <a:solidFill>
                  <a:schemeClr val="tx1"/>
                </a:solidFill>
              </a:rPr>
              <a:t>Terbatas</a:t>
            </a:r>
            <a:r>
              <a:rPr lang="en-US" sz="2800" b="1" dirty="0">
                <a:solidFill>
                  <a:schemeClr val="tx1"/>
                </a:solidFill>
              </a:rPr>
              <a:t> </a:t>
            </a:r>
            <a:r>
              <a:rPr lang="en-US" sz="2800" b="1" dirty="0" err="1">
                <a:solidFill>
                  <a:schemeClr val="tx1"/>
                </a:solidFill>
              </a:rPr>
              <a:t>Nomor</a:t>
            </a:r>
            <a:r>
              <a:rPr lang="en-US" sz="2800" b="1" dirty="0">
                <a:solidFill>
                  <a:schemeClr val="tx1"/>
                </a:solidFill>
              </a:rPr>
              <a:t> 40 </a:t>
            </a:r>
            <a:r>
              <a:rPr lang="en-US" sz="2800" b="1" dirty="0" err="1">
                <a:solidFill>
                  <a:schemeClr val="tx1"/>
                </a:solidFill>
              </a:rPr>
              <a:t>Tahun</a:t>
            </a:r>
            <a:r>
              <a:rPr lang="en-US" sz="2800" b="1" dirty="0">
                <a:solidFill>
                  <a:schemeClr val="tx1"/>
                </a:solidFill>
              </a:rPr>
              <a:t> 2007 </a:t>
            </a:r>
            <a:r>
              <a:rPr lang="en-US" sz="2800" b="1" dirty="0" err="1">
                <a:solidFill>
                  <a:schemeClr val="tx1"/>
                </a:solidFill>
              </a:rPr>
              <a:t>tentang</a:t>
            </a:r>
            <a:r>
              <a:rPr lang="en-US" sz="2800" b="1" dirty="0">
                <a:solidFill>
                  <a:schemeClr val="tx1"/>
                </a:solidFill>
              </a:rPr>
              <a:t> Perseroan </a:t>
            </a:r>
            <a:r>
              <a:rPr lang="en-US" sz="2800" b="1" dirty="0" err="1">
                <a:solidFill>
                  <a:schemeClr val="tx1"/>
                </a:solidFill>
              </a:rPr>
              <a:t>Terbatas</a:t>
            </a:r>
            <a:endParaRPr lang="en-US" sz="2800" dirty="0">
              <a:solidFill>
                <a:schemeClr val="tx1"/>
              </a:solidFill>
            </a:endParaRPr>
          </a:p>
        </p:txBody>
      </p:sp>
      <p:sp>
        <p:nvSpPr>
          <p:cNvPr id="3" name="Content Placeholder 2"/>
          <p:cNvSpPr>
            <a:spLocks noGrp="1"/>
          </p:cNvSpPr>
          <p:nvPr>
            <p:ph idx="1"/>
          </p:nvPr>
        </p:nvSpPr>
        <p:spPr>
          <a:xfrm>
            <a:off x="2507226" y="1828801"/>
            <a:ext cx="9409471" cy="4261104"/>
          </a:xfrm>
        </p:spPr>
        <p:txBody>
          <a:bodyPr>
            <a:noAutofit/>
          </a:bodyPr>
          <a:lstStyle/>
          <a:p>
            <a:pPr marL="0" indent="0">
              <a:buNone/>
            </a:pPr>
            <a:r>
              <a:rPr lang="en-US" b="1" dirty="0" smtClean="0">
                <a:solidFill>
                  <a:schemeClr val="tx1"/>
                </a:solidFill>
              </a:rPr>
              <a:t>CSR</a:t>
            </a:r>
            <a:r>
              <a:rPr lang="en-US" dirty="0" smtClean="0">
                <a:solidFill>
                  <a:schemeClr val="tx1"/>
                </a:solidFill>
              </a:rPr>
              <a:t> </a:t>
            </a:r>
            <a:r>
              <a:rPr lang="en-US" dirty="0" err="1">
                <a:solidFill>
                  <a:schemeClr val="tx1"/>
                </a:solidFill>
              </a:rPr>
              <a:t>dalam</a:t>
            </a:r>
            <a:r>
              <a:rPr lang="en-US" dirty="0">
                <a:solidFill>
                  <a:schemeClr val="tx1"/>
                </a:solidFill>
              </a:rPr>
              <a:t> UU </a:t>
            </a:r>
            <a:r>
              <a:rPr lang="en-US" dirty="0" err="1">
                <a:solidFill>
                  <a:schemeClr val="tx1"/>
                </a:solidFill>
              </a:rPr>
              <a:t>ini</a:t>
            </a:r>
            <a:r>
              <a:rPr lang="en-US" dirty="0">
                <a:solidFill>
                  <a:schemeClr val="tx1"/>
                </a:solidFill>
              </a:rPr>
              <a:t> </a:t>
            </a:r>
            <a:r>
              <a:rPr lang="en-US" dirty="0" err="1">
                <a:solidFill>
                  <a:schemeClr val="tx1"/>
                </a:solidFill>
              </a:rPr>
              <a:t>disebut</a:t>
            </a:r>
            <a:r>
              <a:rPr lang="en-US" dirty="0">
                <a:solidFill>
                  <a:schemeClr val="tx1"/>
                </a:solidFill>
              </a:rPr>
              <a:t> </a:t>
            </a:r>
            <a:r>
              <a:rPr lang="en-US" dirty="0" err="1">
                <a:solidFill>
                  <a:schemeClr val="tx1"/>
                </a:solidFill>
              </a:rPr>
              <a:t>sebagai</a:t>
            </a:r>
            <a:r>
              <a:rPr lang="en-US" dirty="0">
                <a:solidFill>
                  <a:schemeClr val="tx1"/>
                </a:solidFill>
              </a:rPr>
              <a:t> </a:t>
            </a:r>
            <a:r>
              <a:rPr lang="en-US" b="1" dirty="0" err="1">
                <a:solidFill>
                  <a:schemeClr val="tx1"/>
                </a:solidFill>
              </a:rPr>
              <a:t>Tanggungjawab</a:t>
            </a:r>
            <a:r>
              <a:rPr lang="en-US" b="1" dirty="0">
                <a:solidFill>
                  <a:schemeClr val="tx1"/>
                </a:solidFill>
              </a:rPr>
              <a:t> </a:t>
            </a:r>
            <a:r>
              <a:rPr lang="en-US" b="1" dirty="0" err="1">
                <a:solidFill>
                  <a:schemeClr val="tx1"/>
                </a:solidFill>
              </a:rPr>
              <a:t>Sosial</a:t>
            </a:r>
            <a:r>
              <a:rPr lang="en-US" b="1" dirty="0">
                <a:solidFill>
                  <a:schemeClr val="tx1"/>
                </a:solidFill>
              </a:rPr>
              <a:t> </a:t>
            </a:r>
            <a:r>
              <a:rPr lang="en-US" b="1" dirty="0" err="1">
                <a:solidFill>
                  <a:schemeClr val="tx1"/>
                </a:solidFill>
              </a:rPr>
              <a:t>dan</a:t>
            </a:r>
            <a:r>
              <a:rPr lang="en-US" b="1" dirty="0">
                <a:solidFill>
                  <a:schemeClr val="tx1"/>
                </a:solidFill>
              </a:rPr>
              <a:t> </a:t>
            </a:r>
            <a:r>
              <a:rPr lang="en-US" b="1" dirty="0" err="1">
                <a:solidFill>
                  <a:schemeClr val="tx1"/>
                </a:solidFill>
              </a:rPr>
              <a:t>Lingkungan</a:t>
            </a:r>
            <a:r>
              <a:rPr lang="en-US" b="1" dirty="0">
                <a:solidFill>
                  <a:schemeClr val="tx1"/>
                </a:solidFill>
              </a:rPr>
              <a:t> (TJSL). </a:t>
            </a:r>
            <a:r>
              <a:rPr lang="en-US" dirty="0" err="1" smtClean="0">
                <a:solidFill>
                  <a:schemeClr val="tx1"/>
                </a:solidFill>
              </a:rPr>
              <a:t>Pasal</a:t>
            </a:r>
            <a:r>
              <a:rPr lang="en-US" dirty="0" smtClean="0">
                <a:solidFill>
                  <a:schemeClr val="tx1"/>
                </a:solidFill>
              </a:rPr>
              <a:t> </a:t>
            </a:r>
            <a:r>
              <a:rPr lang="en-US" dirty="0">
                <a:solidFill>
                  <a:schemeClr val="tx1"/>
                </a:solidFill>
              </a:rPr>
              <a:t>74 </a:t>
            </a:r>
            <a:r>
              <a:rPr lang="en-US" dirty="0" err="1" smtClean="0">
                <a:solidFill>
                  <a:schemeClr val="tx1"/>
                </a:solidFill>
              </a:rPr>
              <a:t>menyebutkan</a:t>
            </a:r>
            <a:r>
              <a:rPr lang="en-US" dirty="0">
                <a:solidFill>
                  <a:schemeClr val="tx1"/>
                </a:solidFill>
              </a:rPr>
              <a:t>: </a:t>
            </a:r>
            <a:endParaRPr lang="en-US" dirty="0" smtClean="0">
              <a:solidFill>
                <a:schemeClr val="tx1"/>
              </a:solidFill>
            </a:endParaRPr>
          </a:p>
          <a:p>
            <a:r>
              <a:rPr lang="en-US" dirty="0" smtClean="0">
                <a:solidFill>
                  <a:schemeClr val="tx1"/>
                </a:solidFill>
              </a:rPr>
              <a:t>(</a:t>
            </a:r>
            <a:r>
              <a:rPr lang="en-US" dirty="0">
                <a:solidFill>
                  <a:schemeClr val="tx1"/>
                </a:solidFill>
              </a:rPr>
              <a:t>1) Perseroan yang </a:t>
            </a:r>
            <a:r>
              <a:rPr lang="en-US" dirty="0" err="1">
                <a:solidFill>
                  <a:schemeClr val="tx1"/>
                </a:solidFill>
              </a:rPr>
              <a:t>menjalankan</a:t>
            </a:r>
            <a:r>
              <a:rPr lang="en-US" dirty="0">
                <a:solidFill>
                  <a:schemeClr val="tx1"/>
                </a:solidFill>
              </a:rPr>
              <a:t> </a:t>
            </a:r>
            <a:r>
              <a:rPr lang="en-US" dirty="0" err="1">
                <a:solidFill>
                  <a:schemeClr val="tx1"/>
                </a:solidFill>
              </a:rPr>
              <a:t>kegiatan</a:t>
            </a:r>
            <a:r>
              <a:rPr lang="en-US" dirty="0">
                <a:solidFill>
                  <a:schemeClr val="tx1"/>
                </a:solidFill>
              </a:rPr>
              <a:t> </a:t>
            </a:r>
            <a:r>
              <a:rPr lang="en-US" dirty="0" err="1">
                <a:solidFill>
                  <a:schemeClr val="tx1"/>
                </a:solidFill>
              </a:rPr>
              <a:t>usahanya</a:t>
            </a:r>
            <a:r>
              <a:rPr lang="en-US" dirty="0">
                <a:solidFill>
                  <a:schemeClr val="tx1"/>
                </a:solidFill>
              </a:rPr>
              <a:t> di </a:t>
            </a:r>
            <a:r>
              <a:rPr lang="en-US" dirty="0" err="1">
                <a:solidFill>
                  <a:schemeClr val="tx1"/>
                </a:solidFill>
              </a:rPr>
              <a:t>bidang</a:t>
            </a:r>
            <a:r>
              <a:rPr lang="en-US" dirty="0">
                <a:solidFill>
                  <a:schemeClr val="tx1"/>
                </a:solidFill>
              </a:rPr>
              <a:t> </a:t>
            </a:r>
            <a:r>
              <a:rPr lang="en-US" dirty="0" err="1">
                <a:solidFill>
                  <a:schemeClr val="tx1"/>
                </a:solidFill>
              </a:rPr>
              <a:t>dan</a:t>
            </a:r>
            <a:r>
              <a:rPr lang="en-US" dirty="0">
                <a:solidFill>
                  <a:schemeClr val="tx1"/>
                </a:solidFill>
              </a:rPr>
              <a:t>/</a:t>
            </a:r>
            <a:r>
              <a:rPr lang="en-US" dirty="0" err="1">
                <a:solidFill>
                  <a:schemeClr val="tx1"/>
                </a:solidFill>
              </a:rPr>
              <a:t>atau</a:t>
            </a:r>
            <a:r>
              <a:rPr lang="en-US" dirty="0">
                <a:solidFill>
                  <a:schemeClr val="tx1"/>
                </a:solidFill>
              </a:rPr>
              <a:t> </a:t>
            </a:r>
            <a:r>
              <a:rPr lang="en-US" dirty="0" err="1">
                <a:solidFill>
                  <a:schemeClr val="tx1"/>
                </a:solidFill>
              </a:rPr>
              <a:t>berkaitan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sumber</a:t>
            </a:r>
            <a:r>
              <a:rPr lang="en-US" dirty="0">
                <a:solidFill>
                  <a:schemeClr val="tx1"/>
                </a:solidFill>
              </a:rPr>
              <a:t> </a:t>
            </a:r>
            <a:r>
              <a:rPr lang="en-US" dirty="0" err="1">
                <a:solidFill>
                  <a:schemeClr val="tx1"/>
                </a:solidFill>
              </a:rPr>
              <a:t>daya</a:t>
            </a:r>
            <a:r>
              <a:rPr lang="en-US" dirty="0">
                <a:solidFill>
                  <a:schemeClr val="tx1"/>
                </a:solidFill>
              </a:rPr>
              <a:t> </a:t>
            </a:r>
            <a:r>
              <a:rPr lang="en-US" dirty="0" err="1">
                <a:solidFill>
                  <a:schemeClr val="tx1"/>
                </a:solidFill>
              </a:rPr>
              <a:t>alam</a:t>
            </a:r>
            <a:r>
              <a:rPr lang="en-US" dirty="0">
                <a:solidFill>
                  <a:schemeClr val="tx1"/>
                </a:solidFill>
              </a:rPr>
              <a:t>, </a:t>
            </a:r>
            <a:r>
              <a:rPr lang="en-US" b="1" dirty="0" err="1">
                <a:solidFill>
                  <a:schemeClr val="tx1"/>
                </a:solidFill>
              </a:rPr>
              <a:t>wajib</a:t>
            </a:r>
            <a:r>
              <a:rPr lang="en-US" b="1" dirty="0">
                <a:solidFill>
                  <a:schemeClr val="tx1"/>
                </a:solidFill>
              </a:rPr>
              <a:t> </a:t>
            </a:r>
            <a:r>
              <a:rPr lang="en-US" b="1" dirty="0" err="1">
                <a:solidFill>
                  <a:schemeClr val="tx1"/>
                </a:solidFill>
              </a:rPr>
              <a:t>melaksanakan</a:t>
            </a:r>
            <a:r>
              <a:rPr lang="en-US" b="1" dirty="0">
                <a:solidFill>
                  <a:schemeClr val="tx1"/>
                </a:solidFill>
              </a:rPr>
              <a:t> </a:t>
            </a:r>
            <a:r>
              <a:rPr lang="en-US" dirty="0" err="1">
                <a:solidFill>
                  <a:schemeClr val="tx1"/>
                </a:solidFill>
              </a:rPr>
              <a:t>Tanggung</a:t>
            </a:r>
            <a:r>
              <a:rPr lang="en-US" dirty="0">
                <a:solidFill>
                  <a:schemeClr val="tx1"/>
                </a:solidFill>
              </a:rPr>
              <a:t> </a:t>
            </a:r>
            <a:r>
              <a:rPr lang="en-US" dirty="0" err="1">
                <a:solidFill>
                  <a:schemeClr val="tx1"/>
                </a:solidFill>
              </a:rPr>
              <a:t>Jawab</a:t>
            </a:r>
            <a:r>
              <a:rPr lang="en-US" dirty="0">
                <a:solidFill>
                  <a:schemeClr val="tx1"/>
                </a:solidFill>
              </a:rPr>
              <a:t> </a:t>
            </a:r>
            <a:r>
              <a:rPr lang="en-US" dirty="0" err="1">
                <a:solidFill>
                  <a:schemeClr val="tx1"/>
                </a:solidFill>
              </a:rPr>
              <a:t>Sosial</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Lingkungan</a:t>
            </a:r>
            <a:r>
              <a:rPr lang="en-US" dirty="0">
                <a:solidFill>
                  <a:schemeClr val="tx1"/>
                </a:solidFill>
              </a:rPr>
              <a:t>, </a:t>
            </a:r>
            <a:endParaRPr lang="en-US" dirty="0" smtClean="0">
              <a:solidFill>
                <a:schemeClr val="tx1"/>
              </a:solidFill>
            </a:endParaRPr>
          </a:p>
          <a:p>
            <a:r>
              <a:rPr lang="en-US" dirty="0" smtClean="0">
                <a:solidFill>
                  <a:schemeClr val="tx1"/>
                </a:solidFill>
              </a:rPr>
              <a:t>(</a:t>
            </a:r>
            <a:r>
              <a:rPr lang="en-US" dirty="0">
                <a:solidFill>
                  <a:schemeClr val="tx1"/>
                </a:solidFill>
              </a:rPr>
              <a:t>2) </a:t>
            </a:r>
            <a:r>
              <a:rPr lang="en-US" dirty="0" err="1">
                <a:solidFill>
                  <a:schemeClr val="tx1"/>
                </a:solidFill>
              </a:rPr>
              <a:t>Tanggung</a:t>
            </a:r>
            <a:r>
              <a:rPr lang="en-US" dirty="0">
                <a:solidFill>
                  <a:schemeClr val="tx1"/>
                </a:solidFill>
              </a:rPr>
              <a:t> </a:t>
            </a:r>
            <a:r>
              <a:rPr lang="en-US" dirty="0" err="1">
                <a:solidFill>
                  <a:schemeClr val="tx1"/>
                </a:solidFill>
              </a:rPr>
              <a:t>Jawab</a:t>
            </a:r>
            <a:r>
              <a:rPr lang="en-US" dirty="0">
                <a:solidFill>
                  <a:schemeClr val="tx1"/>
                </a:solidFill>
              </a:rPr>
              <a:t> </a:t>
            </a:r>
            <a:r>
              <a:rPr lang="en-US" dirty="0" err="1">
                <a:solidFill>
                  <a:schemeClr val="tx1"/>
                </a:solidFill>
              </a:rPr>
              <a:t>Sosial</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Lingkungan</a:t>
            </a:r>
            <a:r>
              <a:rPr lang="en-US" dirty="0">
                <a:solidFill>
                  <a:schemeClr val="tx1"/>
                </a:solidFill>
              </a:rPr>
              <a:t> </a:t>
            </a:r>
            <a:r>
              <a:rPr lang="en-US" dirty="0" err="1">
                <a:solidFill>
                  <a:schemeClr val="tx1"/>
                </a:solidFill>
              </a:rPr>
              <a:t>sebagaimana</a:t>
            </a:r>
            <a:r>
              <a:rPr lang="en-US" dirty="0">
                <a:solidFill>
                  <a:schemeClr val="tx1"/>
                </a:solidFill>
              </a:rPr>
              <a:t> </a:t>
            </a:r>
            <a:r>
              <a:rPr lang="en-US" dirty="0" err="1">
                <a:solidFill>
                  <a:schemeClr val="tx1"/>
                </a:solidFill>
              </a:rPr>
              <a:t>dimaksud</a:t>
            </a:r>
            <a:r>
              <a:rPr lang="en-US" dirty="0">
                <a:solidFill>
                  <a:schemeClr val="tx1"/>
                </a:solidFill>
              </a:rPr>
              <a:t> </a:t>
            </a:r>
            <a:r>
              <a:rPr lang="en-US" dirty="0" err="1">
                <a:solidFill>
                  <a:schemeClr val="tx1"/>
                </a:solidFill>
              </a:rPr>
              <a:t>ayat</a:t>
            </a:r>
            <a:r>
              <a:rPr lang="en-US" dirty="0">
                <a:solidFill>
                  <a:schemeClr val="tx1"/>
                </a:solidFill>
              </a:rPr>
              <a:t> (1) </a:t>
            </a:r>
            <a:r>
              <a:rPr lang="en-US" dirty="0" err="1">
                <a:solidFill>
                  <a:schemeClr val="tx1"/>
                </a:solidFill>
              </a:rPr>
              <a:t>merupakan</a:t>
            </a:r>
            <a:r>
              <a:rPr lang="en-US" dirty="0">
                <a:solidFill>
                  <a:schemeClr val="tx1"/>
                </a:solidFill>
              </a:rPr>
              <a:t> </a:t>
            </a:r>
            <a:r>
              <a:rPr lang="en-US" dirty="0" err="1">
                <a:solidFill>
                  <a:schemeClr val="tx1"/>
                </a:solidFill>
              </a:rPr>
              <a:t>kewajiban</a:t>
            </a:r>
            <a:r>
              <a:rPr lang="en-US" dirty="0">
                <a:solidFill>
                  <a:schemeClr val="tx1"/>
                </a:solidFill>
              </a:rPr>
              <a:t> Perseroan yang </a:t>
            </a:r>
            <a:r>
              <a:rPr lang="en-US" dirty="0" err="1">
                <a:solidFill>
                  <a:schemeClr val="tx1"/>
                </a:solidFill>
              </a:rPr>
              <a:t>dianggarkan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diperhitungkan</a:t>
            </a:r>
            <a:r>
              <a:rPr lang="en-US" dirty="0">
                <a:solidFill>
                  <a:schemeClr val="tx1"/>
                </a:solidFill>
              </a:rPr>
              <a:t> </a:t>
            </a:r>
            <a:r>
              <a:rPr lang="en-US" dirty="0" err="1">
                <a:solidFill>
                  <a:schemeClr val="tx1"/>
                </a:solidFill>
              </a:rPr>
              <a:t>sebagai</a:t>
            </a:r>
            <a:r>
              <a:rPr lang="en-US" dirty="0">
                <a:solidFill>
                  <a:schemeClr val="tx1"/>
                </a:solidFill>
              </a:rPr>
              <a:t> </a:t>
            </a:r>
            <a:r>
              <a:rPr lang="en-US" dirty="0" err="1">
                <a:solidFill>
                  <a:schemeClr val="tx1"/>
                </a:solidFill>
              </a:rPr>
              <a:t>biaya</a:t>
            </a:r>
            <a:r>
              <a:rPr lang="en-US" dirty="0">
                <a:solidFill>
                  <a:schemeClr val="tx1"/>
                </a:solidFill>
              </a:rPr>
              <a:t> Perseroan yang </a:t>
            </a:r>
            <a:r>
              <a:rPr lang="en-US" dirty="0" err="1">
                <a:solidFill>
                  <a:schemeClr val="tx1"/>
                </a:solidFill>
              </a:rPr>
              <a:t>pelaksanaannya</a:t>
            </a:r>
            <a:r>
              <a:rPr lang="en-US" dirty="0">
                <a:solidFill>
                  <a:schemeClr val="tx1"/>
                </a:solidFill>
              </a:rPr>
              <a:t> </a:t>
            </a:r>
            <a:r>
              <a:rPr lang="en-US" dirty="0" err="1">
                <a:solidFill>
                  <a:schemeClr val="tx1"/>
                </a:solidFill>
              </a:rPr>
              <a:t>dilakukan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memperhatikan</a:t>
            </a:r>
            <a:r>
              <a:rPr lang="en-US" dirty="0">
                <a:solidFill>
                  <a:schemeClr val="tx1"/>
                </a:solidFill>
              </a:rPr>
              <a:t> </a:t>
            </a:r>
            <a:r>
              <a:rPr lang="en-US" dirty="0" err="1">
                <a:solidFill>
                  <a:schemeClr val="tx1"/>
                </a:solidFill>
              </a:rPr>
              <a:t>kepatutan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kewajaran</a:t>
            </a:r>
            <a:r>
              <a:rPr lang="en-US" dirty="0">
                <a:solidFill>
                  <a:schemeClr val="tx1"/>
                </a:solidFill>
              </a:rPr>
              <a:t>. </a:t>
            </a:r>
            <a:endParaRPr lang="en-US" dirty="0" smtClean="0">
              <a:solidFill>
                <a:schemeClr val="tx1"/>
              </a:solidFill>
            </a:endParaRPr>
          </a:p>
          <a:p>
            <a:r>
              <a:rPr lang="en-US" dirty="0" smtClean="0">
                <a:solidFill>
                  <a:schemeClr val="tx1"/>
                </a:solidFill>
              </a:rPr>
              <a:t>(</a:t>
            </a:r>
            <a:r>
              <a:rPr lang="en-US" dirty="0">
                <a:solidFill>
                  <a:schemeClr val="tx1"/>
                </a:solidFill>
              </a:rPr>
              <a:t>3) </a:t>
            </a:r>
            <a:r>
              <a:rPr lang="en-US" dirty="0" err="1">
                <a:solidFill>
                  <a:schemeClr val="tx1"/>
                </a:solidFill>
              </a:rPr>
              <a:t>perseroan</a:t>
            </a:r>
            <a:r>
              <a:rPr lang="en-US" dirty="0">
                <a:solidFill>
                  <a:schemeClr val="tx1"/>
                </a:solidFill>
              </a:rPr>
              <a:t> yang </a:t>
            </a:r>
            <a:r>
              <a:rPr lang="en-US" dirty="0" err="1">
                <a:solidFill>
                  <a:schemeClr val="tx1"/>
                </a:solidFill>
              </a:rPr>
              <a:t>tidak</a:t>
            </a:r>
            <a:r>
              <a:rPr lang="en-US" dirty="0">
                <a:solidFill>
                  <a:schemeClr val="tx1"/>
                </a:solidFill>
              </a:rPr>
              <a:t> </a:t>
            </a:r>
            <a:r>
              <a:rPr lang="en-US" dirty="0" err="1">
                <a:solidFill>
                  <a:schemeClr val="tx1"/>
                </a:solidFill>
              </a:rPr>
              <a:t>melaksanakan</a:t>
            </a:r>
            <a:r>
              <a:rPr lang="en-US" dirty="0">
                <a:solidFill>
                  <a:schemeClr val="tx1"/>
                </a:solidFill>
              </a:rPr>
              <a:t> </a:t>
            </a:r>
            <a:r>
              <a:rPr lang="en-US" dirty="0" err="1">
                <a:solidFill>
                  <a:schemeClr val="tx1"/>
                </a:solidFill>
              </a:rPr>
              <a:t>kewajiban</a:t>
            </a:r>
            <a:r>
              <a:rPr lang="en-US" dirty="0">
                <a:solidFill>
                  <a:schemeClr val="tx1"/>
                </a:solidFill>
              </a:rPr>
              <a:t> </a:t>
            </a:r>
            <a:r>
              <a:rPr lang="en-US" dirty="0" err="1">
                <a:solidFill>
                  <a:schemeClr val="tx1"/>
                </a:solidFill>
              </a:rPr>
              <a:t>sebagaimana</a:t>
            </a:r>
            <a:r>
              <a:rPr lang="en-US" dirty="0">
                <a:solidFill>
                  <a:schemeClr val="tx1"/>
                </a:solidFill>
              </a:rPr>
              <a:t> </a:t>
            </a:r>
            <a:r>
              <a:rPr lang="en-US" dirty="0" err="1">
                <a:solidFill>
                  <a:schemeClr val="tx1"/>
                </a:solidFill>
              </a:rPr>
              <a:t>dimaksud</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ayat</a:t>
            </a:r>
            <a:r>
              <a:rPr lang="en-US" dirty="0">
                <a:solidFill>
                  <a:schemeClr val="tx1"/>
                </a:solidFill>
              </a:rPr>
              <a:t> (1) </a:t>
            </a:r>
            <a:r>
              <a:rPr lang="en-US" dirty="0" err="1">
                <a:solidFill>
                  <a:schemeClr val="tx1"/>
                </a:solidFill>
              </a:rPr>
              <a:t>dikenai</a:t>
            </a:r>
            <a:r>
              <a:rPr lang="en-US" dirty="0">
                <a:solidFill>
                  <a:schemeClr val="tx1"/>
                </a:solidFill>
              </a:rPr>
              <a:t> </a:t>
            </a:r>
            <a:r>
              <a:rPr lang="en-US" dirty="0" err="1">
                <a:solidFill>
                  <a:schemeClr val="tx1"/>
                </a:solidFill>
              </a:rPr>
              <a:t>sanksi</a:t>
            </a:r>
            <a:r>
              <a:rPr lang="en-US" dirty="0">
                <a:solidFill>
                  <a:schemeClr val="tx1"/>
                </a:solidFill>
              </a:rPr>
              <a:t> </a:t>
            </a:r>
            <a:r>
              <a:rPr lang="en-US" dirty="0" err="1">
                <a:solidFill>
                  <a:schemeClr val="tx1"/>
                </a:solidFill>
              </a:rPr>
              <a:t>sesuai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ketentuan</a:t>
            </a:r>
            <a:r>
              <a:rPr lang="en-US" dirty="0">
                <a:solidFill>
                  <a:schemeClr val="tx1"/>
                </a:solidFill>
              </a:rPr>
              <a:t> </a:t>
            </a:r>
            <a:r>
              <a:rPr lang="en-US" dirty="0" err="1">
                <a:solidFill>
                  <a:schemeClr val="tx1"/>
                </a:solidFill>
              </a:rPr>
              <a:t>peraturan</a:t>
            </a:r>
            <a:r>
              <a:rPr lang="en-US" dirty="0">
                <a:solidFill>
                  <a:schemeClr val="tx1"/>
                </a:solidFill>
              </a:rPr>
              <a:t> </a:t>
            </a:r>
            <a:r>
              <a:rPr lang="en-US" dirty="0" err="1">
                <a:solidFill>
                  <a:schemeClr val="tx1"/>
                </a:solidFill>
              </a:rPr>
              <a:t>perundang-undangan</a:t>
            </a:r>
            <a:r>
              <a:rPr lang="en-US" dirty="0">
                <a:solidFill>
                  <a:schemeClr val="tx1"/>
                </a:solidFill>
              </a:rPr>
              <a:t>. </a:t>
            </a:r>
            <a:endParaRPr lang="en-US" dirty="0" smtClean="0">
              <a:solidFill>
                <a:schemeClr val="tx1"/>
              </a:solidFill>
            </a:endParaRPr>
          </a:p>
          <a:p>
            <a:r>
              <a:rPr lang="en-US" dirty="0" smtClean="0">
                <a:solidFill>
                  <a:schemeClr val="tx1"/>
                </a:solidFill>
              </a:rPr>
              <a:t>(</a:t>
            </a:r>
            <a:r>
              <a:rPr lang="en-US" dirty="0">
                <a:solidFill>
                  <a:schemeClr val="tx1"/>
                </a:solidFill>
              </a:rPr>
              <a:t>4) </a:t>
            </a:r>
            <a:r>
              <a:rPr lang="en-US" dirty="0" err="1">
                <a:solidFill>
                  <a:schemeClr val="tx1"/>
                </a:solidFill>
              </a:rPr>
              <a:t>Ketentuan</a:t>
            </a:r>
            <a:r>
              <a:rPr lang="en-US" dirty="0">
                <a:solidFill>
                  <a:schemeClr val="tx1"/>
                </a:solidFill>
              </a:rPr>
              <a:t> </a:t>
            </a:r>
            <a:r>
              <a:rPr lang="en-US" dirty="0" err="1">
                <a:solidFill>
                  <a:schemeClr val="tx1"/>
                </a:solidFill>
              </a:rPr>
              <a:t>lebih</a:t>
            </a:r>
            <a:r>
              <a:rPr lang="en-US" dirty="0">
                <a:solidFill>
                  <a:schemeClr val="tx1"/>
                </a:solidFill>
              </a:rPr>
              <a:t> </a:t>
            </a:r>
            <a:r>
              <a:rPr lang="en-US" dirty="0" err="1">
                <a:solidFill>
                  <a:schemeClr val="tx1"/>
                </a:solidFill>
              </a:rPr>
              <a:t>lanjut</a:t>
            </a:r>
            <a:r>
              <a:rPr lang="en-US" dirty="0">
                <a:solidFill>
                  <a:schemeClr val="tx1"/>
                </a:solidFill>
              </a:rPr>
              <a:t> </a:t>
            </a:r>
            <a:r>
              <a:rPr lang="en-US" dirty="0" err="1">
                <a:solidFill>
                  <a:schemeClr val="tx1"/>
                </a:solidFill>
              </a:rPr>
              <a:t>mengenai</a:t>
            </a:r>
            <a:r>
              <a:rPr lang="en-US" dirty="0">
                <a:solidFill>
                  <a:schemeClr val="tx1"/>
                </a:solidFill>
              </a:rPr>
              <a:t> </a:t>
            </a:r>
            <a:r>
              <a:rPr lang="en-US" dirty="0" err="1">
                <a:solidFill>
                  <a:schemeClr val="tx1"/>
                </a:solidFill>
              </a:rPr>
              <a:t>Tanggung</a:t>
            </a:r>
            <a:r>
              <a:rPr lang="en-US" dirty="0">
                <a:solidFill>
                  <a:schemeClr val="tx1"/>
                </a:solidFill>
              </a:rPr>
              <a:t> </a:t>
            </a:r>
            <a:r>
              <a:rPr lang="en-US" dirty="0" err="1">
                <a:solidFill>
                  <a:schemeClr val="tx1"/>
                </a:solidFill>
              </a:rPr>
              <a:t>Jawab</a:t>
            </a:r>
            <a:r>
              <a:rPr lang="en-US" dirty="0">
                <a:solidFill>
                  <a:schemeClr val="tx1"/>
                </a:solidFill>
              </a:rPr>
              <a:t> </a:t>
            </a:r>
            <a:r>
              <a:rPr lang="en-US" dirty="0" err="1">
                <a:solidFill>
                  <a:schemeClr val="tx1"/>
                </a:solidFill>
              </a:rPr>
              <a:t>Sosial</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Lingkungan</a:t>
            </a:r>
            <a:r>
              <a:rPr lang="en-US" dirty="0">
                <a:solidFill>
                  <a:schemeClr val="tx1"/>
                </a:solidFill>
              </a:rPr>
              <a:t>  </a:t>
            </a:r>
            <a:r>
              <a:rPr lang="en-US" dirty="0" err="1">
                <a:solidFill>
                  <a:schemeClr val="tx1"/>
                </a:solidFill>
              </a:rPr>
              <a:t>diatur</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Peraturan</a:t>
            </a:r>
            <a:r>
              <a:rPr lang="en-US" dirty="0">
                <a:solidFill>
                  <a:schemeClr val="tx1"/>
                </a:solidFill>
              </a:rPr>
              <a:t> </a:t>
            </a:r>
            <a:r>
              <a:rPr lang="en-US" dirty="0" err="1">
                <a:solidFill>
                  <a:schemeClr val="tx1"/>
                </a:solidFill>
              </a:rPr>
              <a:t>Pemerintah</a:t>
            </a:r>
            <a:r>
              <a:rPr lang="en-US" dirty="0">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76962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tx1"/>
                </a:solidFill>
                <a:latin typeface="Cambria" pitchFamily="18" charset="0"/>
              </a:rPr>
              <a:t>Undang-Undang</a:t>
            </a:r>
            <a:r>
              <a:rPr lang="en-US" sz="2800" b="1" dirty="0" smtClean="0">
                <a:solidFill>
                  <a:schemeClr val="tx1"/>
                </a:solidFill>
                <a:latin typeface="Cambria" pitchFamily="18" charset="0"/>
              </a:rPr>
              <a:t> </a:t>
            </a:r>
            <a:r>
              <a:rPr lang="en-US" sz="2800" b="1" dirty="0" err="1">
                <a:solidFill>
                  <a:schemeClr val="tx1"/>
                </a:solidFill>
                <a:latin typeface="Cambria" pitchFamily="18" charset="0"/>
              </a:rPr>
              <a:t>Penanaman</a:t>
            </a:r>
            <a:r>
              <a:rPr lang="en-US" sz="2800" b="1" dirty="0">
                <a:solidFill>
                  <a:schemeClr val="tx1"/>
                </a:solidFill>
                <a:latin typeface="Cambria" pitchFamily="18" charset="0"/>
              </a:rPr>
              <a:t> Modal </a:t>
            </a:r>
            <a:r>
              <a:rPr lang="en-US" sz="2800" b="1" dirty="0" err="1">
                <a:solidFill>
                  <a:schemeClr val="tx1"/>
                </a:solidFill>
                <a:latin typeface="Cambria" pitchFamily="18" charset="0"/>
              </a:rPr>
              <a:t>Nomor</a:t>
            </a:r>
            <a:r>
              <a:rPr lang="en-US" sz="2800" b="1" dirty="0">
                <a:solidFill>
                  <a:schemeClr val="tx1"/>
                </a:solidFill>
                <a:latin typeface="Cambria" pitchFamily="18" charset="0"/>
              </a:rPr>
              <a:t> 25 </a:t>
            </a:r>
            <a:r>
              <a:rPr lang="en-US" sz="2800" b="1" dirty="0" err="1">
                <a:solidFill>
                  <a:schemeClr val="tx1"/>
                </a:solidFill>
                <a:latin typeface="Cambria" pitchFamily="18" charset="0"/>
              </a:rPr>
              <a:t>Tahun</a:t>
            </a:r>
            <a:r>
              <a:rPr lang="en-US" sz="2800" b="1" dirty="0">
                <a:solidFill>
                  <a:schemeClr val="tx1"/>
                </a:solidFill>
                <a:latin typeface="Cambria" pitchFamily="18" charset="0"/>
              </a:rPr>
              <a:t> 2007 </a:t>
            </a:r>
            <a:r>
              <a:rPr lang="en-US" sz="2800" b="1" dirty="0" err="1">
                <a:solidFill>
                  <a:schemeClr val="tx1"/>
                </a:solidFill>
                <a:latin typeface="Cambria" pitchFamily="18" charset="0"/>
              </a:rPr>
              <a:t>Tentang</a:t>
            </a:r>
            <a:r>
              <a:rPr lang="en-US" sz="2800" b="1" dirty="0">
                <a:solidFill>
                  <a:schemeClr val="tx1"/>
                </a:solidFill>
                <a:latin typeface="Cambria" pitchFamily="18" charset="0"/>
              </a:rPr>
              <a:t> </a:t>
            </a:r>
            <a:r>
              <a:rPr lang="en-US" sz="2800" b="1" dirty="0" err="1">
                <a:solidFill>
                  <a:schemeClr val="tx1"/>
                </a:solidFill>
                <a:latin typeface="Cambria" pitchFamily="18" charset="0"/>
              </a:rPr>
              <a:t>Penanaman</a:t>
            </a:r>
            <a:r>
              <a:rPr lang="en-US" sz="2800" b="1" dirty="0">
                <a:solidFill>
                  <a:schemeClr val="tx1"/>
                </a:solidFill>
                <a:latin typeface="Cambria" pitchFamily="18" charset="0"/>
              </a:rPr>
              <a:t> Modal.</a:t>
            </a:r>
            <a:r>
              <a:rPr lang="en-US" sz="2800" dirty="0">
                <a:solidFill>
                  <a:schemeClr val="tx1"/>
                </a:solidFill>
                <a:latin typeface="Cambria" pitchFamily="18" charset="0"/>
              </a:rPr>
              <a:t> </a:t>
            </a:r>
            <a:endParaRPr lang="en-US" sz="2800" dirty="0">
              <a:solidFill>
                <a:schemeClr val="tx1"/>
              </a:solidFill>
              <a:latin typeface="Cambria"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err="1" smtClean="0">
                <a:solidFill>
                  <a:schemeClr val="tx1"/>
                </a:solidFill>
              </a:rPr>
              <a:t>Pasal</a:t>
            </a:r>
            <a:r>
              <a:rPr lang="en-US" sz="2400" dirty="0" smtClean="0">
                <a:solidFill>
                  <a:schemeClr val="tx1"/>
                </a:solidFill>
              </a:rPr>
              <a:t> </a:t>
            </a:r>
            <a:r>
              <a:rPr lang="en-US" sz="2400" dirty="0">
                <a:solidFill>
                  <a:schemeClr val="tx1"/>
                </a:solidFill>
              </a:rPr>
              <a:t>15 </a:t>
            </a:r>
            <a:r>
              <a:rPr lang="en-US" sz="2400" dirty="0" err="1">
                <a:solidFill>
                  <a:schemeClr val="tx1"/>
                </a:solidFill>
              </a:rPr>
              <a:t>huruf</a:t>
            </a:r>
            <a:r>
              <a:rPr lang="en-US" sz="2400" dirty="0">
                <a:solidFill>
                  <a:schemeClr val="tx1"/>
                </a:solidFill>
              </a:rPr>
              <a:t> </a:t>
            </a:r>
            <a:r>
              <a:rPr lang="en-US" sz="2400" dirty="0" smtClean="0">
                <a:solidFill>
                  <a:schemeClr val="tx1"/>
                </a:solidFill>
              </a:rPr>
              <a:t>b: “</a:t>
            </a:r>
            <a:r>
              <a:rPr lang="en-US" sz="2400" dirty="0" err="1" smtClean="0">
                <a:solidFill>
                  <a:schemeClr val="tx1"/>
                </a:solidFill>
              </a:rPr>
              <a:t>setiap</a:t>
            </a:r>
            <a:r>
              <a:rPr lang="en-US" sz="2400" dirty="0" smtClean="0">
                <a:solidFill>
                  <a:schemeClr val="tx1"/>
                </a:solidFill>
              </a:rPr>
              <a:t> </a:t>
            </a:r>
            <a:r>
              <a:rPr lang="en-US" sz="2400" dirty="0" err="1">
                <a:solidFill>
                  <a:schemeClr val="tx1"/>
                </a:solidFill>
              </a:rPr>
              <a:t>penanam</a:t>
            </a:r>
            <a:r>
              <a:rPr lang="en-US" sz="2400" dirty="0">
                <a:solidFill>
                  <a:schemeClr val="tx1"/>
                </a:solidFill>
              </a:rPr>
              <a:t> modal </a:t>
            </a:r>
            <a:r>
              <a:rPr lang="en-US" sz="2400" b="1" dirty="0" err="1">
                <a:solidFill>
                  <a:schemeClr val="tx1"/>
                </a:solidFill>
              </a:rPr>
              <a:t>berkewajiban</a:t>
            </a:r>
            <a:r>
              <a:rPr lang="en-US" sz="2400" b="1" dirty="0">
                <a:solidFill>
                  <a:schemeClr val="tx1"/>
                </a:solidFill>
              </a:rPr>
              <a:t> </a:t>
            </a:r>
            <a:r>
              <a:rPr lang="en-US" sz="2400" dirty="0" err="1">
                <a:solidFill>
                  <a:schemeClr val="tx1"/>
                </a:solidFill>
              </a:rPr>
              <a:t>melaksanakan</a:t>
            </a:r>
            <a:r>
              <a:rPr lang="en-US" sz="2400" dirty="0">
                <a:solidFill>
                  <a:schemeClr val="tx1"/>
                </a:solidFill>
              </a:rPr>
              <a:t> </a:t>
            </a:r>
            <a:r>
              <a:rPr lang="en-US" sz="2400" dirty="0" err="1">
                <a:solidFill>
                  <a:schemeClr val="tx1"/>
                </a:solidFill>
              </a:rPr>
              <a:t>tanggung</a:t>
            </a:r>
            <a:r>
              <a:rPr lang="en-US" sz="2400" dirty="0">
                <a:solidFill>
                  <a:schemeClr val="tx1"/>
                </a:solidFill>
              </a:rPr>
              <a:t> </a:t>
            </a:r>
            <a:r>
              <a:rPr lang="en-US" sz="2400" dirty="0" err="1">
                <a:solidFill>
                  <a:schemeClr val="tx1"/>
                </a:solidFill>
              </a:rPr>
              <a:t>jawab</a:t>
            </a:r>
            <a:r>
              <a:rPr lang="en-US" sz="2400" dirty="0">
                <a:solidFill>
                  <a:schemeClr val="tx1"/>
                </a:solidFill>
              </a:rPr>
              <a:t> </a:t>
            </a:r>
            <a:r>
              <a:rPr lang="en-US" sz="2400" dirty="0" err="1">
                <a:solidFill>
                  <a:schemeClr val="tx1"/>
                </a:solidFill>
              </a:rPr>
              <a:t>sosial</a:t>
            </a:r>
            <a:r>
              <a:rPr lang="en-US" sz="2400" dirty="0">
                <a:solidFill>
                  <a:schemeClr val="tx1"/>
                </a:solidFill>
              </a:rPr>
              <a:t> </a:t>
            </a:r>
            <a:r>
              <a:rPr lang="en-US" sz="2400" dirty="0" err="1" smtClean="0">
                <a:solidFill>
                  <a:schemeClr val="tx1"/>
                </a:solidFill>
              </a:rPr>
              <a:t>perusahaan</a:t>
            </a:r>
            <a:r>
              <a:rPr lang="en-US" sz="2400" dirty="0" smtClean="0">
                <a:solidFill>
                  <a:schemeClr val="tx1"/>
                </a:solidFill>
              </a:rPr>
              <a:t>”</a:t>
            </a:r>
          </a:p>
          <a:p>
            <a:pPr marL="0" indent="0">
              <a:buNone/>
            </a:pPr>
            <a:r>
              <a:rPr lang="en-US" sz="2400" dirty="0" err="1" smtClean="0">
                <a:solidFill>
                  <a:schemeClr val="tx1"/>
                </a:solidFill>
              </a:rPr>
              <a:t>Pasal</a:t>
            </a:r>
            <a:r>
              <a:rPr lang="en-US" sz="2400" dirty="0" smtClean="0">
                <a:solidFill>
                  <a:schemeClr val="tx1"/>
                </a:solidFill>
              </a:rPr>
              <a:t> 17: “</a:t>
            </a:r>
            <a:r>
              <a:rPr lang="en-US" sz="2400" dirty="0" err="1" smtClean="0">
                <a:solidFill>
                  <a:schemeClr val="tx1"/>
                </a:solidFill>
              </a:rPr>
              <a:t>Penanam</a:t>
            </a:r>
            <a:r>
              <a:rPr lang="en-US" sz="2400" dirty="0" smtClean="0">
                <a:solidFill>
                  <a:schemeClr val="tx1"/>
                </a:solidFill>
              </a:rPr>
              <a:t> </a:t>
            </a:r>
            <a:r>
              <a:rPr lang="en-US" sz="2400" dirty="0">
                <a:solidFill>
                  <a:schemeClr val="tx1"/>
                </a:solidFill>
              </a:rPr>
              <a:t>modal yang </a:t>
            </a:r>
            <a:r>
              <a:rPr lang="en-US" sz="2400" dirty="0" err="1">
                <a:solidFill>
                  <a:schemeClr val="tx1"/>
                </a:solidFill>
              </a:rPr>
              <a:t>mengusahakan</a:t>
            </a:r>
            <a:r>
              <a:rPr lang="en-US" sz="2400" dirty="0">
                <a:solidFill>
                  <a:schemeClr val="tx1"/>
                </a:solidFill>
              </a:rPr>
              <a:t> </a:t>
            </a:r>
            <a:r>
              <a:rPr lang="en-US" sz="2400" dirty="0" err="1">
                <a:solidFill>
                  <a:schemeClr val="tx1"/>
                </a:solidFill>
              </a:rPr>
              <a:t>sumber</a:t>
            </a:r>
            <a:r>
              <a:rPr lang="en-US" sz="2400" dirty="0">
                <a:solidFill>
                  <a:schemeClr val="tx1"/>
                </a:solidFill>
              </a:rPr>
              <a:t> </a:t>
            </a:r>
            <a:r>
              <a:rPr lang="en-US" sz="2400" dirty="0" err="1">
                <a:solidFill>
                  <a:schemeClr val="tx1"/>
                </a:solidFill>
              </a:rPr>
              <a:t>daya</a:t>
            </a:r>
            <a:r>
              <a:rPr lang="en-US" sz="2400" dirty="0">
                <a:solidFill>
                  <a:schemeClr val="tx1"/>
                </a:solidFill>
              </a:rPr>
              <a:t> </a:t>
            </a:r>
            <a:r>
              <a:rPr lang="en-US" sz="2400" dirty="0" err="1">
                <a:solidFill>
                  <a:schemeClr val="tx1"/>
                </a:solidFill>
              </a:rPr>
              <a:t>alam</a:t>
            </a:r>
            <a:r>
              <a:rPr lang="en-US" sz="2400" dirty="0">
                <a:solidFill>
                  <a:schemeClr val="tx1"/>
                </a:solidFill>
              </a:rPr>
              <a:t> yang </a:t>
            </a:r>
            <a:r>
              <a:rPr lang="en-US" sz="2400" dirty="0" err="1">
                <a:solidFill>
                  <a:schemeClr val="tx1"/>
                </a:solidFill>
              </a:rPr>
              <a:t>tidak</a:t>
            </a:r>
            <a:r>
              <a:rPr lang="en-US" sz="2400" dirty="0">
                <a:solidFill>
                  <a:schemeClr val="tx1"/>
                </a:solidFill>
              </a:rPr>
              <a:t> </a:t>
            </a:r>
            <a:r>
              <a:rPr lang="en-US" sz="2400" dirty="0" err="1">
                <a:solidFill>
                  <a:schemeClr val="tx1"/>
                </a:solidFill>
              </a:rPr>
              <a:t>terbarukan</a:t>
            </a:r>
            <a:r>
              <a:rPr lang="en-US" sz="2400" dirty="0">
                <a:solidFill>
                  <a:schemeClr val="tx1"/>
                </a:solidFill>
              </a:rPr>
              <a:t> </a:t>
            </a:r>
            <a:r>
              <a:rPr lang="en-US" sz="2400" b="1" dirty="0" err="1">
                <a:solidFill>
                  <a:schemeClr val="tx1"/>
                </a:solidFill>
              </a:rPr>
              <a:t>wajib</a:t>
            </a:r>
            <a:r>
              <a:rPr lang="en-US" sz="2400" b="1" dirty="0">
                <a:solidFill>
                  <a:schemeClr val="tx1"/>
                </a:solidFill>
              </a:rPr>
              <a:t> </a:t>
            </a:r>
            <a:r>
              <a:rPr lang="en-US" sz="2400" b="1" dirty="0" err="1">
                <a:solidFill>
                  <a:schemeClr val="tx1"/>
                </a:solidFill>
              </a:rPr>
              <a:t>mengalokasikan</a:t>
            </a:r>
            <a:r>
              <a:rPr lang="en-US" sz="2400" b="1" dirty="0">
                <a:solidFill>
                  <a:schemeClr val="tx1"/>
                </a:solidFill>
              </a:rPr>
              <a:t> </a:t>
            </a:r>
            <a:r>
              <a:rPr lang="en-US" sz="2400" b="1" dirty="0" err="1">
                <a:solidFill>
                  <a:schemeClr val="tx1"/>
                </a:solidFill>
              </a:rPr>
              <a:t>dana</a:t>
            </a:r>
            <a:r>
              <a:rPr lang="en-US" sz="2400" b="1" dirty="0">
                <a:solidFill>
                  <a:schemeClr val="tx1"/>
                </a:solidFill>
              </a:rPr>
              <a:t> </a:t>
            </a:r>
            <a:r>
              <a:rPr lang="en-US" sz="2400" dirty="0" err="1">
                <a:solidFill>
                  <a:schemeClr val="tx1"/>
                </a:solidFill>
              </a:rPr>
              <a:t>secara</a:t>
            </a:r>
            <a:r>
              <a:rPr lang="en-US" sz="2400" dirty="0">
                <a:solidFill>
                  <a:schemeClr val="tx1"/>
                </a:solidFill>
              </a:rPr>
              <a:t> </a:t>
            </a:r>
            <a:r>
              <a:rPr lang="en-US" sz="2400" dirty="0" err="1">
                <a:solidFill>
                  <a:schemeClr val="tx1"/>
                </a:solidFill>
              </a:rPr>
              <a:t>bertahap</a:t>
            </a:r>
            <a:r>
              <a:rPr lang="en-US" sz="2400" dirty="0">
                <a:solidFill>
                  <a:schemeClr val="tx1"/>
                </a:solidFill>
              </a:rPr>
              <a:t> </a:t>
            </a:r>
            <a:r>
              <a:rPr lang="en-US" sz="2400" dirty="0" err="1">
                <a:solidFill>
                  <a:schemeClr val="tx1"/>
                </a:solidFill>
              </a:rPr>
              <a:t>untuk</a:t>
            </a:r>
            <a:r>
              <a:rPr lang="en-US" sz="2400" dirty="0">
                <a:solidFill>
                  <a:schemeClr val="tx1"/>
                </a:solidFill>
              </a:rPr>
              <a:t> </a:t>
            </a:r>
            <a:r>
              <a:rPr lang="en-US" sz="2400" dirty="0" err="1">
                <a:solidFill>
                  <a:schemeClr val="tx1"/>
                </a:solidFill>
              </a:rPr>
              <a:t>pemulihan</a:t>
            </a:r>
            <a:r>
              <a:rPr lang="en-US" sz="2400" dirty="0">
                <a:solidFill>
                  <a:schemeClr val="tx1"/>
                </a:solidFill>
              </a:rPr>
              <a:t> </a:t>
            </a:r>
            <a:r>
              <a:rPr lang="en-US" sz="2400" dirty="0" err="1">
                <a:solidFill>
                  <a:schemeClr val="tx1"/>
                </a:solidFill>
              </a:rPr>
              <a:t>lokasi</a:t>
            </a:r>
            <a:r>
              <a:rPr lang="en-US" sz="2400" dirty="0">
                <a:solidFill>
                  <a:schemeClr val="tx1"/>
                </a:solidFill>
              </a:rPr>
              <a:t> yang </a:t>
            </a:r>
            <a:r>
              <a:rPr lang="en-US" sz="2400" dirty="0" err="1">
                <a:solidFill>
                  <a:schemeClr val="tx1"/>
                </a:solidFill>
              </a:rPr>
              <a:t>memenuhi</a:t>
            </a:r>
            <a:r>
              <a:rPr lang="en-US" sz="2400" dirty="0">
                <a:solidFill>
                  <a:schemeClr val="tx1"/>
                </a:solidFill>
              </a:rPr>
              <a:t> </a:t>
            </a:r>
            <a:r>
              <a:rPr lang="en-US" sz="2400" dirty="0" err="1">
                <a:solidFill>
                  <a:schemeClr val="tx1"/>
                </a:solidFill>
              </a:rPr>
              <a:t>standar</a:t>
            </a:r>
            <a:r>
              <a:rPr lang="en-US" sz="2400" dirty="0">
                <a:solidFill>
                  <a:schemeClr val="tx1"/>
                </a:solidFill>
              </a:rPr>
              <a:t> </a:t>
            </a:r>
            <a:r>
              <a:rPr lang="en-US" sz="2400" dirty="0" err="1">
                <a:solidFill>
                  <a:schemeClr val="tx1"/>
                </a:solidFill>
              </a:rPr>
              <a:t>kelayakan</a:t>
            </a:r>
            <a:r>
              <a:rPr lang="en-US" sz="2400" dirty="0">
                <a:solidFill>
                  <a:schemeClr val="tx1"/>
                </a:solidFill>
              </a:rPr>
              <a:t> </a:t>
            </a:r>
            <a:r>
              <a:rPr lang="en-US" sz="2400" dirty="0" err="1">
                <a:solidFill>
                  <a:schemeClr val="tx1"/>
                </a:solidFill>
              </a:rPr>
              <a:t>lingkungan</a:t>
            </a:r>
            <a:r>
              <a:rPr lang="en-US" sz="2400" dirty="0">
                <a:solidFill>
                  <a:schemeClr val="tx1"/>
                </a:solidFill>
              </a:rPr>
              <a:t> </a:t>
            </a:r>
            <a:r>
              <a:rPr lang="en-US" sz="2400" dirty="0" err="1">
                <a:solidFill>
                  <a:schemeClr val="tx1"/>
                </a:solidFill>
              </a:rPr>
              <a:t>hidup</a:t>
            </a:r>
            <a:r>
              <a:rPr lang="en-US" sz="2400" dirty="0">
                <a:solidFill>
                  <a:schemeClr val="tx1"/>
                </a:solidFill>
              </a:rPr>
              <a:t>, yang </a:t>
            </a:r>
            <a:r>
              <a:rPr lang="en-US" sz="2400" dirty="0" err="1">
                <a:solidFill>
                  <a:schemeClr val="tx1"/>
                </a:solidFill>
              </a:rPr>
              <a:t>pelaksanaannya</a:t>
            </a:r>
            <a:r>
              <a:rPr lang="en-US" sz="2400" dirty="0">
                <a:solidFill>
                  <a:schemeClr val="tx1"/>
                </a:solidFill>
              </a:rPr>
              <a:t> </a:t>
            </a:r>
            <a:r>
              <a:rPr lang="en-US" sz="2400" dirty="0" err="1">
                <a:solidFill>
                  <a:schemeClr val="tx1"/>
                </a:solidFill>
              </a:rPr>
              <a:t>diatur</a:t>
            </a:r>
            <a:r>
              <a:rPr lang="en-US" sz="2400" dirty="0">
                <a:solidFill>
                  <a:schemeClr val="tx1"/>
                </a:solidFill>
              </a:rPr>
              <a:t> </a:t>
            </a:r>
            <a:r>
              <a:rPr lang="en-US" sz="2400" dirty="0" err="1">
                <a:solidFill>
                  <a:schemeClr val="tx1"/>
                </a:solidFill>
              </a:rPr>
              <a:t>sesuai</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ketentuan</a:t>
            </a:r>
            <a:r>
              <a:rPr lang="en-US" sz="2400" dirty="0">
                <a:solidFill>
                  <a:schemeClr val="tx1"/>
                </a:solidFill>
              </a:rPr>
              <a:t> </a:t>
            </a:r>
            <a:r>
              <a:rPr lang="en-US" sz="2400" dirty="0" err="1">
                <a:solidFill>
                  <a:schemeClr val="tx1"/>
                </a:solidFill>
              </a:rPr>
              <a:t>peraturan</a:t>
            </a:r>
            <a:r>
              <a:rPr lang="en-US" sz="2400" dirty="0">
                <a:solidFill>
                  <a:schemeClr val="tx1"/>
                </a:solidFill>
              </a:rPr>
              <a:t> </a:t>
            </a:r>
            <a:r>
              <a:rPr lang="en-US" sz="2400" dirty="0" err="1" smtClean="0">
                <a:solidFill>
                  <a:schemeClr val="tx1"/>
                </a:solidFill>
              </a:rPr>
              <a:t>perundang-undangan</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89334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Peraturan</a:t>
            </a:r>
            <a:r>
              <a:rPr lang="en-US" b="1" dirty="0"/>
              <a:t> </a:t>
            </a:r>
            <a:r>
              <a:rPr lang="en-US" b="1" dirty="0" err="1"/>
              <a:t>Pemerintah</a:t>
            </a:r>
            <a:r>
              <a:rPr lang="en-US" b="1" dirty="0"/>
              <a:t> (PP) </a:t>
            </a:r>
            <a:r>
              <a:rPr lang="en-US" b="1" dirty="0" err="1"/>
              <a:t>Nomor</a:t>
            </a:r>
            <a:r>
              <a:rPr lang="en-US" b="1" dirty="0"/>
              <a:t> 47 </a:t>
            </a:r>
            <a:r>
              <a:rPr lang="en-US" b="1" dirty="0" err="1"/>
              <a:t>Tahun</a:t>
            </a:r>
            <a:r>
              <a:rPr lang="en-US" b="1" dirty="0"/>
              <a:t> 2012 </a:t>
            </a:r>
            <a:r>
              <a:rPr lang="en-US" b="1" dirty="0" err="1"/>
              <a:t>Tentang</a:t>
            </a:r>
            <a:r>
              <a:rPr lang="en-US" b="1" dirty="0"/>
              <a:t> </a:t>
            </a:r>
            <a:r>
              <a:rPr lang="en-US" b="1" dirty="0" err="1"/>
              <a:t>Tanggungjawab</a:t>
            </a:r>
            <a:r>
              <a:rPr lang="en-US" b="1" dirty="0"/>
              <a:t> </a:t>
            </a:r>
            <a:r>
              <a:rPr lang="en-US" b="1" dirty="0" err="1"/>
              <a:t>Sosial</a:t>
            </a:r>
            <a:r>
              <a:rPr lang="en-US" b="1" dirty="0"/>
              <a:t> Perusahaan.</a:t>
            </a:r>
            <a:r>
              <a:rPr lang="en-US" dirty="0"/>
              <a:t> PP </a:t>
            </a:r>
            <a:r>
              <a:rPr lang="en-US" dirty="0" err="1"/>
              <a:t>ini</a:t>
            </a:r>
            <a:r>
              <a:rPr lang="en-US" dirty="0"/>
              <a:t> </a:t>
            </a:r>
            <a:r>
              <a:rPr lang="en-US" dirty="0" err="1"/>
              <a:t>melaksanakan</a:t>
            </a:r>
            <a:r>
              <a:rPr lang="en-US" dirty="0"/>
              <a:t> </a:t>
            </a:r>
            <a:r>
              <a:rPr lang="en-US" dirty="0" err="1"/>
              <a:t>ketentuan</a:t>
            </a:r>
            <a:r>
              <a:rPr lang="en-US" dirty="0"/>
              <a:t> </a:t>
            </a:r>
            <a:r>
              <a:rPr lang="en-US" dirty="0" err="1"/>
              <a:t>Pasal</a:t>
            </a:r>
            <a:r>
              <a:rPr lang="en-US" dirty="0"/>
              <a:t> 74 </a:t>
            </a:r>
            <a:r>
              <a:rPr lang="en-US" dirty="0" err="1"/>
              <a:t>Undang-Undang</a:t>
            </a:r>
            <a:r>
              <a:rPr lang="en-US" dirty="0"/>
              <a:t> </a:t>
            </a:r>
            <a:r>
              <a:rPr lang="en-US" dirty="0" err="1"/>
              <a:t>Nomor</a:t>
            </a:r>
            <a:r>
              <a:rPr lang="en-US" dirty="0"/>
              <a:t> 40 </a:t>
            </a:r>
            <a:r>
              <a:rPr lang="en-US" dirty="0" err="1"/>
              <a:t>Tahun</a:t>
            </a:r>
            <a:r>
              <a:rPr lang="en-US" dirty="0"/>
              <a:t> 2007 . </a:t>
            </a:r>
            <a:r>
              <a:rPr lang="en-US" dirty="0" err="1"/>
              <a:t>Dalam</a:t>
            </a:r>
            <a:r>
              <a:rPr lang="en-US" dirty="0"/>
              <a:t> PP </a:t>
            </a:r>
            <a:r>
              <a:rPr lang="en-US" dirty="0" err="1"/>
              <a:t>ini</a:t>
            </a:r>
            <a:r>
              <a:rPr lang="en-US" dirty="0"/>
              <a:t>, </a:t>
            </a:r>
            <a:r>
              <a:rPr lang="en-US" dirty="0" err="1"/>
              <a:t>perseroan</a:t>
            </a:r>
            <a:r>
              <a:rPr lang="en-US" dirty="0"/>
              <a:t> yang </a:t>
            </a:r>
            <a:r>
              <a:rPr lang="en-US" dirty="0" err="1"/>
              <a:t>kegiatan</a:t>
            </a:r>
            <a:r>
              <a:rPr lang="en-US" dirty="0"/>
              <a:t> </a:t>
            </a:r>
            <a:r>
              <a:rPr lang="en-US" dirty="0" err="1"/>
              <a:t>usahanya</a:t>
            </a:r>
            <a:r>
              <a:rPr lang="en-US" dirty="0"/>
              <a:t> di </a:t>
            </a:r>
            <a:r>
              <a:rPr lang="en-US" dirty="0" err="1"/>
              <a:t>bidang</a:t>
            </a:r>
            <a:r>
              <a:rPr lang="en-US" dirty="0"/>
              <a:t> </a:t>
            </a:r>
            <a:r>
              <a:rPr lang="en-US" dirty="0" err="1"/>
              <a:t>dan</a:t>
            </a:r>
            <a:r>
              <a:rPr lang="en-US" dirty="0"/>
              <a:t>/</a:t>
            </a:r>
            <a:r>
              <a:rPr lang="en-US" dirty="0" err="1"/>
              <a:t>atau</a:t>
            </a:r>
            <a:r>
              <a:rPr lang="en-US" dirty="0"/>
              <a:t> </a:t>
            </a:r>
            <a:r>
              <a:rPr lang="en-US" dirty="0" err="1"/>
              <a:t>berkaitan</a:t>
            </a:r>
            <a:r>
              <a:rPr lang="en-US" dirty="0"/>
              <a:t> </a:t>
            </a:r>
            <a:r>
              <a:rPr lang="en-US" dirty="0" err="1"/>
              <a:t>dengan</a:t>
            </a:r>
            <a:r>
              <a:rPr lang="en-US" dirty="0"/>
              <a:t> </a:t>
            </a:r>
            <a:r>
              <a:rPr lang="en-US" dirty="0" err="1"/>
              <a:t>sumber</a:t>
            </a:r>
            <a:r>
              <a:rPr lang="en-US" dirty="0"/>
              <a:t> </a:t>
            </a:r>
            <a:r>
              <a:rPr lang="en-US" dirty="0" err="1"/>
              <a:t>daya</a:t>
            </a:r>
            <a:r>
              <a:rPr lang="en-US" dirty="0"/>
              <a:t> </a:t>
            </a:r>
            <a:r>
              <a:rPr lang="en-US" dirty="0" err="1"/>
              <a:t>alam</a:t>
            </a:r>
            <a:r>
              <a:rPr lang="en-US" dirty="0"/>
              <a:t> </a:t>
            </a:r>
            <a:r>
              <a:rPr lang="en-US" dirty="0" err="1"/>
              <a:t>diwajibkan</a:t>
            </a:r>
            <a:r>
              <a:rPr lang="en-US" dirty="0"/>
              <a:t> </a:t>
            </a:r>
            <a:r>
              <a:rPr lang="en-US" dirty="0" err="1"/>
              <a:t>untuk</a:t>
            </a:r>
            <a:r>
              <a:rPr lang="en-US" dirty="0"/>
              <a:t> </a:t>
            </a:r>
            <a:r>
              <a:rPr lang="en-US" dirty="0" err="1"/>
              <a:t>melaksanakan</a:t>
            </a:r>
            <a:r>
              <a:rPr lang="en-US" dirty="0"/>
              <a:t> </a:t>
            </a:r>
            <a:r>
              <a:rPr lang="en-US" dirty="0" err="1"/>
              <a:t>tanggung</a:t>
            </a:r>
            <a:r>
              <a:rPr lang="en-US" dirty="0"/>
              <a:t> </a:t>
            </a:r>
            <a:r>
              <a:rPr lang="en-US" dirty="0" err="1"/>
              <a:t>jawab</a:t>
            </a:r>
            <a:r>
              <a:rPr lang="en-US" dirty="0"/>
              <a:t> </a:t>
            </a:r>
            <a:r>
              <a:rPr lang="en-US" dirty="0" err="1"/>
              <a:t>sosial</a:t>
            </a:r>
            <a:r>
              <a:rPr lang="en-US" dirty="0"/>
              <a:t> </a:t>
            </a:r>
            <a:r>
              <a:rPr lang="en-US" dirty="0" err="1"/>
              <a:t>dan</a:t>
            </a:r>
            <a:r>
              <a:rPr lang="en-US" dirty="0"/>
              <a:t> </a:t>
            </a:r>
            <a:r>
              <a:rPr lang="en-US" dirty="0" err="1"/>
              <a:t>lingkungan</a:t>
            </a:r>
            <a:r>
              <a:rPr lang="en-US" dirty="0"/>
              <a:t>. </a:t>
            </a:r>
            <a:r>
              <a:rPr lang="en-US" dirty="0" err="1"/>
              <a:t>Kegiatan</a:t>
            </a:r>
            <a:r>
              <a:rPr lang="en-US" dirty="0"/>
              <a:t> </a:t>
            </a:r>
            <a:r>
              <a:rPr lang="en-US" dirty="0" err="1"/>
              <a:t>dalam</a:t>
            </a:r>
            <a:r>
              <a:rPr lang="en-US" dirty="0"/>
              <a:t> </a:t>
            </a:r>
            <a:r>
              <a:rPr lang="en-US" dirty="0" err="1"/>
              <a:t>memenuhi</a:t>
            </a:r>
            <a:r>
              <a:rPr lang="en-US" dirty="0"/>
              <a:t> </a:t>
            </a:r>
            <a:r>
              <a:rPr lang="en-US" dirty="0" err="1"/>
              <a:t>kewajiban</a:t>
            </a:r>
            <a:r>
              <a:rPr lang="en-US" dirty="0"/>
              <a:t> </a:t>
            </a:r>
            <a:r>
              <a:rPr lang="en-US" dirty="0" err="1"/>
              <a:t>tanggung</a:t>
            </a:r>
            <a:r>
              <a:rPr lang="en-US" dirty="0"/>
              <a:t> </a:t>
            </a:r>
            <a:r>
              <a:rPr lang="en-US" dirty="0" err="1"/>
              <a:t>jawab</a:t>
            </a:r>
            <a:r>
              <a:rPr lang="en-US" dirty="0"/>
              <a:t> </a:t>
            </a:r>
            <a:r>
              <a:rPr lang="en-US" dirty="0" err="1"/>
              <a:t>sosial</a:t>
            </a:r>
            <a:r>
              <a:rPr lang="en-US" dirty="0"/>
              <a:t> </a:t>
            </a:r>
            <a:r>
              <a:rPr lang="en-US" dirty="0" err="1"/>
              <a:t>dan</a:t>
            </a:r>
            <a:r>
              <a:rPr lang="en-US" dirty="0"/>
              <a:t> </a:t>
            </a:r>
            <a:r>
              <a:rPr lang="en-US" dirty="0" err="1"/>
              <a:t>lingkungan</a:t>
            </a:r>
            <a:r>
              <a:rPr lang="en-US" dirty="0"/>
              <a:t> </a:t>
            </a:r>
            <a:r>
              <a:rPr lang="en-US" dirty="0" err="1"/>
              <a:t>tersebut</a:t>
            </a:r>
            <a:r>
              <a:rPr lang="en-US" dirty="0"/>
              <a:t> </a:t>
            </a:r>
            <a:r>
              <a:rPr lang="en-US" dirty="0" err="1"/>
              <a:t>harus</a:t>
            </a:r>
            <a:r>
              <a:rPr lang="en-US" dirty="0"/>
              <a:t> </a:t>
            </a:r>
            <a:r>
              <a:rPr lang="en-US" dirty="0" err="1"/>
              <a:t>dianggarkan</a:t>
            </a:r>
            <a:r>
              <a:rPr lang="en-US" dirty="0"/>
              <a:t> </a:t>
            </a:r>
            <a:r>
              <a:rPr lang="en-US" dirty="0" err="1"/>
              <a:t>dan</a:t>
            </a:r>
            <a:r>
              <a:rPr lang="en-US" dirty="0"/>
              <a:t> </a:t>
            </a:r>
            <a:r>
              <a:rPr lang="en-US" dirty="0" err="1"/>
              <a:t>diperhitungkan</a:t>
            </a:r>
            <a:r>
              <a:rPr lang="en-US" dirty="0"/>
              <a:t> </a:t>
            </a:r>
            <a:r>
              <a:rPr lang="en-US" dirty="0" err="1"/>
              <a:t>sebagai</a:t>
            </a:r>
            <a:r>
              <a:rPr lang="en-US" dirty="0"/>
              <a:t> </a:t>
            </a:r>
            <a:r>
              <a:rPr lang="en-US" dirty="0" err="1"/>
              <a:t>biaya</a:t>
            </a:r>
            <a:r>
              <a:rPr lang="en-US" dirty="0"/>
              <a:t> Perseroan yang </a:t>
            </a:r>
            <a:r>
              <a:rPr lang="en-US" dirty="0" err="1"/>
              <a:t>dilaksanakan</a:t>
            </a:r>
            <a:r>
              <a:rPr lang="en-US" dirty="0"/>
              <a:t> </a:t>
            </a:r>
            <a:r>
              <a:rPr lang="en-US" dirty="0" err="1"/>
              <a:t>dengan</a:t>
            </a:r>
            <a:r>
              <a:rPr lang="en-US" dirty="0"/>
              <a:t> </a:t>
            </a:r>
            <a:r>
              <a:rPr lang="en-US" dirty="0" err="1"/>
              <a:t>memperhatikan</a:t>
            </a:r>
            <a:r>
              <a:rPr lang="en-US" dirty="0"/>
              <a:t> </a:t>
            </a:r>
            <a:r>
              <a:rPr lang="en-US" dirty="0" err="1"/>
              <a:t>kepatutan</a:t>
            </a:r>
            <a:r>
              <a:rPr lang="en-US" dirty="0"/>
              <a:t> </a:t>
            </a:r>
            <a:r>
              <a:rPr lang="en-US" dirty="0" err="1"/>
              <a:t>dan</a:t>
            </a:r>
            <a:r>
              <a:rPr lang="en-US" dirty="0"/>
              <a:t> </a:t>
            </a:r>
            <a:r>
              <a:rPr lang="en-US" dirty="0" err="1"/>
              <a:t>kewajaran</a:t>
            </a:r>
            <a:r>
              <a:rPr lang="en-US" dirty="0"/>
              <a:t>.</a:t>
            </a:r>
          </a:p>
          <a:p>
            <a:endParaRPr lang="en-US" dirty="0"/>
          </a:p>
        </p:txBody>
      </p:sp>
    </p:spTree>
    <p:extLst>
      <p:ext uri="{BB962C8B-B14F-4D97-AF65-F5344CB8AC3E}">
        <p14:creationId xmlns:p14="http://schemas.microsoft.com/office/powerpoint/2010/main" val="370395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Undang-Undang</a:t>
            </a:r>
            <a:r>
              <a:rPr lang="en-US" b="1" dirty="0"/>
              <a:t> </a:t>
            </a:r>
            <a:r>
              <a:rPr lang="en-US" b="1" dirty="0" err="1"/>
              <a:t>Nomor</a:t>
            </a:r>
            <a:r>
              <a:rPr lang="en-US" b="1" dirty="0"/>
              <a:t> 19 </a:t>
            </a:r>
            <a:r>
              <a:rPr lang="en-US" b="1" dirty="0" err="1"/>
              <a:t>Tahun</a:t>
            </a:r>
            <a:r>
              <a:rPr lang="en-US" b="1" dirty="0"/>
              <a:t> 2003 </a:t>
            </a:r>
            <a:r>
              <a:rPr lang="en-US" b="1" dirty="0" err="1"/>
              <a:t>tentang</a:t>
            </a:r>
            <a:r>
              <a:rPr lang="en-US" b="1" dirty="0"/>
              <a:t> BUMN. </a:t>
            </a:r>
            <a:r>
              <a:rPr lang="en-US" dirty="0" err="1"/>
              <a:t>Pasal</a:t>
            </a:r>
            <a:r>
              <a:rPr lang="en-US" dirty="0"/>
              <a:t> 88 </a:t>
            </a:r>
            <a:r>
              <a:rPr lang="en-US" dirty="0" err="1"/>
              <a:t>ayat</a:t>
            </a:r>
            <a:r>
              <a:rPr lang="en-US" dirty="0"/>
              <a:t> (1) </a:t>
            </a:r>
            <a:r>
              <a:rPr lang="en-US" dirty="0" err="1"/>
              <a:t>dan</a:t>
            </a:r>
            <a:r>
              <a:rPr lang="en-US" dirty="0"/>
              <a:t> (2) </a:t>
            </a:r>
            <a:r>
              <a:rPr lang="en-US" dirty="0" err="1"/>
              <a:t>ditegaskan</a:t>
            </a:r>
            <a:r>
              <a:rPr lang="en-US" dirty="0"/>
              <a:t> </a:t>
            </a:r>
            <a:r>
              <a:rPr lang="en-US" dirty="0" err="1"/>
              <a:t>bahwa</a:t>
            </a:r>
            <a:r>
              <a:rPr lang="en-US" dirty="0"/>
              <a:t> BUMN </a:t>
            </a:r>
            <a:r>
              <a:rPr lang="en-US" dirty="0" err="1"/>
              <a:t>dapat</a:t>
            </a:r>
            <a:r>
              <a:rPr lang="en-US" dirty="0"/>
              <a:t> </a:t>
            </a:r>
            <a:r>
              <a:rPr lang="en-US" dirty="0" err="1"/>
              <a:t>menyisihkan</a:t>
            </a:r>
            <a:r>
              <a:rPr lang="en-US" dirty="0"/>
              <a:t> </a:t>
            </a:r>
            <a:r>
              <a:rPr lang="en-US" dirty="0" err="1"/>
              <a:t>sebagian</a:t>
            </a:r>
            <a:r>
              <a:rPr lang="en-US" dirty="0"/>
              <a:t> </a:t>
            </a:r>
            <a:r>
              <a:rPr lang="en-US" dirty="0" err="1"/>
              <a:t>labanya</a:t>
            </a:r>
            <a:r>
              <a:rPr lang="en-US" dirty="0"/>
              <a:t> </a:t>
            </a:r>
            <a:r>
              <a:rPr lang="en-US" dirty="0" err="1"/>
              <a:t>untuk</a:t>
            </a:r>
            <a:r>
              <a:rPr lang="en-US" dirty="0"/>
              <a:t> </a:t>
            </a:r>
            <a:r>
              <a:rPr lang="en-US" dirty="0" err="1"/>
              <a:t>keperluan</a:t>
            </a:r>
            <a:r>
              <a:rPr lang="en-US" dirty="0"/>
              <a:t> </a:t>
            </a:r>
            <a:r>
              <a:rPr lang="en-US" dirty="0" err="1"/>
              <a:t>pembinaan</a:t>
            </a:r>
            <a:r>
              <a:rPr lang="en-US" dirty="0"/>
              <a:t> </a:t>
            </a:r>
            <a:r>
              <a:rPr lang="en-US" dirty="0" err="1"/>
              <a:t>usaha</a:t>
            </a:r>
            <a:r>
              <a:rPr lang="en-US" dirty="0"/>
              <a:t> </a:t>
            </a:r>
            <a:r>
              <a:rPr lang="en-US" dirty="0" err="1"/>
              <a:t>kecil</a:t>
            </a:r>
            <a:r>
              <a:rPr lang="en-US" dirty="0"/>
              <a:t>/</a:t>
            </a:r>
            <a:r>
              <a:rPr lang="en-US" dirty="0" err="1"/>
              <a:t>koperasi</a:t>
            </a:r>
            <a:r>
              <a:rPr lang="en-US" dirty="0"/>
              <a:t> </a:t>
            </a:r>
            <a:r>
              <a:rPr lang="en-US" dirty="0" err="1"/>
              <a:t>serta</a:t>
            </a:r>
            <a:r>
              <a:rPr lang="en-US" dirty="0"/>
              <a:t> </a:t>
            </a:r>
            <a:r>
              <a:rPr lang="en-US" dirty="0" err="1"/>
              <a:t>pembinaan</a:t>
            </a:r>
            <a:r>
              <a:rPr lang="en-US" dirty="0"/>
              <a:t> </a:t>
            </a:r>
            <a:r>
              <a:rPr lang="en-US" dirty="0" err="1"/>
              <a:t>masyarakat</a:t>
            </a:r>
            <a:r>
              <a:rPr lang="en-US" dirty="0"/>
              <a:t> </a:t>
            </a:r>
            <a:r>
              <a:rPr lang="en-US" dirty="0" err="1"/>
              <a:t>sekitar</a:t>
            </a:r>
            <a:r>
              <a:rPr lang="en-US" dirty="0"/>
              <a:t> BUMN. </a:t>
            </a:r>
            <a:r>
              <a:rPr lang="en-US" dirty="0" err="1"/>
              <a:t>Ketentuan</a:t>
            </a:r>
            <a:r>
              <a:rPr lang="en-US" dirty="0"/>
              <a:t> </a:t>
            </a:r>
            <a:r>
              <a:rPr lang="en-US" dirty="0" err="1"/>
              <a:t>lebih</a:t>
            </a:r>
            <a:r>
              <a:rPr lang="en-US" dirty="0"/>
              <a:t> </a:t>
            </a:r>
            <a:r>
              <a:rPr lang="en-US" dirty="0" err="1"/>
              <a:t>lanjut</a:t>
            </a:r>
            <a:r>
              <a:rPr lang="en-US" dirty="0"/>
              <a:t> </a:t>
            </a:r>
            <a:r>
              <a:rPr lang="en-US" dirty="0" err="1"/>
              <a:t>tentang</a:t>
            </a:r>
            <a:r>
              <a:rPr lang="en-US" dirty="0"/>
              <a:t> </a:t>
            </a:r>
            <a:r>
              <a:rPr lang="en-US" dirty="0" err="1"/>
              <a:t>pelaksanaan</a:t>
            </a:r>
            <a:r>
              <a:rPr lang="en-US" dirty="0"/>
              <a:t> </a:t>
            </a:r>
            <a:r>
              <a:rPr lang="en-US" dirty="0" err="1"/>
              <a:t>pasal</a:t>
            </a:r>
            <a:r>
              <a:rPr lang="en-US" dirty="0"/>
              <a:t> 88 UU BUMN </a:t>
            </a:r>
            <a:r>
              <a:rPr lang="en-US" dirty="0" err="1"/>
              <a:t>ini</a:t>
            </a:r>
            <a:r>
              <a:rPr lang="en-US" dirty="0"/>
              <a:t> </a:t>
            </a:r>
            <a:r>
              <a:rPr lang="en-US" dirty="0" err="1"/>
              <a:t>kemudian</a:t>
            </a:r>
            <a:r>
              <a:rPr lang="en-US" dirty="0"/>
              <a:t> </a:t>
            </a:r>
            <a:r>
              <a:rPr lang="en-US" dirty="0" err="1"/>
              <a:t>diatur</a:t>
            </a:r>
            <a:r>
              <a:rPr lang="en-US" dirty="0"/>
              <a:t> </a:t>
            </a:r>
            <a:r>
              <a:rPr lang="en-US" dirty="0" err="1"/>
              <a:t>dalam</a:t>
            </a:r>
            <a:r>
              <a:rPr lang="en-US" dirty="0"/>
              <a:t> </a:t>
            </a:r>
            <a:r>
              <a:rPr lang="en-US" dirty="0" err="1"/>
              <a:t>Kepmen</a:t>
            </a:r>
            <a:r>
              <a:rPr lang="en-US" dirty="0"/>
              <a:t> BUMN No. Kep-236/MBU/2003 yang </a:t>
            </a:r>
            <a:r>
              <a:rPr lang="en-US" dirty="0" err="1"/>
              <a:t>terakhir</a:t>
            </a:r>
            <a:r>
              <a:rPr lang="en-US" dirty="0"/>
              <a:t> kali </a:t>
            </a:r>
            <a:r>
              <a:rPr lang="en-US" dirty="0" err="1"/>
              <a:t>diubah</a:t>
            </a:r>
            <a:r>
              <a:rPr lang="en-US" dirty="0"/>
              <a:t> </a:t>
            </a:r>
            <a:r>
              <a:rPr lang="en-US" dirty="0" err="1"/>
              <a:t>dengan</a:t>
            </a:r>
            <a:r>
              <a:rPr lang="en-US" dirty="0"/>
              <a:t> </a:t>
            </a:r>
            <a:r>
              <a:rPr lang="en-US" dirty="0" err="1"/>
              <a:t>Peraturan</a:t>
            </a:r>
            <a:r>
              <a:rPr lang="en-US" dirty="0"/>
              <a:t> </a:t>
            </a:r>
            <a:r>
              <a:rPr lang="en-US" dirty="0" err="1"/>
              <a:t>Menteri</a:t>
            </a:r>
            <a:r>
              <a:rPr lang="en-US" dirty="0"/>
              <a:t> BUMN No. PER-09/MBU/07/2015 </a:t>
            </a:r>
            <a:r>
              <a:rPr lang="en-US" dirty="0" err="1"/>
              <a:t>tentang</a:t>
            </a:r>
            <a:r>
              <a:rPr lang="en-US" dirty="0"/>
              <a:t> Program </a:t>
            </a:r>
            <a:r>
              <a:rPr lang="en-US" dirty="0" err="1"/>
              <a:t>Kemitraan</a:t>
            </a:r>
            <a:r>
              <a:rPr lang="en-US" dirty="0"/>
              <a:t> </a:t>
            </a:r>
            <a:r>
              <a:rPr lang="en-US" dirty="0" err="1"/>
              <a:t>dan</a:t>
            </a:r>
            <a:r>
              <a:rPr lang="en-US" dirty="0"/>
              <a:t> Program </a:t>
            </a:r>
            <a:r>
              <a:rPr lang="en-US" dirty="0" err="1"/>
              <a:t>Bina</a:t>
            </a:r>
            <a:r>
              <a:rPr lang="en-US" dirty="0"/>
              <a:t> </a:t>
            </a:r>
            <a:r>
              <a:rPr lang="en-US" dirty="0" err="1"/>
              <a:t>Lingkungan</a:t>
            </a:r>
            <a:r>
              <a:rPr lang="en-US" dirty="0"/>
              <a:t> </a:t>
            </a:r>
            <a:r>
              <a:rPr lang="en-US" dirty="0" err="1"/>
              <a:t>Badan</a:t>
            </a:r>
            <a:r>
              <a:rPr lang="en-US" dirty="0"/>
              <a:t> Usaha </a:t>
            </a:r>
            <a:r>
              <a:rPr lang="en-US" dirty="0" err="1"/>
              <a:t>Milik</a:t>
            </a:r>
            <a:r>
              <a:rPr lang="en-US" dirty="0"/>
              <a:t> Negara.</a:t>
            </a:r>
            <a:endParaRPr lang="en-US" dirty="0"/>
          </a:p>
        </p:txBody>
      </p:sp>
    </p:spTree>
    <p:extLst>
      <p:ext uri="{BB962C8B-B14F-4D97-AF65-F5344CB8AC3E}">
        <p14:creationId xmlns:p14="http://schemas.microsoft.com/office/powerpoint/2010/main" val="6422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Undang-Undang</a:t>
            </a:r>
            <a:r>
              <a:rPr lang="en-US" b="1" dirty="0"/>
              <a:t> </a:t>
            </a:r>
            <a:r>
              <a:rPr lang="en-US" b="1" dirty="0" err="1"/>
              <a:t>Minyak</a:t>
            </a:r>
            <a:r>
              <a:rPr lang="en-US" b="1" dirty="0"/>
              <a:t> </a:t>
            </a:r>
            <a:r>
              <a:rPr lang="en-US" b="1" dirty="0" err="1"/>
              <a:t>dan</a:t>
            </a:r>
            <a:r>
              <a:rPr lang="en-US" b="1" dirty="0"/>
              <a:t> Gas </a:t>
            </a:r>
            <a:r>
              <a:rPr lang="en-US" b="1" dirty="0" err="1"/>
              <a:t>Bumi</a:t>
            </a:r>
            <a:r>
              <a:rPr lang="en-US" b="1" dirty="0"/>
              <a:t> </a:t>
            </a:r>
            <a:r>
              <a:rPr lang="en-US" b="1" dirty="0" err="1"/>
              <a:t>Nomor</a:t>
            </a:r>
            <a:r>
              <a:rPr lang="en-US" b="1" dirty="0"/>
              <a:t> 22 </a:t>
            </a:r>
            <a:r>
              <a:rPr lang="en-US" b="1" dirty="0" err="1"/>
              <a:t>Tahun</a:t>
            </a:r>
            <a:r>
              <a:rPr lang="en-US" b="1" dirty="0"/>
              <a:t> 2001 </a:t>
            </a:r>
            <a:r>
              <a:rPr lang="en-US" b="1" dirty="0" err="1"/>
              <a:t>Tentang</a:t>
            </a:r>
            <a:r>
              <a:rPr lang="en-US" b="1" dirty="0"/>
              <a:t> </a:t>
            </a:r>
            <a:r>
              <a:rPr lang="en-US" b="1" dirty="0" err="1"/>
              <a:t>Minyak</a:t>
            </a:r>
            <a:r>
              <a:rPr lang="en-US" b="1" dirty="0"/>
              <a:t> </a:t>
            </a:r>
            <a:r>
              <a:rPr lang="en-US" b="1" dirty="0" err="1"/>
              <a:t>dan</a:t>
            </a:r>
            <a:r>
              <a:rPr lang="en-US" b="1" dirty="0"/>
              <a:t> Gas </a:t>
            </a:r>
            <a:r>
              <a:rPr lang="en-US" b="1" dirty="0" err="1"/>
              <a:t>Bumi</a:t>
            </a:r>
            <a:r>
              <a:rPr lang="en-US" b="1" dirty="0"/>
              <a:t>.</a:t>
            </a:r>
            <a:r>
              <a:rPr lang="en-US" dirty="0"/>
              <a:t> UU </a:t>
            </a:r>
            <a:r>
              <a:rPr lang="en-US" dirty="0" err="1"/>
              <a:t>ini</a:t>
            </a:r>
            <a:r>
              <a:rPr lang="en-US" dirty="0"/>
              <a:t> </a:t>
            </a:r>
            <a:r>
              <a:rPr lang="en-US" dirty="0" err="1"/>
              <a:t>tidak</a:t>
            </a:r>
            <a:r>
              <a:rPr lang="en-US" dirty="0"/>
              <a:t> </a:t>
            </a:r>
            <a:r>
              <a:rPr lang="en-US" dirty="0" err="1"/>
              <a:t>mengatur</a:t>
            </a:r>
            <a:r>
              <a:rPr lang="en-US" dirty="0"/>
              <a:t> </a:t>
            </a:r>
            <a:r>
              <a:rPr lang="en-US" dirty="0" err="1"/>
              <a:t>secara</a:t>
            </a:r>
            <a:r>
              <a:rPr lang="en-US" dirty="0"/>
              <a:t> </a:t>
            </a:r>
            <a:r>
              <a:rPr lang="en-US" dirty="0" err="1"/>
              <a:t>spesifik</a:t>
            </a:r>
            <a:r>
              <a:rPr lang="en-US" dirty="0"/>
              <a:t> </a:t>
            </a:r>
            <a:r>
              <a:rPr lang="en-US" dirty="0" err="1"/>
              <a:t>tentang</a:t>
            </a:r>
            <a:r>
              <a:rPr lang="en-US" dirty="0"/>
              <a:t> </a:t>
            </a:r>
            <a:r>
              <a:rPr lang="en-US" dirty="0" err="1"/>
              <a:t>kewajiban</a:t>
            </a:r>
            <a:r>
              <a:rPr lang="en-US" dirty="0"/>
              <a:t> CSR </a:t>
            </a:r>
            <a:r>
              <a:rPr lang="en-US" dirty="0" err="1"/>
              <a:t>bagi</a:t>
            </a:r>
            <a:r>
              <a:rPr lang="en-US" dirty="0"/>
              <a:t> </a:t>
            </a:r>
            <a:r>
              <a:rPr lang="en-US" dirty="0" err="1"/>
              <a:t>perusahaan</a:t>
            </a:r>
            <a:r>
              <a:rPr lang="en-US" dirty="0"/>
              <a:t> </a:t>
            </a:r>
            <a:r>
              <a:rPr lang="en-US" dirty="0" err="1"/>
              <a:t>pertambangan</a:t>
            </a:r>
            <a:r>
              <a:rPr lang="en-US" dirty="0"/>
              <a:t> </a:t>
            </a:r>
            <a:r>
              <a:rPr lang="en-US" dirty="0" err="1"/>
              <a:t>minyak</a:t>
            </a:r>
            <a:r>
              <a:rPr lang="en-US" dirty="0"/>
              <a:t> </a:t>
            </a:r>
            <a:r>
              <a:rPr lang="en-US" dirty="0" err="1"/>
              <a:t>dan</a:t>
            </a:r>
            <a:r>
              <a:rPr lang="en-US" dirty="0"/>
              <a:t> gas </a:t>
            </a:r>
            <a:r>
              <a:rPr lang="en-US" dirty="0" err="1"/>
              <a:t>bumi</a:t>
            </a:r>
            <a:r>
              <a:rPr lang="en-US" dirty="0"/>
              <a:t>, </a:t>
            </a:r>
            <a:r>
              <a:rPr lang="en-US" dirty="0" err="1"/>
              <a:t>namun</a:t>
            </a:r>
            <a:r>
              <a:rPr lang="en-US" dirty="0"/>
              <a:t> </a:t>
            </a:r>
            <a:r>
              <a:rPr lang="en-US" dirty="0" err="1"/>
              <a:t>dalam</a:t>
            </a:r>
            <a:r>
              <a:rPr lang="en-US" dirty="0"/>
              <a:t> </a:t>
            </a:r>
            <a:r>
              <a:rPr lang="en-US" dirty="0" err="1"/>
              <a:t>pasal</a:t>
            </a:r>
            <a:r>
              <a:rPr lang="en-US" dirty="0"/>
              <a:t> 11 </a:t>
            </a:r>
            <a:r>
              <a:rPr lang="en-US" dirty="0" err="1"/>
              <a:t>ayat</a:t>
            </a:r>
            <a:r>
              <a:rPr lang="en-US" dirty="0"/>
              <a:t> 3 (p) </a:t>
            </a:r>
            <a:r>
              <a:rPr lang="en-US" dirty="0" err="1"/>
              <a:t>disebutkan</a:t>
            </a:r>
            <a:r>
              <a:rPr lang="en-US" dirty="0"/>
              <a:t> </a:t>
            </a:r>
            <a:r>
              <a:rPr lang="en-US" dirty="0" err="1"/>
              <a:t>bahwa</a:t>
            </a:r>
            <a:r>
              <a:rPr lang="en-US" dirty="0"/>
              <a:t> </a:t>
            </a:r>
            <a:r>
              <a:rPr lang="en-US" dirty="0" err="1"/>
              <a:t>kontrak</a:t>
            </a:r>
            <a:r>
              <a:rPr lang="en-US" dirty="0"/>
              <a:t> </a:t>
            </a:r>
            <a:r>
              <a:rPr lang="en-US" dirty="0" err="1"/>
              <a:t>kerjasama</a:t>
            </a:r>
            <a:r>
              <a:rPr lang="en-US" dirty="0"/>
              <a:t> </a:t>
            </a:r>
            <a:r>
              <a:rPr lang="en-US" dirty="0" err="1"/>
              <a:t>sebagaimana</a:t>
            </a:r>
            <a:r>
              <a:rPr lang="en-US" dirty="0"/>
              <a:t> </a:t>
            </a:r>
            <a:r>
              <a:rPr lang="en-US" dirty="0" err="1"/>
              <a:t>dimaksud</a:t>
            </a:r>
            <a:r>
              <a:rPr lang="en-US" dirty="0"/>
              <a:t> </a:t>
            </a:r>
            <a:r>
              <a:rPr lang="en-US" dirty="0" err="1"/>
              <a:t>dalam</a:t>
            </a:r>
            <a:r>
              <a:rPr lang="en-US" dirty="0"/>
              <a:t> </a:t>
            </a:r>
            <a:r>
              <a:rPr lang="en-US" dirty="0" err="1"/>
              <a:t>ayat</a:t>
            </a:r>
            <a:r>
              <a:rPr lang="en-US" dirty="0"/>
              <a:t> (1) </a:t>
            </a:r>
            <a:r>
              <a:rPr lang="en-US" dirty="0" err="1"/>
              <a:t>wajib</a:t>
            </a:r>
            <a:r>
              <a:rPr lang="en-US" dirty="0"/>
              <a:t> </a:t>
            </a:r>
            <a:r>
              <a:rPr lang="en-US" dirty="0" err="1"/>
              <a:t>memuat</a:t>
            </a:r>
            <a:r>
              <a:rPr lang="en-US" dirty="0"/>
              <a:t> paling </a:t>
            </a:r>
            <a:r>
              <a:rPr lang="en-US" dirty="0" err="1"/>
              <a:t>sedikit</a:t>
            </a:r>
            <a:r>
              <a:rPr lang="en-US" dirty="0"/>
              <a:t> </a:t>
            </a:r>
            <a:r>
              <a:rPr lang="en-US" dirty="0" err="1"/>
              <a:t>ketentuan-ketentuan</a:t>
            </a:r>
            <a:r>
              <a:rPr lang="en-US" dirty="0"/>
              <a:t> </a:t>
            </a:r>
            <a:r>
              <a:rPr lang="en-US" dirty="0" err="1"/>
              <a:t>pokok</a:t>
            </a:r>
            <a:r>
              <a:rPr lang="en-US" dirty="0"/>
              <a:t> </a:t>
            </a:r>
            <a:r>
              <a:rPr lang="en-US" dirty="0" err="1"/>
              <a:t>yaitu</a:t>
            </a:r>
            <a:r>
              <a:rPr lang="en-US" dirty="0"/>
              <a:t> </a:t>
            </a:r>
            <a:r>
              <a:rPr lang="en-US" dirty="0" err="1"/>
              <a:t>pengembangan</a:t>
            </a:r>
            <a:r>
              <a:rPr lang="en-US" dirty="0"/>
              <a:t> </a:t>
            </a:r>
            <a:r>
              <a:rPr lang="en-US" dirty="0" err="1"/>
              <a:t>masyarakat</a:t>
            </a:r>
            <a:r>
              <a:rPr lang="en-US" dirty="0"/>
              <a:t> </a:t>
            </a:r>
            <a:r>
              <a:rPr lang="en-US" dirty="0" err="1"/>
              <a:t>sekitarnya</a:t>
            </a:r>
            <a:r>
              <a:rPr lang="en-US" dirty="0"/>
              <a:t> </a:t>
            </a:r>
            <a:r>
              <a:rPr lang="en-US" dirty="0" err="1"/>
              <a:t>dan</a:t>
            </a:r>
            <a:r>
              <a:rPr lang="en-US" dirty="0"/>
              <a:t> </a:t>
            </a:r>
            <a:r>
              <a:rPr lang="en-US" dirty="0" err="1"/>
              <a:t>jaminan</a:t>
            </a:r>
            <a:r>
              <a:rPr lang="en-US" dirty="0"/>
              <a:t> </a:t>
            </a:r>
            <a:r>
              <a:rPr lang="en-US" dirty="0" err="1"/>
              <a:t>hak-hak</a:t>
            </a:r>
            <a:r>
              <a:rPr lang="en-US" dirty="0"/>
              <a:t> </a:t>
            </a:r>
            <a:r>
              <a:rPr lang="en-US" dirty="0" err="1"/>
              <a:t>masyarakat</a:t>
            </a:r>
            <a:r>
              <a:rPr lang="en-US" dirty="0"/>
              <a:t> </a:t>
            </a:r>
            <a:r>
              <a:rPr lang="en-US" dirty="0" err="1"/>
              <a:t>adat</a:t>
            </a:r>
            <a:r>
              <a:rPr lang="en-US" dirty="0"/>
              <a:t>.</a:t>
            </a:r>
          </a:p>
          <a:p>
            <a:endParaRPr lang="en-US" dirty="0"/>
          </a:p>
        </p:txBody>
      </p:sp>
    </p:spTree>
    <p:extLst>
      <p:ext uri="{BB962C8B-B14F-4D97-AF65-F5344CB8AC3E}">
        <p14:creationId xmlns:p14="http://schemas.microsoft.com/office/powerpoint/2010/main" val="192137302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105</TotalTime>
  <Words>1416</Words>
  <Application>Microsoft Office PowerPoint</Application>
  <PresentationFormat>Custom</PresentationFormat>
  <Paragraphs>55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Feathered</vt:lpstr>
      <vt:lpstr>  BIAS-BIAS KEBIJAKAN DAN PENYELENGGARAAN CSR DI INDONESIA</vt:lpstr>
      <vt:lpstr>PowerPoint Presentation</vt:lpstr>
      <vt:lpstr>Perkembangan bentuk CSR</vt:lpstr>
      <vt:lpstr>Kenyataannya: pemahaman &amp; implementasi CSR sangat beragam</vt:lpstr>
      <vt:lpstr>Undang-Undang Perseroan Terbatas Nomor 40 Tahun 2007 tentang Perseroan Terbatas</vt:lpstr>
      <vt:lpstr>Undang-Undang Penanaman Modal Nomor 25 Tahun 2007 Tentang Penanaman Modal.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Filosofi CSR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BIAS-BIAS KEBIJAKAN DAN PENYELENGGARAAN CSR DI INDONESIA</dc:title>
  <dc:creator>yuli setyowati</dc:creator>
  <cp:lastModifiedBy>Acer1</cp:lastModifiedBy>
  <cp:revision>10</cp:revision>
  <dcterms:created xsi:type="dcterms:W3CDTF">2018-11-27T11:47:34Z</dcterms:created>
  <dcterms:modified xsi:type="dcterms:W3CDTF">2018-11-27T13:34:58Z</dcterms:modified>
</cp:coreProperties>
</file>