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1" r:id="rId19"/>
    <p:sldId id="272" r:id="rId20"/>
    <p:sldId id="273" r:id="rId21"/>
    <p:sldId id="266" r:id="rId22"/>
    <p:sldId id="267" r:id="rId23"/>
    <p:sldId id="268" r:id="rId24"/>
    <p:sldId id="269" r:id="rId25"/>
    <p:sldId id="270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4" r:id="rId34"/>
    <p:sldId id="285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8AA14-5B51-4ECA-B022-1700233D482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A0D0F38-E621-4EF3-A9F1-79FB095893E5}">
      <dgm:prSet phldrT="[Text]" custT="1"/>
      <dgm:spPr>
        <a:solidFill>
          <a:srgbClr val="C00000"/>
        </a:solidFill>
      </dgm:spPr>
      <dgm:t>
        <a:bodyPr/>
        <a:lstStyle/>
        <a:p>
          <a:endParaRPr lang="en-US" sz="2400" dirty="0" smtClean="0"/>
        </a:p>
        <a:p>
          <a:r>
            <a:rPr lang="en-US" sz="2400" dirty="0" smtClean="0">
              <a:latin typeface="Franklin Gothic Medium Cond" pitchFamily="34" charset="0"/>
            </a:rPr>
            <a:t>PP No. 43 TAHUN 2014</a:t>
          </a:r>
        </a:p>
        <a:p>
          <a:r>
            <a:rPr lang="en-US" sz="2400" dirty="0" err="1" smtClean="0">
              <a:latin typeface="Franklin Gothic Medium Cond" pitchFamily="34" charset="0"/>
            </a:rPr>
            <a:t>Psl</a:t>
          </a:r>
          <a:r>
            <a:rPr lang="en-US" sz="2400" dirty="0" smtClean="0">
              <a:latin typeface="Franklin Gothic Medium Cond" pitchFamily="34" charset="0"/>
            </a:rPr>
            <a:t> 114-120</a:t>
          </a:r>
        </a:p>
        <a:p>
          <a:endParaRPr lang="en-US" sz="2400" dirty="0"/>
        </a:p>
      </dgm:t>
    </dgm:pt>
    <dgm:pt modelId="{5FBB1624-3BA5-4A3C-A63A-ACF25AD076A5}" type="parTrans" cxnId="{1AF08461-3B84-4AEE-B826-1278048323D4}">
      <dgm:prSet/>
      <dgm:spPr/>
      <dgm:t>
        <a:bodyPr/>
        <a:lstStyle/>
        <a:p>
          <a:endParaRPr lang="en-US"/>
        </a:p>
      </dgm:t>
    </dgm:pt>
    <dgm:pt modelId="{ABBBDAB3-AAFB-49DD-838D-CEDFAC8632C4}" type="sibTrans" cxnId="{1AF08461-3B84-4AEE-B826-1278048323D4}">
      <dgm:prSet/>
      <dgm:spPr/>
      <dgm:t>
        <a:bodyPr/>
        <a:lstStyle/>
        <a:p>
          <a:endParaRPr lang="en-US"/>
        </a:p>
      </dgm:t>
    </dgm:pt>
    <dgm:pt modelId="{4B5F5716-62A8-4E0A-B9D0-3F1DD14DAF9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dirty="0" smtClean="0">
              <a:latin typeface="Franklin Gothic Medium Cond" pitchFamily="34" charset="0"/>
            </a:rPr>
            <a:t>PERMENDAGRI No. 114/2014 TTG PPD </a:t>
          </a:r>
          <a:endParaRPr lang="en-US" sz="2400" dirty="0">
            <a:latin typeface="Franklin Gothic Medium Cond" pitchFamily="34" charset="0"/>
          </a:endParaRPr>
        </a:p>
      </dgm:t>
    </dgm:pt>
    <dgm:pt modelId="{207822A5-2122-419F-B974-EA34B35813E7}" type="parTrans" cxnId="{E1A7A23B-9DE1-40C1-B779-A0CA3482015B}">
      <dgm:prSet/>
      <dgm:spPr/>
      <dgm:t>
        <a:bodyPr/>
        <a:lstStyle/>
        <a:p>
          <a:endParaRPr lang="en-US"/>
        </a:p>
      </dgm:t>
    </dgm:pt>
    <dgm:pt modelId="{437CF8F1-DA4A-4ADE-96B0-192B50AF0704}" type="sibTrans" cxnId="{E1A7A23B-9DE1-40C1-B779-A0CA3482015B}">
      <dgm:prSet/>
      <dgm:spPr/>
      <dgm:t>
        <a:bodyPr/>
        <a:lstStyle/>
        <a:p>
          <a:endParaRPr lang="en-US"/>
        </a:p>
      </dgm:t>
    </dgm:pt>
    <dgm:pt modelId="{CF797694-C73E-4200-ADF3-1B782FFE4934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400" b="0" dirty="0" smtClean="0">
              <a:latin typeface="Franklin Gothic Medium Cond" pitchFamily="34" charset="0"/>
            </a:rPr>
            <a:t>UU No. 6 TAHUN 2014 TTG DESA</a:t>
          </a:r>
        </a:p>
        <a:p>
          <a:r>
            <a:rPr lang="en-US" sz="2400" b="0" dirty="0" err="1" smtClean="0">
              <a:latin typeface="Franklin Gothic Medium Cond" pitchFamily="34" charset="0"/>
            </a:rPr>
            <a:t>Psl</a:t>
          </a:r>
          <a:r>
            <a:rPr lang="en-US" sz="2400" b="0" dirty="0" smtClean="0">
              <a:latin typeface="Franklin Gothic Medium Cond" pitchFamily="34" charset="0"/>
            </a:rPr>
            <a:t> 79-80</a:t>
          </a:r>
          <a:endParaRPr lang="en-US" sz="2400" b="0" dirty="0">
            <a:latin typeface="Franklin Gothic Medium Cond" pitchFamily="34" charset="0"/>
          </a:endParaRPr>
        </a:p>
      </dgm:t>
    </dgm:pt>
    <dgm:pt modelId="{046E83F4-2A64-4CF0-996E-0FCA8177EA26}" type="sibTrans" cxnId="{122954DD-3D09-4B7C-A146-C52062C434F5}">
      <dgm:prSet/>
      <dgm:spPr/>
      <dgm:t>
        <a:bodyPr/>
        <a:lstStyle/>
        <a:p>
          <a:endParaRPr lang="en-US"/>
        </a:p>
      </dgm:t>
    </dgm:pt>
    <dgm:pt modelId="{B8C5C54D-2DE4-4B04-84FD-6ABB068F17D7}" type="parTrans" cxnId="{122954DD-3D09-4B7C-A146-C52062C434F5}">
      <dgm:prSet/>
      <dgm:spPr/>
      <dgm:t>
        <a:bodyPr/>
        <a:lstStyle/>
        <a:p>
          <a:endParaRPr lang="en-US"/>
        </a:p>
      </dgm:t>
    </dgm:pt>
    <dgm:pt modelId="{3138A56D-146D-4924-9E50-42DDD0B26FB2}" type="pres">
      <dgm:prSet presAssocID="{3A98AA14-5B51-4ECA-B022-1700233D482B}" presName="linearFlow" presStyleCnt="0">
        <dgm:presLayoutVars>
          <dgm:dir/>
          <dgm:resizeHandles val="exact"/>
        </dgm:presLayoutVars>
      </dgm:prSet>
      <dgm:spPr/>
    </dgm:pt>
    <dgm:pt modelId="{AC19399E-BE61-471B-B02E-44BC2730A103}" type="pres">
      <dgm:prSet presAssocID="{CF797694-C73E-4200-ADF3-1B782FFE4934}" presName="node" presStyleLbl="node1" presStyleIdx="0" presStyleCnt="3" custScaleX="2000000" custScaleY="1269630" custLinFactX="584160" custLinFactY="-497551" custLinFactNeighborX="600000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DD042-4E6E-468A-BB60-E74EAA641841}" type="pres">
      <dgm:prSet presAssocID="{046E83F4-2A64-4CF0-996E-0FCA8177EA26}" presName="spacerL" presStyleCnt="0"/>
      <dgm:spPr/>
    </dgm:pt>
    <dgm:pt modelId="{4D770BD6-D9E0-4443-9256-4ED827B05A4A}" type="pres">
      <dgm:prSet presAssocID="{046E83F4-2A64-4CF0-996E-0FCA8177EA26}" presName="sibTrans" presStyleLbl="sibTrans2D1" presStyleIdx="0" presStyleCnt="2" custLinFactX="-402080" custLinFactY="-100000" custLinFactNeighborX="-500000" custLinFactNeighborY="-176758"/>
      <dgm:spPr/>
      <dgm:t>
        <a:bodyPr/>
        <a:lstStyle/>
        <a:p>
          <a:endParaRPr lang="en-US"/>
        </a:p>
      </dgm:t>
    </dgm:pt>
    <dgm:pt modelId="{47EB5120-9DDB-42C1-8237-9E8C5E00362A}" type="pres">
      <dgm:prSet presAssocID="{046E83F4-2A64-4CF0-996E-0FCA8177EA26}" presName="spacerR" presStyleCnt="0"/>
      <dgm:spPr/>
    </dgm:pt>
    <dgm:pt modelId="{ADC46C2C-73F8-474F-BBEA-74F2A87F49DB}" type="pres">
      <dgm:prSet presAssocID="{CA0D0F38-E621-4EF3-A9F1-79FB095893E5}" presName="node" presStyleLbl="node1" presStyleIdx="1" presStyleCnt="3" custScaleX="1823054" custScaleY="844729" custLinFactX="-1369952" custLinFactY="600000" custLinFactNeighborX="-1400000" custLinFactNeighborY="669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D3621-2A01-4649-B11B-1DAB67DCEAEC}" type="pres">
      <dgm:prSet presAssocID="{ABBBDAB3-AAFB-49DD-838D-CEDFAC8632C4}" presName="spacerL" presStyleCnt="0"/>
      <dgm:spPr/>
    </dgm:pt>
    <dgm:pt modelId="{C3A08904-0685-4307-A4BC-14A359DF1ADE}" type="pres">
      <dgm:prSet presAssocID="{ABBBDAB3-AAFB-49DD-838D-CEDFAC8632C4}" presName="sibTrans" presStyleLbl="sibTrans2D1" presStyleIdx="1" presStyleCnt="2" custScaleX="92464" custLinFactX="159360" custLinFactY="-100000" custLinFactNeighborX="200000" custLinFactNeighborY="-197181"/>
      <dgm:spPr/>
      <dgm:t>
        <a:bodyPr/>
        <a:lstStyle/>
        <a:p>
          <a:endParaRPr lang="en-US"/>
        </a:p>
      </dgm:t>
    </dgm:pt>
    <dgm:pt modelId="{DD3716BB-66CE-41E8-8CD3-799A4A3A1102}" type="pres">
      <dgm:prSet presAssocID="{ABBBDAB3-AAFB-49DD-838D-CEDFAC8632C4}" presName="spacerR" presStyleCnt="0"/>
      <dgm:spPr/>
    </dgm:pt>
    <dgm:pt modelId="{2E84AABB-0A2D-4FC8-A9A5-69667C91C848}" type="pres">
      <dgm:prSet presAssocID="{4B5F5716-62A8-4E0A-B9D0-3F1DD14DAF9A}" presName="node" presStyleLbl="node1" presStyleIdx="2" presStyleCnt="3" custScaleX="2000000" custScaleY="927024" custLinFactX="-50561" custLinFactY="100000" custLinFactNeighborX="-100000" custLinFactNeighborY="186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7A23B-9DE1-40C1-B779-A0CA3482015B}" srcId="{3A98AA14-5B51-4ECA-B022-1700233D482B}" destId="{4B5F5716-62A8-4E0A-B9D0-3F1DD14DAF9A}" srcOrd="2" destOrd="0" parTransId="{207822A5-2122-419F-B974-EA34B35813E7}" sibTransId="{437CF8F1-DA4A-4ADE-96B0-192B50AF0704}"/>
    <dgm:cxn modelId="{DF995BD4-1CB2-41BC-9E8A-7561CE08B62E}" type="presOf" srcId="{046E83F4-2A64-4CF0-996E-0FCA8177EA26}" destId="{4D770BD6-D9E0-4443-9256-4ED827B05A4A}" srcOrd="0" destOrd="0" presId="urn:microsoft.com/office/officeart/2005/8/layout/equation1"/>
    <dgm:cxn modelId="{DFCA445B-AE71-4E35-8DC0-D6F23D475CF9}" type="presOf" srcId="{3A98AA14-5B51-4ECA-B022-1700233D482B}" destId="{3138A56D-146D-4924-9E50-42DDD0B26FB2}" srcOrd="0" destOrd="0" presId="urn:microsoft.com/office/officeart/2005/8/layout/equation1"/>
    <dgm:cxn modelId="{1AF08461-3B84-4AEE-B826-1278048323D4}" srcId="{3A98AA14-5B51-4ECA-B022-1700233D482B}" destId="{CA0D0F38-E621-4EF3-A9F1-79FB095893E5}" srcOrd="1" destOrd="0" parTransId="{5FBB1624-3BA5-4A3C-A63A-ACF25AD076A5}" sibTransId="{ABBBDAB3-AAFB-49DD-838D-CEDFAC8632C4}"/>
    <dgm:cxn modelId="{5BD1358B-3242-45DF-843D-7454B8371670}" type="presOf" srcId="{CA0D0F38-E621-4EF3-A9F1-79FB095893E5}" destId="{ADC46C2C-73F8-474F-BBEA-74F2A87F49DB}" srcOrd="0" destOrd="0" presId="urn:microsoft.com/office/officeart/2005/8/layout/equation1"/>
    <dgm:cxn modelId="{7A93B6F1-584B-4195-9BB6-5D51A9B645F2}" type="presOf" srcId="{CF797694-C73E-4200-ADF3-1B782FFE4934}" destId="{AC19399E-BE61-471B-B02E-44BC2730A103}" srcOrd="0" destOrd="0" presId="urn:microsoft.com/office/officeart/2005/8/layout/equation1"/>
    <dgm:cxn modelId="{739B717F-C612-418C-A978-D1C4BDB344E9}" type="presOf" srcId="{4B5F5716-62A8-4E0A-B9D0-3F1DD14DAF9A}" destId="{2E84AABB-0A2D-4FC8-A9A5-69667C91C848}" srcOrd="0" destOrd="0" presId="urn:microsoft.com/office/officeart/2005/8/layout/equation1"/>
    <dgm:cxn modelId="{122954DD-3D09-4B7C-A146-C52062C434F5}" srcId="{3A98AA14-5B51-4ECA-B022-1700233D482B}" destId="{CF797694-C73E-4200-ADF3-1B782FFE4934}" srcOrd="0" destOrd="0" parTransId="{B8C5C54D-2DE4-4B04-84FD-6ABB068F17D7}" sibTransId="{046E83F4-2A64-4CF0-996E-0FCA8177EA26}"/>
    <dgm:cxn modelId="{D70E497A-6A80-4BD6-847C-5E082556C99A}" type="presOf" srcId="{ABBBDAB3-AAFB-49DD-838D-CEDFAC8632C4}" destId="{C3A08904-0685-4307-A4BC-14A359DF1ADE}" srcOrd="0" destOrd="0" presId="urn:microsoft.com/office/officeart/2005/8/layout/equation1"/>
    <dgm:cxn modelId="{44302B3C-DBB5-4104-90E8-5137D441DC36}" type="presParOf" srcId="{3138A56D-146D-4924-9E50-42DDD0B26FB2}" destId="{AC19399E-BE61-471B-B02E-44BC2730A103}" srcOrd="0" destOrd="0" presId="urn:microsoft.com/office/officeart/2005/8/layout/equation1"/>
    <dgm:cxn modelId="{B549E71B-E0E5-4622-9812-93C6B16FB18E}" type="presParOf" srcId="{3138A56D-146D-4924-9E50-42DDD0B26FB2}" destId="{BB3DD042-4E6E-468A-BB60-E74EAA641841}" srcOrd="1" destOrd="0" presId="urn:microsoft.com/office/officeart/2005/8/layout/equation1"/>
    <dgm:cxn modelId="{FD472D70-BAB9-41AC-BAEC-D956F33D3DAD}" type="presParOf" srcId="{3138A56D-146D-4924-9E50-42DDD0B26FB2}" destId="{4D770BD6-D9E0-4443-9256-4ED827B05A4A}" srcOrd="2" destOrd="0" presId="urn:microsoft.com/office/officeart/2005/8/layout/equation1"/>
    <dgm:cxn modelId="{D6335B5F-29FA-46B0-A2F9-49476AD9223C}" type="presParOf" srcId="{3138A56D-146D-4924-9E50-42DDD0B26FB2}" destId="{47EB5120-9DDB-42C1-8237-9E8C5E00362A}" srcOrd="3" destOrd="0" presId="urn:microsoft.com/office/officeart/2005/8/layout/equation1"/>
    <dgm:cxn modelId="{35D1BBFC-D2C7-4774-ACFE-F0E06C3AD5DC}" type="presParOf" srcId="{3138A56D-146D-4924-9E50-42DDD0B26FB2}" destId="{ADC46C2C-73F8-474F-BBEA-74F2A87F49DB}" srcOrd="4" destOrd="0" presId="urn:microsoft.com/office/officeart/2005/8/layout/equation1"/>
    <dgm:cxn modelId="{FF277B6D-6EE0-4C5E-B7C1-A35CCDD62917}" type="presParOf" srcId="{3138A56D-146D-4924-9E50-42DDD0B26FB2}" destId="{A07D3621-2A01-4649-B11B-1DAB67DCEAEC}" srcOrd="5" destOrd="0" presId="urn:microsoft.com/office/officeart/2005/8/layout/equation1"/>
    <dgm:cxn modelId="{FAFD9950-F009-4FE5-A048-A3F78BBA3C4B}" type="presParOf" srcId="{3138A56D-146D-4924-9E50-42DDD0B26FB2}" destId="{C3A08904-0685-4307-A4BC-14A359DF1ADE}" srcOrd="6" destOrd="0" presId="urn:microsoft.com/office/officeart/2005/8/layout/equation1"/>
    <dgm:cxn modelId="{D11B8B25-9E5C-4086-BD44-3F0612725C20}" type="presParOf" srcId="{3138A56D-146D-4924-9E50-42DDD0B26FB2}" destId="{DD3716BB-66CE-41E8-8CD3-799A4A3A1102}" srcOrd="7" destOrd="0" presId="urn:microsoft.com/office/officeart/2005/8/layout/equation1"/>
    <dgm:cxn modelId="{11073DFD-9DF9-48F4-9399-E4FEFCCAE59B}" type="presParOf" srcId="{3138A56D-146D-4924-9E50-42DDD0B26FB2}" destId="{2E84AABB-0A2D-4FC8-A9A5-69667C91C848}" srcOrd="8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9399E-BE61-471B-B02E-44BC2730A103}">
      <dsp:nvSpPr>
        <dsp:cNvPr id="0" name=""/>
        <dsp:cNvSpPr/>
      </dsp:nvSpPr>
      <dsp:spPr>
        <a:xfrm>
          <a:off x="841296" y="271053"/>
          <a:ext cx="2655465" cy="1685729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Franklin Gothic Medium Cond" pitchFamily="34" charset="0"/>
            </a:rPr>
            <a:t>UU No. 6 TAHUN 2014 TTG DESA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Franklin Gothic Medium Cond" pitchFamily="34" charset="0"/>
            </a:rPr>
            <a:t>Psl</a:t>
          </a:r>
          <a:r>
            <a:rPr lang="en-US" sz="2400" b="0" kern="1200" dirty="0" smtClean="0">
              <a:latin typeface="Franklin Gothic Medium Cond" pitchFamily="34" charset="0"/>
            </a:rPr>
            <a:t> 79-80</a:t>
          </a:r>
          <a:endParaRPr lang="en-US" sz="2400" b="0" kern="1200" dirty="0">
            <a:latin typeface="Franklin Gothic Medium Cond" pitchFamily="34" charset="0"/>
          </a:endParaRPr>
        </a:p>
      </dsp:txBody>
      <dsp:txXfrm>
        <a:off x="1230180" y="517922"/>
        <a:ext cx="1877697" cy="1191991"/>
      </dsp:txXfrm>
    </dsp:sp>
    <dsp:sp modelId="{4D770BD6-D9E0-4443-9256-4ED827B05A4A}">
      <dsp:nvSpPr>
        <dsp:cNvPr id="0" name=""/>
        <dsp:cNvSpPr/>
      </dsp:nvSpPr>
      <dsp:spPr>
        <a:xfrm>
          <a:off x="2303705" y="2186768"/>
          <a:ext cx="77008" cy="7700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3912" y="2216216"/>
        <a:ext cx="56594" cy="18112"/>
      </dsp:txXfrm>
    </dsp:sp>
    <dsp:sp modelId="{ADC46C2C-73F8-474F-BBEA-74F2A87F49DB}">
      <dsp:nvSpPr>
        <dsp:cNvPr id="0" name=""/>
        <dsp:cNvSpPr/>
      </dsp:nvSpPr>
      <dsp:spPr>
        <a:xfrm>
          <a:off x="785170" y="3562844"/>
          <a:ext cx="2420528" cy="112157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 Cond" pitchFamily="34" charset="0"/>
            </a:rPr>
            <a:t>PP No. 43 TAHUN 2014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Franklin Gothic Medium Cond" pitchFamily="34" charset="0"/>
            </a:rPr>
            <a:t>Psl</a:t>
          </a:r>
          <a:r>
            <a:rPr lang="en-US" sz="2400" kern="1200" dirty="0" smtClean="0">
              <a:latin typeface="Franklin Gothic Medium Cond" pitchFamily="34" charset="0"/>
            </a:rPr>
            <a:t> 114-120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139648" y="3727095"/>
        <a:ext cx="1711572" cy="793072"/>
      </dsp:txXfrm>
    </dsp:sp>
    <dsp:sp modelId="{C3A08904-0685-4307-A4BC-14A359DF1ADE}">
      <dsp:nvSpPr>
        <dsp:cNvPr id="0" name=""/>
        <dsp:cNvSpPr/>
      </dsp:nvSpPr>
      <dsp:spPr>
        <a:xfrm>
          <a:off x="5330630" y="2171041"/>
          <a:ext cx="71205" cy="7700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40068" y="2186905"/>
        <a:ext cx="52329" cy="45280"/>
      </dsp:txXfrm>
    </dsp:sp>
    <dsp:sp modelId="{2E84AABB-0A2D-4FC8-A9A5-69667C91C848}">
      <dsp:nvSpPr>
        <dsp:cNvPr id="0" name=""/>
        <dsp:cNvSpPr/>
      </dsp:nvSpPr>
      <dsp:spPr>
        <a:xfrm>
          <a:off x="5190420" y="2203399"/>
          <a:ext cx="2655465" cy="123084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Franklin Gothic Medium Cond" pitchFamily="34" charset="0"/>
            </a:rPr>
            <a:t>PERMENDAGRI No. 114/2014 TTG PPD </a:t>
          </a:r>
          <a:endParaRPr lang="en-US" sz="2400" kern="1200" dirty="0">
            <a:latin typeface="Franklin Gothic Medium Cond" pitchFamily="34" charset="0"/>
          </a:endParaRPr>
        </a:p>
      </dsp:txBody>
      <dsp:txXfrm>
        <a:off x="5579304" y="2383651"/>
        <a:ext cx="1877697" cy="87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987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14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933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84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28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29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02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431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6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60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89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F539-15E3-4701-A468-1A429F789B57}" type="datetimeFigureOut">
              <a:rPr lang="id-ID" smtClean="0"/>
              <a:t>20/04/2020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E668-1CFB-4081-8BEA-874667685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40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KEBIJAKAN PELAKSANAAN PEMBANGUNAN DESA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ï Untuk mengantisipasi perubahan dalam lingkungan yang semakin rumit&#10;dan kompleks.&#10;ï Sebagai panduan dalam mencapai keber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4" y="162892"/>
            <a:ext cx="8917491" cy="66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2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ï Orientasi masa depan: antisipatif thd&#10;masalah yg akan muncul di masa depan.&#10;ï Pemberdayaan: mewujudkan kemampuan &amp;&#10;ke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684774" cy="72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7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ï Terbuka: setiap proses tahapan perencanaan&#10;pembangunan dpt dilihat &amp; diketahui secara&#10;langsung oleh seluruh masyarakat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-53132"/>
            <a:ext cx="9205222" cy="69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9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o Keberlanjutan, setiap proses dan tahapan&#10;kegiatan perencanaan harus berjalan secara&#10;berkelanjutan&#10;ï Cermat, data yang 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1" y="-25896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9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 descr="ï Mewujudkan perencanaan pembangunan desa&#10;sesuai dengan kebutuhan masyarakat dan&#10;keadaan setempat;&#10;ï Menciptakan rasa me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84"/>
            <a:ext cx="9397043" cy="70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8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ï UU No. 25 /2004 tentang Sistem Perencanaan&#10;Pembangunan Nasional;&#10;ï UU No. 33 / 2004 tentang Perimbangan&#10;Keuangan Anta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9" y="0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1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ï PP No. 60/2014 ttg Dana Desa yg&#10;Bersumber dari APBN.&#10;ï PP No. 22/2015 ttg Perubahan PP No.&#10;60/2014 ttg Dana Desa dari A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315416"/>
            <a:ext cx="9301132" cy="6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ï Permendagri No. 114/2014 tentang&#10;Pedoman Pembangunan Desa;&#10;ï Permendesa, PDT dan Transmigrasi No. 2/&#10;2015 tentang Pedo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0992"/>
            <a:ext cx="9800882" cy="73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3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Permendagri No 114/2014 Menjelaskan Isi&#10;Pokok RPJMDes yaitu:&#10;ïVisi dan Misi kepala Desa&#10;ïArah kebijakan Pembangunan Desa&#10;ï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-123327"/>
            <a:ext cx="9301132" cy="6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7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ï Bagian I: Pendahuluan&#10;a. Latar Belakang&#10;b. Landasan Hukum&#10;ï Bagian II : Profile Desa&#10;a. Sejarah Desa&#10;b. Kondisi Umum D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-3657"/>
            <a:ext cx="9301132" cy="6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2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D11A8-58E2-4186-BE87-B649D43AC5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2133600" y="3429000"/>
            <a:ext cx="1447800" cy="13716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 rot="5400000">
            <a:off x="2204244" y="3891756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325F64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altLang="id-ID" sz="1800">
                <a:solidFill>
                  <a:schemeClr val="bg1"/>
                </a:solidFill>
                <a:latin typeface="Franklin Gothic Demi Cond" pitchFamily="34" charset="0"/>
              </a:rPr>
              <a:t>TURUANAN</a:t>
            </a:r>
          </a:p>
        </p:txBody>
      </p:sp>
      <p:sp>
        <p:nvSpPr>
          <p:cNvPr id="6" name="Bent-Up Arrow 5"/>
          <p:cNvSpPr/>
          <p:nvPr/>
        </p:nvSpPr>
        <p:spPr>
          <a:xfrm>
            <a:off x="4038600" y="4800600"/>
            <a:ext cx="3581400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800600" y="53340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325F64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altLang="id-ID" sz="1800">
                <a:solidFill>
                  <a:schemeClr val="bg1"/>
                </a:solidFill>
                <a:latin typeface="Franklin Gothic Demi Cond" pitchFamily="34" charset="0"/>
              </a:rPr>
              <a:t>TURUNAN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5029200" y="1828800"/>
            <a:ext cx="396240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325F64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id-ID" sz="2400">
                <a:latin typeface="Arial" pitchFamily="34" charset="0"/>
              </a:rPr>
              <a:t>RPJM DESA + RKP DESA</a:t>
            </a:r>
          </a:p>
        </p:txBody>
      </p:sp>
      <p:sp>
        <p:nvSpPr>
          <p:cNvPr id="10" name="Striped Right Arrow 9"/>
          <p:cNvSpPr/>
          <p:nvPr/>
        </p:nvSpPr>
        <p:spPr>
          <a:xfrm rot="16200000">
            <a:off x="6819900" y="2400300"/>
            <a:ext cx="9906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 rot="-5400000">
            <a:off x="6838157" y="2672556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325F64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rgbClr val="A04DA3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altLang="id-ID" sz="1800">
                <a:solidFill>
                  <a:schemeClr val="bg1"/>
                </a:solidFill>
                <a:latin typeface="Franklin Gothic Demi Cond" pitchFamily="34" charset="0"/>
              </a:rPr>
              <a:t>PRODUK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762000"/>
            <a:ext cx="7162800" cy="6461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LANDASAN HUKUM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PERENCANAAN PEMBANGUNAN DESA</a:t>
            </a:r>
          </a:p>
        </p:txBody>
      </p:sp>
      <p:pic>
        <p:nvPicPr>
          <p:cNvPr id="9228" name="Picture 2" descr="http://3.bp.blogspot.com/_gvbURt2SdMQ/R-y4IIXQ_7I/AAAAAAAAAAQ/BdkLZ7xUyt0/s320/fing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ttp://www.clker.com/cliparts/F/b/J/E/Q/e/telunjuk-h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ttp://www.clker.com/cliparts/F/b/J/E/Q/e/telunjuk-h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ï Bagian III : Visi â Misi Kepala Desa&#10;a. Visi&#10;b. Misi&#10;c. Nilai&#10;ï Bagian IV : Arah kebijakan Pembangunan&#10;a. Arah Kebijak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8" y="-3123"/>
            <a:ext cx="8917491" cy="66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7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ï Bagian V : Strategi Pembangunan Desa&#10;a. Analisis Lingkungan Eksternal &amp; Internal&#10;b. Faktor Penentu Keberhasilan&#10;c. St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088"/>
            <a:ext cx="9301132" cy="6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8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 descr="ï Bagian VI : Program Pembangunan Desa&#10;a. Bidang Penyelenggaraan Pemerintahan&#10;b. Bidang Pelaksanaan Pembangunan&#10;c. Bida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243408"/>
            <a:ext cx="8917491" cy="66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4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 descr="1. Penetapan dan penegasan batas desa&#10;2. Pendataan desa&#10;3. Penyusunan tata ruang desa&#10;4. Penyelenggaraan musyawarah desa&#10;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9" y="0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6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 descr="7. Penyelenggaraan evaluasi&#10;8. Tingkat perkembangan pemerintahan&#10;desa&#10;9. Penyelenggaraan kerjasama antar desa&#10;10. Pembang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" y="-25896"/>
            <a:ext cx="9109311" cy="68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5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 descr="ï Pembangunan, pemanfaatan serta&#10;pemeliharaan infrasruktur dan lingkungan desa&#10;ï Pembangunan, pemanfaatan, dan&#10;pemelihara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" y="548680"/>
            <a:ext cx="9109311" cy="68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0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 descr="ï Pembangunan, pemanfaatan dan&#10;pemeliharaan sarana dan prasarana&#10;pendidikan dan kebudayaan&#10;ï Pengembangan usaha ekonomi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05222" cy="69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5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ï Pembinaan lembaga kemasyarakatan&#10;ï Penyelenggaraan ketentraman dan&#10;ketertiban&#10;ï Pembinaan kerukunan umat beragama&#10;ï Pe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13"/>
            <a:ext cx="9065397" cy="680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8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 descr="ï Pelatihan usaha ekonomi, pertanian,&#10;perikanan dan perdagangan&#10;ï Pelatihan teknologi tepat guna&#10;ï Pendidikan, pelatihan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" y="260648"/>
            <a:ext cx="9106184" cy="68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4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 descr="ï Peningkatan kapasitas masyarakat, antara&#10;lain:&#10;a. kader pemberdayaan masyarakat desa&#10;b. kelompok usaha ekonomi produkti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222" cy="69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4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b="1" dirty="0" smtClean="0"/>
              <a:t>	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 yang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permusyawaratan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partisipatif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pengalokasian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 smtClean="0"/>
              <a:t>desa</a:t>
            </a:r>
            <a:endParaRPr lang="en-US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/>
              <a:t>( </a:t>
            </a:r>
            <a:r>
              <a:rPr lang="en-US" dirty="0" err="1"/>
              <a:t>Permendagri</a:t>
            </a:r>
            <a:r>
              <a:rPr lang="en-US" dirty="0"/>
              <a:t> No 114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/>
              <a:t>Pasal</a:t>
            </a:r>
            <a:r>
              <a:rPr lang="en-US" dirty="0"/>
              <a:t> 1)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PENGERTIAN </a:t>
            </a:r>
            <a:br>
              <a:rPr lang="en-US" b="1" dirty="0" smtClean="0"/>
            </a:br>
            <a:r>
              <a:rPr lang="en-US" b="1" dirty="0" smtClean="0"/>
              <a:t>PERENCANAAN PEMBANGUNAN DESA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14800" y="1828800"/>
            <a:ext cx="484188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 descr="1. Matrik lengkap tahapan &amp; alur penyusunan&#10;RPJMDes&#10;2. Formulir SK Kepala Desa tentang Tim&#10;Penyusun RPJM Desa&#10;3. Formuli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9" y="90884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86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 descr="ï Formulir Data Desa Daftar Sumber Daya&#10;Pembangunan&#10;ï Formulir Data Desa Daftar Sumber Daya&#10;Sosial Budaya&#10;ï Formulir Daf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" y="86514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0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 descr="ï Formulir Daftar Gagasan Dusun/Kelompok&#10;Contoh Bagan Kelembagaan&#10;ï Rekapitulasi Usulan Rencana Kegiatan Desa&#10;dari Dusun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20333"/>
            <a:ext cx="9109311" cy="68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61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 descr="ï Formulir Rancangan RPJM Desa&#10;ï Formulir Berita Acara tentang Hasil&#10;Penyusunan Rancangan RPJM Desa&#10;ï Formulir Berita Ac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5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 descr="RPJMDES &amp; TATA KELOLA PEMERINTAH D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" y="4548"/>
            <a:ext cx="8533849" cy="64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39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9061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5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538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600">
                <a:solidFill>
                  <a:srgbClr val="325F64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ahoma" pitchFamily="34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ahoma" pitchFamily="34" charset="0"/>
              </a:defRPr>
            </a:lvl9pPr>
          </a:lstStyle>
          <a:p>
            <a:fld id="{91D2A1F6-D703-4071-AD39-FC9F132DB51E}" type="slidenum">
              <a:rPr lang="en-US" altLang="id-ID" sz="1000" smtClean="0">
                <a:solidFill>
                  <a:schemeClr val="bg1"/>
                </a:solidFill>
                <a:cs typeface="Arial" pitchFamily="34" charset="0"/>
              </a:rPr>
              <a:pPr/>
              <a:t>4</a:t>
            </a:fld>
            <a:endParaRPr lang="en-US" altLang="id-ID" sz="100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endParaRPr lang="en-GB" altLang="id-ID" dirty="0" smtClean="0"/>
          </a:p>
        </p:txBody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3875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id-ID" altLang="id-ID" sz="2200" dirty="0" smtClean="0"/>
              <a:t>Prinsip2 PPD  a.l.: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d-ID" altLang="id-ID" sz="2200" dirty="0" smtClean="0"/>
              <a:t>Penyusunan PPD adalah bagian penyelenggaraan Pemerintahan Desa.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d-ID" altLang="id-ID" sz="2200" dirty="0" smtClean="0"/>
              <a:t>PPD disusun secara partisipatif oleh Pemerintahan Desa dan dlm penyusunannya wajib melibatkan Lembaga Kemasyarakatan.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d-ID" altLang="id-ID" sz="2200" dirty="0" smtClean="0"/>
              <a:t>PPD terdiri dari RPJM Desa dan RKP Desa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d-ID" altLang="id-ID" sz="2200" dirty="0" smtClean="0"/>
              <a:t>PPD didasarkan pada data dan informasi yg akurat a.l.: </a:t>
            </a:r>
          </a:p>
          <a:p>
            <a:pPr marL="1077913" lvl="1" indent="-365125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id-ID" altLang="id-ID" sz="1800" dirty="0" smtClean="0">
                <a:solidFill>
                  <a:schemeClr val="tx1"/>
                </a:solidFill>
              </a:rPr>
              <a:t>Penyelenggaraan Pemerintahan Desa </a:t>
            </a:r>
          </a:p>
          <a:p>
            <a:pPr marL="1077913" lvl="1" indent="-365125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id-ID" altLang="id-ID" sz="1800" dirty="0" smtClean="0">
                <a:solidFill>
                  <a:schemeClr val="tx1"/>
                </a:solidFill>
              </a:rPr>
              <a:t>Organisasi &amp; tatalaksana Pemerintahan Desa</a:t>
            </a:r>
          </a:p>
          <a:p>
            <a:pPr marL="1077913" lvl="1" indent="-365125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id-ID" altLang="id-ID" sz="1800" dirty="0" smtClean="0">
                <a:solidFill>
                  <a:schemeClr val="tx1"/>
                </a:solidFill>
              </a:rPr>
              <a:t>Keuangan Desa</a:t>
            </a:r>
          </a:p>
          <a:p>
            <a:pPr marL="1077913" lvl="1" indent="-365125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id-ID" altLang="id-ID" sz="1800" dirty="0" smtClean="0">
                <a:solidFill>
                  <a:schemeClr val="tx1"/>
                </a:solidFill>
              </a:rPr>
              <a:t>Profil Desa</a:t>
            </a:r>
          </a:p>
          <a:p>
            <a:pPr marL="1077913" lvl="1" indent="-365125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id-ID" altLang="id-ID" sz="1800" dirty="0" smtClean="0">
                <a:solidFill>
                  <a:schemeClr val="tx1"/>
                </a:solidFill>
              </a:rPr>
              <a:t>Informasi lain terkait Pemdes dan Pemberdayaan Masyarakat</a:t>
            </a:r>
            <a:endParaRPr lang="en-GB" altLang="id-ID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35075"/>
          <a:ext cx="8763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05000"/>
                <a:gridCol w="1524000"/>
                <a:gridCol w="2667000"/>
                <a:gridCol w="144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JENIS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KELUARAN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HAKEKAT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PRODUK HUKUM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Perencanaan</a:t>
                      </a:r>
                      <a:r>
                        <a:rPr lang="en-US" dirty="0" smtClean="0"/>
                        <a:t> 6 </a:t>
                      </a:r>
                      <a:r>
                        <a:rPr lang="en-US" dirty="0" err="1" smtClean="0"/>
                        <a:t>tahunan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Musyawarah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RPJMDesa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Musyawarah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Perencanaan</a:t>
                      </a:r>
                      <a:r>
                        <a:rPr lang="en-US" baseline="0" dirty="0" smtClean="0"/>
                        <a:t> Pembangunan </a:t>
                      </a:r>
                      <a:r>
                        <a:rPr lang="en-US" baseline="0" dirty="0" err="1" smtClean="0"/>
                        <a:t>Desa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RPJMDesa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Visi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Kades</a:t>
                      </a:r>
                      <a:endParaRPr lang="en-US" dirty="0" smtClean="0"/>
                    </a:p>
                    <a:p>
                      <a:pPr marL="117475" indent="-117475">
                        <a:buFontTx/>
                        <a:buChar char="-"/>
                      </a:pPr>
                      <a:r>
                        <a:rPr lang="en-US" dirty="0" err="1" smtClean="0"/>
                        <a:t>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Kebijakan</a:t>
                      </a:r>
                      <a:r>
                        <a:rPr lang="en-US" dirty="0" smtClean="0"/>
                        <a:t> Pembangunan </a:t>
                      </a:r>
                      <a:r>
                        <a:rPr lang="en-US" dirty="0" err="1" smtClean="0"/>
                        <a:t>Desa</a:t>
                      </a:r>
                      <a:endParaRPr lang="en-US" dirty="0" smtClean="0"/>
                    </a:p>
                    <a:p>
                      <a:pPr marL="117475" indent="-117475">
                        <a:buFontTx/>
                        <a:buChar char="-"/>
                      </a:pPr>
                      <a:r>
                        <a:rPr lang="en-US" dirty="0" err="1" smtClean="0"/>
                        <a:t>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Kebijakan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Keuangan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Desa</a:t>
                      </a:r>
                      <a:endParaRPr lang="en-US" dirty="0" smtClean="0"/>
                    </a:p>
                    <a:p>
                      <a:pPr marL="117475" indent="-117475">
                        <a:buFontTx/>
                        <a:buChar char="-"/>
                      </a:pPr>
                      <a:r>
                        <a:rPr lang="en-US" dirty="0" err="1" smtClean="0"/>
                        <a:t>Arah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Kebijakan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Umum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Desa</a:t>
                      </a:r>
                      <a:endParaRPr lang="en-US" dirty="0" smtClean="0"/>
                    </a:p>
                    <a:p>
                      <a:pPr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tentang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RPJMDesa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Perencanaan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Tahunan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Musyawarah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Musyawara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Perencanaan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Pembangunan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RKPDesa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/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Penjabaran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RPJMdesa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Jangka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Waktu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Tahun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Memuat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pPr marL="574675" indent="-338138">
                        <a:buAutoNum type="alphaLcPeriod"/>
                      </a:pPr>
                      <a:r>
                        <a:rPr lang="en-US" baseline="0" dirty="0" err="1" smtClean="0"/>
                        <a:t>Kegiatan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Yangt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didanai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APBdesa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terutama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berdasar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kewenangan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lokal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berskala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desa</a:t>
                      </a:r>
                      <a:r>
                        <a:rPr lang="en-US" baseline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tentang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RKPDesa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80040" cy="71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/>
              <a:t>JENIS PERENCANAAN PEMBANGUNAN DESA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00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138"/>
            <a:ext cx="8712968" cy="4900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Juni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r>
              <a:rPr lang="en-US" sz="2400" dirty="0" err="1" smtClean="0"/>
              <a:t>Siklus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Perencanan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 </a:t>
            </a:r>
            <a:r>
              <a:rPr lang="en-US" sz="2400" dirty="0" err="1" smtClean="0"/>
              <a:t>RPJMDesa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RKPDesa</a:t>
            </a: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RPJMDesa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oktober</a:t>
            </a: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Oktober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Desember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RPJMDesa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RKPdesa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APBDesa</a:t>
            </a: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APDesa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Januari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Desember</a:t>
            </a: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r>
              <a:rPr lang="en-US" sz="2400" dirty="0" err="1" smtClean="0"/>
              <a:t>Pelaporan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APBDesa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Semester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juli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januari</a:t>
            </a: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tabLst>
                <a:tab pos="7370763" algn="l"/>
              </a:tabLst>
              <a:defRPr/>
            </a:pPr>
            <a:endParaRPr lang="en-US" sz="2400" dirty="0" smtClean="0"/>
          </a:p>
          <a:p>
            <a:pPr marL="624078" indent="-514350">
              <a:buFont typeface="Wingdings" pitchFamily="2" charset="2"/>
              <a:buAutoNum type="arabicPeriod"/>
              <a:defRPr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ln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SIKLUS DAN JADWAL PENYUSUNAN </a:t>
            </a:r>
            <a:r>
              <a:rPr lang="en-US" sz="3200" dirty="0" err="1" smtClean="0"/>
              <a:t>RPJMDesa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RKPDesa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05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0" y="609600"/>
            <a:ext cx="5638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SIKLUS PERENCANAAN PEMBANGUNAN DESA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d-ID" sz="10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Jun-Sept</a:t>
            </a:r>
            <a:endParaRPr lang="en-US" altLang="id-ID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id-ID" sz="10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Jun-Sept</a:t>
            </a:r>
            <a:endParaRPr lang="en-US" altLang="id-ID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48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pSp>
        <p:nvGrpSpPr>
          <p:cNvPr id="20488" name="Group 15"/>
          <p:cNvGrpSpPr>
            <a:grpSpLocks/>
          </p:cNvGrpSpPr>
          <p:nvPr/>
        </p:nvGrpSpPr>
        <p:grpSpPr bwMode="auto">
          <a:xfrm>
            <a:off x="609600" y="1600200"/>
            <a:ext cx="7620000" cy="4267200"/>
            <a:chOff x="3048" y="4019"/>
            <a:chExt cx="81194" cy="61080"/>
          </a:xfrm>
        </p:grpSpPr>
        <p:sp>
          <p:nvSpPr>
            <p:cNvPr id="117" name="Rounded Rectangle 22"/>
            <p:cNvSpPr>
              <a:spLocks noChangeArrowheads="1"/>
            </p:cNvSpPr>
            <p:nvPr/>
          </p:nvSpPr>
          <p:spPr bwMode="auto">
            <a:xfrm>
              <a:off x="35475" y="11654"/>
              <a:ext cx="17524" cy="815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>
                <a:defRPr/>
              </a:pPr>
              <a:r>
                <a:rPr lang="en-US" sz="1400" b="1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RPJMDes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 </a:t>
              </a:r>
              <a:r>
                <a:rPr lang="en-US" sz="1400" b="1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tahun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0" name="Rounded Rectangle 23"/>
            <p:cNvSpPr>
              <a:spLocks noChangeArrowheads="1"/>
            </p:cNvSpPr>
            <p:nvPr/>
          </p:nvSpPr>
          <p:spPr bwMode="auto">
            <a:xfrm>
              <a:off x="35478" y="19818"/>
              <a:ext cx="17524" cy="6846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id-ID" sz="16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RKPDes</a:t>
              </a:r>
              <a:endParaRPr lang="en-US" altLang="id-ID" sz="16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altLang="id-ID" sz="16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Jun-Sept</a:t>
              </a:r>
              <a:endParaRPr lang="en-US" altLang="id-ID" sz="160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19" name="Rounded Rectangle 24"/>
            <p:cNvSpPr>
              <a:spLocks noChangeArrowheads="1"/>
            </p:cNvSpPr>
            <p:nvPr/>
          </p:nvSpPr>
          <p:spPr bwMode="auto">
            <a:xfrm>
              <a:off x="68241" y="37338"/>
              <a:ext cx="15239" cy="60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600" b="1" dirty="0" err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Okt</a:t>
              </a:r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-Des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4" name="Rounded Rectangle 25"/>
            <p:cNvSpPr>
              <a:spLocks noChangeArrowheads="1"/>
            </p:cNvSpPr>
            <p:nvPr/>
          </p:nvSpPr>
          <p:spPr bwMode="auto">
            <a:xfrm>
              <a:off x="36239" y="48738"/>
              <a:ext cx="17525" cy="11457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lIns="0" tIns="91440" rIns="0" bIns="0" anchor="ctr"/>
            <a:lstStyle/>
            <a:p>
              <a:pPr algn="ctr"/>
              <a:r>
                <a:rPr lang="en-US" altLang="id-ID" sz="16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Pelaksanaan Pengawasan</a:t>
              </a:r>
              <a:endParaRPr lang="en-US" altLang="id-ID" sz="1600">
                <a:ea typeface="Times New Roman" pitchFamily="18" charset="0"/>
                <a:cs typeface="Calibri" pitchFamily="34" charset="0"/>
              </a:endParaRPr>
            </a:p>
            <a:p>
              <a:pPr algn="ctr" eaLnBrk="0" hangingPunct="0"/>
              <a:r>
                <a:rPr lang="en-US" altLang="id-ID" sz="1600" b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Jan-Des</a:t>
              </a:r>
              <a:endParaRPr lang="en-US" altLang="id-ID" sz="160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21" name="Rounded Rectangle 26"/>
            <p:cNvSpPr>
              <a:spLocks noChangeArrowheads="1"/>
            </p:cNvSpPr>
            <p:nvPr/>
          </p:nvSpPr>
          <p:spPr bwMode="auto">
            <a:xfrm>
              <a:off x="3048" y="33536"/>
              <a:ext cx="22734" cy="114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182880" rIns="0" bIns="0"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Laporan</a:t>
              </a: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&amp; </a:t>
              </a:r>
              <a:r>
                <a:rPr lang="en-US" sz="1600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Pertangjwbn</a:t>
              </a: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RKPDes</a:t>
              </a: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&amp; </a:t>
              </a:r>
              <a:r>
                <a:rPr lang="en-US" sz="1600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600" dirty="0" err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Juli</a:t>
              </a:r>
              <a:r>
                <a:rPr lang="en-US" sz="1600" dirty="0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&amp; Jan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496" name="Curved Connector 27"/>
            <p:cNvCxnSpPr>
              <a:cxnSpLocks noChangeShapeType="1"/>
            </p:cNvCxnSpPr>
            <p:nvPr/>
          </p:nvCxnSpPr>
          <p:spPr bwMode="auto">
            <a:xfrm>
              <a:off x="53002" y="23233"/>
              <a:ext cx="22858" cy="14105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Curved Connector 28"/>
            <p:cNvCxnSpPr>
              <a:cxnSpLocks noChangeShapeType="1"/>
            </p:cNvCxnSpPr>
            <p:nvPr/>
          </p:nvCxnSpPr>
          <p:spPr bwMode="auto">
            <a:xfrm rot="5400000">
              <a:off x="58529" y="38672"/>
              <a:ext cx="12565" cy="22096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Curved Connector 29"/>
            <p:cNvCxnSpPr>
              <a:cxnSpLocks noChangeShapeType="1"/>
            </p:cNvCxnSpPr>
            <p:nvPr/>
          </p:nvCxnSpPr>
          <p:spPr bwMode="auto">
            <a:xfrm rot="10800000">
              <a:off x="12778" y="44962"/>
              <a:ext cx="23461" cy="11040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Curved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18981" y="17030"/>
              <a:ext cx="10293" cy="22699"/>
            </a:xfrm>
            <a:prstGeom prst="curvedConnector2">
              <a:avLst/>
            </a:prstGeom>
            <a:noFill/>
            <a:ln w="4127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Oval 31"/>
            <p:cNvSpPr>
              <a:spLocks noChangeArrowheads="1"/>
            </p:cNvSpPr>
            <p:nvPr/>
          </p:nvSpPr>
          <p:spPr bwMode="auto">
            <a:xfrm>
              <a:off x="65955" y="4019"/>
              <a:ext cx="18287" cy="9699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Perenc</a:t>
              </a: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1600" dirty="0" err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Kab</a:t>
              </a: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/Kota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03" name="Curved Connector 32"/>
            <p:cNvCxnSpPr>
              <a:cxnSpLocks noChangeShapeType="1"/>
            </p:cNvCxnSpPr>
            <p:nvPr/>
          </p:nvCxnSpPr>
          <p:spPr bwMode="auto">
            <a:xfrm flipV="1">
              <a:off x="53002" y="13718"/>
              <a:ext cx="22096" cy="9515"/>
            </a:xfrm>
            <a:prstGeom prst="curvedConnector2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4" name="Rounded Rectangle 33"/>
            <p:cNvSpPr>
              <a:spLocks noChangeArrowheads="1"/>
            </p:cNvSpPr>
            <p:nvPr/>
          </p:nvSpPr>
          <p:spPr bwMode="auto">
            <a:xfrm>
              <a:off x="24048" y="58671"/>
              <a:ext cx="14477" cy="6428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0" tIns="182880" rIns="0" bIns="0" anchor="ctr"/>
            <a:lstStyle/>
            <a:p>
              <a:pPr algn="ctr"/>
              <a:r>
                <a:rPr lang="en-US" altLang="id-ID" sz="1600" b="1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APBDes – P</a:t>
              </a:r>
              <a:endParaRPr lang="en-US" altLang="id-ID" sz="160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30" name="Cloud Callout 34"/>
            <p:cNvSpPr>
              <a:spLocks noChangeArrowheads="1"/>
            </p:cNvSpPr>
            <p:nvPr/>
          </p:nvSpPr>
          <p:spPr bwMode="auto">
            <a:xfrm>
              <a:off x="31246" y="30196"/>
              <a:ext cx="27014" cy="16361"/>
            </a:xfrm>
            <a:prstGeom prst="cloudCallout">
              <a:avLst>
                <a:gd name="adj1" fmla="val -6634"/>
                <a:gd name="adj2" fmla="val 31731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err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Siklus</a:t>
              </a:r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Perencanaan</a:t>
              </a:r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Pembangunan </a:t>
              </a:r>
              <a:r>
                <a:rPr lang="en-US" sz="1600" b="1" dirty="0" err="1">
                  <a:solidFill>
                    <a:srgbClr val="FFFF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Desa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2571750"/>
            <a:ext cx="8229600" cy="2857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id-ID" dirty="0" smtClean="0">
                <a:latin typeface="Arial" pitchFamily="34" charset="0"/>
              </a:rPr>
              <a:t>Peristiwa Khusus : Bencana alam, Krisis Politik Krisis Ekonomi dan atau Kerusuhan Sosial Yang Berkepanjangan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id-ID" dirty="0" smtClean="0">
                <a:latin typeface="Arial" pitchFamily="34" charset="0"/>
              </a:rPr>
              <a:t>Perubahan mendasar kebijakan Pemerintah, Provinsi, Kabupaten/Kota</a:t>
            </a:r>
            <a:endParaRPr lang="id-ID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3600" dirty="0" smtClean="0">
                <a:latin typeface="Arial" pitchFamily="34" charset="0"/>
              </a:rPr>
              <a:t>Syarat perubahan RPJMDes dan RKP Desa</a:t>
            </a:r>
            <a:endParaRPr lang="id-ID" sz="3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ï âRPJMDes adalah dokumen perencanaan untuk&#10;periode 6 (Enam) tahun dan merupakan&#10;penjabaran dari visi dan misi kepala de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13401" cy="67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6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304</Words>
  <Application>Microsoft Office PowerPoint</Application>
  <PresentationFormat>On-screen Show (4:3)</PresentationFormat>
  <Paragraphs>78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KEBIJAKAN PELAKSANAAN PEMBANGUNAN DESA </vt:lpstr>
      <vt:lpstr>PowerPoint Presentation</vt:lpstr>
      <vt:lpstr>PENGERTIAN  PERENCANAAN PEMBANGUNAN DESA</vt:lpstr>
      <vt:lpstr>PowerPoint Presentation</vt:lpstr>
      <vt:lpstr>JENIS PERENCANAAN PEMBANGUNAN DESA</vt:lpstr>
      <vt:lpstr>SIKLUS DAN JADWAL PENYUSUNAN RPJMDesa dan RKPDesa</vt:lpstr>
      <vt:lpstr>PowerPoint Presentation</vt:lpstr>
      <vt:lpstr>Syarat perubahan RPJMDes dan RKP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Prodi PMD</dc:creator>
  <cp:lastModifiedBy>Hartono</cp:lastModifiedBy>
  <cp:revision>7</cp:revision>
  <dcterms:created xsi:type="dcterms:W3CDTF">2019-03-12T02:45:57Z</dcterms:created>
  <dcterms:modified xsi:type="dcterms:W3CDTF">2020-04-20T17:08:50Z</dcterms:modified>
</cp:coreProperties>
</file>