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7" r:id="rId8"/>
    <p:sldId id="265" r:id="rId9"/>
    <p:sldId id="269" r:id="rId10"/>
    <p:sldId id="264" r:id="rId11"/>
    <p:sldId id="263" r:id="rId12"/>
    <p:sldId id="270" r:id="rId13"/>
    <p:sldId id="268" r:id="rId14"/>
    <p:sldId id="271" r:id="rId15"/>
    <p:sldId id="272" r:id="rId16"/>
    <p:sldId id="273" r:id="rId17"/>
    <p:sldId id="277" r:id="rId18"/>
    <p:sldId id="276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50DB361-C11A-4EAD-8162-A4888785D302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pPr algn="ctr"/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Ala </a:t>
            </a:r>
            <a:r>
              <a:rPr lang="en-US" dirty="0" err="1" smtClean="0"/>
              <a:t>Komunitas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Fatih</a:t>
            </a:r>
            <a:r>
              <a:rPr lang="en-US" dirty="0" smtClean="0"/>
              <a:t> Gama </a:t>
            </a:r>
            <a:r>
              <a:rPr lang="en-US" dirty="0" err="1" smtClean="0"/>
              <a:t>Abisono</a:t>
            </a:r>
            <a:r>
              <a:rPr lang="en-US" dirty="0" smtClean="0"/>
              <a:t> N.</a:t>
            </a:r>
          </a:p>
          <a:p>
            <a:r>
              <a:rPr lang="en-US" dirty="0" smtClean="0"/>
              <a:t>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79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680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950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470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145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45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892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513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020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785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436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A.George</a:t>
            </a:r>
            <a:r>
              <a:rPr lang="en-US" sz="2400" dirty="0" smtClean="0"/>
              <a:t> Hillary </a:t>
            </a:r>
            <a:r>
              <a:rPr lang="en-US" sz="2400" dirty="0"/>
              <a:t>(</a:t>
            </a:r>
            <a:r>
              <a:rPr lang="en-US" sz="2400" dirty="0" smtClean="0"/>
              <a:t>2003:23): “</a:t>
            </a:r>
            <a:r>
              <a:rPr lang="en-US" sz="2400" dirty="0"/>
              <a:t>people living within a specific area, sharing common ties, and interacting with one another” (orang-orang yang </a:t>
            </a:r>
            <a:r>
              <a:rPr lang="en-US" sz="2400" dirty="0" err="1"/>
              <a:t>hidup</a:t>
            </a:r>
            <a:r>
              <a:rPr lang="en-US" sz="2400" dirty="0"/>
              <a:t> di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ikatan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yang lain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berinteraksi</a:t>
            </a:r>
            <a:r>
              <a:rPr lang="en-US" sz="2400" dirty="0"/>
              <a:t>). </a:t>
            </a:r>
          </a:p>
          <a:p>
            <a:endParaRPr lang="en-US" sz="2400" dirty="0"/>
          </a:p>
          <a:p>
            <a:r>
              <a:rPr lang="en-US" sz="2400" dirty="0" err="1" smtClean="0"/>
              <a:t>B.Christensson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smtClean="0"/>
              <a:t>Robinson (2003): </a:t>
            </a:r>
            <a:r>
              <a:rPr lang="en-US" sz="2400" dirty="0"/>
              <a:t>people the live within a </a:t>
            </a:r>
            <a:r>
              <a:rPr lang="en-US" sz="2400" dirty="0" err="1"/>
              <a:t>greographically</a:t>
            </a:r>
            <a:r>
              <a:rPr lang="en-US" sz="2400" dirty="0"/>
              <a:t> bounded area who are involved in social </a:t>
            </a:r>
            <a:r>
              <a:rPr lang="en-US" sz="2400" dirty="0" err="1"/>
              <a:t>interction</a:t>
            </a:r>
            <a:r>
              <a:rPr lang="en-US" sz="2400" dirty="0"/>
              <a:t> and have one or more psychological ties with each other an with the place in which they live”</a:t>
            </a:r>
            <a:r>
              <a:rPr lang="en-US" sz="2400" dirty="0" smtClean="0"/>
              <a:t> (components: 1</a:t>
            </a:r>
            <a:r>
              <a:rPr lang="en-US" sz="2400" dirty="0"/>
              <a:t>.</a:t>
            </a:r>
            <a:r>
              <a:rPr lang="en-US" sz="2400" dirty="0" smtClean="0"/>
              <a:t> </a:t>
            </a:r>
            <a:r>
              <a:rPr lang="en-US" sz="2400" dirty="0"/>
              <a:t>people; </a:t>
            </a:r>
            <a:r>
              <a:rPr lang="en-US" sz="2400" dirty="0" smtClean="0"/>
              <a:t>2. </a:t>
            </a:r>
            <a:r>
              <a:rPr lang="en-US" sz="2400" dirty="0"/>
              <a:t>place or territory; </a:t>
            </a:r>
            <a:r>
              <a:rPr lang="en-US" sz="2400" dirty="0" smtClean="0"/>
              <a:t>3. </a:t>
            </a:r>
            <a:r>
              <a:rPr lang="en-US" sz="2400" dirty="0"/>
              <a:t>social interaction;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smtClean="0"/>
              <a:t>4. </a:t>
            </a:r>
            <a:r>
              <a:rPr lang="en-US" sz="2400" dirty="0"/>
              <a:t>psychological identification.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Community?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7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menunjuk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unit </a:t>
            </a:r>
            <a:r>
              <a:rPr lang="en-US" sz="2000" dirty="0" err="1" smtClean="0"/>
              <a:t>kesatuan</a:t>
            </a:r>
            <a:r>
              <a:rPr lang="en-US" sz="2000" dirty="0" smtClean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yang </a:t>
            </a:r>
            <a:r>
              <a:rPr lang="en-US" sz="2000" dirty="0" err="1"/>
              <a:t>terorganisasikan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kelompok-kelompok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bersama</a:t>
            </a:r>
            <a:r>
              <a:rPr lang="en-US" sz="2000" dirty="0"/>
              <a:t> (communities of common interest),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 yang </a:t>
            </a:r>
            <a:r>
              <a:rPr lang="en-US" sz="2000" dirty="0" err="1"/>
              <a:t>mempunyai</a:t>
            </a:r>
            <a:r>
              <a:rPr lang="en-US" sz="2000" dirty="0"/>
              <a:t> territorial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fungsional</a:t>
            </a:r>
            <a:r>
              <a:rPr lang="en-US" sz="2000" dirty="0"/>
              <a:t>. </a:t>
            </a:r>
          </a:p>
          <a:p>
            <a:pPr algn="just"/>
            <a:r>
              <a:rPr lang="en-US" sz="2000" dirty="0" err="1" smtClean="0"/>
              <a:t>Komunitas</a:t>
            </a:r>
            <a:r>
              <a:rPr lang="en-US" sz="2000" dirty="0" smtClean="0"/>
              <a:t>: </a:t>
            </a:r>
            <a:r>
              <a:rPr lang="en-US" sz="2000" dirty="0" err="1" smtClean="0"/>
              <a:t>sekelompok</a:t>
            </a:r>
            <a:r>
              <a:rPr lang="en-US" sz="2000" dirty="0" smtClean="0"/>
              <a:t> </a:t>
            </a:r>
            <a:r>
              <a:rPr lang="en-US" sz="2000" dirty="0"/>
              <a:t>orang yang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peduli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lain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yang </a:t>
            </a:r>
            <a:r>
              <a:rPr lang="en-US" sz="2000" dirty="0" err="1"/>
              <a:t>seharusnya</a:t>
            </a:r>
            <a:r>
              <a:rPr lang="en-US" sz="2000" dirty="0"/>
              <a:t>,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relasi</a:t>
            </a:r>
            <a:r>
              <a:rPr lang="en-US" sz="2000" dirty="0"/>
              <a:t> </a:t>
            </a:r>
            <a:r>
              <a:rPr lang="en-US" sz="2000" dirty="0" err="1"/>
              <a:t>pribadi</a:t>
            </a:r>
            <a:r>
              <a:rPr lang="en-US" sz="2000" dirty="0"/>
              <a:t> yang </a:t>
            </a:r>
            <a:r>
              <a:rPr lang="en-US" sz="2000" dirty="0" err="1"/>
              <a:t>erat</a:t>
            </a:r>
            <a:r>
              <a:rPr lang="en-US" sz="2000" dirty="0"/>
              <a:t> </a:t>
            </a:r>
            <a:r>
              <a:rPr lang="en-US" sz="2000" dirty="0" err="1"/>
              <a:t>antar</a:t>
            </a:r>
            <a:r>
              <a:rPr lang="en-US" sz="2000" dirty="0"/>
              <a:t> para </a:t>
            </a:r>
            <a:r>
              <a:rPr lang="en-US" sz="2000" dirty="0" err="1"/>
              <a:t>anggota</a:t>
            </a:r>
            <a:r>
              <a:rPr lang="en-US" sz="2000" dirty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kesamaan</a:t>
            </a:r>
            <a:r>
              <a:rPr lang="en-US" sz="2000" dirty="0"/>
              <a:t> interest </a:t>
            </a:r>
            <a:r>
              <a:rPr lang="en-US" sz="2000" dirty="0" err="1"/>
              <a:t>atau</a:t>
            </a:r>
            <a:r>
              <a:rPr lang="en-US" sz="2000" dirty="0"/>
              <a:t> values (</a:t>
            </a:r>
            <a:r>
              <a:rPr lang="en-US" sz="2000" dirty="0" err="1"/>
              <a:t>Kertajaya</a:t>
            </a:r>
            <a:r>
              <a:rPr lang="en-US" sz="2000" dirty="0"/>
              <a:t> </a:t>
            </a:r>
            <a:r>
              <a:rPr lang="en-US" sz="2000" dirty="0" err="1"/>
              <a:t>Hermawan</a:t>
            </a:r>
            <a:r>
              <a:rPr lang="en-US" sz="2000" dirty="0"/>
              <a:t>, 2008). </a:t>
            </a:r>
          </a:p>
          <a:p>
            <a:pPr algn="just"/>
            <a:r>
              <a:rPr lang="en-US" sz="2000" dirty="0" err="1" smtClean="0"/>
              <a:t>Komunitas</a:t>
            </a:r>
            <a:r>
              <a:rPr lang="en-US" sz="2000" dirty="0" smtClean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identifikasi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interaksi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yang </a:t>
            </a:r>
            <a:r>
              <a:rPr lang="en-US" sz="2000" dirty="0" err="1"/>
              <a:t>dibangun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dimensi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fungsional</a:t>
            </a:r>
            <a:r>
              <a:rPr lang="en-US" sz="2000" dirty="0"/>
              <a:t> (</a:t>
            </a:r>
            <a:r>
              <a:rPr lang="en-US" sz="2000" dirty="0" err="1"/>
              <a:t>Soenarno</a:t>
            </a:r>
            <a:r>
              <a:rPr lang="en-US" sz="2000" dirty="0"/>
              <a:t>, 2002). </a:t>
            </a:r>
            <a:endParaRPr lang="en-US" sz="2000" dirty="0" smtClean="0"/>
          </a:p>
          <a:p>
            <a:pPr marL="109728" indent="0" algn="just">
              <a:buNone/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community?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31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err="1" smtClean="0"/>
              <a:t>Apa</a:t>
            </a:r>
            <a:r>
              <a:rPr lang="en-US" dirty="0" smtClean="0"/>
              <a:t> yang menjadi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B</a:t>
            </a:r>
            <a:r>
              <a:rPr lang="en-US" sz="2800" dirty="0" err="1" smtClean="0"/>
              <a:t>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horisontal</a:t>
            </a:r>
            <a:r>
              <a:rPr lang="en-US" sz="2800" dirty="0" smtClean="0"/>
              <a:t>: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smtClean="0"/>
              <a:t>yang </a:t>
            </a:r>
            <a:r>
              <a:rPr lang="en-US" sz="2800" dirty="0" err="1"/>
              <a:t>kedudukannya</a:t>
            </a:r>
            <a:r>
              <a:rPr lang="en-US" sz="2800" dirty="0"/>
              <a:t> </a:t>
            </a:r>
            <a:r>
              <a:rPr lang="en-US" sz="2800" dirty="0" err="1"/>
              <a:t>setara</a:t>
            </a:r>
            <a:r>
              <a:rPr lang="en-US" sz="2800" dirty="0"/>
              <a:t>. </a:t>
            </a: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(</a:t>
            </a:r>
            <a:r>
              <a:rPr lang="en-US" sz="2800" dirty="0" err="1" smtClean="0"/>
              <a:t>Kekuatan</a:t>
            </a:r>
            <a:r>
              <a:rPr lang="en-US" sz="2800" dirty="0" smtClean="0"/>
              <a:t> </a:t>
            </a:r>
            <a:r>
              <a:rPr lang="en-US" sz="2800" dirty="0" err="1"/>
              <a:t>pengikat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 smtClean="0"/>
              <a:t>komunitas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/>
              <a:t>memenuhi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</a:t>
            </a:r>
            <a:r>
              <a:rPr lang="en-US" sz="2800" dirty="0" err="1"/>
              <a:t>kehidupan</a:t>
            </a:r>
            <a:r>
              <a:rPr lang="en-US" sz="2800" dirty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K</a:t>
            </a:r>
            <a:r>
              <a:rPr lang="en-US" sz="2800" dirty="0" err="1" smtClean="0"/>
              <a:t>esamaan</a:t>
            </a:r>
            <a:r>
              <a:rPr lang="en-US" sz="2800" dirty="0" smtClean="0"/>
              <a:t> </a:t>
            </a:r>
            <a:r>
              <a:rPr lang="en-US" sz="2800" dirty="0" err="1"/>
              <a:t>latar</a:t>
            </a:r>
            <a:r>
              <a:rPr lang="en-US" sz="2800" dirty="0"/>
              <a:t> </a:t>
            </a:r>
            <a:r>
              <a:rPr lang="en-US" sz="2800" dirty="0" err="1"/>
              <a:t>belakang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budaya</a:t>
            </a:r>
            <a:r>
              <a:rPr lang="en-US" sz="2800" dirty="0"/>
              <a:t>, </a:t>
            </a:r>
            <a:r>
              <a:rPr lang="en-US" sz="2800" dirty="0" err="1"/>
              <a:t>ideologi</a:t>
            </a:r>
            <a:r>
              <a:rPr lang="en-US" sz="2800" dirty="0"/>
              <a:t>, </a:t>
            </a:r>
            <a:r>
              <a:rPr lang="en-US" sz="2800" dirty="0" err="1"/>
              <a:t>sosial</a:t>
            </a:r>
            <a:r>
              <a:rPr lang="en-US" sz="2800" dirty="0"/>
              <a:t>-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, </a:t>
            </a:r>
            <a:r>
              <a:rPr lang="en-US" sz="2800" dirty="0" err="1" smtClean="0"/>
              <a:t>minat</a:t>
            </a:r>
            <a:r>
              <a:rPr lang="en-US" sz="2800" dirty="0" smtClean="0"/>
              <a:t>, </a:t>
            </a:r>
            <a:r>
              <a:rPr lang="en-US" sz="2800" dirty="0" err="1" smtClean="0"/>
              <a:t>dll</a:t>
            </a:r>
            <a:r>
              <a:rPr lang="en-US" sz="2800" dirty="0" smtClean="0"/>
              <a:t>) </a:t>
            </a:r>
            <a:endParaRPr lang="en-US" sz="2800" dirty="0"/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Proses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32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2400" dirty="0" err="1" smtClean="0"/>
              <a:t>Penstrukturan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proses </a:t>
            </a:r>
            <a:r>
              <a:rPr lang="en-US" sz="2400" dirty="0" err="1"/>
              <a:t>pelembagaan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/>
              <a:t>pengorganisasian</a:t>
            </a:r>
            <a:r>
              <a:rPr lang="en-US" sz="2400" dirty="0"/>
              <a:t>) </a:t>
            </a:r>
            <a:r>
              <a:rPr lang="en-US" sz="2400" dirty="0" err="1" smtClean="0"/>
              <a:t>komunitas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</a:t>
            </a:r>
            <a:r>
              <a:rPr lang="en-US" sz="2400" dirty="0" err="1" smtClean="0"/>
              <a:t>relasi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anggotanya</a:t>
            </a:r>
            <a:r>
              <a:rPr lang="en-US" sz="2400" dirty="0" smtClean="0"/>
              <a:t>:</a:t>
            </a:r>
            <a:endParaRPr lang="en-US" sz="2400" dirty="0"/>
          </a:p>
          <a:p>
            <a:r>
              <a:rPr lang="en-US" sz="2400" dirty="0" err="1"/>
              <a:t>N</a:t>
            </a:r>
            <a:r>
              <a:rPr lang="en-US" sz="2400" dirty="0" err="1" smtClean="0"/>
              <a:t>ilai</a:t>
            </a:r>
            <a:r>
              <a:rPr lang="en-US" sz="2400" dirty="0" smtClean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norma</a:t>
            </a:r>
            <a:r>
              <a:rPr lang="en-US" sz="2400" dirty="0"/>
              <a:t> yang </a:t>
            </a:r>
            <a:r>
              <a:rPr lang="en-US" sz="2400" dirty="0" err="1" smtClean="0"/>
              <a:t>mengatur</a:t>
            </a:r>
            <a:endParaRPr lang="en-US" sz="2400" dirty="0" smtClean="0"/>
          </a:p>
          <a:p>
            <a:r>
              <a:rPr lang="en-US" sz="2400" dirty="0" err="1"/>
              <a:t>S</a:t>
            </a:r>
            <a:r>
              <a:rPr lang="en-US" sz="2400" dirty="0" err="1" smtClean="0"/>
              <a:t>truktur</a:t>
            </a:r>
            <a:r>
              <a:rPr lang="en-US" sz="2400" dirty="0" smtClean="0"/>
              <a:t> </a:t>
            </a:r>
            <a:r>
              <a:rPr lang="en-US" sz="2400" dirty="0" err="1"/>
              <a:t>kelembagaan</a:t>
            </a:r>
            <a:r>
              <a:rPr lang="en-US" sz="2400" dirty="0"/>
              <a:t>, </a:t>
            </a:r>
            <a:endParaRPr lang="en-US" sz="2400" dirty="0" smtClean="0"/>
          </a:p>
          <a:p>
            <a:r>
              <a:rPr lang="en-US" sz="2400" dirty="0" err="1"/>
              <a:t>S</a:t>
            </a:r>
            <a:r>
              <a:rPr lang="en-US" sz="2400" dirty="0" err="1" smtClean="0"/>
              <a:t>umber</a:t>
            </a:r>
            <a:r>
              <a:rPr lang="en-US" sz="2400" dirty="0" smtClean="0"/>
              <a:t> </a:t>
            </a:r>
            <a:r>
              <a:rPr lang="en-US" sz="2400" dirty="0" err="1"/>
              <a:t>pembiayaan</a:t>
            </a:r>
            <a:r>
              <a:rPr lang="en-US" sz="2400" dirty="0"/>
              <a:t>;</a:t>
            </a:r>
          </a:p>
          <a:p>
            <a:r>
              <a:rPr lang="en-US" sz="2400" dirty="0" err="1"/>
              <a:t>K</a:t>
            </a:r>
            <a:r>
              <a:rPr lang="en-US" sz="2400" dirty="0" err="1" smtClean="0"/>
              <a:t>eanggotaan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mekanisme</a:t>
            </a:r>
            <a:r>
              <a:rPr lang="en-US" sz="2400" dirty="0" smtClean="0"/>
              <a:t> </a:t>
            </a:r>
            <a:r>
              <a:rPr lang="en-US" sz="2400" dirty="0" err="1" smtClean="0"/>
              <a:t>pengorganisasian</a:t>
            </a:r>
            <a:r>
              <a:rPr lang="en-US" sz="2400" dirty="0"/>
              <a:t>.</a:t>
            </a:r>
          </a:p>
          <a:p>
            <a:r>
              <a:rPr lang="en-US" sz="2400" dirty="0" err="1" smtClean="0"/>
              <a:t>Relasi</a:t>
            </a:r>
            <a:r>
              <a:rPr lang="en-US" sz="2400" dirty="0" smtClean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komunitas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Community  </a:t>
            </a:r>
            <a:r>
              <a:rPr lang="en-US" dirty="0" smtClean="0">
                <a:effectLst/>
              </a:rPr>
              <a:t>S</a:t>
            </a:r>
            <a:r>
              <a:rPr lang="id-ID" dirty="0" smtClean="0">
                <a:effectLst/>
              </a:rPr>
              <a:t>t</a:t>
            </a:r>
            <a:r>
              <a:rPr lang="en-US" dirty="0" err="1" smtClean="0">
                <a:effectLst/>
              </a:rPr>
              <a:t>ructuring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9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906963"/>
          </a:xfrm>
        </p:spPr>
        <p:txBody>
          <a:bodyPr>
            <a:noAutofit/>
          </a:bodyPr>
          <a:lstStyle/>
          <a:p>
            <a:r>
              <a:rPr lang="en-US" sz="2000" dirty="0" err="1"/>
              <a:t>B</a:t>
            </a:r>
            <a:r>
              <a:rPr lang="en-US" sz="2000" dirty="0" err="1" smtClean="0"/>
              <a:t>erbasis</a:t>
            </a:r>
            <a:r>
              <a:rPr lang="en-US" sz="2000" dirty="0" smtClean="0"/>
              <a:t> </a:t>
            </a:r>
            <a:r>
              <a:rPr lang="en-US" sz="2000" dirty="0" err="1"/>
              <a:t>tradisi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kewilayahan</a:t>
            </a:r>
            <a:r>
              <a:rPr lang="en-US" sz="2000" dirty="0"/>
              <a:t>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 </a:t>
            </a:r>
            <a:r>
              <a:rPr lang="en-US" sz="2000" dirty="0" err="1"/>
              <a:t>adat</a:t>
            </a:r>
            <a:r>
              <a:rPr lang="en-US" sz="2000" dirty="0"/>
              <a:t> di </a:t>
            </a:r>
            <a:r>
              <a:rPr lang="en-US" sz="2000" dirty="0" err="1"/>
              <a:t>Luar</a:t>
            </a:r>
            <a:r>
              <a:rPr lang="en-US" sz="2000" dirty="0"/>
              <a:t> </a:t>
            </a:r>
            <a:r>
              <a:rPr lang="en-US" sz="2000" dirty="0" err="1"/>
              <a:t>Jawa</a:t>
            </a:r>
            <a:r>
              <a:rPr lang="en-US" sz="2000" dirty="0"/>
              <a:t> &amp; model Dusun (</a:t>
            </a:r>
            <a:r>
              <a:rPr lang="en-US" sz="2000" dirty="0" err="1"/>
              <a:t>pedukuhan</a:t>
            </a:r>
            <a:r>
              <a:rPr lang="en-US" sz="2000" dirty="0"/>
              <a:t>) di </a:t>
            </a:r>
            <a:r>
              <a:rPr lang="en-US" sz="2000" dirty="0" err="1"/>
              <a:t>Jawa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B</a:t>
            </a:r>
            <a:r>
              <a:rPr lang="en-US" sz="2000" dirty="0" err="1" smtClean="0"/>
              <a:t>erbasis</a:t>
            </a:r>
            <a:r>
              <a:rPr lang="en-US" sz="2000" dirty="0" smtClean="0"/>
              <a:t> </a:t>
            </a:r>
            <a:r>
              <a:rPr lang="en-US" sz="2000" dirty="0" err="1"/>
              <a:t>Ketetanggaan</a:t>
            </a:r>
            <a:r>
              <a:rPr lang="en-US" sz="2000" dirty="0"/>
              <a:t> (neighborhood</a:t>
            </a:r>
            <a:r>
              <a:rPr lang="en-US" sz="2000" dirty="0" smtClean="0"/>
              <a:t>)</a:t>
            </a:r>
            <a:r>
              <a:rPr lang="en-US" sz="2000" dirty="0" smtClean="0">
                <a:sym typeface="Wingdings" panose="05000000000000000000" pitchFamily="2" charset="2"/>
              </a:rPr>
              <a:t>RT/RW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perkotaan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B</a:t>
            </a:r>
            <a:r>
              <a:rPr lang="en-US" sz="2000" dirty="0" err="1" smtClean="0"/>
              <a:t>erbasis</a:t>
            </a:r>
            <a:r>
              <a:rPr lang="en-US" sz="2000" dirty="0" smtClean="0"/>
              <a:t> </a:t>
            </a:r>
            <a:r>
              <a:rPr lang="en-US" sz="2000" dirty="0"/>
              <a:t>mode </a:t>
            </a:r>
            <a:r>
              <a:rPr lang="en-US" sz="2000" dirty="0" err="1" smtClean="0"/>
              <a:t>produksi</a:t>
            </a:r>
            <a:r>
              <a:rPr lang="en-US" sz="2000" dirty="0" err="1" smtClean="0">
                <a:sym typeface="Wingdings" panose="05000000000000000000" pitchFamily="2" charset="2"/>
              </a:rPr>
              <a:t></a:t>
            </a:r>
            <a:r>
              <a:rPr lang="en-US" sz="2000" dirty="0" err="1" smtClean="0"/>
              <a:t>pengorganisasian</a:t>
            </a:r>
            <a:r>
              <a:rPr lang="en-US" sz="2000" dirty="0" smtClean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 smtClean="0"/>
              <a:t>produksi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/>
              <a:t>di rural </a:t>
            </a:r>
            <a:r>
              <a:rPr lang="en-US" sz="2000" dirty="0" err="1"/>
              <a:t>maupun</a:t>
            </a:r>
            <a:r>
              <a:rPr lang="en-US" sz="2000" dirty="0"/>
              <a:t> urban. </a:t>
            </a:r>
            <a:r>
              <a:rPr lang="en-US" sz="2000" dirty="0" smtClean="0"/>
              <a:t>(</a:t>
            </a:r>
            <a:r>
              <a:rPr lang="en-US" sz="2000" dirty="0" err="1" smtClean="0"/>
              <a:t>komunitas</a:t>
            </a:r>
            <a:r>
              <a:rPr lang="en-US" sz="2000" dirty="0" smtClean="0"/>
              <a:t> </a:t>
            </a:r>
            <a:r>
              <a:rPr lang="en-US" sz="2000" dirty="0" err="1"/>
              <a:t>petani</a:t>
            </a:r>
            <a:r>
              <a:rPr lang="en-US" sz="2000" dirty="0"/>
              <a:t>,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Tukang</a:t>
            </a:r>
            <a:r>
              <a:rPr lang="en-US" sz="2000" dirty="0"/>
              <a:t> </a:t>
            </a:r>
            <a:r>
              <a:rPr lang="en-US" sz="2000" dirty="0" err="1" smtClean="0"/>
              <a:t>Ojek</a:t>
            </a:r>
            <a:r>
              <a:rPr lang="en-US" sz="2000" dirty="0" smtClean="0"/>
              <a:t>, </a:t>
            </a:r>
            <a:r>
              <a:rPr lang="en-US" sz="2000" dirty="0" err="1" smtClean="0"/>
              <a:t>dll</a:t>
            </a:r>
            <a:r>
              <a:rPr lang="en-US" sz="2000" dirty="0" smtClean="0"/>
              <a:t>)</a:t>
            </a:r>
            <a:r>
              <a:rPr lang="en-US" sz="2000" dirty="0"/>
              <a:t> </a:t>
            </a:r>
          </a:p>
          <a:p>
            <a:r>
              <a:rPr lang="en-US" sz="2000" dirty="0" err="1" smtClean="0"/>
              <a:t>Berbasis</a:t>
            </a:r>
            <a:r>
              <a:rPr lang="en-US" sz="2000" dirty="0" smtClean="0"/>
              <a:t> </a:t>
            </a:r>
            <a:r>
              <a:rPr lang="en-US" sz="2000" dirty="0" err="1" smtClean="0"/>
              <a:t>keagamaan</a:t>
            </a:r>
            <a:r>
              <a:rPr lang="en-US" sz="2000" dirty="0" smtClean="0">
                <a:sym typeface="Wingdings" panose="05000000000000000000" pitchFamily="2" charset="2"/>
              </a:rPr>
              <a:t></a:t>
            </a:r>
            <a:r>
              <a:rPr lang="en-US" sz="2000" dirty="0"/>
              <a:t> </a:t>
            </a:r>
            <a:r>
              <a:rPr lang="en-US" sz="2000" dirty="0" err="1"/>
              <a:t>pengorganisasian</a:t>
            </a:r>
            <a:r>
              <a:rPr lang="en-US" sz="2000" dirty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keagamaan</a:t>
            </a:r>
            <a:r>
              <a:rPr lang="en-US" sz="2000" dirty="0"/>
              <a:t> </a:t>
            </a:r>
            <a:endParaRPr lang="en-US" sz="2000" dirty="0" smtClean="0"/>
          </a:p>
          <a:p>
            <a:r>
              <a:rPr lang="en-US" sz="2000" dirty="0" err="1" smtClean="0"/>
              <a:t>Komunitas</a:t>
            </a:r>
            <a:r>
              <a:rPr lang="en-US" sz="2000" dirty="0" smtClean="0"/>
              <a:t> yang  </a:t>
            </a:r>
            <a:r>
              <a:rPr lang="en-US" sz="2000" dirty="0" err="1"/>
              <a:t>menjalankan</a:t>
            </a:r>
            <a:r>
              <a:rPr lang="en-US" sz="2000" dirty="0"/>
              <a:t>  </a:t>
            </a:r>
            <a:r>
              <a:rPr lang="en-US" sz="2000" dirty="0" err="1"/>
              <a:t>pelayanan</a:t>
            </a:r>
            <a:r>
              <a:rPr lang="en-US" sz="2000" dirty="0"/>
              <a:t>  </a:t>
            </a:r>
            <a:r>
              <a:rPr lang="en-US" sz="2000" dirty="0" err="1" smtClean="0"/>
              <a:t>publik</a:t>
            </a:r>
            <a:r>
              <a:rPr lang="en-US" sz="2000" dirty="0" err="1" smtClean="0">
                <a:sym typeface="Wingdings" panose="05000000000000000000" pitchFamily="2" charset="2"/>
              </a:rPr>
              <a:t></a:t>
            </a:r>
            <a:r>
              <a:rPr lang="en-US" sz="2000" dirty="0" err="1" smtClean="0"/>
              <a:t>pengorganisasian</a:t>
            </a:r>
            <a:r>
              <a:rPr lang="en-US" sz="2000" dirty="0" smtClean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yang </a:t>
            </a:r>
            <a:r>
              <a:rPr lang="en-US" sz="2000" dirty="0" err="1" smtClean="0"/>
              <a:t>menjalakan</a:t>
            </a:r>
            <a:r>
              <a:rPr lang="en-US" sz="2000" dirty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</a:t>
            </a:r>
            <a:r>
              <a:rPr lang="en-US" sz="2000" dirty="0" err="1"/>
              <a:t>pelayanan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: </a:t>
            </a:r>
            <a:r>
              <a:rPr lang="en-US" sz="2000" dirty="0" err="1"/>
              <a:t>kesehatan</a:t>
            </a:r>
            <a:r>
              <a:rPr lang="en-US" sz="2000" dirty="0"/>
              <a:t>, </a:t>
            </a:r>
            <a:r>
              <a:rPr lang="en-US" sz="2000" dirty="0" err="1"/>
              <a:t>pendidikan</a:t>
            </a:r>
            <a:r>
              <a:rPr lang="en-US" sz="2000" dirty="0"/>
              <a:t>, </a:t>
            </a:r>
            <a:r>
              <a:rPr lang="en-US" sz="2000" dirty="0" err="1"/>
              <a:t>penanggulangan</a:t>
            </a:r>
            <a:r>
              <a:rPr lang="en-US" sz="2000" dirty="0"/>
              <a:t> kemiskinan</a:t>
            </a:r>
            <a:r>
              <a:rPr lang="en-US" sz="2000" dirty="0" smtClean="0"/>
              <a:t>.</a:t>
            </a:r>
          </a:p>
          <a:p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smtClean="0"/>
              <a:t>Virtual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 err="1" smtClean="0"/>
              <a:t>pengorganisasian</a:t>
            </a:r>
            <a:r>
              <a:rPr lang="en-US" sz="2000" dirty="0" smtClean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smtClean="0"/>
              <a:t>di </a:t>
            </a:r>
            <a:r>
              <a:rPr lang="en-US" sz="2000" dirty="0" err="1" smtClean="0"/>
              <a:t>dunia</a:t>
            </a:r>
            <a:r>
              <a:rPr lang="en-US" sz="2000" dirty="0" smtClean="0"/>
              <a:t> </a:t>
            </a:r>
            <a:r>
              <a:rPr lang="en-US" sz="2000" dirty="0" err="1" smtClean="0"/>
              <a:t>maya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 </a:t>
            </a:r>
          </a:p>
          <a:p>
            <a:r>
              <a:rPr lang="en-US" sz="2000" dirty="0"/>
              <a:t> 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Community Governance: </a:t>
            </a:r>
            <a:r>
              <a:rPr lang="en-US" sz="3200" dirty="0" err="1" smtClean="0"/>
              <a:t>Berbagai</a:t>
            </a:r>
            <a:r>
              <a:rPr lang="en-US" sz="3200" dirty="0" smtClean="0"/>
              <a:t> </a:t>
            </a:r>
            <a:r>
              <a:rPr lang="en-US" sz="3200" dirty="0" err="1" smtClean="0"/>
              <a:t>Variasi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5902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Model </a:t>
            </a:r>
            <a:r>
              <a:rPr lang="en-US" sz="2800" dirty="0" err="1" smtClean="0"/>
              <a:t>Pengorganisasian</a:t>
            </a:r>
            <a:r>
              <a:rPr lang="en-US" sz="2800" dirty="0" smtClean="0"/>
              <a:t> </a:t>
            </a:r>
            <a:r>
              <a:rPr lang="en-US" sz="2800" dirty="0" err="1" smtClean="0"/>
              <a:t>Komunitas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762000" y="2209800"/>
            <a:ext cx="2438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en-US" sz="2000" dirty="0" smtClean="0">
                <a:solidFill>
                  <a:prstClr val="black"/>
                </a:solidFill>
              </a:rPr>
              <a:t>Local Community </a:t>
            </a:r>
            <a:r>
              <a:rPr lang="en-US" sz="2000" dirty="0" err="1" smtClean="0">
                <a:solidFill>
                  <a:prstClr val="black"/>
                </a:solidFill>
              </a:rPr>
              <a:t>Develompment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29000" y="2209800"/>
            <a:ext cx="2438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en-US" sz="2000" dirty="0" smtClean="0">
                <a:solidFill>
                  <a:prstClr val="black"/>
                </a:solidFill>
              </a:rPr>
              <a:t>Social Planning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0" y="2209800"/>
            <a:ext cx="2438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en-US" sz="2000" dirty="0" smtClean="0">
                <a:solidFill>
                  <a:prstClr val="black"/>
                </a:solidFill>
              </a:rPr>
              <a:t>Social Action</a:t>
            </a:r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63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Community Development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36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000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173</TotalTime>
  <Words>378</Words>
  <Application>Microsoft Office PowerPoint</Application>
  <PresentationFormat>On-screen Show (4:3)</PresentationFormat>
  <Paragraphs>38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Pengelolaan Publik Ala Komunitas</vt:lpstr>
      <vt:lpstr>What is Community?</vt:lpstr>
      <vt:lpstr>What is community?</vt:lpstr>
      <vt:lpstr>Proses Pembentukan Komunitas</vt:lpstr>
      <vt:lpstr> Community  Structuring  </vt:lpstr>
      <vt:lpstr>Community Governance: Berbagai Variasi</vt:lpstr>
      <vt:lpstr>Model Pengorganisasian Komunitas</vt:lpstr>
      <vt:lpstr>Local Community Development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Pengelolaan Publik Ala Komunitas</dc:title>
  <dc:creator>ismail - [2010]</dc:creator>
  <cp:lastModifiedBy>user</cp:lastModifiedBy>
  <cp:revision>10</cp:revision>
  <dcterms:created xsi:type="dcterms:W3CDTF">2016-11-09T21:01:57Z</dcterms:created>
  <dcterms:modified xsi:type="dcterms:W3CDTF">2017-10-27T10:09:18Z</dcterms:modified>
</cp:coreProperties>
</file>