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64" r:id="rId5"/>
    <p:sldId id="265" r:id="rId6"/>
    <p:sldId id="269" r:id="rId7"/>
    <p:sldId id="270" r:id="rId8"/>
    <p:sldId id="274" r:id="rId9"/>
    <p:sldId id="275" r:id="rId10"/>
    <p:sldId id="278" r:id="rId11"/>
    <p:sldId id="279" r:id="rId12"/>
    <p:sldId id="280" r:id="rId13"/>
    <p:sldId id="282" r:id="rId14"/>
    <p:sldId id="286" r:id="rId15"/>
    <p:sldId id="288" r:id="rId16"/>
    <p:sldId id="291" r:id="rId17"/>
    <p:sldId id="292" r:id="rId18"/>
    <p:sldId id="293" r:id="rId19"/>
    <p:sldId id="294" r:id="rId20"/>
    <p:sldId id="295" r:id="rId21"/>
    <p:sldId id="296" r:id="rId22"/>
    <p:sldId id="300" r:id="rId23"/>
    <p:sldId id="301" r:id="rId24"/>
    <p:sldId id="298" r:id="rId2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5EF564AC-2C44-46B3-BC04-D41CAD99E1A8}" type="datetimeFigureOut">
              <a:rPr lang="id-ID" smtClean="0"/>
              <a:t>16/08/2021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1017777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EF564AC-2C44-46B3-BC04-D41CAD99E1A8}" type="datetimeFigureOut">
              <a:rPr lang="id-ID" smtClean="0"/>
              <a:t>16/08/2021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349503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EF564AC-2C44-46B3-BC04-D41CAD99E1A8}" type="datetimeFigureOut">
              <a:rPr lang="id-ID" smtClean="0"/>
              <a:t>16/08/2021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3327000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EF564AC-2C44-46B3-BC04-D41CAD99E1A8}" type="datetimeFigureOut">
              <a:rPr lang="id-ID" smtClean="0"/>
              <a:t>16/08/2021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3071393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F564AC-2C44-46B3-BC04-D41CAD99E1A8}" type="datetimeFigureOut">
              <a:rPr lang="id-ID" smtClean="0"/>
              <a:t>16/08/2021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1718314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5EF564AC-2C44-46B3-BC04-D41CAD99E1A8}" type="datetimeFigureOut">
              <a:rPr lang="id-ID" smtClean="0"/>
              <a:t>16/08/2021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1673933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5EF564AC-2C44-46B3-BC04-D41CAD99E1A8}" type="datetimeFigureOut">
              <a:rPr lang="id-ID" smtClean="0"/>
              <a:t>16/08/2021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2738530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5EF564AC-2C44-46B3-BC04-D41CAD99E1A8}" type="datetimeFigureOut">
              <a:rPr lang="id-ID" smtClean="0"/>
              <a:t>16/08/2021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114408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F564AC-2C44-46B3-BC04-D41CAD99E1A8}" type="datetimeFigureOut">
              <a:rPr lang="id-ID" smtClean="0"/>
              <a:t>16/08/2021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180354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F564AC-2C44-46B3-BC04-D41CAD99E1A8}" type="datetimeFigureOut">
              <a:rPr lang="id-ID" smtClean="0"/>
              <a:t>16/08/2021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750999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F564AC-2C44-46B3-BC04-D41CAD99E1A8}" type="datetimeFigureOut">
              <a:rPr lang="id-ID" smtClean="0"/>
              <a:t>16/08/2021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2558881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F564AC-2C44-46B3-BC04-D41CAD99E1A8}" type="datetimeFigureOut">
              <a:rPr lang="id-ID" smtClean="0"/>
              <a:t>16/08/2021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6B832D-9BF0-4155-8356-BBAFCA0514F6}" type="slidenum">
              <a:rPr lang="id-ID" smtClean="0"/>
              <a:t>‹#›</a:t>
            </a:fld>
            <a:endParaRPr lang="id-ID"/>
          </a:p>
        </p:txBody>
      </p:sp>
    </p:spTree>
    <p:extLst>
      <p:ext uri="{BB962C8B-B14F-4D97-AF65-F5344CB8AC3E}">
        <p14:creationId xmlns:p14="http://schemas.microsoft.com/office/powerpoint/2010/main" val="3292348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944562"/>
          </a:xfrm>
        </p:spPr>
        <p:txBody>
          <a:bodyPr>
            <a:noAutofit/>
          </a:bodyPr>
          <a:lstStyle/>
          <a:p>
            <a:r>
              <a:rPr lang="en-US" sz="3600" b="1" dirty="0" err="1" smtClean="0">
                <a:latin typeface="+mn-lt"/>
                <a:cs typeface="Arial" pitchFamily="34" charset="0"/>
              </a:rPr>
              <a:t>Pembentukan</a:t>
            </a:r>
            <a:r>
              <a:rPr lang="en-US" sz="3600" b="1" dirty="0" smtClean="0">
                <a:latin typeface="+mn-lt"/>
                <a:cs typeface="Arial" pitchFamily="34" charset="0"/>
              </a:rPr>
              <a:t> </a:t>
            </a:r>
            <a:r>
              <a:rPr lang="en-US" sz="3600" b="1" dirty="0" err="1" smtClean="0">
                <a:latin typeface="+mn-lt"/>
                <a:cs typeface="Arial" pitchFamily="34" charset="0"/>
              </a:rPr>
              <a:t>Organisasi</a:t>
            </a:r>
            <a:r>
              <a:rPr lang="en-US" sz="3600" b="1" dirty="0" smtClean="0">
                <a:latin typeface="+mn-lt"/>
                <a:cs typeface="Arial" pitchFamily="34" charset="0"/>
              </a:rPr>
              <a:t> </a:t>
            </a:r>
            <a:r>
              <a:rPr lang="id-ID" sz="3600" b="1" dirty="0" smtClean="0">
                <a:latin typeface="+mn-lt"/>
                <a:cs typeface="Arial" pitchFamily="34" charset="0"/>
              </a:rPr>
              <a:t>Perangkat</a:t>
            </a:r>
            <a:r>
              <a:rPr lang="en-US" sz="3600" b="1" dirty="0" smtClean="0">
                <a:latin typeface="+mn-lt"/>
                <a:cs typeface="Arial" pitchFamily="34" charset="0"/>
              </a:rPr>
              <a:t>  Daerah</a:t>
            </a:r>
            <a:endParaRPr lang="en-US" sz="3600" b="1" dirty="0">
              <a:latin typeface="+mn-lt"/>
            </a:endParaRPr>
          </a:p>
        </p:txBody>
      </p:sp>
      <p:sp>
        <p:nvSpPr>
          <p:cNvPr id="3" name="Content Placeholder 2"/>
          <p:cNvSpPr>
            <a:spLocks noGrp="1"/>
          </p:cNvSpPr>
          <p:nvPr>
            <p:ph idx="1"/>
          </p:nvPr>
        </p:nvSpPr>
        <p:spPr>
          <a:xfrm>
            <a:off x="457200" y="1295400"/>
            <a:ext cx="8229600" cy="5105400"/>
          </a:xfrm>
        </p:spPr>
        <p:txBody>
          <a:bodyPr>
            <a:noAutofit/>
          </a:bodyPr>
          <a:lstStyle/>
          <a:p>
            <a:pPr marL="0" indent="0">
              <a:buNone/>
            </a:pPr>
            <a:r>
              <a:rPr lang="en-US" sz="2800" dirty="0">
                <a:latin typeface="+mj-lt"/>
                <a:cs typeface="Arial" pitchFamily="34" charset="0"/>
              </a:rPr>
              <a:t>Pengembangan </a:t>
            </a:r>
            <a:r>
              <a:rPr lang="en-US" sz="2800" dirty="0" err="1">
                <a:latin typeface="+mj-lt"/>
                <a:cs typeface="Arial" pitchFamily="34" charset="0"/>
              </a:rPr>
              <a:t>kelembagaan</a:t>
            </a:r>
            <a:r>
              <a:rPr lang="en-US" sz="2800" dirty="0">
                <a:latin typeface="+mj-lt"/>
                <a:cs typeface="Arial" pitchFamily="34" charset="0"/>
              </a:rPr>
              <a:t> </a:t>
            </a:r>
            <a:r>
              <a:rPr lang="en-US" sz="2800" dirty="0" err="1">
                <a:latin typeface="+mj-lt"/>
                <a:cs typeface="Arial" pitchFamily="34" charset="0"/>
              </a:rPr>
              <a:t>merupakan</a:t>
            </a:r>
            <a:r>
              <a:rPr lang="en-US" sz="2800" dirty="0">
                <a:latin typeface="+mj-lt"/>
                <a:cs typeface="Arial" pitchFamily="34" charset="0"/>
              </a:rPr>
              <a:t> </a:t>
            </a:r>
            <a:r>
              <a:rPr lang="en-US" sz="2800" dirty="0" err="1">
                <a:latin typeface="+mj-lt"/>
                <a:cs typeface="Arial" pitchFamily="34" charset="0"/>
              </a:rPr>
              <a:t>rencana</a:t>
            </a:r>
            <a:r>
              <a:rPr lang="en-US" sz="2800" dirty="0">
                <a:latin typeface="+mj-lt"/>
                <a:cs typeface="Arial" pitchFamily="34" charset="0"/>
              </a:rPr>
              <a:t> </a:t>
            </a:r>
            <a:r>
              <a:rPr lang="en-US" sz="2800" dirty="0" err="1">
                <a:latin typeface="+mj-lt"/>
                <a:cs typeface="Arial" pitchFamily="34" charset="0"/>
              </a:rPr>
              <a:t>strategis</a:t>
            </a:r>
            <a:r>
              <a:rPr lang="en-US" sz="2800" dirty="0">
                <a:latin typeface="+mj-lt"/>
                <a:cs typeface="Arial" pitchFamily="34" charset="0"/>
              </a:rPr>
              <a:t> agar </a:t>
            </a:r>
            <a:r>
              <a:rPr lang="en-US" sz="2800" dirty="0" err="1">
                <a:latin typeface="+mj-lt"/>
                <a:cs typeface="Arial" pitchFamily="34" charset="0"/>
              </a:rPr>
              <a:t>lembaga</a:t>
            </a:r>
            <a:r>
              <a:rPr lang="en-US" sz="2800" dirty="0">
                <a:latin typeface="+mj-lt"/>
                <a:cs typeface="Arial" pitchFamily="34" charset="0"/>
              </a:rPr>
              <a:t> </a:t>
            </a:r>
            <a:r>
              <a:rPr lang="en-US" sz="2800" dirty="0" err="1">
                <a:latin typeface="+mj-lt"/>
                <a:cs typeface="Arial" pitchFamily="34" charset="0"/>
              </a:rPr>
              <a:t>pemerintah</a:t>
            </a:r>
            <a:r>
              <a:rPr lang="en-US" sz="2800" dirty="0">
                <a:latin typeface="+mj-lt"/>
                <a:cs typeface="Arial" pitchFamily="34" charset="0"/>
              </a:rPr>
              <a:t> </a:t>
            </a:r>
            <a:r>
              <a:rPr lang="en-US" sz="2800" dirty="0" err="1">
                <a:latin typeface="+mj-lt"/>
                <a:cs typeface="Arial" pitchFamily="34" charset="0"/>
              </a:rPr>
              <a:t>mampu</a:t>
            </a:r>
            <a:r>
              <a:rPr lang="en-US" sz="2800" dirty="0">
                <a:latin typeface="+mj-lt"/>
                <a:cs typeface="Arial" pitchFamily="34" charset="0"/>
              </a:rPr>
              <a:t>: </a:t>
            </a:r>
          </a:p>
          <a:p>
            <a:pPr marL="514350" indent="-514350" fontAlgn="base">
              <a:buFont typeface="+mj-lt"/>
              <a:buAutoNum type="alphaLcPeriod"/>
            </a:pPr>
            <a:r>
              <a:rPr lang="en-US" sz="2800" dirty="0" err="1">
                <a:latin typeface="+mj-lt"/>
                <a:cs typeface="Arial" pitchFamily="34" charset="0"/>
              </a:rPr>
              <a:t>Menyusun</a:t>
            </a:r>
            <a:r>
              <a:rPr lang="en-US" sz="2800" dirty="0">
                <a:latin typeface="+mj-lt"/>
                <a:cs typeface="Arial" pitchFamily="34" charset="0"/>
              </a:rPr>
              <a:t> </a:t>
            </a:r>
            <a:r>
              <a:rPr lang="en-US" sz="2800" dirty="0" err="1">
                <a:latin typeface="+mj-lt"/>
                <a:cs typeface="Arial" pitchFamily="34" charset="0"/>
              </a:rPr>
              <a:t>rencana</a:t>
            </a:r>
            <a:r>
              <a:rPr lang="en-US" sz="2800" dirty="0">
                <a:latin typeface="+mj-lt"/>
                <a:cs typeface="Arial" pitchFamily="34" charset="0"/>
              </a:rPr>
              <a:t> </a:t>
            </a:r>
            <a:r>
              <a:rPr lang="en-US" sz="2800" dirty="0" err="1">
                <a:latin typeface="+mj-lt"/>
                <a:cs typeface="Arial" pitchFamily="34" charset="0"/>
              </a:rPr>
              <a:t>strategis</a:t>
            </a:r>
            <a:r>
              <a:rPr lang="en-US" sz="2800" dirty="0">
                <a:latin typeface="+mj-lt"/>
                <a:cs typeface="Arial" pitchFamily="34" charset="0"/>
              </a:rPr>
              <a:t> agar </a:t>
            </a:r>
            <a:r>
              <a:rPr lang="en-US" sz="2800" dirty="0" err="1">
                <a:latin typeface="+mj-lt"/>
                <a:cs typeface="Arial" pitchFamily="34" charset="0"/>
              </a:rPr>
              <a:t>organisasi</a:t>
            </a:r>
            <a:r>
              <a:rPr lang="en-US" sz="2800" dirty="0">
                <a:latin typeface="+mj-lt"/>
                <a:cs typeface="Arial" pitchFamily="34" charset="0"/>
              </a:rPr>
              <a:t> </a:t>
            </a:r>
            <a:r>
              <a:rPr lang="en-US" sz="2800" dirty="0" err="1">
                <a:latin typeface="+mj-lt"/>
                <a:cs typeface="Arial" pitchFamily="34" charset="0"/>
              </a:rPr>
              <a:t>memiliki</a:t>
            </a:r>
            <a:r>
              <a:rPr lang="en-US" sz="2800" dirty="0">
                <a:latin typeface="+mj-lt"/>
                <a:cs typeface="Arial" pitchFamily="34" charset="0"/>
              </a:rPr>
              <a:t> </a:t>
            </a:r>
            <a:r>
              <a:rPr lang="en-US" sz="2800" b="1" dirty="0" err="1">
                <a:latin typeface="+mj-lt"/>
                <a:cs typeface="Arial" pitchFamily="34" charset="0"/>
              </a:rPr>
              <a:t>visi</a:t>
            </a:r>
            <a:r>
              <a:rPr lang="en-US" sz="2800" b="1" dirty="0">
                <a:latin typeface="+mj-lt"/>
                <a:cs typeface="Arial" pitchFamily="34" charset="0"/>
              </a:rPr>
              <a:t> </a:t>
            </a:r>
            <a:r>
              <a:rPr lang="en-US" sz="2800" dirty="0" err="1">
                <a:latin typeface="+mj-lt"/>
                <a:cs typeface="Arial" pitchFamily="34" charset="0"/>
              </a:rPr>
              <a:t>yg</a:t>
            </a:r>
            <a:r>
              <a:rPr lang="en-US" sz="2800" dirty="0">
                <a:latin typeface="+mj-lt"/>
                <a:cs typeface="Arial" pitchFamily="34" charset="0"/>
              </a:rPr>
              <a:t> </a:t>
            </a:r>
            <a:r>
              <a:rPr lang="en-US" sz="2800" dirty="0" err="1">
                <a:latin typeface="+mj-lt"/>
                <a:cs typeface="Arial" pitchFamily="34" charset="0"/>
              </a:rPr>
              <a:t>jelas</a:t>
            </a:r>
            <a:r>
              <a:rPr lang="en-US" sz="2800" dirty="0">
                <a:latin typeface="+mj-lt"/>
                <a:cs typeface="Arial" pitchFamily="34" charset="0"/>
              </a:rPr>
              <a:t>.</a:t>
            </a:r>
          </a:p>
          <a:p>
            <a:pPr marL="514350" indent="-514350" fontAlgn="base">
              <a:buFont typeface="+mj-lt"/>
              <a:buAutoNum type="alphaLcPeriod"/>
            </a:pPr>
            <a:r>
              <a:rPr lang="en-US" sz="2800" dirty="0" err="1">
                <a:latin typeface="+mj-lt"/>
                <a:cs typeface="Arial" pitchFamily="34" charset="0"/>
              </a:rPr>
              <a:t>Memformulasikan</a:t>
            </a:r>
            <a:r>
              <a:rPr lang="en-US" sz="2800" dirty="0">
                <a:latin typeface="+mj-lt"/>
                <a:cs typeface="Arial" pitchFamily="34" charset="0"/>
              </a:rPr>
              <a:t> </a:t>
            </a:r>
            <a:r>
              <a:rPr lang="en-US" sz="2800" b="1" dirty="0" err="1">
                <a:latin typeface="+mj-lt"/>
                <a:cs typeface="Arial" pitchFamily="34" charset="0"/>
              </a:rPr>
              <a:t>kebijakan</a:t>
            </a:r>
            <a:r>
              <a:rPr lang="en-US" sz="2800" dirty="0">
                <a:latin typeface="+mj-lt"/>
                <a:cs typeface="Arial" pitchFamily="34" charset="0"/>
              </a:rPr>
              <a:t> </a:t>
            </a:r>
            <a:r>
              <a:rPr lang="en-US" sz="2800" dirty="0" err="1">
                <a:latin typeface="+mj-lt"/>
                <a:cs typeface="Arial" pitchFamily="34" charset="0"/>
              </a:rPr>
              <a:t>dengan</a:t>
            </a:r>
            <a:r>
              <a:rPr lang="en-US" sz="2800" dirty="0">
                <a:latin typeface="+mj-lt"/>
                <a:cs typeface="Arial" pitchFamily="34" charset="0"/>
              </a:rPr>
              <a:t> </a:t>
            </a:r>
            <a:r>
              <a:rPr lang="en-US" sz="2800" dirty="0" err="1">
                <a:latin typeface="+mj-lt"/>
                <a:cs typeface="Arial" pitchFamily="34" charset="0"/>
              </a:rPr>
              <a:t>menekankan</a:t>
            </a:r>
            <a:r>
              <a:rPr lang="en-US" sz="2800" dirty="0">
                <a:latin typeface="+mj-lt"/>
                <a:cs typeface="Arial" pitchFamily="34" charset="0"/>
              </a:rPr>
              <a:t> </a:t>
            </a:r>
            <a:r>
              <a:rPr lang="en-US" sz="2800" dirty="0" err="1" smtClean="0">
                <a:latin typeface="+mj-lt"/>
                <a:cs typeface="Arial" pitchFamily="34" charset="0"/>
              </a:rPr>
              <a:t>keefi</a:t>
            </a:r>
            <a:r>
              <a:rPr lang="id-ID" sz="2800" dirty="0" smtClean="0">
                <a:latin typeface="+mj-lt"/>
                <a:cs typeface="Arial" pitchFamily="34" charset="0"/>
              </a:rPr>
              <a:t>siena</a:t>
            </a:r>
            <a:r>
              <a:rPr lang="en-US" sz="2800" dirty="0" smtClean="0">
                <a:latin typeface="+mj-lt"/>
                <a:cs typeface="Arial" pitchFamily="34" charset="0"/>
              </a:rPr>
              <a:t>n </a:t>
            </a:r>
            <a:r>
              <a:rPr lang="en-US" sz="2800" dirty="0" err="1">
                <a:latin typeface="+mj-lt"/>
                <a:cs typeface="Arial" pitchFamily="34" charset="0"/>
              </a:rPr>
              <a:t>dan</a:t>
            </a:r>
            <a:r>
              <a:rPr lang="en-US" sz="2800" dirty="0">
                <a:latin typeface="+mj-lt"/>
                <a:cs typeface="Arial" pitchFamily="34" charset="0"/>
              </a:rPr>
              <a:t> </a:t>
            </a:r>
            <a:r>
              <a:rPr lang="en-US" sz="2800" dirty="0" err="1">
                <a:latin typeface="+mj-lt"/>
                <a:cs typeface="Arial" pitchFamily="34" charset="0"/>
              </a:rPr>
              <a:t>keefektifan</a:t>
            </a:r>
            <a:r>
              <a:rPr lang="en-US" sz="2800" dirty="0">
                <a:latin typeface="+mj-lt"/>
                <a:cs typeface="Arial" pitchFamily="34" charset="0"/>
              </a:rPr>
              <a:t>.</a:t>
            </a:r>
          </a:p>
          <a:p>
            <a:pPr marL="514350" indent="-514350" fontAlgn="base">
              <a:buFont typeface="+mj-lt"/>
              <a:buAutoNum type="alphaLcPeriod"/>
            </a:pPr>
            <a:r>
              <a:rPr lang="en-US" sz="2800" dirty="0" err="1">
                <a:latin typeface="+mj-lt"/>
                <a:cs typeface="Arial" pitchFamily="34" charset="0"/>
              </a:rPr>
              <a:t>Menjamin</a:t>
            </a:r>
            <a:r>
              <a:rPr lang="en-US" sz="2800" dirty="0">
                <a:latin typeface="+mj-lt"/>
                <a:cs typeface="Arial" pitchFamily="34" charset="0"/>
              </a:rPr>
              <a:t> </a:t>
            </a:r>
            <a:r>
              <a:rPr lang="en-US" sz="2800" dirty="0" err="1">
                <a:latin typeface="+mj-lt"/>
                <a:cs typeface="Arial" pitchFamily="34" charset="0"/>
              </a:rPr>
              <a:t>organisasi</a:t>
            </a:r>
            <a:r>
              <a:rPr lang="en-US" sz="2800" dirty="0">
                <a:latin typeface="+mj-lt"/>
                <a:cs typeface="Arial" pitchFamily="34" charset="0"/>
              </a:rPr>
              <a:t> </a:t>
            </a:r>
            <a:r>
              <a:rPr lang="en-US" sz="2800" dirty="0" err="1">
                <a:latin typeface="+mj-lt"/>
                <a:cs typeface="Arial" pitchFamily="34" charset="0"/>
              </a:rPr>
              <a:t>untuk</a:t>
            </a:r>
            <a:r>
              <a:rPr lang="en-US" sz="2800" dirty="0">
                <a:latin typeface="+mj-lt"/>
                <a:cs typeface="Arial" pitchFamily="34" charset="0"/>
              </a:rPr>
              <a:t> </a:t>
            </a:r>
            <a:r>
              <a:rPr lang="en-US" sz="2800" dirty="0" err="1">
                <a:latin typeface="+mj-lt"/>
                <a:cs typeface="Arial" pitchFamily="34" charset="0"/>
              </a:rPr>
              <a:t>menjamin</a:t>
            </a:r>
            <a:r>
              <a:rPr lang="en-US" sz="2800" dirty="0">
                <a:latin typeface="+mj-lt"/>
                <a:cs typeface="Arial" pitchFamily="34" charset="0"/>
              </a:rPr>
              <a:t> </a:t>
            </a:r>
            <a:r>
              <a:rPr lang="en-US" sz="2800" dirty="0" err="1">
                <a:latin typeface="+mj-lt"/>
                <a:cs typeface="Arial" pitchFamily="34" charset="0"/>
              </a:rPr>
              <a:t>efektivitas</a:t>
            </a:r>
            <a:r>
              <a:rPr lang="en-US" sz="2800" dirty="0">
                <a:latin typeface="+mj-lt"/>
                <a:cs typeface="Arial" pitchFamily="34" charset="0"/>
              </a:rPr>
              <a:t> </a:t>
            </a:r>
            <a:r>
              <a:rPr lang="en-US" sz="2800" dirty="0" err="1">
                <a:latin typeface="+mj-lt"/>
                <a:cs typeface="Arial" pitchFamily="34" charset="0"/>
              </a:rPr>
              <a:t>dan</a:t>
            </a:r>
            <a:r>
              <a:rPr lang="en-US" sz="2800" dirty="0">
                <a:latin typeface="+mj-lt"/>
                <a:cs typeface="Arial" pitchFamily="34" charset="0"/>
              </a:rPr>
              <a:t> </a:t>
            </a:r>
            <a:r>
              <a:rPr lang="en-US" sz="2800" dirty="0" err="1">
                <a:latin typeface="+mj-lt"/>
                <a:cs typeface="Arial" pitchFamily="34" charset="0"/>
              </a:rPr>
              <a:t>efesiensi</a:t>
            </a:r>
            <a:r>
              <a:rPr lang="en-US" sz="2800" dirty="0">
                <a:latin typeface="+mj-lt"/>
                <a:cs typeface="Arial" pitchFamily="34" charset="0"/>
              </a:rPr>
              <a:t>, </a:t>
            </a:r>
            <a:r>
              <a:rPr lang="en-US" sz="2800" dirty="0" err="1">
                <a:latin typeface="+mj-lt"/>
                <a:cs typeface="Arial" pitchFamily="34" charset="0"/>
              </a:rPr>
              <a:t>tingkat</a:t>
            </a:r>
            <a:r>
              <a:rPr lang="en-US" sz="2800" dirty="0">
                <a:latin typeface="+mj-lt"/>
                <a:cs typeface="Arial" pitchFamily="34" charset="0"/>
              </a:rPr>
              <a:t> </a:t>
            </a:r>
            <a:r>
              <a:rPr lang="en-US" sz="2800" dirty="0" err="1">
                <a:latin typeface="+mj-lt"/>
                <a:cs typeface="Arial" pitchFamily="34" charset="0"/>
              </a:rPr>
              <a:t>desentralisasi</a:t>
            </a:r>
            <a:r>
              <a:rPr lang="en-US" sz="2800" dirty="0">
                <a:latin typeface="+mj-lt"/>
                <a:cs typeface="Arial" pitchFamily="34" charset="0"/>
              </a:rPr>
              <a:t> </a:t>
            </a:r>
            <a:r>
              <a:rPr lang="en-US" sz="2800" dirty="0" err="1">
                <a:latin typeface="+mj-lt"/>
                <a:cs typeface="Arial" pitchFamily="34" charset="0"/>
              </a:rPr>
              <a:t>serta</a:t>
            </a:r>
            <a:r>
              <a:rPr lang="en-US" sz="2800" dirty="0">
                <a:latin typeface="+mj-lt"/>
                <a:cs typeface="Arial" pitchFamily="34" charset="0"/>
              </a:rPr>
              <a:t> </a:t>
            </a:r>
            <a:r>
              <a:rPr lang="en-US" sz="2800" dirty="0" err="1">
                <a:latin typeface="+mj-lt"/>
                <a:cs typeface="Arial" pitchFamily="34" charset="0"/>
              </a:rPr>
              <a:t>otonomi</a:t>
            </a:r>
            <a:r>
              <a:rPr lang="en-US" sz="2800" dirty="0">
                <a:latin typeface="+mj-lt"/>
                <a:cs typeface="Arial" pitchFamily="34" charset="0"/>
              </a:rPr>
              <a:t> yang </a:t>
            </a:r>
            <a:r>
              <a:rPr lang="en-US" sz="2800" dirty="0" err="1">
                <a:latin typeface="+mj-lt"/>
                <a:cs typeface="Arial" pitchFamily="34" charset="0"/>
              </a:rPr>
              <a:t>lebih</a:t>
            </a:r>
            <a:r>
              <a:rPr lang="en-US" sz="2800" dirty="0">
                <a:latin typeface="+mj-lt"/>
                <a:cs typeface="Arial" pitchFamily="34" charset="0"/>
              </a:rPr>
              <a:t> </a:t>
            </a:r>
            <a:r>
              <a:rPr lang="en-US" sz="2800" dirty="0" err="1">
                <a:latin typeface="+mj-lt"/>
                <a:cs typeface="Arial" pitchFamily="34" charset="0"/>
              </a:rPr>
              <a:t>tepat</a:t>
            </a:r>
            <a:r>
              <a:rPr lang="en-US" sz="2800" dirty="0">
                <a:latin typeface="+mj-lt"/>
                <a:cs typeface="Arial" pitchFamily="34" charset="0"/>
              </a:rPr>
              <a:t>.</a:t>
            </a:r>
          </a:p>
          <a:p>
            <a:pPr marL="514350" indent="-514350" fontAlgn="base">
              <a:buFont typeface="+mj-lt"/>
              <a:buAutoNum type="alphaLcPeriod"/>
            </a:pPr>
            <a:r>
              <a:rPr lang="en-US" sz="2800" dirty="0" err="1">
                <a:latin typeface="+mj-lt"/>
                <a:cs typeface="Arial" pitchFamily="34" charset="0"/>
              </a:rPr>
              <a:t>Melaksanakan</a:t>
            </a:r>
            <a:r>
              <a:rPr lang="en-US" sz="2800" dirty="0">
                <a:latin typeface="+mj-lt"/>
                <a:cs typeface="Arial" pitchFamily="34" charset="0"/>
              </a:rPr>
              <a:t> </a:t>
            </a:r>
            <a:r>
              <a:rPr lang="en-US" sz="2800" dirty="0" err="1">
                <a:latin typeface="+mj-lt"/>
                <a:cs typeface="Arial" pitchFamily="34" charset="0"/>
              </a:rPr>
              <a:t>tugas</a:t>
            </a:r>
            <a:r>
              <a:rPr lang="en-US" sz="2800" dirty="0">
                <a:latin typeface="+mj-lt"/>
                <a:cs typeface="Arial" pitchFamily="34" charset="0"/>
              </a:rPr>
              <a:t> </a:t>
            </a:r>
            <a:r>
              <a:rPr lang="en-US" sz="2800" dirty="0" err="1">
                <a:latin typeface="+mj-lt"/>
                <a:cs typeface="Arial" pitchFamily="34" charset="0"/>
              </a:rPr>
              <a:t>manejerial</a:t>
            </a:r>
            <a:r>
              <a:rPr lang="en-US" sz="2800" dirty="0">
                <a:latin typeface="+mj-lt"/>
                <a:cs typeface="Arial" pitchFamily="34" charset="0"/>
              </a:rPr>
              <a:t> agar </a:t>
            </a:r>
            <a:r>
              <a:rPr lang="en-US" sz="2800" dirty="0" err="1">
                <a:latin typeface="+mj-lt"/>
                <a:cs typeface="Arial" pitchFamily="34" charset="0"/>
              </a:rPr>
              <a:t>lebih</a:t>
            </a:r>
            <a:r>
              <a:rPr lang="en-US" sz="2800" dirty="0">
                <a:latin typeface="+mj-lt"/>
                <a:cs typeface="Arial" pitchFamily="34" charset="0"/>
              </a:rPr>
              <a:t> </a:t>
            </a:r>
            <a:r>
              <a:rPr lang="en-US" sz="2800" dirty="0" err="1">
                <a:latin typeface="+mj-lt"/>
                <a:cs typeface="Arial" pitchFamily="34" charset="0"/>
              </a:rPr>
              <a:t>efektif</a:t>
            </a:r>
            <a:r>
              <a:rPr lang="en-US" sz="2800" dirty="0">
                <a:latin typeface="+mj-lt"/>
                <a:cs typeface="Arial" pitchFamily="34" charset="0"/>
              </a:rPr>
              <a:t>, </a:t>
            </a:r>
            <a:r>
              <a:rPr lang="en-US" sz="2800" dirty="0" err="1">
                <a:latin typeface="+mj-lt"/>
                <a:cs typeface="Arial" pitchFamily="34" charset="0"/>
              </a:rPr>
              <a:t>efisien</a:t>
            </a:r>
            <a:r>
              <a:rPr lang="en-US" sz="2800" dirty="0">
                <a:latin typeface="+mj-lt"/>
                <a:cs typeface="Arial" pitchFamily="34" charset="0"/>
              </a:rPr>
              <a:t>, </a:t>
            </a:r>
            <a:r>
              <a:rPr lang="en-US" sz="2800" dirty="0" err="1">
                <a:latin typeface="+mj-lt"/>
                <a:cs typeface="Arial" pitchFamily="34" charset="0"/>
              </a:rPr>
              <a:t>fleksibel</a:t>
            </a:r>
            <a:r>
              <a:rPr lang="en-US" sz="2800" dirty="0">
                <a:latin typeface="+mj-lt"/>
                <a:cs typeface="Arial" pitchFamily="34" charset="0"/>
              </a:rPr>
              <a:t>, </a:t>
            </a:r>
            <a:r>
              <a:rPr lang="en-US" sz="2800" dirty="0" err="1">
                <a:latin typeface="+mj-lt"/>
                <a:cs typeface="Arial" pitchFamily="34" charset="0"/>
              </a:rPr>
              <a:t>adaptif</a:t>
            </a:r>
            <a:r>
              <a:rPr lang="en-US" sz="2800" dirty="0">
                <a:latin typeface="+mj-lt"/>
                <a:cs typeface="Arial" pitchFamily="34" charset="0"/>
              </a:rPr>
              <a:t> </a:t>
            </a:r>
            <a:r>
              <a:rPr lang="en-US" sz="2800" dirty="0" err="1">
                <a:latin typeface="+mj-lt"/>
                <a:cs typeface="Arial" pitchFamily="34" charset="0"/>
              </a:rPr>
              <a:t>dan</a:t>
            </a:r>
            <a:r>
              <a:rPr lang="en-US" sz="2800" dirty="0">
                <a:latin typeface="+mj-lt"/>
                <a:cs typeface="Arial" pitchFamily="34" charset="0"/>
              </a:rPr>
              <a:t> </a:t>
            </a:r>
            <a:r>
              <a:rPr lang="en-US" sz="2800" dirty="0" err="1">
                <a:latin typeface="+mj-lt"/>
                <a:cs typeface="Arial" pitchFamily="34" charset="0"/>
              </a:rPr>
              <a:t>mampu</a:t>
            </a:r>
            <a:r>
              <a:rPr lang="en-US" sz="2800" dirty="0">
                <a:latin typeface="+mj-lt"/>
                <a:cs typeface="Arial" pitchFamily="34" charset="0"/>
              </a:rPr>
              <a:t> </a:t>
            </a:r>
            <a:r>
              <a:rPr lang="en-US" sz="2800" dirty="0" err="1">
                <a:latin typeface="+mj-lt"/>
                <a:cs typeface="Arial" pitchFamily="34" charset="0"/>
              </a:rPr>
              <a:t>berkembang</a:t>
            </a:r>
            <a:r>
              <a:rPr lang="en-US" sz="2800" dirty="0">
                <a:latin typeface="+mj-lt"/>
                <a:cs typeface="Arial" pitchFamily="34" charset="0"/>
              </a:rPr>
              <a:t>.</a:t>
            </a:r>
          </a:p>
          <a:p>
            <a:pPr marL="0" indent="0" fontAlgn="base">
              <a:buNone/>
            </a:pPr>
            <a:endParaRPr lang="en-US" sz="2800" dirty="0">
              <a:latin typeface="+mj-lt"/>
              <a:cs typeface="Arial" pitchFamily="34" charset="0"/>
            </a:endParaRPr>
          </a:p>
          <a:p>
            <a:endParaRPr lang="en-US" sz="2800" dirty="0">
              <a:latin typeface="+mj-lt"/>
            </a:endParaRPr>
          </a:p>
        </p:txBody>
      </p:sp>
    </p:spTree>
    <p:extLst>
      <p:ext uri="{BB962C8B-B14F-4D97-AF65-F5344CB8AC3E}">
        <p14:creationId xmlns:p14="http://schemas.microsoft.com/office/powerpoint/2010/main" val="3817986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563562"/>
          </a:xfrm>
        </p:spPr>
        <p:txBody>
          <a:bodyPr>
            <a:normAutofit fontScale="90000"/>
          </a:bodyPr>
          <a:lstStyle/>
          <a:p>
            <a:r>
              <a:rPr lang="en-US" sz="3200" b="1" dirty="0" smtClean="0">
                <a:latin typeface="Arial" pitchFamily="34" charset="0"/>
                <a:cs typeface="Arial" pitchFamily="34" charset="0"/>
              </a:rPr>
              <a:t>LEMBAGA PEMERINTAHAN DAERAH</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457200" y="914400"/>
            <a:ext cx="8229600" cy="5486400"/>
          </a:xfrm>
        </p:spPr>
        <p:txBody>
          <a:bodyPr>
            <a:normAutofit/>
          </a:bodyPr>
          <a:lstStyle/>
          <a:p>
            <a:pPr>
              <a:buNone/>
            </a:pPr>
            <a:r>
              <a:rPr lang="en-US" sz="2400" dirty="0" smtClean="0">
                <a:latin typeface="Arial" pitchFamily="34" charset="0"/>
                <a:cs typeface="Arial" pitchFamily="34" charset="0"/>
              </a:rPr>
              <a:t>1. </a:t>
            </a:r>
            <a:r>
              <a:rPr lang="en-US" sz="2800" b="1" dirty="0" err="1" smtClean="0">
                <a:latin typeface="+mj-lt"/>
                <a:cs typeface="Arial" pitchFamily="34" charset="0"/>
              </a:rPr>
              <a:t>Kepala</a:t>
            </a:r>
            <a:r>
              <a:rPr lang="en-US" sz="2800" b="1" dirty="0" smtClean="0">
                <a:latin typeface="+mj-lt"/>
                <a:cs typeface="Arial" pitchFamily="34" charset="0"/>
              </a:rPr>
              <a:t> Daerah </a:t>
            </a:r>
            <a:r>
              <a:rPr lang="en-US" sz="2800" dirty="0" err="1" smtClean="0">
                <a:latin typeface="+mj-lt"/>
                <a:cs typeface="Arial" pitchFamily="34" charset="0"/>
              </a:rPr>
              <a:t>adalah</a:t>
            </a:r>
            <a:r>
              <a:rPr lang="en-US" sz="2800" dirty="0" smtClean="0">
                <a:latin typeface="+mj-lt"/>
                <a:cs typeface="Arial" pitchFamily="34" charset="0"/>
              </a:rPr>
              <a:t> </a:t>
            </a:r>
            <a:r>
              <a:rPr lang="en-US" sz="2800" dirty="0" err="1" smtClean="0">
                <a:latin typeface="+mj-lt"/>
                <a:cs typeface="Arial" pitchFamily="34" charset="0"/>
              </a:rPr>
              <a:t>lembaga</a:t>
            </a:r>
            <a:r>
              <a:rPr lang="en-US" sz="2800" dirty="0" smtClean="0">
                <a:latin typeface="+mj-lt"/>
                <a:cs typeface="Arial" pitchFamily="34" charset="0"/>
              </a:rPr>
              <a:t> yang </a:t>
            </a:r>
            <a:r>
              <a:rPr lang="en-US" sz="2800" dirty="0" err="1" smtClean="0">
                <a:latin typeface="+mj-lt"/>
                <a:cs typeface="Arial" pitchFamily="34" charset="0"/>
              </a:rPr>
              <a:t>melaksanakan</a:t>
            </a:r>
            <a:endParaRPr lang="en-US" sz="2800" dirty="0" smtClean="0">
              <a:latin typeface="+mj-lt"/>
              <a:cs typeface="Arial" pitchFamily="34" charset="0"/>
            </a:endParaRPr>
          </a:p>
          <a:p>
            <a:pPr>
              <a:buNone/>
            </a:pPr>
            <a:r>
              <a:rPr lang="en-US" sz="2800" dirty="0" smtClean="0">
                <a:latin typeface="+mj-lt"/>
                <a:cs typeface="Arial" pitchFamily="34" charset="0"/>
              </a:rPr>
              <a:t>     </a:t>
            </a:r>
            <a:r>
              <a:rPr lang="en-US" sz="2800" dirty="0" err="1" smtClean="0">
                <a:latin typeface="+mj-lt"/>
                <a:cs typeface="Arial" pitchFamily="34" charset="0"/>
              </a:rPr>
              <a:t>kebijakan</a:t>
            </a:r>
            <a:r>
              <a:rPr lang="en-US" sz="2800" dirty="0" smtClean="0">
                <a:latin typeface="+mj-lt"/>
                <a:cs typeface="Arial" pitchFamily="34" charset="0"/>
              </a:rPr>
              <a:t> </a:t>
            </a:r>
            <a:r>
              <a:rPr lang="en-US" sz="2800" dirty="0" err="1" smtClean="0">
                <a:latin typeface="+mj-lt"/>
                <a:cs typeface="Arial" pitchFamily="34" charset="0"/>
              </a:rPr>
              <a:t>daerah</a:t>
            </a:r>
            <a:r>
              <a:rPr lang="en-US" sz="2800" dirty="0" smtClean="0">
                <a:latin typeface="+mj-lt"/>
                <a:cs typeface="Arial" pitchFamily="34" charset="0"/>
              </a:rPr>
              <a:t>.</a:t>
            </a:r>
          </a:p>
          <a:p>
            <a:pPr>
              <a:buNone/>
            </a:pPr>
            <a:r>
              <a:rPr lang="en-US" sz="2800" dirty="0" smtClean="0">
                <a:latin typeface="+mj-lt"/>
                <a:cs typeface="Arial" pitchFamily="34" charset="0"/>
              </a:rPr>
              <a:t>2. </a:t>
            </a:r>
            <a:r>
              <a:rPr lang="en-US" sz="2800" b="1" dirty="0" smtClean="0">
                <a:latin typeface="+mj-lt"/>
                <a:cs typeface="Arial" pitchFamily="34" charset="0"/>
              </a:rPr>
              <a:t>DPRD</a:t>
            </a:r>
            <a:r>
              <a:rPr lang="en-US" sz="2800" dirty="0" smtClean="0">
                <a:latin typeface="+mj-lt"/>
                <a:cs typeface="Arial" pitchFamily="34" charset="0"/>
              </a:rPr>
              <a:t> </a:t>
            </a:r>
            <a:r>
              <a:rPr lang="en-US" sz="2800" dirty="0" err="1" smtClean="0">
                <a:latin typeface="+mj-lt"/>
                <a:cs typeface="Arial" pitchFamily="34" charset="0"/>
              </a:rPr>
              <a:t>adalah</a:t>
            </a:r>
            <a:r>
              <a:rPr lang="en-US" sz="2800" dirty="0" smtClean="0">
                <a:latin typeface="+mj-lt"/>
                <a:cs typeface="Arial" pitchFamily="34" charset="0"/>
              </a:rPr>
              <a:t> </a:t>
            </a:r>
            <a:r>
              <a:rPr lang="en-US" sz="2800" dirty="0" err="1" smtClean="0">
                <a:latin typeface="+mj-lt"/>
                <a:cs typeface="Arial" pitchFamily="34" charset="0"/>
              </a:rPr>
              <a:t>lembaga</a:t>
            </a:r>
            <a:r>
              <a:rPr lang="en-US" sz="2800" dirty="0" smtClean="0">
                <a:latin typeface="+mj-lt"/>
                <a:cs typeface="Arial" pitchFamily="34" charset="0"/>
              </a:rPr>
              <a:t> yang </a:t>
            </a:r>
            <a:r>
              <a:rPr lang="en-US" sz="2800" dirty="0" err="1" smtClean="0">
                <a:latin typeface="+mj-lt"/>
                <a:cs typeface="Arial" pitchFamily="34" charset="0"/>
              </a:rPr>
              <a:t>berwenang</a:t>
            </a:r>
            <a:r>
              <a:rPr lang="en-US" sz="2800" dirty="0" smtClean="0">
                <a:latin typeface="+mj-lt"/>
                <a:cs typeface="Arial" pitchFamily="34" charset="0"/>
              </a:rPr>
              <a:t> </a:t>
            </a:r>
            <a:r>
              <a:rPr lang="en-US" sz="2800" dirty="0" err="1" smtClean="0">
                <a:latin typeface="+mj-lt"/>
                <a:cs typeface="Arial" pitchFamily="34" charset="0"/>
              </a:rPr>
              <a:t>membuat</a:t>
            </a:r>
            <a:r>
              <a:rPr lang="en-US" sz="2800" dirty="0" smtClean="0">
                <a:latin typeface="+mj-lt"/>
                <a:cs typeface="Arial" pitchFamily="34" charset="0"/>
              </a:rPr>
              <a:t> </a:t>
            </a:r>
          </a:p>
          <a:p>
            <a:pPr>
              <a:buNone/>
            </a:pPr>
            <a:r>
              <a:rPr lang="en-US" sz="2800" dirty="0" smtClean="0">
                <a:latin typeface="+mj-lt"/>
                <a:cs typeface="Arial" pitchFamily="34" charset="0"/>
              </a:rPr>
              <a:t>     </a:t>
            </a:r>
            <a:r>
              <a:rPr lang="en-US" sz="2800" dirty="0" err="1" smtClean="0">
                <a:latin typeface="+mj-lt"/>
                <a:cs typeface="Arial" pitchFamily="34" charset="0"/>
              </a:rPr>
              <a:t>kebijakan</a:t>
            </a:r>
            <a:r>
              <a:rPr lang="en-US" sz="2800" dirty="0" smtClean="0">
                <a:latin typeface="+mj-lt"/>
                <a:cs typeface="Arial" pitchFamily="34" charset="0"/>
              </a:rPr>
              <a:t> Daerah </a:t>
            </a:r>
            <a:r>
              <a:rPr lang="en-US" sz="2800" dirty="0" err="1" smtClean="0">
                <a:latin typeface="+mj-lt"/>
                <a:cs typeface="Arial" pitchFamily="34" charset="0"/>
              </a:rPr>
              <a:t>dan</a:t>
            </a:r>
            <a:r>
              <a:rPr lang="en-US" sz="2800" dirty="0" smtClean="0">
                <a:latin typeface="+mj-lt"/>
                <a:cs typeface="Arial" pitchFamily="34" charset="0"/>
              </a:rPr>
              <a:t> </a:t>
            </a:r>
            <a:r>
              <a:rPr lang="en-US" sz="2800" dirty="0" err="1" smtClean="0">
                <a:latin typeface="+mj-lt"/>
                <a:cs typeface="Arial" pitchFamily="34" charset="0"/>
              </a:rPr>
              <a:t>melakukan</a:t>
            </a:r>
            <a:r>
              <a:rPr lang="en-US" sz="2800" dirty="0" smtClean="0">
                <a:latin typeface="+mj-lt"/>
                <a:cs typeface="Arial" pitchFamily="34" charset="0"/>
              </a:rPr>
              <a:t> </a:t>
            </a:r>
            <a:r>
              <a:rPr lang="en-US" sz="2800" dirty="0" err="1" smtClean="0">
                <a:latin typeface="+mj-lt"/>
                <a:cs typeface="Arial" pitchFamily="34" charset="0"/>
              </a:rPr>
              <a:t>pengawasandan</a:t>
            </a:r>
            <a:endParaRPr lang="en-US" sz="2800" dirty="0" smtClean="0">
              <a:latin typeface="+mj-lt"/>
              <a:cs typeface="Arial" pitchFamily="34" charset="0"/>
            </a:endParaRPr>
          </a:p>
          <a:p>
            <a:pPr>
              <a:buNone/>
            </a:pPr>
            <a:r>
              <a:rPr lang="en-US" sz="2800" dirty="0" smtClean="0">
                <a:latin typeface="+mj-lt"/>
                <a:cs typeface="Arial" pitchFamily="34" charset="0"/>
              </a:rPr>
              <a:t>      </a:t>
            </a:r>
            <a:r>
              <a:rPr lang="en-US" sz="2800" dirty="0" err="1" smtClean="0">
                <a:latin typeface="+mj-lt"/>
                <a:cs typeface="Arial" pitchFamily="34" charset="0"/>
              </a:rPr>
              <a:t>membuat</a:t>
            </a:r>
            <a:r>
              <a:rPr lang="en-US" sz="2800" dirty="0" smtClean="0">
                <a:latin typeface="+mj-lt"/>
                <a:cs typeface="Arial" pitchFamily="34" charset="0"/>
              </a:rPr>
              <a:t> </a:t>
            </a:r>
            <a:r>
              <a:rPr lang="en-US" sz="2800" dirty="0" err="1" smtClean="0">
                <a:latin typeface="+mj-lt"/>
                <a:cs typeface="Arial" pitchFamily="34" charset="0"/>
              </a:rPr>
              <a:t>penganggaran</a:t>
            </a:r>
            <a:r>
              <a:rPr lang="en-US" sz="2800" dirty="0" smtClean="0">
                <a:latin typeface="+mj-lt"/>
                <a:cs typeface="Arial" pitchFamily="34" charset="0"/>
              </a:rPr>
              <a:t>.</a:t>
            </a:r>
          </a:p>
          <a:p>
            <a:pPr>
              <a:buNone/>
            </a:pPr>
            <a:r>
              <a:rPr lang="en-US" sz="2800" dirty="0" smtClean="0">
                <a:latin typeface="+mj-lt"/>
                <a:cs typeface="Arial" pitchFamily="34" charset="0"/>
              </a:rPr>
              <a:t>3. Di Daerah </a:t>
            </a:r>
            <a:r>
              <a:rPr lang="en-US" sz="2800" dirty="0" err="1" smtClean="0">
                <a:latin typeface="+mj-lt"/>
                <a:cs typeface="Arial" pitchFamily="34" charset="0"/>
              </a:rPr>
              <a:t>Provinsi</a:t>
            </a:r>
            <a:r>
              <a:rPr lang="en-US" sz="2800" dirty="0" smtClean="0">
                <a:latin typeface="+mj-lt"/>
                <a:cs typeface="Arial" pitchFamily="34" charset="0"/>
              </a:rPr>
              <a:t> </a:t>
            </a:r>
            <a:r>
              <a:rPr lang="en-US" sz="2800" dirty="0" err="1" smtClean="0">
                <a:latin typeface="+mj-lt"/>
                <a:cs typeface="Arial" pitchFamily="34" charset="0"/>
              </a:rPr>
              <a:t>Gubernur</a:t>
            </a:r>
            <a:r>
              <a:rPr lang="en-US" sz="2800" dirty="0" smtClean="0">
                <a:latin typeface="+mj-lt"/>
                <a:cs typeface="Arial" pitchFamily="34" charset="0"/>
              </a:rPr>
              <a:t> </a:t>
            </a:r>
            <a:r>
              <a:rPr lang="en-US" sz="2800" dirty="0" err="1" smtClean="0">
                <a:latin typeface="+mj-lt"/>
                <a:cs typeface="Arial" pitchFamily="34" charset="0"/>
              </a:rPr>
              <a:t>dan</a:t>
            </a:r>
            <a:r>
              <a:rPr lang="en-US" sz="2800" dirty="0" smtClean="0">
                <a:latin typeface="+mj-lt"/>
                <a:cs typeface="Arial" pitchFamily="34" charset="0"/>
              </a:rPr>
              <a:t> </a:t>
            </a:r>
            <a:r>
              <a:rPr lang="en-US" sz="2800" dirty="0" err="1" smtClean="0">
                <a:latin typeface="+mj-lt"/>
                <a:cs typeface="Arial" pitchFamily="34" charset="0"/>
              </a:rPr>
              <a:t>perangkatnya</a:t>
            </a:r>
            <a:r>
              <a:rPr lang="en-US" sz="2800" dirty="0" smtClean="0">
                <a:latin typeface="+mj-lt"/>
                <a:cs typeface="Arial" pitchFamily="34" charset="0"/>
              </a:rPr>
              <a:t> </a:t>
            </a:r>
            <a:r>
              <a:rPr lang="en-US" sz="2800" dirty="0" err="1" smtClean="0">
                <a:latin typeface="+mj-lt"/>
                <a:cs typeface="Arial" pitchFamily="34" charset="0"/>
              </a:rPr>
              <a:t>adalah</a:t>
            </a:r>
            <a:r>
              <a:rPr lang="en-US" sz="2800" dirty="0" smtClean="0">
                <a:latin typeface="+mj-lt"/>
                <a:cs typeface="Arial" pitchFamily="34" charset="0"/>
              </a:rPr>
              <a:t> </a:t>
            </a:r>
            <a:r>
              <a:rPr lang="en-US" sz="2800" dirty="0" err="1" smtClean="0">
                <a:latin typeface="+mj-lt"/>
                <a:cs typeface="Arial" pitchFamily="34" charset="0"/>
              </a:rPr>
              <a:t>lembaga</a:t>
            </a:r>
            <a:r>
              <a:rPr lang="en-US" sz="2800" dirty="0" smtClean="0">
                <a:latin typeface="+mj-lt"/>
                <a:cs typeface="Arial" pitchFamily="34" charset="0"/>
              </a:rPr>
              <a:t> </a:t>
            </a:r>
            <a:r>
              <a:rPr lang="en-US" sz="2800" dirty="0" err="1" smtClean="0">
                <a:latin typeface="+mj-lt"/>
                <a:cs typeface="Arial" pitchFamily="34" charset="0"/>
              </a:rPr>
              <a:t>pelaksana</a:t>
            </a:r>
            <a:r>
              <a:rPr lang="en-US" sz="2800" dirty="0" smtClean="0">
                <a:latin typeface="+mj-lt"/>
                <a:cs typeface="Arial" pitchFamily="34" charset="0"/>
              </a:rPr>
              <a:t> </a:t>
            </a:r>
            <a:r>
              <a:rPr lang="en-US" sz="2800" dirty="0" err="1" smtClean="0">
                <a:latin typeface="+mj-lt"/>
                <a:cs typeface="Arial" pitchFamily="34" charset="0"/>
              </a:rPr>
              <a:t>kebijakan</a:t>
            </a:r>
            <a:r>
              <a:rPr lang="en-US" sz="2800" dirty="0" smtClean="0">
                <a:latin typeface="+mj-lt"/>
                <a:cs typeface="Arial" pitchFamily="34" charset="0"/>
              </a:rPr>
              <a:t> </a:t>
            </a:r>
            <a:r>
              <a:rPr lang="en-US" sz="2800" dirty="0" err="1" smtClean="0">
                <a:latin typeface="+mj-lt"/>
                <a:cs typeface="Arial" pitchFamily="34" charset="0"/>
              </a:rPr>
              <a:t>Daerah.Sedangkan</a:t>
            </a:r>
            <a:r>
              <a:rPr lang="en-US" sz="2800" dirty="0" smtClean="0">
                <a:latin typeface="+mj-lt"/>
                <a:cs typeface="Arial" pitchFamily="34" charset="0"/>
              </a:rPr>
              <a:t> </a:t>
            </a:r>
            <a:r>
              <a:rPr lang="en-US" sz="2800" dirty="0" err="1" smtClean="0">
                <a:latin typeface="+mj-lt"/>
                <a:cs typeface="Arial" pitchFamily="34" charset="0"/>
              </a:rPr>
              <a:t>di</a:t>
            </a:r>
            <a:r>
              <a:rPr lang="en-US" sz="2800" dirty="0" smtClean="0">
                <a:latin typeface="+mj-lt"/>
                <a:cs typeface="Arial" pitchFamily="34" charset="0"/>
              </a:rPr>
              <a:t> </a:t>
            </a:r>
            <a:r>
              <a:rPr lang="en-US" sz="2800" dirty="0" err="1" smtClean="0">
                <a:latin typeface="+mj-lt"/>
                <a:cs typeface="Arial" pitchFamily="34" charset="0"/>
              </a:rPr>
              <a:t>Kabupaten</a:t>
            </a:r>
            <a:r>
              <a:rPr lang="en-US" sz="2800" dirty="0" smtClean="0">
                <a:latin typeface="+mj-lt"/>
                <a:cs typeface="Arial" pitchFamily="34" charset="0"/>
              </a:rPr>
              <a:t>/Kota </a:t>
            </a:r>
            <a:r>
              <a:rPr lang="en-US" sz="2800" dirty="0" err="1" smtClean="0">
                <a:latin typeface="+mj-lt"/>
                <a:cs typeface="Arial" pitchFamily="34" charset="0"/>
              </a:rPr>
              <a:t>adalah</a:t>
            </a:r>
            <a:r>
              <a:rPr lang="en-US" sz="2800" dirty="0" smtClean="0">
                <a:latin typeface="+mj-lt"/>
                <a:cs typeface="Arial" pitchFamily="34" charset="0"/>
              </a:rPr>
              <a:t> </a:t>
            </a:r>
            <a:r>
              <a:rPr lang="en-US" sz="2800" dirty="0" err="1" smtClean="0">
                <a:latin typeface="+mj-lt"/>
                <a:cs typeface="Arial" pitchFamily="34" charset="0"/>
              </a:rPr>
              <a:t>Bupati</a:t>
            </a:r>
            <a:r>
              <a:rPr lang="en-US" sz="2800" dirty="0" smtClean="0">
                <a:latin typeface="+mj-lt"/>
                <a:cs typeface="Arial" pitchFamily="34" charset="0"/>
              </a:rPr>
              <a:t>/</a:t>
            </a:r>
            <a:r>
              <a:rPr lang="en-US" sz="2800" dirty="0" err="1" smtClean="0">
                <a:latin typeface="+mj-lt"/>
                <a:cs typeface="Arial" pitchFamily="34" charset="0"/>
              </a:rPr>
              <a:t>Walikota</a:t>
            </a:r>
            <a:r>
              <a:rPr lang="en-US" sz="2800" dirty="0" smtClean="0">
                <a:latin typeface="+mj-lt"/>
                <a:cs typeface="Arial" pitchFamily="34" charset="0"/>
              </a:rPr>
              <a:t> </a:t>
            </a:r>
            <a:r>
              <a:rPr lang="en-US" sz="2800" dirty="0" err="1" smtClean="0">
                <a:latin typeface="+mj-lt"/>
                <a:cs typeface="Arial" pitchFamily="34" charset="0"/>
              </a:rPr>
              <a:t>dan</a:t>
            </a:r>
            <a:r>
              <a:rPr lang="en-US" sz="2800" dirty="0" smtClean="0">
                <a:latin typeface="+mj-lt"/>
                <a:cs typeface="Arial" pitchFamily="34" charset="0"/>
              </a:rPr>
              <a:t> </a:t>
            </a:r>
            <a:r>
              <a:rPr lang="en-US" sz="2800" dirty="0" err="1" smtClean="0">
                <a:latin typeface="+mj-lt"/>
                <a:cs typeface="Arial" pitchFamily="34" charset="0"/>
              </a:rPr>
              <a:t>perangkatnya</a:t>
            </a:r>
            <a:r>
              <a:rPr lang="en-US" sz="2800" dirty="0" smtClean="0">
                <a:latin typeface="+mj-lt"/>
                <a:cs typeface="Arial" pitchFamily="34" charset="0"/>
              </a:rPr>
              <a:t>.</a:t>
            </a:r>
          </a:p>
          <a:p>
            <a:pPr>
              <a:buNone/>
            </a:pPr>
            <a:r>
              <a:rPr lang="en-US" sz="2800" dirty="0" smtClean="0">
                <a:latin typeface="+mj-lt"/>
                <a:cs typeface="Arial" pitchFamily="34" charset="0"/>
              </a:rPr>
              <a:t>4. Di </a:t>
            </a:r>
            <a:r>
              <a:rPr lang="en-US" sz="2800" dirty="0" err="1" smtClean="0">
                <a:latin typeface="+mj-lt"/>
                <a:cs typeface="Arial" pitchFamily="34" charset="0"/>
              </a:rPr>
              <a:t>Provinsi</a:t>
            </a:r>
            <a:r>
              <a:rPr lang="en-US" sz="2800" dirty="0" smtClean="0">
                <a:latin typeface="+mj-lt"/>
                <a:cs typeface="Arial" pitchFamily="34" charset="0"/>
              </a:rPr>
              <a:t> </a:t>
            </a:r>
            <a:r>
              <a:rPr lang="en-US" sz="2800" dirty="0" err="1" smtClean="0">
                <a:latin typeface="+mj-lt"/>
                <a:cs typeface="Arial" pitchFamily="34" charset="0"/>
              </a:rPr>
              <a:t>terdapat</a:t>
            </a:r>
            <a:r>
              <a:rPr lang="en-US" sz="2800" dirty="0" smtClean="0">
                <a:latin typeface="+mj-lt"/>
                <a:cs typeface="Arial" pitchFamily="34" charset="0"/>
              </a:rPr>
              <a:t> DPRD </a:t>
            </a:r>
            <a:r>
              <a:rPr lang="en-US" sz="2800" dirty="0" err="1" smtClean="0">
                <a:latin typeface="+mj-lt"/>
                <a:cs typeface="Arial" pitchFamily="34" charset="0"/>
              </a:rPr>
              <a:t>Provinsi</a:t>
            </a:r>
            <a:r>
              <a:rPr lang="en-US" sz="2800" dirty="0" smtClean="0">
                <a:latin typeface="+mj-lt"/>
                <a:cs typeface="Arial" pitchFamily="34" charset="0"/>
              </a:rPr>
              <a:t>, </a:t>
            </a:r>
            <a:r>
              <a:rPr lang="en-US" sz="2800" dirty="0" err="1" smtClean="0">
                <a:latin typeface="+mj-lt"/>
                <a:cs typeface="Arial" pitchFamily="34" charset="0"/>
              </a:rPr>
              <a:t>sedangkan</a:t>
            </a:r>
            <a:r>
              <a:rPr lang="en-US" sz="2800" dirty="0" smtClean="0">
                <a:latin typeface="+mj-lt"/>
                <a:cs typeface="Arial" pitchFamily="34" charset="0"/>
              </a:rPr>
              <a:t> di Kabupaten/Kota </a:t>
            </a:r>
            <a:r>
              <a:rPr lang="en-US" sz="2800" dirty="0" err="1" smtClean="0">
                <a:latin typeface="+mj-lt"/>
                <a:cs typeface="Arial" pitchFamily="34" charset="0"/>
              </a:rPr>
              <a:t>terdapat</a:t>
            </a:r>
            <a:r>
              <a:rPr lang="en-US" sz="2800" dirty="0" smtClean="0">
                <a:latin typeface="+mj-lt"/>
                <a:cs typeface="Arial" pitchFamily="34" charset="0"/>
              </a:rPr>
              <a:t> DPRD Kabupaten /Kota </a:t>
            </a:r>
          </a:p>
        </p:txBody>
      </p:sp>
    </p:spTree>
    <p:extLst>
      <p:ext uri="{BB962C8B-B14F-4D97-AF65-F5344CB8AC3E}">
        <p14:creationId xmlns:p14="http://schemas.microsoft.com/office/powerpoint/2010/main" val="4033530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838200"/>
          </a:xfrm>
        </p:spPr>
        <p:txBody>
          <a:bodyPr>
            <a:noAutofit/>
          </a:bodyPr>
          <a:lstStyle/>
          <a:p>
            <a:r>
              <a:rPr lang="en-US" sz="2800" b="1" dirty="0" err="1" smtClean="0">
                <a:latin typeface="+mn-lt"/>
                <a:cs typeface="Arial" pitchFamily="34" charset="0"/>
              </a:rPr>
              <a:t>Sekretariat</a:t>
            </a:r>
            <a:r>
              <a:rPr lang="en-US" sz="2800" b="1" dirty="0" smtClean="0">
                <a:latin typeface="+mn-lt"/>
                <a:cs typeface="Arial" pitchFamily="34" charset="0"/>
              </a:rPr>
              <a:t> Daerah, </a:t>
            </a:r>
            <a:r>
              <a:rPr lang="en-US" sz="2800" b="1" dirty="0" err="1" smtClean="0">
                <a:latin typeface="+mn-lt"/>
                <a:cs typeface="Arial" pitchFamily="34" charset="0"/>
              </a:rPr>
              <a:t>Dinas</a:t>
            </a:r>
            <a:r>
              <a:rPr lang="en-US" sz="2800" b="1" dirty="0" smtClean="0">
                <a:latin typeface="+mn-lt"/>
                <a:cs typeface="Arial" pitchFamily="34" charset="0"/>
              </a:rPr>
              <a:t> Daerah, </a:t>
            </a:r>
            <a:r>
              <a:rPr lang="en-US" sz="2800" b="1" dirty="0" err="1" smtClean="0">
                <a:latin typeface="+mn-lt"/>
                <a:cs typeface="Arial" pitchFamily="34" charset="0"/>
              </a:rPr>
              <a:t>Lembaga</a:t>
            </a:r>
            <a:r>
              <a:rPr lang="en-US" sz="2800" b="1" dirty="0" smtClean="0">
                <a:latin typeface="+mn-lt"/>
                <a:cs typeface="Arial" pitchFamily="34" charset="0"/>
              </a:rPr>
              <a:t> </a:t>
            </a:r>
            <a:r>
              <a:rPr lang="en-US" sz="2800" b="1" dirty="0" err="1" smtClean="0">
                <a:latin typeface="+mn-lt"/>
                <a:cs typeface="Arial" pitchFamily="34" charset="0"/>
              </a:rPr>
              <a:t>Teknis</a:t>
            </a:r>
            <a:r>
              <a:rPr lang="en-US" sz="2800" b="1" dirty="0" smtClean="0">
                <a:latin typeface="+mn-lt"/>
                <a:cs typeface="Arial" pitchFamily="34" charset="0"/>
              </a:rPr>
              <a:t> Daerah, </a:t>
            </a:r>
            <a:r>
              <a:rPr lang="en-US" sz="2800" b="1" dirty="0" err="1" smtClean="0">
                <a:latin typeface="+mn-lt"/>
                <a:cs typeface="Arial" pitchFamily="34" charset="0"/>
              </a:rPr>
              <a:t>Camat</a:t>
            </a:r>
            <a:r>
              <a:rPr lang="en-US" sz="2800" b="1" dirty="0" smtClean="0">
                <a:latin typeface="+mn-lt"/>
                <a:cs typeface="Arial" pitchFamily="34" charset="0"/>
              </a:rPr>
              <a:t>, </a:t>
            </a:r>
            <a:r>
              <a:rPr lang="en-US" sz="2800" b="1" dirty="0" err="1" smtClean="0">
                <a:latin typeface="+mn-lt"/>
                <a:cs typeface="Arial" pitchFamily="34" charset="0"/>
              </a:rPr>
              <a:t>Lurah</a:t>
            </a:r>
            <a:r>
              <a:rPr lang="en-US" sz="2800" b="1" dirty="0" smtClean="0">
                <a:latin typeface="+mn-lt"/>
                <a:cs typeface="Arial" pitchFamily="34" charset="0"/>
              </a:rPr>
              <a:t>, </a:t>
            </a:r>
            <a:r>
              <a:rPr lang="en-US" sz="2800" b="1" dirty="0" err="1" smtClean="0">
                <a:latin typeface="+mn-lt"/>
                <a:cs typeface="Arial" pitchFamily="34" charset="0"/>
              </a:rPr>
              <a:t>dan</a:t>
            </a:r>
            <a:r>
              <a:rPr lang="en-US" sz="2800" b="1" dirty="0" smtClean="0">
                <a:latin typeface="+mn-lt"/>
                <a:cs typeface="Arial" pitchFamily="34" charset="0"/>
              </a:rPr>
              <a:t> </a:t>
            </a:r>
            <a:r>
              <a:rPr lang="en-US" sz="2800" b="1" dirty="0" err="1" smtClean="0">
                <a:latin typeface="+mn-lt"/>
                <a:cs typeface="Arial" pitchFamily="34" charset="0"/>
              </a:rPr>
              <a:t>Desa</a:t>
            </a:r>
            <a:r>
              <a:rPr lang="en-US" sz="2800" b="1" dirty="0" smtClean="0">
                <a:latin typeface="+mn-lt"/>
                <a:cs typeface="Arial" pitchFamily="34" charset="0"/>
              </a:rPr>
              <a:t> </a:t>
            </a:r>
            <a:endParaRPr lang="en-US" sz="2800" dirty="0">
              <a:latin typeface="+mn-lt"/>
              <a:cs typeface="Arial" pitchFamily="34" charset="0"/>
            </a:endParaRPr>
          </a:p>
        </p:txBody>
      </p:sp>
      <p:sp>
        <p:nvSpPr>
          <p:cNvPr id="3" name="Content Placeholder 2"/>
          <p:cNvSpPr>
            <a:spLocks noGrp="1"/>
          </p:cNvSpPr>
          <p:nvPr>
            <p:ph idx="1"/>
          </p:nvPr>
        </p:nvSpPr>
        <p:spPr>
          <a:xfrm>
            <a:off x="381000" y="1447800"/>
            <a:ext cx="8305800" cy="5029200"/>
          </a:xfrm>
        </p:spPr>
        <p:txBody>
          <a:bodyPr>
            <a:normAutofit fontScale="77500" lnSpcReduction="20000"/>
          </a:bodyPr>
          <a:lstStyle/>
          <a:p>
            <a:pPr>
              <a:buNone/>
            </a:pPr>
            <a:r>
              <a:rPr lang="en-US" b="1" dirty="0" smtClean="0"/>
              <a:t>1</a:t>
            </a:r>
            <a:r>
              <a:rPr lang="en-US" sz="3400" b="1" dirty="0" smtClean="0">
                <a:cs typeface="Arial" pitchFamily="34" charset="0"/>
              </a:rPr>
              <a:t>. </a:t>
            </a:r>
            <a:r>
              <a:rPr lang="en-US" sz="3400" b="1" dirty="0" err="1" smtClean="0">
                <a:latin typeface="+mj-lt"/>
                <a:cs typeface="Arial" pitchFamily="34" charset="0"/>
              </a:rPr>
              <a:t>Sekretariat</a:t>
            </a:r>
            <a:r>
              <a:rPr lang="en-US" sz="3400" b="1" dirty="0" smtClean="0">
                <a:latin typeface="+mj-lt"/>
                <a:cs typeface="Arial" pitchFamily="34" charset="0"/>
              </a:rPr>
              <a:t> Daerah:  </a:t>
            </a:r>
            <a:r>
              <a:rPr lang="en-US" sz="3400" dirty="0" err="1" smtClean="0">
                <a:latin typeface="+mj-lt"/>
                <a:cs typeface="Arial" pitchFamily="34" charset="0"/>
              </a:rPr>
              <a:t>Merupakan</a:t>
            </a:r>
            <a:r>
              <a:rPr lang="en-US" sz="3400" dirty="0" smtClean="0">
                <a:latin typeface="+mj-lt"/>
                <a:cs typeface="Arial" pitchFamily="34" charset="0"/>
              </a:rPr>
              <a:t> </a:t>
            </a:r>
            <a:r>
              <a:rPr lang="en-US" sz="3400" dirty="0" err="1" smtClean="0">
                <a:latin typeface="+mj-lt"/>
                <a:cs typeface="Arial" pitchFamily="34" charset="0"/>
              </a:rPr>
              <a:t>staf</a:t>
            </a:r>
            <a:r>
              <a:rPr lang="en-US" sz="3400" dirty="0" smtClean="0">
                <a:latin typeface="+mj-lt"/>
                <a:cs typeface="Arial" pitchFamily="34" charset="0"/>
              </a:rPr>
              <a:t> </a:t>
            </a:r>
            <a:r>
              <a:rPr lang="en-US" sz="3400" dirty="0" err="1" smtClean="0">
                <a:latin typeface="+mj-lt"/>
                <a:cs typeface="Arial" pitchFamily="34" charset="0"/>
              </a:rPr>
              <a:t>Pemerintah</a:t>
            </a:r>
            <a:r>
              <a:rPr lang="en-US" sz="3400" dirty="0" smtClean="0">
                <a:latin typeface="+mj-lt"/>
                <a:cs typeface="Arial" pitchFamily="34" charset="0"/>
              </a:rPr>
              <a:t> Daerah, yang </a:t>
            </a:r>
            <a:r>
              <a:rPr lang="en-US" sz="3400" dirty="0" err="1" smtClean="0">
                <a:latin typeface="+mj-lt"/>
                <a:cs typeface="Arial" pitchFamily="34" charset="0"/>
              </a:rPr>
              <a:t>dipimpin</a:t>
            </a:r>
            <a:r>
              <a:rPr lang="en-US" sz="3400" dirty="0" smtClean="0">
                <a:latin typeface="+mj-lt"/>
                <a:cs typeface="Arial" pitchFamily="34" charset="0"/>
              </a:rPr>
              <a:t> </a:t>
            </a:r>
            <a:r>
              <a:rPr lang="en-US" sz="3400" dirty="0" err="1" smtClean="0">
                <a:latin typeface="+mj-lt"/>
                <a:cs typeface="Arial" pitchFamily="34" charset="0"/>
              </a:rPr>
              <a:t>oleh</a:t>
            </a:r>
            <a:r>
              <a:rPr lang="en-US" sz="3400" dirty="0" smtClean="0">
                <a:latin typeface="+mj-lt"/>
                <a:cs typeface="Arial" pitchFamily="34" charset="0"/>
              </a:rPr>
              <a:t> </a:t>
            </a:r>
            <a:r>
              <a:rPr lang="en-US" sz="3400" dirty="0" err="1" smtClean="0">
                <a:latin typeface="+mj-lt"/>
                <a:cs typeface="Arial" pitchFamily="34" charset="0"/>
              </a:rPr>
              <a:t>seorang</a:t>
            </a:r>
            <a:r>
              <a:rPr lang="en-US" sz="3400" dirty="0" smtClean="0">
                <a:latin typeface="+mj-lt"/>
                <a:cs typeface="Arial" pitchFamily="34" charset="0"/>
              </a:rPr>
              <a:t> </a:t>
            </a:r>
            <a:r>
              <a:rPr lang="en-US" sz="3400" dirty="0" err="1" smtClean="0">
                <a:latin typeface="+mj-lt"/>
                <a:cs typeface="Arial" pitchFamily="34" charset="0"/>
              </a:rPr>
              <a:t>Sekretaris</a:t>
            </a:r>
            <a:r>
              <a:rPr lang="en-US" sz="3400" dirty="0" smtClean="0">
                <a:latin typeface="+mj-lt"/>
                <a:cs typeface="Arial" pitchFamily="34" charset="0"/>
              </a:rPr>
              <a:t> Daerah yang </a:t>
            </a:r>
            <a:r>
              <a:rPr lang="en-US" sz="3400" dirty="0" err="1" smtClean="0">
                <a:latin typeface="+mj-lt"/>
                <a:cs typeface="Arial" pitchFamily="34" charset="0"/>
              </a:rPr>
              <a:t>berada</a:t>
            </a:r>
            <a:r>
              <a:rPr lang="en-US" sz="3400" dirty="0" smtClean="0">
                <a:latin typeface="+mj-lt"/>
                <a:cs typeface="Arial" pitchFamily="34" charset="0"/>
              </a:rPr>
              <a:t> </a:t>
            </a:r>
            <a:r>
              <a:rPr lang="en-US" sz="3400" dirty="0" err="1" smtClean="0">
                <a:latin typeface="+mj-lt"/>
                <a:cs typeface="Arial" pitchFamily="34" charset="0"/>
              </a:rPr>
              <a:t>di</a:t>
            </a:r>
            <a:r>
              <a:rPr lang="en-US" sz="3400" dirty="0" smtClean="0">
                <a:latin typeface="+mj-lt"/>
                <a:cs typeface="Arial" pitchFamily="34" charset="0"/>
              </a:rPr>
              <a:t> </a:t>
            </a:r>
            <a:r>
              <a:rPr lang="en-US" sz="3400" dirty="0" err="1" smtClean="0">
                <a:latin typeface="+mj-lt"/>
                <a:cs typeface="Arial" pitchFamily="34" charset="0"/>
              </a:rPr>
              <a:t>bawah</a:t>
            </a:r>
            <a:r>
              <a:rPr lang="en-US" sz="3400" dirty="0" smtClean="0">
                <a:latin typeface="+mj-lt"/>
                <a:cs typeface="Arial" pitchFamily="34" charset="0"/>
              </a:rPr>
              <a:t> </a:t>
            </a:r>
            <a:r>
              <a:rPr lang="en-US" sz="3400" dirty="0" err="1" smtClean="0">
                <a:latin typeface="+mj-lt"/>
                <a:cs typeface="Arial" pitchFamily="34" charset="0"/>
              </a:rPr>
              <a:t>dan</a:t>
            </a:r>
            <a:r>
              <a:rPr lang="en-US" sz="3400" dirty="0" smtClean="0">
                <a:latin typeface="+mj-lt"/>
                <a:cs typeface="Arial" pitchFamily="34" charset="0"/>
              </a:rPr>
              <a:t> </a:t>
            </a:r>
            <a:r>
              <a:rPr lang="en-US" sz="3400" dirty="0" err="1" smtClean="0">
                <a:latin typeface="+mj-lt"/>
                <a:cs typeface="Arial" pitchFamily="34" charset="0"/>
              </a:rPr>
              <a:t>bertanggungjawab</a:t>
            </a:r>
            <a:r>
              <a:rPr lang="en-US" sz="3400" dirty="0" smtClean="0">
                <a:latin typeface="+mj-lt"/>
                <a:cs typeface="Arial" pitchFamily="34" charset="0"/>
              </a:rPr>
              <a:t> </a:t>
            </a:r>
            <a:r>
              <a:rPr lang="en-US" sz="3400" dirty="0" err="1" smtClean="0">
                <a:latin typeface="+mj-lt"/>
                <a:cs typeface="Arial" pitchFamily="34" charset="0"/>
              </a:rPr>
              <a:t>kepada</a:t>
            </a:r>
            <a:r>
              <a:rPr lang="en-US" sz="3400" dirty="0" smtClean="0">
                <a:latin typeface="+mj-lt"/>
                <a:cs typeface="Arial" pitchFamily="34" charset="0"/>
              </a:rPr>
              <a:t> </a:t>
            </a:r>
            <a:r>
              <a:rPr lang="en-US" sz="3400" dirty="0" err="1" smtClean="0">
                <a:latin typeface="+mj-lt"/>
                <a:cs typeface="Arial" pitchFamily="34" charset="0"/>
              </a:rPr>
              <a:t>Kepala</a:t>
            </a:r>
            <a:r>
              <a:rPr lang="en-US" sz="3400" dirty="0" smtClean="0">
                <a:latin typeface="+mj-lt"/>
                <a:cs typeface="Arial" pitchFamily="34" charset="0"/>
              </a:rPr>
              <a:t> Daerah.</a:t>
            </a:r>
          </a:p>
          <a:p>
            <a:r>
              <a:rPr lang="en-US" sz="3400" dirty="0" err="1" smtClean="0">
                <a:latin typeface="+mj-lt"/>
                <a:cs typeface="Arial" pitchFamily="34" charset="0"/>
              </a:rPr>
              <a:t>Sekretariat</a:t>
            </a:r>
            <a:r>
              <a:rPr lang="en-US" sz="3400" dirty="0" smtClean="0">
                <a:latin typeface="+mj-lt"/>
                <a:cs typeface="Arial" pitchFamily="34" charset="0"/>
              </a:rPr>
              <a:t> Daerah </a:t>
            </a:r>
            <a:r>
              <a:rPr lang="en-US" sz="3400" dirty="0" err="1" smtClean="0">
                <a:latin typeface="+mj-lt"/>
                <a:cs typeface="Arial" pitchFamily="34" charset="0"/>
              </a:rPr>
              <a:t>mempunyai</a:t>
            </a:r>
            <a:r>
              <a:rPr lang="en-US" sz="3400" dirty="0" smtClean="0">
                <a:latin typeface="+mj-lt"/>
                <a:cs typeface="Arial" pitchFamily="34" charset="0"/>
              </a:rPr>
              <a:t> </a:t>
            </a:r>
            <a:r>
              <a:rPr lang="en-US" sz="3400" dirty="0" err="1" smtClean="0">
                <a:latin typeface="+mj-lt"/>
                <a:cs typeface="Arial" pitchFamily="34" charset="0"/>
              </a:rPr>
              <a:t>tugas</a:t>
            </a:r>
            <a:r>
              <a:rPr lang="en-US" sz="3400" dirty="0" smtClean="0">
                <a:latin typeface="+mj-lt"/>
                <a:cs typeface="Arial" pitchFamily="34" charset="0"/>
              </a:rPr>
              <a:t> </a:t>
            </a:r>
            <a:r>
              <a:rPr lang="en-US" sz="3400" dirty="0" err="1" smtClean="0">
                <a:latin typeface="+mj-lt"/>
                <a:cs typeface="Arial" pitchFamily="34" charset="0"/>
              </a:rPr>
              <a:t>membantu</a:t>
            </a:r>
            <a:r>
              <a:rPr lang="en-US" sz="3400" dirty="0" smtClean="0">
                <a:latin typeface="+mj-lt"/>
                <a:cs typeface="Arial" pitchFamily="34" charset="0"/>
              </a:rPr>
              <a:t> </a:t>
            </a:r>
            <a:r>
              <a:rPr lang="en-US" sz="3400" dirty="0" err="1" smtClean="0">
                <a:latin typeface="+mj-lt"/>
                <a:cs typeface="Arial" pitchFamily="34" charset="0"/>
              </a:rPr>
              <a:t>Kepala</a:t>
            </a:r>
            <a:r>
              <a:rPr lang="en-US" sz="3400" dirty="0" smtClean="0">
                <a:latin typeface="+mj-lt"/>
                <a:cs typeface="Arial" pitchFamily="34" charset="0"/>
              </a:rPr>
              <a:t> Daerah </a:t>
            </a:r>
            <a:r>
              <a:rPr lang="en-US" sz="3400" dirty="0" err="1" smtClean="0">
                <a:latin typeface="+mj-lt"/>
                <a:cs typeface="Arial" pitchFamily="34" charset="0"/>
              </a:rPr>
              <a:t>dalam</a:t>
            </a:r>
            <a:r>
              <a:rPr lang="en-US" sz="3400" dirty="0" smtClean="0">
                <a:latin typeface="+mj-lt"/>
                <a:cs typeface="Arial" pitchFamily="34" charset="0"/>
              </a:rPr>
              <a:t> </a:t>
            </a:r>
            <a:r>
              <a:rPr lang="en-US" sz="3400" dirty="0" err="1" smtClean="0">
                <a:latin typeface="+mj-lt"/>
                <a:cs typeface="Arial" pitchFamily="34" charset="0"/>
              </a:rPr>
              <a:t>melaksanakan</a:t>
            </a:r>
            <a:r>
              <a:rPr lang="en-US" sz="3400" dirty="0" smtClean="0">
                <a:latin typeface="+mj-lt"/>
                <a:cs typeface="Arial" pitchFamily="34" charset="0"/>
              </a:rPr>
              <a:t> </a:t>
            </a:r>
            <a:r>
              <a:rPr lang="en-US" sz="3400" dirty="0" err="1" smtClean="0">
                <a:latin typeface="+mj-lt"/>
                <a:cs typeface="Arial" pitchFamily="34" charset="0"/>
              </a:rPr>
              <a:t>tugas</a:t>
            </a:r>
            <a:r>
              <a:rPr lang="en-US" sz="3400" dirty="0" smtClean="0">
                <a:latin typeface="+mj-lt"/>
                <a:cs typeface="Arial" pitchFamily="34" charset="0"/>
              </a:rPr>
              <a:t> </a:t>
            </a:r>
            <a:r>
              <a:rPr lang="en-US" sz="3400" dirty="0" err="1" smtClean="0">
                <a:latin typeface="+mj-lt"/>
                <a:cs typeface="Arial" pitchFamily="34" charset="0"/>
              </a:rPr>
              <a:t>penyelenggaraan</a:t>
            </a:r>
            <a:r>
              <a:rPr lang="en-US" sz="3400" dirty="0" smtClean="0">
                <a:latin typeface="+mj-lt"/>
                <a:cs typeface="Arial" pitchFamily="34" charset="0"/>
              </a:rPr>
              <a:t> </a:t>
            </a:r>
            <a:r>
              <a:rPr lang="en-US" sz="3400" dirty="0" err="1" smtClean="0">
                <a:latin typeface="+mj-lt"/>
                <a:cs typeface="Arial" pitchFamily="34" charset="0"/>
              </a:rPr>
              <a:t>pemerintahan</a:t>
            </a:r>
            <a:r>
              <a:rPr lang="en-US" sz="3400" dirty="0" smtClean="0">
                <a:latin typeface="+mj-lt"/>
                <a:cs typeface="Arial" pitchFamily="34" charset="0"/>
              </a:rPr>
              <a:t>, </a:t>
            </a:r>
            <a:r>
              <a:rPr lang="en-US" sz="3400" dirty="0" err="1" smtClean="0">
                <a:latin typeface="+mj-lt"/>
                <a:cs typeface="Arial" pitchFamily="34" charset="0"/>
              </a:rPr>
              <a:t>administrasi</a:t>
            </a:r>
            <a:r>
              <a:rPr lang="en-US" sz="3400" dirty="0" smtClean="0">
                <a:latin typeface="+mj-lt"/>
                <a:cs typeface="Arial" pitchFamily="34" charset="0"/>
              </a:rPr>
              <a:t>, </a:t>
            </a:r>
            <a:r>
              <a:rPr lang="en-US" sz="3400" dirty="0" err="1" smtClean="0">
                <a:latin typeface="+mj-lt"/>
                <a:cs typeface="Arial" pitchFamily="34" charset="0"/>
              </a:rPr>
              <a:t>organisasi</a:t>
            </a:r>
            <a:r>
              <a:rPr lang="en-US" sz="3400" dirty="0" smtClean="0">
                <a:latin typeface="+mj-lt"/>
                <a:cs typeface="Arial" pitchFamily="34" charset="0"/>
              </a:rPr>
              <a:t> </a:t>
            </a:r>
            <a:r>
              <a:rPr lang="en-US" sz="3400" dirty="0" err="1" smtClean="0">
                <a:latin typeface="+mj-lt"/>
                <a:cs typeface="Arial" pitchFamily="34" charset="0"/>
              </a:rPr>
              <a:t>dan</a:t>
            </a:r>
            <a:r>
              <a:rPr lang="en-US" sz="3400" dirty="0" smtClean="0">
                <a:latin typeface="+mj-lt"/>
                <a:cs typeface="Arial" pitchFamily="34" charset="0"/>
              </a:rPr>
              <a:t> </a:t>
            </a:r>
            <a:r>
              <a:rPr lang="en-US" sz="3400" dirty="0" err="1" smtClean="0">
                <a:latin typeface="+mj-lt"/>
                <a:cs typeface="Arial" pitchFamily="34" charset="0"/>
              </a:rPr>
              <a:t>tata</a:t>
            </a:r>
            <a:r>
              <a:rPr lang="en-US" sz="3400" dirty="0" smtClean="0">
                <a:latin typeface="+mj-lt"/>
                <a:cs typeface="Arial" pitchFamily="34" charset="0"/>
              </a:rPr>
              <a:t> </a:t>
            </a:r>
            <a:r>
              <a:rPr lang="en-US" sz="3400" dirty="0" err="1" smtClean="0">
                <a:latin typeface="+mj-lt"/>
                <a:cs typeface="Arial" pitchFamily="34" charset="0"/>
              </a:rPr>
              <a:t>laksana</a:t>
            </a:r>
            <a:r>
              <a:rPr lang="en-US" sz="3400" dirty="0" smtClean="0">
                <a:latin typeface="+mj-lt"/>
                <a:cs typeface="Arial" pitchFamily="34" charset="0"/>
              </a:rPr>
              <a:t>, </a:t>
            </a:r>
            <a:r>
              <a:rPr lang="en-US" sz="3400" dirty="0" err="1" smtClean="0">
                <a:latin typeface="+mj-lt"/>
                <a:cs typeface="Arial" pitchFamily="34" charset="0"/>
              </a:rPr>
              <a:t>serta</a:t>
            </a:r>
            <a:r>
              <a:rPr lang="en-US" sz="3400" dirty="0" smtClean="0">
                <a:latin typeface="+mj-lt"/>
                <a:cs typeface="Arial" pitchFamily="34" charset="0"/>
              </a:rPr>
              <a:t> </a:t>
            </a:r>
            <a:r>
              <a:rPr lang="en-US" sz="3400" dirty="0" err="1" smtClean="0">
                <a:latin typeface="+mj-lt"/>
                <a:cs typeface="Arial" pitchFamily="34" charset="0"/>
              </a:rPr>
              <a:t>memberikan</a:t>
            </a:r>
            <a:r>
              <a:rPr lang="en-US" sz="3400" dirty="0" smtClean="0">
                <a:latin typeface="+mj-lt"/>
                <a:cs typeface="Arial" pitchFamily="34" charset="0"/>
              </a:rPr>
              <a:t> </a:t>
            </a:r>
            <a:r>
              <a:rPr lang="en-US" sz="3400" dirty="0" err="1" smtClean="0">
                <a:latin typeface="+mj-lt"/>
                <a:cs typeface="Arial" pitchFamily="34" charset="0"/>
              </a:rPr>
              <a:t>pelayanan</a:t>
            </a:r>
            <a:r>
              <a:rPr lang="en-US" sz="3400" dirty="0" smtClean="0">
                <a:latin typeface="+mj-lt"/>
                <a:cs typeface="Arial" pitchFamily="34" charset="0"/>
              </a:rPr>
              <a:t> </a:t>
            </a:r>
            <a:r>
              <a:rPr lang="en-US" sz="3400" dirty="0" err="1" smtClean="0">
                <a:latin typeface="+mj-lt"/>
                <a:cs typeface="Arial" pitchFamily="34" charset="0"/>
              </a:rPr>
              <a:t>administratatif</a:t>
            </a:r>
            <a:r>
              <a:rPr lang="en-US" sz="3400" dirty="0" smtClean="0">
                <a:latin typeface="+mj-lt"/>
                <a:cs typeface="Arial" pitchFamily="34" charset="0"/>
              </a:rPr>
              <a:t>  </a:t>
            </a:r>
            <a:r>
              <a:rPr lang="en-US" sz="3400" dirty="0" err="1" smtClean="0">
                <a:latin typeface="+mj-lt"/>
                <a:cs typeface="Arial" pitchFamily="34" charset="0"/>
              </a:rPr>
              <a:t>kepada</a:t>
            </a:r>
            <a:r>
              <a:rPr lang="en-US" sz="3400" dirty="0" smtClean="0">
                <a:latin typeface="+mj-lt"/>
                <a:cs typeface="Arial" pitchFamily="34" charset="0"/>
              </a:rPr>
              <a:t> </a:t>
            </a:r>
            <a:r>
              <a:rPr lang="en-US" sz="3400" dirty="0" err="1" smtClean="0">
                <a:latin typeface="+mj-lt"/>
                <a:cs typeface="Arial" pitchFamily="34" charset="0"/>
              </a:rPr>
              <a:t>seluruh</a:t>
            </a:r>
            <a:r>
              <a:rPr lang="en-US" sz="3400" dirty="0" smtClean="0">
                <a:latin typeface="+mj-lt"/>
                <a:cs typeface="Arial" pitchFamily="34" charset="0"/>
              </a:rPr>
              <a:t> </a:t>
            </a:r>
            <a:r>
              <a:rPr lang="en-US" sz="3400" dirty="0" err="1" smtClean="0">
                <a:latin typeface="+mj-lt"/>
                <a:cs typeface="Arial" pitchFamily="34" charset="0"/>
              </a:rPr>
              <a:t>perangkat</a:t>
            </a:r>
            <a:r>
              <a:rPr lang="en-US" sz="3400" dirty="0" smtClean="0">
                <a:latin typeface="+mj-lt"/>
                <a:cs typeface="Arial" pitchFamily="34" charset="0"/>
              </a:rPr>
              <a:t> Daerah. </a:t>
            </a:r>
          </a:p>
          <a:p>
            <a:r>
              <a:rPr lang="en-US" sz="3400" dirty="0" err="1" smtClean="0">
                <a:latin typeface="+mj-lt"/>
                <a:cs typeface="Arial" pitchFamily="34" charset="0"/>
              </a:rPr>
              <a:t>Sekretariat</a:t>
            </a:r>
            <a:r>
              <a:rPr lang="en-US" sz="3400" dirty="0" smtClean="0">
                <a:latin typeface="+mj-lt"/>
                <a:cs typeface="Arial" pitchFamily="34" charset="0"/>
              </a:rPr>
              <a:t> </a:t>
            </a:r>
            <a:r>
              <a:rPr lang="en-US" sz="3400" dirty="0" err="1" smtClean="0">
                <a:latin typeface="+mj-lt"/>
                <a:cs typeface="Arial" pitchFamily="34" charset="0"/>
              </a:rPr>
              <a:t>daerah</a:t>
            </a:r>
            <a:r>
              <a:rPr lang="en-US" sz="3400" dirty="0" smtClean="0">
                <a:latin typeface="+mj-lt"/>
                <a:cs typeface="Arial" pitchFamily="34" charset="0"/>
              </a:rPr>
              <a:t> </a:t>
            </a:r>
            <a:r>
              <a:rPr lang="en-US" sz="3400" dirty="0" err="1" smtClean="0">
                <a:latin typeface="+mj-lt"/>
                <a:cs typeface="Arial" pitchFamily="34" charset="0"/>
              </a:rPr>
              <a:t>dipimpin</a:t>
            </a:r>
            <a:r>
              <a:rPr lang="en-US" sz="3400" dirty="0" smtClean="0">
                <a:latin typeface="+mj-lt"/>
                <a:cs typeface="Arial" pitchFamily="34" charset="0"/>
              </a:rPr>
              <a:t> </a:t>
            </a:r>
            <a:r>
              <a:rPr lang="en-US" sz="3400" dirty="0" err="1" smtClean="0">
                <a:latin typeface="+mj-lt"/>
                <a:cs typeface="Arial" pitchFamily="34" charset="0"/>
              </a:rPr>
              <a:t>oleh</a:t>
            </a:r>
            <a:r>
              <a:rPr lang="en-US" sz="3400" dirty="0" smtClean="0">
                <a:latin typeface="+mj-lt"/>
                <a:cs typeface="Arial" pitchFamily="34" charset="0"/>
              </a:rPr>
              <a:t> </a:t>
            </a:r>
            <a:r>
              <a:rPr lang="en-US" sz="3400" dirty="0" err="1" smtClean="0">
                <a:latin typeface="+mj-lt"/>
                <a:cs typeface="Arial" pitchFamily="34" charset="0"/>
              </a:rPr>
              <a:t>SekretarisDaerah</a:t>
            </a:r>
            <a:r>
              <a:rPr lang="en-US" sz="3400" dirty="0" smtClean="0">
                <a:latin typeface="+mj-lt"/>
                <a:cs typeface="Arial" pitchFamily="34" charset="0"/>
              </a:rPr>
              <a:t>. </a:t>
            </a:r>
            <a:r>
              <a:rPr lang="en-US" sz="3400" dirty="0" err="1" smtClean="0">
                <a:latin typeface="+mj-lt"/>
                <a:cs typeface="Arial" pitchFamily="34" charset="0"/>
              </a:rPr>
              <a:t>Sekretaris</a:t>
            </a:r>
            <a:r>
              <a:rPr lang="en-US" sz="3400" dirty="0" smtClean="0">
                <a:latin typeface="+mj-lt"/>
                <a:cs typeface="Arial" pitchFamily="34" charset="0"/>
              </a:rPr>
              <a:t> </a:t>
            </a:r>
            <a:r>
              <a:rPr lang="en-US" sz="3400" dirty="0" err="1" smtClean="0">
                <a:latin typeface="+mj-lt"/>
                <a:cs typeface="Arial" pitchFamily="34" charset="0"/>
              </a:rPr>
              <a:t>daerah</a:t>
            </a:r>
            <a:r>
              <a:rPr lang="en-US" sz="3400" dirty="0" smtClean="0">
                <a:latin typeface="+mj-lt"/>
                <a:cs typeface="Arial" pitchFamily="34" charset="0"/>
              </a:rPr>
              <a:t> </a:t>
            </a:r>
            <a:r>
              <a:rPr lang="en-US" sz="3400" dirty="0" err="1" smtClean="0">
                <a:latin typeface="+mj-lt"/>
                <a:cs typeface="Arial" pitchFamily="34" charset="0"/>
              </a:rPr>
              <a:t>mempunyai</a:t>
            </a:r>
            <a:r>
              <a:rPr lang="en-US" sz="3400" dirty="0" smtClean="0">
                <a:latin typeface="+mj-lt"/>
                <a:cs typeface="Arial" pitchFamily="34" charset="0"/>
              </a:rPr>
              <a:t> </a:t>
            </a:r>
            <a:r>
              <a:rPr lang="en-US" sz="3400" dirty="0" err="1" smtClean="0">
                <a:latin typeface="+mj-lt"/>
                <a:cs typeface="Arial" pitchFamily="34" charset="0"/>
              </a:rPr>
              <a:t>tugas</a:t>
            </a:r>
            <a:r>
              <a:rPr lang="en-US" sz="3400" dirty="0" smtClean="0">
                <a:latin typeface="+mj-lt"/>
                <a:cs typeface="Arial" pitchFamily="34" charset="0"/>
              </a:rPr>
              <a:t> </a:t>
            </a:r>
            <a:r>
              <a:rPr lang="en-US" sz="3400" dirty="0" err="1" smtClean="0">
                <a:latin typeface="+mj-lt"/>
                <a:cs typeface="Arial" pitchFamily="34" charset="0"/>
              </a:rPr>
              <a:t>dan</a:t>
            </a:r>
            <a:r>
              <a:rPr lang="en-US" sz="3400" dirty="0" smtClean="0">
                <a:latin typeface="+mj-lt"/>
                <a:cs typeface="Arial" pitchFamily="34" charset="0"/>
              </a:rPr>
              <a:t> </a:t>
            </a:r>
            <a:r>
              <a:rPr lang="en-US" sz="3400" dirty="0" err="1" smtClean="0">
                <a:latin typeface="+mj-lt"/>
                <a:cs typeface="Arial" pitchFamily="34" charset="0"/>
              </a:rPr>
              <a:t>kewajiban</a:t>
            </a:r>
            <a:r>
              <a:rPr lang="en-US" sz="3400" dirty="0" smtClean="0">
                <a:latin typeface="+mj-lt"/>
                <a:cs typeface="Arial" pitchFamily="34" charset="0"/>
              </a:rPr>
              <a:t> </a:t>
            </a:r>
            <a:r>
              <a:rPr lang="en-US" sz="3400" dirty="0" err="1" smtClean="0">
                <a:latin typeface="+mj-lt"/>
                <a:cs typeface="Arial" pitchFamily="34" charset="0"/>
              </a:rPr>
              <a:t>membantu</a:t>
            </a:r>
            <a:r>
              <a:rPr lang="en-US" sz="3400" dirty="0" smtClean="0">
                <a:latin typeface="+mj-lt"/>
                <a:cs typeface="Arial" pitchFamily="34" charset="0"/>
              </a:rPr>
              <a:t> </a:t>
            </a:r>
            <a:r>
              <a:rPr lang="en-US" sz="3400" dirty="0" err="1" smtClean="0">
                <a:latin typeface="+mj-lt"/>
                <a:cs typeface="Arial" pitchFamily="34" charset="0"/>
              </a:rPr>
              <a:t>kepala</a:t>
            </a:r>
            <a:r>
              <a:rPr lang="en-US" sz="3400" dirty="0" smtClean="0">
                <a:latin typeface="+mj-lt"/>
                <a:cs typeface="Arial" pitchFamily="34" charset="0"/>
              </a:rPr>
              <a:t> </a:t>
            </a:r>
            <a:r>
              <a:rPr lang="en-US" sz="3400" dirty="0" err="1" smtClean="0">
                <a:latin typeface="+mj-lt"/>
                <a:cs typeface="Arial" pitchFamily="34" charset="0"/>
              </a:rPr>
              <a:t>daerah</a:t>
            </a:r>
            <a:r>
              <a:rPr lang="en-US" sz="3400" dirty="0" smtClean="0">
                <a:latin typeface="+mj-lt"/>
                <a:cs typeface="Arial" pitchFamily="34" charset="0"/>
              </a:rPr>
              <a:t> </a:t>
            </a:r>
            <a:r>
              <a:rPr lang="en-US" sz="3400" dirty="0" err="1" smtClean="0">
                <a:latin typeface="+mj-lt"/>
                <a:cs typeface="Arial" pitchFamily="34" charset="0"/>
              </a:rPr>
              <a:t>dalammenyusun</a:t>
            </a:r>
            <a:r>
              <a:rPr lang="en-US" sz="3400" dirty="0" smtClean="0">
                <a:latin typeface="+mj-lt"/>
                <a:cs typeface="Arial" pitchFamily="34" charset="0"/>
              </a:rPr>
              <a:t> </a:t>
            </a:r>
            <a:r>
              <a:rPr lang="en-US" sz="3400" dirty="0" err="1" smtClean="0">
                <a:latin typeface="+mj-lt"/>
                <a:cs typeface="Arial" pitchFamily="34" charset="0"/>
              </a:rPr>
              <a:t>kebijakan</a:t>
            </a:r>
            <a:r>
              <a:rPr lang="en-US" sz="3400" dirty="0" smtClean="0">
                <a:latin typeface="+mj-lt"/>
                <a:cs typeface="Arial" pitchFamily="34" charset="0"/>
              </a:rPr>
              <a:t> </a:t>
            </a:r>
            <a:r>
              <a:rPr lang="en-US" sz="3400" dirty="0" err="1" smtClean="0">
                <a:latin typeface="+mj-lt"/>
                <a:cs typeface="Arial" pitchFamily="34" charset="0"/>
              </a:rPr>
              <a:t>dan</a:t>
            </a:r>
            <a:r>
              <a:rPr lang="en-US" sz="3400" dirty="0" smtClean="0">
                <a:latin typeface="+mj-lt"/>
                <a:cs typeface="Arial" pitchFamily="34" charset="0"/>
              </a:rPr>
              <a:t> </a:t>
            </a:r>
            <a:r>
              <a:rPr lang="en-US" sz="3400" dirty="0" err="1" smtClean="0">
                <a:latin typeface="+mj-lt"/>
                <a:cs typeface="Arial" pitchFamily="34" charset="0"/>
              </a:rPr>
              <a:t>mengkoordinasikan</a:t>
            </a:r>
            <a:r>
              <a:rPr lang="en-US" sz="3400" dirty="0" smtClean="0">
                <a:latin typeface="+mj-lt"/>
                <a:cs typeface="Arial" pitchFamily="34" charset="0"/>
              </a:rPr>
              <a:t> </a:t>
            </a:r>
            <a:r>
              <a:rPr lang="en-US" sz="3400" dirty="0" err="1" smtClean="0">
                <a:latin typeface="+mj-lt"/>
                <a:cs typeface="Arial" pitchFamily="34" charset="0"/>
              </a:rPr>
              <a:t>dinas</a:t>
            </a:r>
            <a:r>
              <a:rPr lang="en-US" sz="3400" dirty="0" smtClean="0">
                <a:latin typeface="+mj-lt"/>
                <a:cs typeface="Arial" pitchFamily="34" charset="0"/>
              </a:rPr>
              <a:t> </a:t>
            </a:r>
            <a:r>
              <a:rPr lang="en-US" sz="3400" dirty="0" err="1" smtClean="0">
                <a:latin typeface="+mj-lt"/>
                <a:cs typeface="Arial" pitchFamily="34" charset="0"/>
              </a:rPr>
              <a:t>daerah</a:t>
            </a:r>
            <a:r>
              <a:rPr lang="en-US" sz="3400" dirty="0" smtClean="0">
                <a:latin typeface="+mj-lt"/>
                <a:cs typeface="Arial" pitchFamily="34" charset="0"/>
              </a:rPr>
              <a:t> </a:t>
            </a:r>
            <a:r>
              <a:rPr lang="en-US" sz="3400" dirty="0" err="1" smtClean="0">
                <a:latin typeface="+mj-lt"/>
                <a:cs typeface="Arial" pitchFamily="34" charset="0"/>
              </a:rPr>
              <a:t>dan</a:t>
            </a:r>
            <a:r>
              <a:rPr lang="en-US" sz="3400" dirty="0" smtClean="0">
                <a:latin typeface="+mj-lt"/>
                <a:cs typeface="Arial" pitchFamily="34" charset="0"/>
              </a:rPr>
              <a:t> </a:t>
            </a:r>
            <a:r>
              <a:rPr lang="en-US" sz="3400" dirty="0" err="1" smtClean="0">
                <a:latin typeface="+mj-lt"/>
                <a:cs typeface="Arial" pitchFamily="34" charset="0"/>
              </a:rPr>
              <a:t>lembaga</a:t>
            </a:r>
            <a:r>
              <a:rPr lang="en-US" sz="3400" dirty="0" smtClean="0">
                <a:latin typeface="+mj-lt"/>
                <a:cs typeface="Arial" pitchFamily="34" charset="0"/>
              </a:rPr>
              <a:t> </a:t>
            </a:r>
            <a:r>
              <a:rPr lang="en-US" sz="3400" dirty="0" err="1" smtClean="0">
                <a:latin typeface="+mj-lt"/>
                <a:cs typeface="Arial" pitchFamily="34" charset="0"/>
              </a:rPr>
              <a:t>teknis</a:t>
            </a:r>
            <a:r>
              <a:rPr lang="en-US" sz="3400" dirty="0" smtClean="0">
                <a:latin typeface="+mj-lt"/>
                <a:cs typeface="Arial" pitchFamily="34" charset="0"/>
              </a:rPr>
              <a:t> </a:t>
            </a:r>
            <a:r>
              <a:rPr lang="en-US" sz="3400" dirty="0" err="1" smtClean="0">
                <a:latin typeface="+mj-lt"/>
                <a:cs typeface="Arial" pitchFamily="34" charset="0"/>
              </a:rPr>
              <a:t>daerah</a:t>
            </a:r>
            <a:r>
              <a:rPr lang="en-US" sz="3400" dirty="0" smtClean="0">
                <a:latin typeface="+mj-lt"/>
                <a:cs typeface="Arial" pitchFamily="34" charset="0"/>
              </a:rPr>
              <a:t>.</a:t>
            </a:r>
          </a:p>
          <a:p>
            <a:pPr marL="0" indent="0">
              <a:buNone/>
            </a:pPr>
            <a:endParaRPr lang="en-US" sz="3400" dirty="0">
              <a:cs typeface="Arial" pitchFamily="34" charset="0"/>
            </a:endParaRPr>
          </a:p>
        </p:txBody>
      </p:sp>
    </p:spTree>
    <p:extLst>
      <p:ext uri="{BB962C8B-B14F-4D97-AF65-F5344CB8AC3E}">
        <p14:creationId xmlns:p14="http://schemas.microsoft.com/office/powerpoint/2010/main" val="2300259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304800" y="838200"/>
            <a:ext cx="8382000" cy="5715000"/>
          </a:xfrm>
        </p:spPr>
        <p:txBody>
          <a:bodyPr>
            <a:noAutofit/>
          </a:bodyPr>
          <a:lstStyle/>
          <a:p>
            <a:pPr marL="514350" indent="-514350">
              <a:buFont typeface="+mj-lt"/>
              <a:buAutoNum type="arabicPeriod" startAt="2"/>
            </a:pPr>
            <a:r>
              <a:rPr lang="id-ID" sz="2800" b="1" dirty="0">
                <a:latin typeface="+mj-lt"/>
                <a:cs typeface="Arial" pitchFamily="34" charset="0"/>
              </a:rPr>
              <a:t>Dinas daerah </a:t>
            </a:r>
            <a:r>
              <a:rPr lang="id-ID" sz="2800" dirty="0">
                <a:latin typeface="+mj-lt"/>
                <a:cs typeface="Arial" pitchFamily="34" charset="0"/>
              </a:rPr>
              <a:t>merupakan unsur pelaksana otonomi daerah. Kepala dinas daerah bertanggung jawab kepada kepala daerah melalui Sekretaris Daerah</a:t>
            </a:r>
            <a:endParaRPr lang="en-US" sz="2800" dirty="0">
              <a:latin typeface="+mj-lt"/>
              <a:cs typeface="Arial" pitchFamily="34" charset="0"/>
            </a:endParaRPr>
          </a:p>
          <a:p>
            <a:pPr marL="514350" indent="-514350">
              <a:buFont typeface="+mj-lt"/>
              <a:buAutoNum type="arabicPeriod" startAt="2"/>
            </a:pPr>
            <a:r>
              <a:rPr lang="en-US" sz="2800" dirty="0" smtClean="0">
                <a:latin typeface="+mj-lt"/>
              </a:rPr>
              <a:t> </a:t>
            </a:r>
            <a:r>
              <a:rPr lang="en-US" sz="2800" b="1" dirty="0" err="1" smtClean="0">
                <a:latin typeface="+mj-lt"/>
              </a:rPr>
              <a:t>Lembaga</a:t>
            </a:r>
            <a:r>
              <a:rPr lang="en-US" sz="2800" b="1" dirty="0" smtClean="0">
                <a:latin typeface="+mj-lt"/>
              </a:rPr>
              <a:t> </a:t>
            </a:r>
            <a:r>
              <a:rPr lang="en-US" sz="2800" b="1" dirty="0" err="1" smtClean="0">
                <a:latin typeface="+mj-lt"/>
              </a:rPr>
              <a:t>Teknis</a:t>
            </a:r>
            <a:r>
              <a:rPr lang="en-US" sz="2800" b="1" dirty="0" smtClean="0">
                <a:latin typeface="+mj-lt"/>
              </a:rPr>
              <a:t> Daerah</a:t>
            </a:r>
            <a:r>
              <a:rPr lang="en-US" sz="2800" dirty="0" smtClean="0">
                <a:latin typeface="+mj-lt"/>
              </a:rPr>
              <a:t>: </a:t>
            </a:r>
            <a:r>
              <a:rPr lang="en-US" sz="2800" dirty="0" err="1" smtClean="0">
                <a:latin typeface="+mj-lt"/>
              </a:rPr>
              <a:t>merupakan</a:t>
            </a:r>
            <a:r>
              <a:rPr lang="en-US" sz="2800" dirty="0" smtClean="0">
                <a:latin typeface="+mj-lt"/>
              </a:rPr>
              <a:t>  </a:t>
            </a:r>
            <a:r>
              <a:rPr lang="en-US" sz="2800" dirty="0" err="1" smtClean="0">
                <a:latin typeface="+mj-lt"/>
              </a:rPr>
              <a:t>unsur</a:t>
            </a:r>
            <a:r>
              <a:rPr lang="en-US" sz="2800" dirty="0" smtClean="0">
                <a:latin typeface="+mj-lt"/>
              </a:rPr>
              <a:t> </a:t>
            </a:r>
            <a:r>
              <a:rPr lang="en-US" sz="2800" dirty="0" err="1" smtClean="0">
                <a:latin typeface="+mj-lt"/>
              </a:rPr>
              <a:t>penunjang</a:t>
            </a:r>
            <a:r>
              <a:rPr lang="en-US" sz="2800" dirty="0" smtClean="0">
                <a:latin typeface="+mj-lt"/>
              </a:rPr>
              <a:t> Pemerintah Daerah  yang </a:t>
            </a:r>
            <a:r>
              <a:rPr lang="en-US" sz="2800" dirty="0" err="1" smtClean="0">
                <a:latin typeface="+mj-lt"/>
              </a:rPr>
              <a:t>dipimpin</a:t>
            </a:r>
            <a:r>
              <a:rPr lang="en-US" sz="2800" dirty="0" smtClean="0">
                <a:latin typeface="+mj-lt"/>
              </a:rPr>
              <a:t> </a:t>
            </a:r>
            <a:r>
              <a:rPr lang="en-US" sz="2800" dirty="0" err="1" smtClean="0">
                <a:latin typeface="+mj-lt"/>
              </a:rPr>
              <a:t>oleh</a:t>
            </a:r>
            <a:r>
              <a:rPr lang="en-US" sz="2800" dirty="0" smtClean="0">
                <a:latin typeface="+mj-lt"/>
              </a:rPr>
              <a:t> </a:t>
            </a:r>
            <a:r>
              <a:rPr lang="en-US" sz="2800" dirty="0" err="1" smtClean="0">
                <a:latin typeface="+mj-lt"/>
              </a:rPr>
              <a:t>seorang</a:t>
            </a:r>
            <a:r>
              <a:rPr lang="en-US" sz="2800" dirty="0" smtClean="0">
                <a:latin typeface="+mj-lt"/>
              </a:rPr>
              <a:t> </a:t>
            </a:r>
            <a:r>
              <a:rPr lang="en-US" sz="2800" dirty="0" err="1" smtClean="0">
                <a:latin typeface="+mj-lt"/>
              </a:rPr>
              <a:t>kepala</a:t>
            </a:r>
            <a:r>
              <a:rPr lang="en-US" sz="2800" dirty="0" smtClean="0">
                <a:latin typeface="+mj-lt"/>
              </a:rPr>
              <a:t> yang </a:t>
            </a:r>
            <a:r>
              <a:rPr lang="en-US" sz="2800" dirty="0" err="1" smtClean="0">
                <a:latin typeface="+mj-lt"/>
              </a:rPr>
              <a:t>berada</a:t>
            </a:r>
            <a:r>
              <a:rPr lang="en-US" sz="2800" dirty="0" smtClean="0">
                <a:latin typeface="+mj-lt"/>
              </a:rPr>
              <a:t> di </a:t>
            </a:r>
            <a:r>
              <a:rPr lang="en-US" sz="2800" dirty="0" err="1" smtClean="0">
                <a:latin typeface="+mj-lt"/>
              </a:rPr>
              <a:t>bawah</a:t>
            </a:r>
            <a:r>
              <a:rPr lang="en-US" sz="2800" dirty="0" smtClean="0">
                <a:latin typeface="+mj-lt"/>
              </a:rPr>
              <a:t>  </a:t>
            </a:r>
            <a:r>
              <a:rPr lang="en-US" sz="2800" dirty="0" err="1" smtClean="0">
                <a:latin typeface="+mj-lt"/>
              </a:rPr>
              <a:t>bertanggung</a:t>
            </a:r>
            <a:r>
              <a:rPr lang="id-ID" sz="2800" dirty="0" smtClean="0">
                <a:latin typeface="+mj-lt"/>
              </a:rPr>
              <a:t> </a:t>
            </a:r>
            <a:r>
              <a:rPr lang="en-US" sz="2800" dirty="0" err="1" smtClean="0">
                <a:latin typeface="+mj-lt"/>
              </a:rPr>
              <a:t>jawab</a:t>
            </a:r>
            <a:r>
              <a:rPr lang="en-US" sz="2800" dirty="0" smtClean="0">
                <a:latin typeface="+mj-lt"/>
              </a:rPr>
              <a:t> </a:t>
            </a:r>
            <a:r>
              <a:rPr lang="en-US" sz="2800" dirty="0" err="1" smtClean="0">
                <a:latin typeface="+mj-lt"/>
              </a:rPr>
              <a:t>kpd</a:t>
            </a:r>
            <a:r>
              <a:rPr lang="en-US" sz="2800" dirty="0" smtClean="0">
                <a:latin typeface="+mj-lt"/>
              </a:rPr>
              <a:t> Kepala Daerah </a:t>
            </a:r>
            <a:r>
              <a:rPr lang="en-US" sz="2800" dirty="0" err="1" smtClean="0">
                <a:latin typeface="+mj-lt"/>
              </a:rPr>
              <a:t>melalui</a:t>
            </a:r>
            <a:r>
              <a:rPr lang="en-US" sz="2800" dirty="0" smtClean="0">
                <a:latin typeface="+mj-lt"/>
              </a:rPr>
              <a:t> </a:t>
            </a:r>
            <a:r>
              <a:rPr lang="en-US" sz="2800" dirty="0" err="1" smtClean="0">
                <a:latin typeface="+mj-lt"/>
              </a:rPr>
              <a:t>Sekretaris</a:t>
            </a:r>
            <a:r>
              <a:rPr lang="en-US" sz="2800" dirty="0" smtClean="0">
                <a:latin typeface="+mj-lt"/>
              </a:rPr>
              <a:t> Daerah.</a:t>
            </a:r>
          </a:p>
          <a:p>
            <a:r>
              <a:rPr lang="en-US" sz="2800" dirty="0" smtClean="0">
                <a:latin typeface="+mj-lt"/>
              </a:rPr>
              <a:t> </a:t>
            </a:r>
            <a:r>
              <a:rPr lang="en-US" sz="2800" dirty="0" err="1" smtClean="0">
                <a:latin typeface="+mj-lt"/>
              </a:rPr>
              <a:t>Lembaga</a:t>
            </a:r>
            <a:r>
              <a:rPr lang="en-US" sz="2800" dirty="0" smtClean="0">
                <a:latin typeface="+mj-lt"/>
              </a:rPr>
              <a:t> </a:t>
            </a:r>
            <a:r>
              <a:rPr lang="en-US" sz="2800" dirty="0" err="1" smtClean="0">
                <a:latin typeface="+mj-lt"/>
              </a:rPr>
              <a:t>teknis</a:t>
            </a:r>
            <a:r>
              <a:rPr lang="en-US" sz="2800" dirty="0" smtClean="0">
                <a:latin typeface="+mj-lt"/>
              </a:rPr>
              <a:t> </a:t>
            </a:r>
            <a:r>
              <a:rPr lang="en-US" sz="2800" dirty="0" err="1" smtClean="0">
                <a:latin typeface="+mj-lt"/>
              </a:rPr>
              <a:t>daerah</a:t>
            </a:r>
            <a:r>
              <a:rPr lang="en-US" sz="2800" dirty="0" smtClean="0">
                <a:latin typeface="+mj-lt"/>
              </a:rPr>
              <a:t> </a:t>
            </a:r>
            <a:r>
              <a:rPr lang="en-US" sz="2800" dirty="0" err="1" smtClean="0">
                <a:latin typeface="+mj-lt"/>
              </a:rPr>
              <a:t>merupakan</a:t>
            </a:r>
            <a:r>
              <a:rPr lang="en-US" sz="2800" dirty="0" smtClean="0">
                <a:latin typeface="+mj-lt"/>
              </a:rPr>
              <a:t> </a:t>
            </a:r>
            <a:r>
              <a:rPr lang="en-US" sz="2800" dirty="0" err="1" smtClean="0">
                <a:latin typeface="+mj-lt"/>
              </a:rPr>
              <a:t>unsur</a:t>
            </a:r>
            <a:r>
              <a:rPr lang="en-US" sz="2800" dirty="0" smtClean="0">
                <a:latin typeface="+mj-lt"/>
              </a:rPr>
              <a:t> </a:t>
            </a:r>
            <a:r>
              <a:rPr lang="en-US" sz="2800" dirty="0" err="1" smtClean="0">
                <a:latin typeface="+mj-lt"/>
              </a:rPr>
              <a:t>pendukung</a:t>
            </a:r>
            <a:r>
              <a:rPr lang="en-US" sz="2800" dirty="0" smtClean="0">
                <a:latin typeface="+mj-lt"/>
              </a:rPr>
              <a:t> </a:t>
            </a:r>
            <a:r>
              <a:rPr lang="en-US" sz="2800" dirty="0" err="1" smtClean="0">
                <a:latin typeface="+mj-lt"/>
              </a:rPr>
              <a:t>tugas</a:t>
            </a:r>
            <a:r>
              <a:rPr lang="en-US" sz="2800" dirty="0" smtClean="0">
                <a:latin typeface="+mj-lt"/>
              </a:rPr>
              <a:t> </a:t>
            </a:r>
            <a:r>
              <a:rPr lang="en-US" sz="2800" dirty="0" err="1" smtClean="0">
                <a:latin typeface="+mj-lt"/>
              </a:rPr>
              <a:t>kepala</a:t>
            </a:r>
            <a:r>
              <a:rPr lang="en-US" sz="2800" dirty="0" smtClean="0">
                <a:latin typeface="+mj-lt"/>
              </a:rPr>
              <a:t> </a:t>
            </a:r>
            <a:r>
              <a:rPr lang="en-US" sz="2800" dirty="0" err="1" smtClean="0">
                <a:latin typeface="+mj-lt"/>
              </a:rPr>
              <a:t>daerah</a:t>
            </a:r>
            <a:r>
              <a:rPr lang="en-US" sz="2800" dirty="0" smtClean="0">
                <a:latin typeface="+mj-lt"/>
              </a:rPr>
              <a:t> </a:t>
            </a:r>
            <a:r>
              <a:rPr lang="en-US" sz="2800" dirty="0" err="1" smtClean="0">
                <a:latin typeface="+mj-lt"/>
              </a:rPr>
              <a:t>dlm</a:t>
            </a:r>
            <a:r>
              <a:rPr lang="en-US" sz="2800" dirty="0" smtClean="0">
                <a:latin typeface="+mj-lt"/>
              </a:rPr>
              <a:t> </a:t>
            </a:r>
            <a:r>
              <a:rPr lang="en-US" sz="2800" dirty="0" err="1" smtClean="0">
                <a:latin typeface="+mj-lt"/>
              </a:rPr>
              <a:t>penyusunan</a:t>
            </a:r>
            <a:r>
              <a:rPr lang="en-US" sz="2800" dirty="0" smtClean="0">
                <a:latin typeface="+mj-lt"/>
              </a:rPr>
              <a:t> </a:t>
            </a:r>
            <a:r>
              <a:rPr lang="id-ID" sz="2800" dirty="0">
                <a:latin typeface="+mj-lt"/>
              </a:rPr>
              <a:t>&amp;</a:t>
            </a:r>
            <a:r>
              <a:rPr lang="en-US" sz="2800" dirty="0" smtClean="0">
                <a:latin typeface="+mj-lt"/>
              </a:rPr>
              <a:t> </a:t>
            </a:r>
            <a:r>
              <a:rPr lang="en-US" sz="2800" dirty="0" err="1" smtClean="0">
                <a:latin typeface="+mj-lt"/>
              </a:rPr>
              <a:t>pelaksanaan</a:t>
            </a:r>
            <a:r>
              <a:rPr lang="en-US" sz="2800" dirty="0" smtClean="0">
                <a:latin typeface="+mj-lt"/>
              </a:rPr>
              <a:t> </a:t>
            </a:r>
            <a:r>
              <a:rPr lang="en-US" sz="2800" dirty="0" err="1" smtClean="0">
                <a:latin typeface="+mj-lt"/>
              </a:rPr>
              <a:t>kebijakan</a:t>
            </a:r>
            <a:r>
              <a:rPr lang="en-US" sz="2800" dirty="0" smtClean="0">
                <a:latin typeface="+mj-lt"/>
              </a:rPr>
              <a:t> </a:t>
            </a:r>
            <a:r>
              <a:rPr lang="en-US" sz="2800" dirty="0" err="1" smtClean="0">
                <a:latin typeface="+mj-lt"/>
              </a:rPr>
              <a:t>daerah</a:t>
            </a:r>
            <a:r>
              <a:rPr lang="en-US" sz="2800" dirty="0" smtClean="0">
                <a:latin typeface="+mj-lt"/>
              </a:rPr>
              <a:t> </a:t>
            </a:r>
            <a:r>
              <a:rPr lang="en-US" sz="2800" dirty="0" err="1" smtClean="0">
                <a:latin typeface="+mj-lt"/>
              </a:rPr>
              <a:t>yg</a:t>
            </a:r>
            <a:r>
              <a:rPr lang="en-US" sz="2800" dirty="0" smtClean="0">
                <a:latin typeface="+mj-lt"/>
              </a:rPr>
              <a:t> </a:t>
            </a:r>
            <a:r>
              <a:rPr lang="en-US" sz="2800" dirty="0" err="1" smtClean="0">
                <a:latin typeface="+mj-lt"/>
              </a:rPr>
              <a:t>bersifat</a:t>
            </a:r>
            <a:r>
              <a:rPr lang="en-US" sz="2800" dirty="0" smtClean="0">
                <a:latin typeface="+mj-lt"/>
              </a:rPr>
              <a:t> </a:t>
            </a:r>
            <a:r>
              <a:rPr lang="en-US" sz="2800" dirty="0" err="1" smtClean="0">
                <a:latin typeface="+mj-lt"/>
              </a:rPr>
              <a:t>spesifik</a:t>
            </a:r>
            <a:r>
              <a:rPr lang="en-US" sz="2800" dirty="0" smtClean="0">
                <a:latin typeface="+mj-lt"/>
              </a:rPr>
              <a:t> </a:t>
            </a:r>
            <a:r>
              <a:rPr lang="en-US" sz="2800" dirty="0" err="1" smtClean="0">
                <a:latin typeface="+mj-lt"/>
              </a:rPr>
              <a:t>berbentuk</a:t>
            </a:r>
            <a:r>
              <a:rPr lang="en-US" sz="2800" dirty="0" smtClean="0">
                <a:latin typeface="+mj-lt"/>
              </a:rPr>
              <a:t> </a:t>
            </a:r>
            <a:r>
              <a:rPr lang="en-US" sz="2800" dirty="0" err="1" smtClean="0">
                <a:latin typeface="+mj-lt"/>
              </a:rPr>
              <a:t>badan</a:t>
            </a:r>
            <a:r>
              <a:rPr lang="en-US" sz="2800" dirty="0" smtClean="0">
                <a:latin typeface="+mj-lt"/>
              </a:rPr>
              <a:t>, </a:t>
            </a:r>
            <a:r>
              <a:rPr lang="en-US" sz="2800" dirty="0" err="1" smtClean="0">
                <a:latin typeface="+mj-lt"/>
              </a:rPr>
              <a:t>kantor</a:t>
            </a:r>
            <a:r>
              <a:rPr lang="en-US" sz="2800" dirty="0" smtClean="0">
                <a:latin typeface="+mj-lt"/>
              </a:rPr>
              <a:t>, </a:t>
            </a:r>
            <a:r>
              <a:rPr lang="en-US" sz="2800" dirty="0" err="1" smtClean="0">
                <a:latin typeface="+mj-lt"/>
              </a:rPr>
              <a:t>atau</a:t>
            </a:r>
            <a:r>
              <a:rPr lang="en-US" sz="2800" dirty="0" smtClean="0">
                <a:latin typeface="+mj-lt"/>
              </a:rPr>
              <a:t> </a:t>
            </a:r>
            <a:r>
              <a:rPr lang="en-US" sz="2800" dirty="0" err="1" smtClean="0">
                <a:latin typeface="+mj-lt"/>
              </a:rPr>
              <a:t>rumah</a:t>
            </a:r>
            <a:r>
              <a:rPr lang="en-US" sz="2800" dirty="0" smtClean="0">
                <a:latin typeface="+mj-lt"/>
              </a:rPr>
              <a:t> </a:t>
            </a:r>
            <a:r>
              <a:rPr lang="en-US" sz="2800" dirty="0" err="1" smtClean="0">
                <a:latin typeface="+mj-lt"/>
              </a:rPr>
              <a:t>sakit</a:t>
            </a:r>
            <a:r>
              <a:rPr lang="en-US" sz="2800" dirty="0" smtClean="0">
                <a:latin typeface="+mj-lt"/>
              </a:rPr>
              <a:t> </a:t>
            </a:r>
            <a:r>
              <a:rPr lang="en-US" sz="2800" dirty="0" err="1" smtClean="0">
                <a:latin typeface="+mj-lt"/>
              </a:rPr>
              <a:t>umum</a:t>
            </a:r>
            <a:r>
              <a:rPr lang="en-US" sz="2800" dirty="0" smtClean="0">
                <a:latin typeface="+mj-lt"/>
              </a:rPr>
              <a:t> </a:t>
            </a:r>
            <a:r>
              <a:rPr lang="en-US" sz="2800" dirty="0" err="1" smtClean="0">
                <a:latin typeface="+mj-lt"/>
              </a:rPr>
              <a:t>daerah</a:t>
            </a:r>
            <a:r>
              <a:rPr lang="en-US" sz="2800" dirty="0" smtClean="0">
                <a:latin typeface="+mj-lt"/>
              </a:rPr>
              <a:t>. Kepala </a:t>
            </a:r>
            <a:r>
              <a:rPr lang="en-US" sz="2800" dirty="0" err="1" smtClean="0">
                <a:latin typeface="+mj-lt"/>
              </a:rPr>
              <a:t>badan</a:t>
            </a:r>
            <a:r>
              <a:rPr lang="en-US" sz="2800" dirty="0" smtClean="0">
                <a:latin typeface="+mj-lt"/>
              </a:rPr>
              <a:t>, </a:t>
            </a:r>
            <a:r>
              <a:rPr lang="en-US" sz="2800" dirty="0" err="1" smtClean="0">
                <a:latin typeface="+mj-lt"/>
              </a:rPr>
              <a:t>kantor</a:t>
            </a:r>
            <a:r>
              <a:rPr lang="en-US" sz="2800" dirty="0" smtClean="0">
                <a:latin typeface="+mj-lt"/>
              </a:rPr>
              <a:t>,</a:t>
            </a:r>
            <a:r>
              <a:rPr lang="id-ID" sz="2800" dirty="0" smtClean="0">
                <a:latin typeface="+mj-lt"/>
              </a:rPr>
              <a:t>/</a:t>
            </a:r>
            <a:r>
              <a:rPr lang="en-US" sz="2800" dirty="0" smtClean="0">
                <a:latin typeface="+mj-lt"/>
              </a:rPr>
              <a:t> </a:t>
            </a:r>
            <a:r>
              <a:rPr lang="en-US" sz="2800" dirty="0" err="1" smtClean="0">
                <a:latin typeface="+mj-lt"/>
              </a:rPr>
              <a:t>rumah</a:t>
            </a:r>
            <a:r>
              <a:rPr lang="en-US" sz="2800" dirty="0" smtClean="0">
                <a:latin typeface="+mj-lt"/>
              </a:rPr>
              <a:t> </a:t>
            </a:r>
            <a:r>
              <a:rPr lang="en-US" sz="2800" dirty="0" err="1" smtClean="0">
                <a:latin typeface="+mj-lt"/>
              </a:rPr>
              <a:t>sakit</a:t>
            </a:r>
            <a:r>
              <a:rPr lang="en-US" sz="2800" dirty="0" smtClean="0">
                <a:latin typeface="+mj-lt"/>
              </a:rPr>
              <a:t> </a:t>
            </a:r>
            <a:r>
              <a:rPr lang="en-US" sz="2800" dirty="0" err="1" smtClean="0">
                <a:latin typeface="+mj-lt"/>
              </a:rPr>
              <a:t>umum</a:t>
            </a:r>
            <a:r>
              <a:rPr lang="en-US" sz="2800" dirty="0" smtClean="0">
                <a:latin typeface="+mj-lt"/>
              </a:rPr>
              <a:t> </a:t>
            </a:r>
            <a:r>
              <a:rPr lang="en-US" sz="2800" dirty="0" err="1" smtClean="0">
                <a:latin typeface="+mj-lt"/>
              </a:rPr>
              <a:t>daerah</a:t>
            </a:r>
            <a:r>
              <a:rPr lang="en-US" sz="2800" dirty="0" smtClean="0">
                <a:latin typeface="+mj-lt"/>
              </a:rPr>
              <a:t> t</a:t>
            </a:r>
            <a:r>
              <a:rPr lang="id-ID" sz="2800" dirty="0" smtClean="0">
                <a:latin typeface="+mj-lt"/>
              </a:rPr>
              <a:t>sbt</a:t>
            </a:r>
            <a:r>
              <a:rPr lang="en-US" sz="2800" dirty="0" smtClean="0">
                <a:latin typeface="+mj-lt"/>
              </a:rPr>
              <a:t> bertanggung </a:t>
            </a:r>
            <a:r>
              <a:rPr lang="en-US" sz="2800" dirty="0" err="1" smtClean="0">
                <a:latin typeface="+mj-lt"/>
              </a:rPr>
              <a:t>jawab</a:t>
            </a:r>
            <a:r>
              <a:rPr lang="en-US" sz="2800" dirty="0" smtClean="0">
                <a:latin typeface="+mj-lt"/>
              </a:rPr>
              <a:t> </a:t>
            </a:r>
            <a:r>
              <a:rPr lang="en-US" sz="2800" dirty="0" err="1" smtClean="0">
                <a:latin typeface="+mj-lt"/>
              </a:rPr>
              <a:t>kpd</a:t>
            </a:r>
            <a:r>
              <a:rPr lang="en-US" sz="2800" dirty="0" smtClean="0">
                <a:latin typeface="+mj-lt"/>
              </a:rPr>
              <a:t> </a:t>
            </a:r>
            <a:r>
              <a:rPr lang="en-US" sz="2800" dirty="0" err="1" smtClean="0">
                <a:latin typeface="+mj-lt"/>
              </a:rPr>
              <a:t>kepala</a:t>
            </a:r>
            <a:r>
              <a:rPr lang="en-US" sz="2800" dirty="0" smtClean="0">
                <a:latin typeface="+mj-lt"/>
              </a:rPr>
              <a:t> </a:t>
            </a:r>
            <a:r>
              <a:rPr lang="en-US" sz="2800" dirty="0" err="1" smtClean="0">
                <a:latin typeface="+mj-lt"/>
              </a:rPr>
              <a:t>daerah</a:t>
            </a:r>
            <a:r>
              <a:rPr lang="en-US" sz="2800" dirty="0" smtClean="0">
                <a:latin typeface="+mj-lt"/>
              </a:rPr>
              <a:t> </a:t>
            </a:r>
            <a:r>
              <a:rPr lang="en-US" sz="2800" dirty="0" err="1" smtClean="0">
                <a:latin typeface="+mj-lt"/>
              </a:rPr>
              <a:t>melalui</a:t>
            </a:r>
            <a:r>
              <a:rPr lang="en-US" sz="2800" dirty="0" smtClean="0">
                <a:latin typeface="+mj-lt"/>
              </a:rPr>
              <a:t> </a:t>
            </a:r>
            <a:r>
              <a:rPr lang="en-US" sz="2800" dirty="0" err="1" smtClean="0">
                <a:latin typeface="+mj-lt"/>
              </a:rPr>
              <a:t>Sekretaris</a:t>
            </a:r>
            <a:r>
              <a:rPr lang="en-US" sz="2800" dirty="0" smtClean="0">
                <a:latin typeface="+mj-lt"/>
              </a:rPr>
              <a:t> Daerah.</a:t>
            </a:r>
          </a:p>
        </p:txBody>
      </p:sp>
    </p:spTree>
    <p:extLst>
      <p:ext uri="{BB962C8B-B14F-4D97-AF65-F5344CB8AC3E}">
        <p14:creationId xmlns:p14="http://schemas.microsoft.com/office/powerpoint/2010/main" val="3725941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a:p>
        </p:txBody>
      </p:sp>
      <p:sp>
        <p:nvSpPr>
          <p:cNvPr id="3" name="Content Placeholder 2"/>
          <p:cNvSpPr>
            <a:spLocks noGrp="1"/>
          </p:cNvSpPr>
          <p:nvPr>
            <p:ph idx="1"/>
          </p:nvPr>
        </p:nvSpPr>
        <p:spPr>
          <a:xfrm>
            <a:off x="457200" y="838200"/>
            <a:ext cx="8229600" cy="5562600"/>
          </a:xfrm>
        </p:spPr>
        <p:txBody>
          <a:bodyPr>
            <a:normAutofit fontScale="85000" lnSpcReduction="20000"/>
          </a:bodyPr>
          <a:lstStyle/>
          <a:p>
            <a:pPr>
              <a:buNone/>
            </a:pPr>
            <a:r>
              <a:rPr lang="en-US" dirty="0" smtClean="0"/>
              <a:t>4</a:t>
            </a:r>
            <a:r>
              <a:rPr lang="en-US" sz="3100" dirty="0" smtClean="0">
                <a:latin typeface="+mj-lt"/>
                <a:cs typeface="Arial" pitchFamily="34" charset="0"/>
              </a:rPr>
              <a:t>. </a:t>
            </a:r>
            <a:r>
              <a:rPr lang="en-US" sz="3100" b="1" dirty="0" err="1" smtClean="0">
                <a:latin typeface="+mj-lt"/>
                <a:cs typeface="Arial" pitchFamily="34" charset="0"/>
              </a:rPr>
              <a:t>Sekretariat</a:t>
            </a:r>
            <a:r>
              <a:rPr lang="en-US" sz="3100" b="1" dirty="0" smtClean="0">
                <a:latin typeface="+mj-lt"/>
                <a:cs typeface="Arial" pitchFamily="34" charset="0"/>
              </a:rPr>
              <a:t> DPRD</a:t>
            </a:r>
            <a:r>
              <a:rPr lang="en-US" sz="3100" dirty="0" smtClean="0">
                <a:latin typeface="+mj-lt"/>
                <a:cs typeface="Arial" pitchFamily="34" charset="0"/>
              </a:rPr>
              <a:t> </a:t>
            </a:r>
            <a:r>
              <a:rPr lang="en-US" sz="3100" dirty="0" err="1" smtClean="0">
                <a:latin typeface="+mj-lt"/>
                <a:cs typeface="Arial" pitchFamily="34" charset="0"/>
              </a:rPr>
              <a:t>merupakan</a:t>
            </a:r>
            <a:r>
              <a:rPr lang="en-US" sz="3100" dirty="0" smtClean="0">
                <a:latin typeface="+mj-lt"/>
                <a:cs typeface="Arial" pitchFamily="34" charset="0"/>
              </a:rPr>
              <a:t> </a:t>
            </a:r>
            <a:r>
              <a:rPr lang="en-US" sz="3100" dirty="0" err="1" smtClean="0">
                <a:latin typeface="+mj-lt"/>
                <a:cs typeface="Arial" pitchFamily="34" charset="0"/>
              </a:rPr>
              <a:t>unsur</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terhadap</a:t>
            </a:r>
            <a:r>
              <a:rPr lang="en-US" sz="3100" dirty="0" smtClean="0">
                <a:latin typeface="+mj-lt"/>
                <a:cs typeface="Arial" pitchFamily="34" charset="0"/>
              </a:rPr>
              <a:t> DPRD, </a:t>
            </a:r>
            <a:r>
              <a:rPr lang="en-US" sz="3100" dirty="0" err="1" smtClean="0">
                <a:latin typeface="+mj-lt"/>
                <a:cs typeface="Arial" pitchFamily="34" charset="0"/>
              </a:rPr>
              <a:t>dipimpin</a:t>
            </a:r>
            <a:r>
              <a:rPr lang="en-US" sz="3100" dirty="0" smtClean="0">
                <a:latin typeface="+mj-lt"/>
                <a:cs typeface="Arial" pitchFamily="34" charset="0"/>
              </a:rPr>
              <a:t> </a:t>
            </a:r>
            <a:r>
              <a:rPr lang="en-US" sz="3100" dirty="0" err="1" smtClean="0">
                <a:latin typeface="+mj-lt"/>
                <a:cs typeface="Arial" pitchFamily="34" charset="0"/>
              </a:rPr>
              <a:t>oleh</a:t>
            </a:r>
            <a:r>
              <a:rPr lang="en-US" sz="3100" dirty="0" smtClean="0">
                <a:latin typeface="+mj-lt"/>
                <a:cs typeface="Arial" pitchFamily="34" charset="0"/>
              </a:rPr>
              <a:t> </a:t>
            </a:r>
            <a:r>
              <a:rPr lang="en-US" sz="3100" dirty="0" err="1" smtClean="0">
                <a:latin typeface="+mj-lt"/>
                <a:cs typeface="Arial" pitchFamily="34" charset="0"/>
              </a:rPr>
              <a:t>seorang</a:t>
            </a:r>
            <a:r>
              <a:rPr lang="en-US" sz="3100" dirty="0" smtClean="0">
                <a:latin typeface="+mj-lt"/>
                <a:cs typeface="Arial" pitchFamily="34" charset="0"/>
              </a:rPr>
              <a:t> </a:t>
            </a:r>
            <a:r>
              <a:rPr lang="en-US" sz="3100" dirty="0" err="1" smtClean="0">
                <a:latin typeface="+mj-lt"/>
                <a:cs typeface="Arial" pitchFamily="34" charset="0"/>
              </a:rPr>
              <a:t>Sekretaris</a:t>
            </a:r>
            <a:r>
              <a:rPr lang="en-US" sz="3100" dirty="0" smtClean="0">
                <a:latin typeface="+mj-lt"/>
                <a:cs typeface="Arial" pitchFamily="34" charset="0"/>
              </a:rPr>
              <a:t> yang </a:t>
            </a:r>
            <a:r>
              <a:rPr lang="en-US" sz="3100" dirty="0" err="1" smtClean="0">
                <a:latin typeface="+mj-lt"/>
                <a:cs typeface="Arial" pitchFamily="34" charset="0"/>
              </a:rPr>
              <a:t>bertanggungjawab</a:t>
            </a:r>
            <a:r>
              <a:rPr lang="en-US" sz="3100" dirty="0" smtClean="0">
                <a:latin typeface="+mj-lt"/>
                <a:cs typeface="Arial" pitchFamily="34" charset="0"/>
              </a:rPr>
              <a:t> </a:t>
            </a:r>
            <a:r>
              <a:rPr lang="en-US" sz="3100" dirty="0" err="1" smtClean="0">
                <a:latin typeface="+mj-lt"/>
                <a:cs typeface="Arial" pitchFamily="34" charset="0"/>
              </a:rPr>
              <a:t>kepada</a:t>
            </a:r>
            <a:r>
              <a:rPr lang="en-US" sz="3100" dirty="0" smtClean="0">
                <a:latin typeface="+mj-lt"/>
                <a:cs typeface="Arial" pitchFamily="34" charset="0"/>
              </a:rPr>
              <a:t> </a:t>
            </a:r>
            <a:r>
              <a:rPr lang="en-US" sz="3100" dirty="0" err="1" smtClean="0">
                <a:latin typeface="+mj-lt"/>
                <a:cs typeface="Arial" pitchFamily="34" charset="0"/>
              </a:rPr>
              <a:t>Pimpinan</a:t>
            </a:r>
            <a:r>
              <a:rPr lang="en-US" sz="3100" dirty="0" smtClean="0">
                <a:latin typeface="+mj-lt"/>
                <a:cs typeface="Arial" pitchFamily="34" charset="0"/>
              </a:rPr>
              <a:t> DPRD,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secara</a:t>
            </a:r>
            <a:r>
              <a:rPr lang="en-US" sz="3100" dirty="0" smtClean="0">
                <a:latin typeface="+mj-lt"/>
                <a:cs typeface="Arial" pitchFamily="34" charset="0"/>
              </a:rPr>
              <a:t> </a:t>
            </a:r>
            <a:r>
              <a:rPr lang="en-US" sz="3100" dirty="0" err="1" smtClean="0">
                <a:latin typeface="+mj-lt"/>
                <a:cs typeface="Arial" pitchFamily="34" charset="0"/>
              </a:rPr>
              <a:t>administrasi</a:t>
            </a:r>
            <a:r>
              <a:rPr lang="en-US" sz="3100" dirty="0" smtClean="0">
                <a:latin typeface="+mj-lt"/>
                <a:cs typeface="Arial" pitchFamily="34" charset="0"/>
              </a:rPr>
              <a:t> </a:t>
            </a:r>
            <a:r>
              <a:rPr lang="en-US" sz="3100" dirty="0" err="1" smtClean="0">
                <a:latin typeface="+mj-lt"/>
                <a:cs typeface="Arial" pitchFamily="34" charset="0"/>
              </a:rPr>
              <a:t>dibina</a:t>
            </a:r>
            <a:r>
              <a:rPr lang="en-US" sz="3100" dirty="0" smtClean="0">
                <a:latin typeface="+mj-lt"/>
                <a:cs typeface="Arial" pitchFamily="34" charset="0"/>
              </a:rPr>
              <a:t> </a:t>
            </a:r>
            <a:r>
              <a:rPr lang="en-US" sz="3100" dirty="0" err="1" smtClean="0">
                <a:latin typeface="+mj-lt"/>
                <a:cs typeface="Arial" pitchFamily="34" charset="0"/>
              </a:rPr>
              <a:t>oleh</a:t>
            </a:r>
            <a:r>
              <a:rPr lang="en-US" sz="3100" dirty="0" smtClean="0">
                <a:latin typeface="+mj-lt"/>
                <a:cs typeface="Arial" pitchFamily="34" charset="0"/>
              </a:rPr>
              <a:t> </a:t>
            </a:r>
            <a:r>
              <a:rPr lang="en-US" sz="3100" dirty="0" err="1" smtClean="0">
                <a:latin typeface="+mj-lt"/>
                <a:cs typeface="Arial" pitchFamily="34" charset="0"/>
              </a:rPr>
              <a:t>Sekretaris</a:t>
            </a:r>
            <a:r>
              <a:rPr lang="en-US" sz="3100" dirty="0" smtClean="0">
                <a:latin typeface="+mj-lt"/>
                <a:cs typeface="Arial" pitchFamily="34" charset="0"/>
              </a:rPr>
              <a:t> Daerah. </a:t>
            </a:r>
            <a:r>
              <a:rPr lang="en-US" sz="3100" dirty="0" err="1" smtClean="0">
                <a:latin typeface="+mj-lt"/>
                <a:cs typeface="Arial" pitchFamily="34" charset="0"/>
              </a:rPr>
              <a:t>Sekretariat</a:t>
            </a:r>
            <a:r>
              <a:rPr lang="en-US" sz="3100" dirty="0" smtClean="0">
                <a:latin typeface="+mj-lt"/>
                <a:cs typeface="Arial" pitchFamily="34" charset="0"/>
              </a:rPr>
              <a:t> DPRD </a:t>
            </a:r>
            <a:r>
              <a:rPr lang="en-US" sz="3100" dirty="0" err="1" smtClean="0">
                <a:latin typeface="+mj-lt"/>
                <a:cs typeface="Arial" pitchFamily="34" charset="0"/>
              </a:rPr>
              <a:t>dipimpin</a:t>
            </a:r>
            <a:r>
              <a:rPr lang="en-US" sz="3100" dirty="0" smtClean="0">
                <a:latin typeface="+mj-lt"/>
                <a:cs typeface="Arial" pitchFamily="34" charset="0"/>
              </a:rPr>
              <a:t> </a:t>
            </a:r>
            <a:r>
              <a:rPr lang="en-US" sz="3100" dirty="0" err="1" smtClean="0">
                <a:latin typeface="+mj-lt"/>
                <a:cs typeface="Arial" pitchFamily="34" charset="0"/>
              </a:rPr>
              <a:t>oleh</a:t>
            </a:r>
            <a:r>
              <a:rPr lang="en-US" sz="3100" dirty="0" smtClean="0">
                <a:latin typeface="+mj-lt"/>
                <a:cs typeface="Arial" pitchFamily="34" charset="0"/>
              </a:rPr>
              <a:t> </a:t>
            </a:r>
            <a:r>
              <a:rPr lang="en-US" sz="3100" dirty="0" err="1" smtClean="0">
                <a:latin typeface="+mj-lt"/>
                <a:cs typeface="Arial" pitchFamily="34" charset="0"/>
              </a:rPr>
              <a:t>Sekretaris</a:t>
            </a:r>
            <a:r>
              <a:rPr lang="en-US" sz="3100" dirty="0" smtClean="0">
                <a:latin typeface="+mj-lt"/>
                <a:cs typeface="Arial" pitchFamily="34" charset="0"/>
              </a:rPr>
              <a:t> DPRD.</a:t>
            </a:r>
          </a:p>
          <a:p>
            <a:r>
              <a:rPr lang="en-US" sz="3100" dirty="0" smtClean="0">
                <a:latin typeface="+mj-lt"/>
                <a:cs typeface="Arial" pitchFamily="34" charset="0"/>
              </a:rPr>
              <a:t> </a:t>
            </a:r>
            <a:r>
              <a:rPr lang="en-US" sz="3100" b="1" dirty="0" err="1" smtClean="0">
                <a:latin typeface="+mj-lt"/>
                <a:cs typeface="Arial" pitchFamily="34" charset="0"/>
              </a:rPr>
              <a:t>Sekretaris</a:t>
            </a:r>
            <a:r>
              <a:rPr lang="en-US" sz="3100" b="1" dirty="0" smtClean="0">
                <a:latin typeface="+mj-lt"/>
                <a:cs typeface="Arial" pitchFamily="34" charset="0"/>
              </a:rPr>
              <a:t> DPRD </a:t>
            </a:r>
            <a:r>
              <a:rPr lang="en-US" sz="3100" dirty="0" err="1" smtClean="0">
                <a:latin typeface="+mj-lt"/>
                <a:cs typeface="Arial" pitchFamily="34" charset="0"/>
              </a:rPr>
              <a:t>mempunyai</a:t>
            </a:r>
            <a:r>
              <a:rPr lang="en-US" sz="3100" dirty="0" smtClean="0">
                <a:latin typeface="+mj-lt"/>
                <a:cs typeface="Arial" pitchFamily="34" charset="0"/>
              </a:rPr>
              <a:t> </a:t>
            </a:r>
            <a:r>
              <a:rPr lang="en-US" sz="3100" dirty="0" err="1" smtClean="0">
                <a:latin typeface="+mj-lt"/>
                <a:cs typeface="Arial" pitchFamily="34" charset="0"/>
              </a:rPr>
              <a:t>tugas</a:t>
            </a:r>
            <a:r>
              <a:rPr lang="en-US" sz="3100" dirty="0" smtClean="0">
                <a:latin typeface="+mj-lt"/>
                <a:cs typeface="Arial" pitchFamily="34" charset="0"/>
              </a:rPr>
              <a:t>:</a:t>
            </a:r>
          </a:p>
          <a:p>
            <a:pPr>
              <a:buNone/>
            </a:pPr>
            <a:r>
              <a:rPr lang="en-US" sz="3100" dirty="0" smtClean="0">
                <a:latin typeface="+mj-lt"/>
                <a:cs typeface="Arial" pitchFamily="34" charset="0"/>
              </a:rPr>
              <a:t>     a. </a:t>
            </a:r>
            <a:r>
              <a:rPr lang="en-US" sz="3100" dirty="0" err="1" smtClean="0">
                <a:latin typeface="+mj-lt"/>
                <a:cs typeface="Arial" pitchFamily="34" charset="0"/>
              </a:rPr>
              <a:t>menyelenggarakan</a:t>
            </a:r>
            <a:r>
              <a:rPr lang="en-US" sz="3100" dirty="0" smtClean="0">
                <a:latin typeface="+mj-lt"/>
                <a:cs typeface="Arial" pitchFamily="34" charset="0"/>
              </a:rPr>
              <a:t> </a:t>
            </a:r>
            <a:r>
              <a:rPr lang="en-US" sz="3100" dirty="0" err="1" smtClean="0">
                <a:latin typeface="+mj-lt"/>
                <a:cs typeface="Arial" pitchFamily="34" charset="0"/>
              </a:rPr>
              <a:t>administrasi</a:t>
            </a:r>
            <a:r>
              <a:rPr lang="en-US" sz="3100" dirty="0" smtClean="0">
                <a:latin typeface="+mj-lt"/>
                <a:cs typeface="Arial" pitchFamily="34" charset="0"/>
              </a:rPr>
              <a:t> </a:t>
            </a:r>
            <a:r>
              <a:rPr lang="en-US" sz="3100" dirty="0" err="1" smtClean="0">
                <a:latin typeface="+mj-lt"/>
                <a:cs typeface="Arial" pitchFamily="34" charset="0"/>
              </a:rPr>
              <a:t>kesekretariatan</a:t>
            </a:r>
            <a:r>
              <a:rPr lang="en-US" sz="3100" dirty="0" smtClean="0">
                <a:latin typeface="+mj-lt"/>
                <a:cs typeface="Arial" pitchFamily="34" charset="0"/>
              </a:rPr>
              <a:t> </a:t>
            </a:r>
          </a:p>
          <a:p>
            <a:pPr>
              <a:buNone/>
            </a:pPr>
            <a:r>
              <a:rPr lang="en-US" sz="3100" dirty="0" smtClean="0">
                <a:latin typeface="+mj-lt"/>
                <a:cs typeface="Arial" pitchFamily="34" charset="0"/>
              </a:rPr>
              <a:t>         DPRD</a:t>
            </a:r>
          </a:p>
          <a:p>
            <a:pPr>
              <a:buNone/>
            </a:pPr>
            <a:r>
              <a:rPr lang="en-US" sz="3100" dirty="0" smtClean="0">
                <a:latin typeface="+mj-lt"/>
                <a:cs typeface="Arial" pitchFamily="34" charset="0"/>
              </a:rPr>
              <a:t>     b.  </a:t>
            </a:r>
            <a:r>
              <a:rPr lang="en-US" sz="3100" dirty="0" err="1" smtClean="0">
                <a:latin typeface="+mj-lt"/>
                <a:cs typeface="Arial" pitchFamily="34" charset="0"/>
              </a:rPr>
              <a:t>menyelenggarakan</a:t>
            </a:r>
            <a:r>
              <a:rPr lang="en-US" sz="3100" dirty="0" smtClean="0">
                <a:latin typeface="+mj-lt"/>
                <a:cs typeface="Arial" pitchFamily="34" charset="0"/>
              </a:rPr>
              <a:t> </a:t>
            </a:r>
            <a:r>
              <a:rPr lang="en-US" sz="3100" dirty="0" err="1" smtClean="0">
                <a:latin typeface="+mj-lt"/>
                <a:cs typeface="Arial" pitchFamily="34" charset="0"/>
              </a:rPr>
              <a:t>administrasi</a:t>
            </a:r>
            <a:r>
              <a:rPr lang="en-US" sz="3100" dirty="0" smtClean="0">
                <a:latin typeface="+mj-lt"/>
                <a:cs typeface="Arial" pitchFamily="34" charset="0"/>
              </a:rPr>
              <a:t> </a:t>
            </a:r>
            <a:r>
              <a:rPr lang="en-US" sz="3100" dirty="0" err="1" smtClean="0">
                <a:latin typeface="+mj-lt"/>
                <a:cs typeface="Arial" pitchFamily="34" charset="0"/>
              </a:rPr>
              <a:t>keuangan</a:t>
            </a:r>
            <a:r>
              <a:rPr lang="en-US" sz="3100" dirty="0" smtClean="0">
                <a:latin typeface="+mj-lt"/>
                <a:cs typeface="Arial" pitchFamily="34" charset="0"/>
              </a:rPr>
              <a:t> DPRD; </a:t>
            </a:r>
          </a:p>
          <a:p>
            <a:pPr>
              <a:buNone/>
            </a:pPr>
            <a:r>
              <a:rPr lang="en-US" sz="3100" dirty="0" smtClean="0">
                <a:latin typeface="+mj-lt"/>
                <a:cs typeface="Arial" pitchFamily="34" charset="0"/>
              </a:rPr>
              <a:t>     c.   </a:t>
            </a:r>
            <a:r>
              <a:rPr lang="en-US" sz="3100" dirty="0" err="1" smtClean="0">
                <a:latin typeface="+mj-lt"/>
                <a:cs typeface="Arial" pitchFamily="34" charset="0"/>
              </a:rPr>
              <a:t>mendukung</a:t>
            </a:r>
            <a:r>
              <a:rPr lang="en-US" sz="3100" dirty="0" smtClean="0">
                <a:latin typeface="+mj-lt"/>
                <a:cs typeface="Arial" pitchFamily="34" charset="0"/>
              </a:rPr>
              <a:t> </a:t>
            </a:r>
            <a:r>
              <a:rPr lang="en-US" sz="3100" dirty="0" err="1" smtClean="0">
                <a:latin typeface="+mj-lt"/>
                <a:cs typeface="Arial" pitchFamily="34" charset="0"/>
              </a:rPr>
              <a:t>pelaksanaan</a:t>
            </a:r>
            <a:r>
              <a:rPr lang="en-US" sz="3100" dirty="0" smtClean="0">
                <a:latin typeface="+mj-lt"/>
                <a:cs typeface="Arial" pitchFamily="34" charset="0"/>
              </a:rPr>
              <a:t> </a:t>
            </a:r>
            <a:r>
              <a:rPr lang="en-US" sz="3100" dirty="0" err="1" smtClean="0">
                <a:latin typeface="+mj-lt"/>
                <a:cs typeface="Arial" pitchFamily="34" charset="0"/>
              </a:rPr>
              <a:t>tugas</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fungsi</a:t>
            </a:r>
            <a:r>
              <a:rPr lang="en-US" sz="3100" dirty="0" smtClean="0">
                <a:latin typeface="+mj-lt"/>
                <a:cs typeface="Arial" pitchFamily="34" charset="0"/>
              </a:rPr>
              <a:t> DPRD</a:t>
            </a:r>
          </a:p>
          <a:p>
            <a:pPr>
              <a:buNone/>
            </a:pPr>
            <a:r>
              <a:rPr lang="en-US" sz="3100" dirty="0" smtClean="0">
                <a:latin typeface="+mj-lt"/>
                <a:cs typeface="Arial" pitchFamily="34" charset="0"/>
              </a:rPr>
              <a:t>     d.  </a:t>
            </a:r>
            <a:r>
              <a:rPr lang="en-US" sz="3100" dirty="0" err="1" smtClean="0">
                <a:latin typeface="+mj-lt"/>
                <a:cs typeface="Arial" pitchFamily="34" charset="0"/>
              </a:rPr>
              <a:t>menyediakan</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mengkoordinasi</a:t>
            </a:r>
            <a:r>
              <a:rPr lang="en-US" sz="3100" dirty="0" smtClean="0">
                <a:latin typeface="+mj-lt"/>
                <a:cs typeface="Arial" pitchFamily="34" charset="0"/>
              </a:rPr>
              <a:t> </a:t>
            </a:r>
            <a:r>
              <a:rPr lang="en-US" sz="3100" dirty="0" err="1" smtClean="0">
                <a:latin typeface="+mj-lt"/>
                <a:cs typeface="Arial" pitchFamily="34" charset="0"/>
              </a:rPr>
              <a:t>tenaga</a:t>
            </a:r>
            <a:r>
              <a:rPr lang="en-US" sz="3100" dirty="0" smtClean="0">
                <a:latin typeface="+mj-lt"/>
                <a:cs typeface="Arial" pitchFamily="34" charset="0"/>
              </a:rPr>
              <a:t> </a:t>
            </a:r>
            <a:r>
              <a:rPr lang="en-US" sz="3100" dirty="0" err="1" smtClean="0">
                <a:latin typeface="+mj-lt"/>
                <a:cs typeface="Arial" pitchFamily="34" charset="0"/>
              </a:rPr>
              <a:t>ahli</a:t>
            </a:r>
            <a:r>
              <a:rPr lang="en-US" sz="3100" dirty="0" smtClean="0">
                <a:latin typeface="+mj-lt"/>
                <a:cs typeface="Arial" pitchFamily="34" charset="0"/>
              </a:rPr>
              <a:t> yang</a:t>
            </a:r>
          </a:p>
          <a:p>
            <a:pPr>
              <a:buNone/>
            </a:pPr>
            <a:r>
              <a:rPr lang="en-US" sz="3100" dirty="0" smtClean="0">
                <a:latin typeface="+mj-lt"/>
                <a:cs typeface="Arial" pitchFamily="34" charset="0"/>
              </a:rPr>
              <a:t>          </a:t>
            </a:r>
            <a:r>
              <a:rPr lang="en-US" sz="3100" dirty="0" err="1" smtClean="0">
                <a:latin typeface="+mj-lt"/>
                <a:cs typeface="Arial" pitchFamily="34" charset="0"/>
              </a:rPr>
              <a:t>diperlukan</a:t>
            </a:r>
            <a:r>
              <a:rPr lang="en-US" sz="3100" dirty="0" smtClean="0">
                <a:latin typeface="+mj-lt"/>
                <a:cs typeface="Arial" pitchFamily="34" charset="0"/>
              </a:rPr>
              <a:t> </a:t>
            </a:r>
            <a:r>
              <a:rPr lang="en-US" sz="3100" dirty="0" err="1" smtClean="0">
                <a:latin typeface="+mj-lt"/>
                <a:cs typeface="Arial" pitchFamily="34" charset="0"/>
              </a:rPr>
              <a:t>oleh</a:t>
            </a:r>
            <a:r>
              <a:rPr lang="en-US" sz="3100" dirty="0" smtClean="0">
                <a:latin typeface="+mj-lt"/>
                <a:cs typeface="Arial" pitchFamily="34" charset="0"/>
              </a:rPr>
              <a:t> DPRD </a:t>
            </a:r>
            <a:r>
              <a:rPr lang="en-US" sz="3100" dirty="0" err="1" smtClean="0">
                <a:latin typeface="+mj-lt"/>
                <a:cs typeface="Arial" pitchFamily="34" charset="0"/>
              </a:rPr>
              <a:t>dalam</a:t>
            </a:r>
            <a:r>
              <a:rPr lang="en-US" sz="3100" dirty="0" smtClean="0">
                <a:latin typeface="+mj-lt"/>
                <a:cs typeface="Arial" pitchFamily="34" charset="0"/>
              </a:rPr>
              <a:t> </a:t>
            </a:r>
            <a:r>
              <a:rPr lang="en-US" sz="3100" dirty="0" err="1" smtClean="0">
                <a:latin typeface="+mj-lt"/>
                <a:cs typeface="Arial" pitchFamily="34" charset="0"/>
              </a:rPr>
              <a:t>melaksanakan</a:t>
            </a:r>
            <a:r>
              <a:rPr lang="en-US" sz="3100" dirty="0" smtClean="0">
                <a:latin typeface="+mj-lt"/>
                <a:cs typeface="Arial" pitchFamily="34" charset="0"/>
              </a:rPr>
              <a:t> </a:t>
            </a:r>
          </a:p>
          <a:p>
            <a:pPr>
              <a:buNone/>
            </a:pPr>
            <a:r>
              <a:rPr lang="en-US" sz="3100" dirty="0" smtClean="0">
                <a:latin typeface="+mj-lt"/>
                <a:cs typeface="Arial" pitchFamily="34" charset="0"/>
              </a:rPr>
              <a:t>          </a:t>
            </a:r>
            <a:r>
              <a:rPr lang="en-US" sz="3100" dirty="0" err="1" smtClean="0">
                <a:latin typeface="+mj-lt"/>
                <a:cs typeface="Arial" pitchFamily="34" charset="0"/>
              </a:rPr>
              <a:t>fungsinya</a:t>
            </a:r>
            <a:r>
              <a:rPr lang="en-US" sz="3100" dirty="0" smtClean="0">
                <a:latin typeface="+mj-lt"/>
                <a:cs typeface="Arial" pitchFamily="34" charset="0"/>
              </a:rPr>
              <a:t> </a:t>
            </a:r>
            <a:r>
              <a:rPr lang="en-US" sz="3100" dirty="0" err="1" smtClean="0">
                <a:latin typeface="+mj-lt"/>
                <a:cs typeface="Arial" pitchFamily="34" charset="0"/>
              </a:rPr>
              <a:t>sesuai</a:t>
            </a:r>
            <a:r>
              <a:rPr lang="en-US" sz="3100" dirty="0" smtClean="0">
                <a:latin typeface="+mj-lt"/>
                <a:cs typeface="Arial" pitchFamily="34" charset="0"/>
              </a:rPr>
              <a:t> </a:t>
            </a:r>
            <a:r>
              <a:rPr lang="en-US" sz="3100" dirty="0" err="1" smtClean="0">
                <a:latin typeface="+mj-lt"/>
                <a:cs typeface="Arial" pitchFamily="34" charset="0"/>
              </a:rPr>
              <a:t>dengan</a:t>
            </a:r>
            <a:r>
              <a:rPr lang="en-US" sz="3100" dirty="0" smtClean="0">
                <a:latin typeface="+mj-lt"/>
                <a:cs typeface="Arial" pitchFamily="34" charset="0"/>
              </a:rPr>
              <a:t> </a:t>
            </a:r>
            <a:r>
              <a:rPr lang="en-US" sz="3100" dirty="0" err="1" smtClean="0">
                <a:latin typeface="+mj-lt"/>
                <a:cs typeface="Arial" pitchFamily="34" charset="0"/>
              </a:rPr>
              <a:t>kemampuan</a:t>
            </a:r>
            <a:r>
              <a:rPr lang="en-US" sz="3100" dirty="0" smtClean="0">
                <a:latin typeface="+mj-lt"/>
                <a:cs typeface="Arial" pitchFamily="34" charset="0"/>
              </a:rPr>
              <a:t> </a:t>
            </a:r>
            <a:r>
              <a:rPr lang="en-US" sz="3100" dirty="0" err="1" smtClean="0">
                <a:latin typeface="+mj-lt"/>
                <a:cs typeface="Arial" pitchFamily="34" charset="0"/>
              </a:rPr>
              <a:t>keuangan</a:t>
            </a:r>
            <a:r>
              <a:rPr lang="en-US" sz="3100" dirty="0">
                <a:latin typeface="+mj-lt"/>
                <a:cs typeface="Arial" pitchFamily="34" charset="0"/>
              </a:rPr>
              <a:t>  </a:t>
            </a:r>
            <a:endParaRPr lang="en-US" sz="3100" dirty="0" smtClean="0">
              <a:latin typeface="+mj-lt"/>
              <a:cs typeface="Arial" pitchFamily="34" charset="0"/>
            </a:endParaRPr>
          </a:p>
          <a:p>
            <a:pPr>
              <a:buNone/>
            </a:pPr>
            <a:r>
              <a:rPr lang="en-US" sz="3100" dirty="0">
                <a:latin typeface="+mj-lt"/>
                <a:cs typeface="Arial" pitchFamily="34" charset="0"/>
              </a:rPr>
              <a:t> </a:t>
            </a:r>
            <a:r>
              <a:rPr lang="en-US" sz="3100" dirty="0" smtClean="0">
                <a:latin typeface="+mj-lt"/>
                <a:cs typeface="Arial" pitchFamily="34" charset="0"/>
              </a:rPr>
              <a:t>        </a:t>
            </a:r>
            <a:r>
              <a:rPr lang="en-US" sz="3100" dirty="0" err="1" smtClean="0">
                <a:latin typeface="+mj-lt"/>
                <a:cs typeface="Arial" pitchFamily="34" charset="0"/>
              </a:rPr>
              <a:t>daerah</a:t>
            </a:r>
            <a:r>
              <a:rPr lang="en-US" sz="3100" dirty="0" smtClean="0">
                <a:latin typeface="+mj-lt"/>
                <a:cs typeface="Arial" pitchFamily="34" charset="0"/>
              </a:rPr>
              <a:t>.</a:t>
            </a:r>
          </a:p>
          <a:p>
            <a:endParaRPr lang="en-US" sz="3100" dirty="0" smtClean="0">
              <a:latin typeface="+mj-lt"/>
              <a:cs typeface="Arial" pitchFamily="34" charset="0"/>
            </a:endParaRPr>
          </a:p>
          <a:p>
            <a:endParaRPr lang="en-US" dirty="0">
              <a:latin typeface="+mj-lt"/>
            </a:endParaRPr>
          </a:p>
        </p:txBody>
      </p:sp>
    </p:spTree>
    <p:extLst>
      <p:ext uri="{BB962C8B-B14F-4D97-AF65-F5344CB8AC3E}">
        <p14:creationId xmlns:p14="http://schemas.microsoft.com/office/powerpoint/2010/main" val="4288749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533400" y="762000"/>
            <a:ext cx="8153400" cy="5364163"/>
          </a:xfrm>
        </p:spPr>
        <p:txBody>
          <a:bodyPr>
            <a:normAutofit fontScale="25000" lnSpcReduction="20000"/>
          </a:bodyPr>
          <a:lstStyle/>
          <a:p>
            <a:pPr>
              <a:buNone/>
            </a:pPr>
            <a:r>
              <a:rPr lang="en-US" b="1" dirty="0" smtClean="0"/>
              <a:t>5. </a:t>
            </a:r>
            <a:r>
              <a:rPr lang="en-US" sz="11200" b="1" dirty="0" err="1" smtClean="0">
                <a:latin typeface="+mj-lt"/>
              </a:rPr>
              <a:t>Kecamatan</a:t>
            </a:r>
            <a:r>
              <a:rPr lang="en-US" sz="11200" dirty="0" smtClean="0">
                <a:latin typeface="+mj-lt"/>
              </a:rPr>
              <a:t> </a:t>
            </a:r>
            <a:r>
              <a:rPr lang="en-US" sz="11200" dirty="0" err="1" smtClean="0">
                <a:latin typeface="+mj-lt"/>
              </a:rPr>
              <a:t>adalah</a:t>
            </a:r>
            <a:r>
              <a:rPr lang="en-US" sz="11200" dirty="0" smtClean="0">
                <a:latin typeface="+mj-lt"/>
              </a:rPr>
              <a:t> </a:t>
            </a:r>
            <a:r>
              <a:rPr lang="en-US" sz="11200" dirty="0" err="1" smtClean="0">
                <a:latin typeface="+mj-lt"/>
              </a:rPr>
              <a:t>wilayah</a:t>
            </a:r>
            <a:r>
              <a:rPr lang="en-US" sz="11200" dirty="0" smtClean="0">
                <a:latin typeface="+mj-lt"/>
              </a:rPr>
              <a:t> </a:t>
            </a:r>
            <a:r>
              <a:rPr lang="en-US" sz="11200" dirty="0" err="1" smtClean="0">
                <a:latin typeface="+mj-lt"/>
              </a:rPr>
              <a:t>kerja</a:t>
            </a:r>
            <a:r>
              <a:rPr lang="en-US" sz="11200" dirty="0" smtClean="0">
                <a:latin typeface="+mj-lt"/>
              </a:rPr>
              <a:t> </a:t>
            </a:r>
            <a:r>
              <a:rPr lang="en-US" sz="11200" dirty="0" err="1" smtClean="0">
                <a:latin typeface="+mj-lt"/>
              </a:rPr>
              <a:t>Camat</a:t>
            </a:r>
            <a:r>
              <a:rPr lang="en-US" sz="11200" dirty="0" smtClean="0">
                <a:latin typeface="+mj-lt"/>
              </a:rPr>
              <a:t> </a:t>
            </a:r>
            <a:r>
              <a:rPr lang="en-US" sz="11200" dirty="0" err="1" smtClean="0">
                <a:latin typeface="+mj-lt"/>
              </a:rPr>
              <a:t>sebagai</a:t>
            </a:r>
            <a:r>
              <a:rPr lang="en-US" sz="11200" dirty="0" smtClean="0">
                <a:latin typeface="+mj-lt"/>
              </a:rPr>
              <a:t> </a:t>
            </a:r>
            <a:r>
              <a:rPr lang="en-US" sz="11200" dirty="0" err="1" smtClean="0">
                <a:latin typeface="+mj-lt"/>
              </a:rPr>
              <a:t>Perangkat</a:t>
            </a:r>
            <a:r>
              <a:rPr lang="en-US" sz="11200" dirty="0" smtClean="0">
                <a:latin typeface="+mj-lt"/>
              </a:rPr>
              <a:t> Daerah </a:t>
            </a:r>
            <a:r>
              <a:rPr lang="en-US" sz="11200" dirty="0" err="1" smtClean="0">
                <a:latin typeface="+mj-lt"/>
              </a:rPr>
              <a:t>Kabupaten</a:t>
            </a:r>
            <a:r>
              <a:rPr lang="en-US" sz="11200" dirty="0" smtClean="0">
                <a:latin typeface="+mj-lt"/>
              </a:rPr>
              <a:t> </a:t>
            </a:r>
            <a:r>
              <a:rPr lang="en-US" sz="11200" dirty="0" err="1" smtClean="0">
                <a:latin typeface="+mj-lt"/>
              </a:rPr>
              <a:t>dan</a:t>
            </a:r>
            <a:r>
              <a:rPr lang="en-US" sz="11200" dirty="0" smtClean="0">
                <a:latin typeface="+mj-lt"/>
              </a:rPr>
              <a:t>/</a:t>
            </a:r>
            <a:r>
              <a:rPr lang="en-US" sz="11200" dirty="0" err="1" smtClean="0">
                <a:latin typeface="+mj-lt"/>
              </a:rPr>
              <a:t>atau</a:t>
            </a:r>
            <a:r>
              <a:rPr lang="en-US" sz="11200" dirty="0" smtClean="0">
                <a:latin typeface="+mj-lt"/>
              </a:rPr>
              <a:t> Kota. </a:t>
            </a:r>
            <a:r>
              <a:rPr lang="en-US" sz="11200" dirty="0" err="1" smtClean="0">
                <a:latin typeface="+mj-lt"/>
              </a:rPr>
              <a:t>Kecamatan</a:t>
            </a:r>
            <a:r>
              <a:rPr lang="en-US" sz="11200" dirty="0" smtClean="0">
                <a:latin typeface="+mj-lt"/>
              </a:rPr>
              <a:t> </a:t>
            </a:r>
            <a:r>
              <a:rPr lang="en-US" sz="11200" dirty="0" err="1" smtClean="0">
                <a:latin typeface="+mj-lt"/>
              </a:rPr>
              <a:t>dibentuk</a:t>
            </a:r>
            <a:r>
              <a:rPr lang="en-US" sz="11200" dirty="0" smtClean="0">
                <a:latin typeface="+mj-lt"/>
              </a:rPr>
              <a:t> </a:t>
            </a:r>
            <a:r>
              <a:rPr lang="en-US" sz="11200" dirty="0" err="1" smtClean="0">
                <a:latin typeface="+mj-lt"/>
              </a:rPr>
              <a:t>di</a:t>
            </a:r>
            <a:r>
              <a:rPr lang="en-US" sz="11200" dirty="0" smtClean="0">
                <a:latin typeface="+mj-lt"/>
              </a:rPr>
              <a:t> </a:t>
            </a:r>
            <a:r>
              <a:rPr lang="en-US" sz="11200" dirty="0" err="1" smtClean="0">
                <a:latin typeface="+mj-lt"/>
              </a:rPr>
              <a:t>wilayah</a:t>
            </a:r>
            <a:r>
              <a:rPr lang="en-US" sz="11200" dirty="0" smtClean="0">
                <a:latin typeface="+mj-lt"/>
              </a:rPr>
              <a:t> </a:t>
            </a:r>
            <a:r>
              <a:rPr lang="en-US" sz="11200" dirty="0" err="1" smtClean="0">
                <a:latin typeface="+mj-lt"/>
              </a:rPr>
              <a:t>kabupaten</a:t>
            </a:r>
            <a:r>
              <a:rPr lang="en-US" sz="11200" dirty="0" smtClean="0">
                <a:latin typeface="+mj-lt"/>
              </a:rPr>
              <a:t>/</a:t>
            </a:r>
            <a:r>
              <a:rPr lang="en-US" sz="11200" dirty="0" err="1" smtClean="0">
                <a:latin typeface="+mj-lt"/>
              </a:rPr>
              <a:t>kota</a:t>
            </a:r>
            <a:r>
              <a:rPr lang="en-US" sz="11200" dirty="0" smtClean="0">
                <a:latin typeface="+mj-lt"/>
              </a:rPr>
              <a:t> </a:t>
            </a:r>
            <a:r>
              <a:rPr lang="en-US" sz="11200" dirty="0" err="1" smtClean="0">
                <a:latin typeface="+mj-lt"/>
              </a:rPr>
              <a:t>dengan</a:t>
            </a:r>
            <a:r>
              <a:rPr lang="en-US" sz="11200" dirty="0" smtClean="0">
                <a:latin typeface="+mj-lt"/>
              </a:rPr>
              <a:t> </a:t>
            </a:r>
            <a:r>
              <a:rPr lang="en-US" sz="11200" dirty="0" err="1" smtClean="0">
                <a:latin typeface="+mj-lt"/>
              </a:rPr>
              <a:t>Perda</a:t>
            </a:r>
            <a:r>
              <a:rPr lang="en-US" sz="11200" dirty="0" smtClean="0">
                <a:latin typeface="+mj-lt"/>
              </a:rPr>
              <a:t> </a:t>
            </a:r>
            <a:r>
              <a:rPr lang="en-US" sz="11200" dirty="0" err="1" smtClean="0">
                <a:latin typeface="+mj-lt"/>
              </a:rPr>
              <a:t>berpedoman</a:t>
            </a:r>
            <a:r>
              <a:rPr lang="en-US" sz="11200" dirty="0" smtClean="0">
                <a:latin typeface="+mj-lt"/>
              </a:rPr>
              <a:t> </a:t>
            </a:r>
            <a:r>
              <a:rPr lang="en-US" sz="11200" dirty="0" err="1" smtClean="0">
                <a:latin typeface="+mj-lt"/>
              </a:rPr>
              <a:t>pada</a:t>
            </a:r>
            <a:r>
              <a:rPr lang="en-US" sz="11200" dirty="0" smtClean="0">
                <a:latin typeface="+mj-lt"/>
              </a:rPr>
              <a:t> </a:t>
            </a:r>
            <a:r>
              <a:rPr lang="en-US" sz="11200" dirty="0" err="1" smtClean="0">
                <a:latin typeface="+mj-lt"/>
              </a:rPr>
              <a:t>Peraturan</a:t>
            </a:r>
            <a:r>
              <a:rPr lang="en-US" sz="11200" dirty="0" smtClean="0">
                <a:latin typeface="+mj-lt"/>
              </a:rPr>
              <a:t> </a:t>
            </a:r>
            <a:r>
              <a:rPr lang="en-US" sz="11200" dirty="0" err="1" smtClean="0">
                <a:latin typeface="+mj-lt"/>
              </a:rPr>
              <a:t>Pemerintah</a:t>
            </a:r>
            <a:r>
              <a:rPr lang="en-US" sz="11200" dirty="0" smtClean="0">
                <a:latin typeface="+mj-lt"/>
              </a:rPr>
              <a:t>. </a:t>
            </a:r>
            <a:r>
              <a:rPr lang="en-US" sz="11200" dirty="0" err="1" smtClean="0">
                <a:latin typeface="+mj-lt"/>
              </a:rPr>
              <a:t>Kecamatan</a:t>
            </a:r>
            <a:r>
              <a:rPr lang="en-US" sz="11200" dirty="0" smtClean="0">
                <a:latin typeface="+mj-lt"/>
              </a:rPr>
              <a:t> </a:t>
            </a:r>
            <a:r>
              <a:rPr lang="en-US" sz="11200" dirty="0" err="1" smtClean="0">
                <a:latin typeface="+mj-lt"/>
              </a:rPr>
              <a:t>dipimpin</a:t>
            </a:r>
            <a:r>
              <a:rPr lang="en-US" sz="11200" dirty="0" smtClean="0">
                <a:latin typeface="+mj-lt"/>
              </a:rPr>
              <a:t> </a:t>
            </a:r>
            <a:r>
              <a:rPr lang="en-US" sz="11200" dirty="0" err="1" smtClean="0">
                <a:latin typeface="+mj-lt"/>
              </a:rPr>
              <a:t>oleh</a:t>
            </a:r>
            <a:r>
              <a:rPr lang="en-US" sz="11200" dirty="0" smtClean="0">
                <a:latin typeface="+mj-lt"/>
              </a:rPr>
              <a:t> </a:t>
            </a:r>
            <a:r>
              <a:rPr lang="en-US" sz="11200" dirty="0" err="1" smtClean="0">
                <a:latin typeface="+mj-lt"/>
              </a:rPr>
              <a:t>camat</a:t>
            </a:r>
            <a:r>
              <a:rPr lang="en-US" sz="11200" dirty="0" smtClean="0">
                <a:latin typeface="+mj-lt"/>
              </a:rPr>
              <a:t> yang </a:t>
            </a:r>
            <a:r>
              <a:rPr lang="en-US" sz="11200" dirty="0" err="1" smtClean="0">
                <a:latin typeface="+mj-lt"/>
              </a:rPr>
              <a:t>dalam</a:t>
            </a:r>
            <a:r>
              <a:rPr lang="en-US" sz="11200" dirty="0" smtClean="0">
                <a:latin typeface="+mj-lt"/>
              </a:rPr>
              <a:t> </a:t>
            </a:r>
            <a:r>
              <a:rPr lang="en-US" sz="11200" dirty="0" err="1" smtClean="0">
                <a:latin typeface="+mj-lt"/>
              </a:rPr>
              <a:t>pelaksanaan</a:t>
            </a:r>
            <a:r>
              <a:rPr lang="en-US" sz="11200" dirty="0" smtClean="0">
                <a:latin typeface="+mj-lt"/>
              </a:rPr>
              <a:t> </a:t>
            </a:r>
            <a:r>
              <a:rPr lang="en-US" sz="11200" dirty="0" err="1" smtClean="0">
                <a:latin typeface="+mj-lt"/>
              </a:rPr>
              <a:t>tugasnya</a:t>
            </a:r>
            <a:r>
              <a:rPr lang="en-US" sz="11200" dirty="0" smtClean="0">
                <a:latin typeface="+mj-lt"/>
              </a:rPr>
              <a:t> </a:t>
            </a:r>
            <a:r>
              <a:rPr lang="en-US" sz="11200" dirty="0" err="1" smtClean="0">
                <a:latin typeface="+mj-lt"/>
              </a:rPr>
              <a:t>memperoleh</a:t>
            </a:r>
            <a:r>
              <a:rPr lang="en-US" sz="11200" dirty="0" smtClean="0">
                <a:latin typeface="+mj-lt"/>
              </a:rPr>
              <a:t> </a:t>
            </a:r>
            <a:r>
              <a:rPr lang="en-US" sz="11200" dirty="0" err="1" smtClean="0">
                <a:latin typeface="+mj-lt"/>
              </a:rPr>
              <a:t>pelimpahan</a:t>
            </a:r>
            <a:r>
              <a:rPr lang="en-US" sz="11200" dirty="0" smtClean="0">
                <a:latin typeface="+mj-lt"/>
              </a:rPr>
              <a:t> </a:t>
            </a:r>
            <a:r>
              <a:rPr lang="en-US" sz="11200" dirty="0" err="1" smtClean="0">
                <a:latin typeface="+mj-lt"/>
              </a:rPr>
              <a:t>sebagian</a:t>
            </a:r>
            <a:r>
              <a:rPr lang="en-US" sz="11200" dirty="0" smtClean="0">
                <a:latin typeface="+mj-lt"/>
              </a:rPr>
              <a:t> </a:t>
            </a:r>
            <a:r>
              <a:rPr lang="en-US" sz="11200" dirty="0" err="1" smtClean="0">
                <a:latin typeface="+mj-lt"/>
              </a:rPr>
              <a:t>wewenang</a:t>
            </a:r>
            <a:r>
              <a:rPr lang="en-US" sz="11200" dirty="0" smtClean="0">
                <a:latin typeface="+mj-lt"/>
              </a:rPr>
              <a:t> </a:t>
            </a:r>
            <a:r>
              <a:rPr lang="en-US" sz="11200" dirty="0" err="1" smtClean="0">
                <a:latin typeface="+mj-lt"/>
              </a:rPr>
              <a:t>bupati</a:t>
            </a:r>
            <a:r>
              <a:rPr lang="en-US" sz="11200" dirty="0" smtClean="0">
                <a:latin typeface="+mj-lt"/>
              </a:rPr>
              <a:t> </a:t>
            </a:r>
            <a:r>
              <a:rPr lang="en-US" sz="11200" dirty="0" err="1" smtClean="0">
                <a:latin typeface="+mj-lt"/>
              </a:rPr>
              <a:t>atau</a:t>
            </a:r>
            <a:r>
              <a:rPr lang="en-US" sz="11200" dirty="0" smtClean="0">
                <a:latin typeface="+mj-lt"/>
              </a:rPr>
              <a:t> </a:t>
            </a:r>
            <a:r>
              <a:rPr lang="en-US" sz="11200" dirty="0" err="1" smtClean="0">
                <a:latin typeface="+mj-lt"/>
              </a:rPr>
              <a:t>walikota</a:t>
            </a:r>
            <a:r>
              <a:rPr lang="en-US" sz="11200" dirty="0" smtClean="0">
                <a:latin typeface="+mj-lt"/>
              </a:rPr>
              <a:t> </a:t>
            </a:r>
            <a:r>
              <a:rPr lang="en-US" sz="11200" dirty="0" err="1" smtClean="0">
                <a:latin typeface="+mj-lt"/>
              </a:rPr>
              <a:t>untuk</a:t>
            </a:r>
            <a:r>
              <a:rPr lang="en-US" sz="11200" dirty="0" smtClean="0">
                <a:latin typeface="+mj-lt"/>
              </a:rPr>
              <a:t> </a:t>
            </a:r>
            <a:r>
              <a:rPr lang="en-US" sz="11200" dirty="0" err="1" smtClean="0">
                <a:latin typeface="+mj-lt"/>
              </a:rPr>
              <a:t>menangani</a:t>
            </a:r>
            <a:r>
              <a:rPr lang="en-US" sz="11200" dirty="0" smtClean="0">
                <a:latin typeface="+mj-lt"/>
              </a:rPr>
              <a:t> </a:t>
            </a:r>
            <a:r>
              <a:rPr lang="en-US" sz="11200" dirty="0" err="1" smtClean="0">
                <a:latin typeface="+mj-lt"/>
              </a:rPr>
              <a:t>sebagian</a:t>
            </a:r>
            <a:r>
              <a:rPr lang="en-US" sz="11200" dirty="0" smtClean="0">
                <a:latin typeface="+mj-lt"/>
              </a:rPr>
              <a:t> urusan </a:t>
            </a:r>
            <a:r>
              <a:rPr lang="en-US" sz="11200" dirty="0" err="1" smtClean="0">
                <a:latin typeface="+mj-lt"/>
              </a:rPr>
              <a:t>otonomi</a:t>
            </a:r>
            <a:r>
              <a:rPr lang="en-US" sz="11200" dirty="0" smtClean="0">
                <a:latin typeface="+mj-lt"/>
              </a:rPr>
              <a:t> </a:t>
            </a:r>
            <a:r>
              <a:rPr lang="en-US" sz="11200" dirty="0" err="1" smtClean="0">
                <a:latin typeface="+mj-lt"/>
              </a:rPr>
              <a:t>daerah</a:t>
            </a:r>
            <a:endParaRPr lang="id-ID" sz="11200" dirty="0" smtClean="0">
              <a:latin typeface="+mj-lt"/>
            </a:endParaRPr>
          </a:p>
          <a:p>
            <a:pPr marL="514350" indent="-514350">
              <a:buFont typeface="+mj-lt"/>
              <a:buAutoNum type="arabicPeriod" startAt="6"/>
            </a:pPr>
            <a:r>
              <a:rPr lang="en-US" sz="11200" b="1" dirty="0" err="1">
                <a:latin typeface="+mj-lt"/>
              </a:rPr>
              <a:t>Kelurahan</a:t>
            </a:r>
            <a:r>
              <a:rPr lang="en-US" sz="11200" dirty="0">
                <a:latin typeface="+mj-lt"/>
              </a:rPr>
              <a:t> </a:t>
            </a:r>
            <a:r>
              <a:rPr lang="en-US" sz="11200" dirty="0" err="1">
                <a:latin typeface="+mj-lt"/>
              </a:rPr>
              <a:t>adalah</a:t>
            </a:r>
            <a:r>
              <a:rPr lang="en-US" sz="11200" dirty="0">
                <a:latin typeface="+mj-lt"/>
              </a:rPr>
              <a:t> </a:t>
            </a:r>
            <a:r>
              <a:rPr lang="en-US" sz="11200" dirty="0" err="1">
                <a:latin typeface="+mj-lt"/>
              </a:rPr>
              <a:t>wilayah</a:t>
            </a:r>
            <a:r>
              <a:rPr lang="en-US" sz="11200" dirty="0">
                <a:latin typeface="+mj-lt"/>
              </a:rPr>
              <a:t> </a:t>
            </a:r>
            <a:r>
              <a:rPr lang="en-US" sz="11200" dirty="0" err="1">
                <a:latin typeface="+mj-lt"/>
              </a:rPr>
              <a:t>kerja</a:t>
            </a:r>
            <a:r>
              <a:rPr lang="en-US" sz="11200" dirty="0">
                <a:latin typeface="+mj-lt"/>
              </a:rPr>
              <a:t> </a:t>
            </a:r>
            <a:r>
              <a:rPr lang="en-US" sz="11200" dirty="0" err="1">
                <a:latin typeface="+mj-lt"/>
              </a:rPr>
              <a:t>Lurah</a:t>
            </a:r>
            <a:r>
              <a:rPr lang="en-US" sz="11200" dirty="0">
                <a:latin typeface="+mj-lt"/>
              </a:rPr>
              <a:t> </a:t>
            </a:r>
            <a:r>
              <a:rPr lang="en-US" sz="11200" dirty="0" err="1">
                <a:latin typeface="+mj-lt"/>
              </a:rPr>
              <a:t>sebagai</a:t>
            </a:r>
            <a:r>
              <a:rPr lang="en-US" sz="11200" dirty="0">
                <a:latin typeface="+mj-lt"/>
              </a:rPr>
              <a:t> </a:t>
            </a:r>
            <a:r>
              <a:rPr lang="en-US" sz="11200" dirty="0" err="1">
                <a:latin typeface="+mj-lt"/>
              </a:rPr>
              <a:t>Perangkat</a:t>
            </a:r>
            <a:r>
              <a:rPr lang="en-US" sz="11200" dirty="0">
                <a:latin typeface="+mj-lt"/>
              </a:rPr>
              <a:t> Daerah </a:t>
            </a:r>
            <a:r>
              <a:rPr lang="en-US" sz="11200" dirty="0" err="1">
                <a:latin typeface="+mj-lt"/>
              </a:rPr>
              <a:t>Kabupaten</a:t>
            </a:r>
            <a:r>
              <a:rPr lang="en-US" sz="11200" dirty="0">
                <a:latin typeface="+mj-lt"/>
              </a:rPr>
              <a:t> </a:t>
            </a:r>
            <a:r>
              <a:rPr lang="en-US" sz="11200" dirty="0" err="1">
                <a:latin typeface="+mj-lt"/>
              </a:rPr>
              <a:t>dan</a:t>
            </a:r>
            <a:r>
              <a:rPr lang="en-US" sz="11200" dirty="0">
                <a:latin typeface="+mj-lt"/>
              </a:rPr>
              <a:t>/</a:t>
            </a:r>
            <a:r>
              <a:rPr lang="en-US" sz="11200" dirty="0" err="1">
                <a:latin typeface="+mj-lt"/>
              </a:rPr>
              <a:t>atau</a:t>
            </a:r>
            <a:r>
              <a:rPr lang="en-US" sz="11200" dirty="0">
                <a:latin typeface="+mj-lt"/>
              </a:rPr>
              <a:t> Daerah Kota di </a:t>
            </a:r>
            <a:r>
              <a:rPr lang="en-US" sz="11200" dirty="0" err="1">
                <a:latin typeface="+mj-lt"/>
              </a:rPr>
              <a:t>bawah</a:t>
            </a:r>
            <a:r>
              <a:rPr lang="en-US" sz="11200" dirty="0">
                <a:latin typeface="+mj-lt"/>
              </a:rPr>
              <a:t> </a:t>
            </a:r>
            <a:r>
              <a:rPr lang="en-US" sz="11200" dirty="0" err="1">
                <a:latin typeface="+mj-lt"/>
              </a:rPr>
              <a:t>Kecamatan</a:t>
            </a:r>
            <a:r>
              <a:rPr lang="en-US" sz="11200" dirty="0">
                <a:latin typeface="+mj-lt"/>
              </a:rPr>
              <a:t>. </a:t>
            </a:r>
            <a:r>
              <a:rPr lang="en-US" sz="11200" dirty="0" err="1">
                <a:latin typeface="+mj-lt"/>
              </a:rPr>
              <a:t>Kelurahan</a:t>
            </a:r>
            <a:r>
              <a:rPr lang="en-US" sz="11200" dirty="0">
                <a:latin typeface="+mj-lt"/>
              </a:rPr>
              <a:t> </a:t>
            </a:r>
            <a:r>
              <a:rPr lang="en-US" sz="11200" dirty="0" err="1">
                <a:latin typeface="+mj-lt"/>
              </a:rPr>
              <a:t>dibentuk</a:t>
            </a:r>
            <a:r>
              <a:rPr lang="en-US" sz="11200" dirty="0">
                <a:latin typeface="+mj-lt"/>
              </a:rPr>
              <a:t> di </a:t>
            </a:r>
            <a:r>
              <a:rPr lang="en-US" sz="11200" dirty="0" err="1">
                <a:latin typeface="+mj-lt"/>
              </a:rPr>
              <a:t>wilayah</a:t>
            </a:r>
            <a:r>
              <a:rPr lang="en-US" sz="11200" dirty="0">
                <a:latin typeface="+mj-lt"/>
              </a:rPr>
              <a:t> </a:t>
            </a:r>
            <a:r>
              <a:rPr lang="en-US" sz="11200" dirty="0" err="1">
                <a:latin typeface="+mj-lt"/>
              </a:rPr>
              <a:t>kecamatan</a:t>
            </a:r>
            <a:r>
              <a:rPr lang="en-US" sz="11200" dirty="0">
                <a:latin typeface="+mj-lt"/>
              </a:rPr>
              <a:t> </a:t>
            </a:r>
            <a:r>
              <a:rPr lang="en-US" sz="11200" dirty="0" err="1">
                <a:latin typeface="+mj-lt"/>
              </a:rPr>
              <a:t>dengan</a:t>
            </a:r>
            <a:r>
              <a:rPr lang="en-US" sz="11200" dirty="0">
                <a:latin typeface="+mj-lt"/>
              </a:rPr>
              <a:t>   </a:t>
            </a:r>
            <a:r>
              <a:rPr lang="en-US" sz="11200" dirty="0" err="1">
                <a:latin typeface="+mj-lt"/>
              </a:rPr>
              <a:t>Perda</a:t>
            </a:r>
            <a:r>
              <a:rPr lang="en-US" sz="11200" dirty="0">
                <a:latin typeface="+mj-lt"/>
              </a:rPr>
              <a:t> </a:t>
            </a:r>
            <a:r>
              <a:rPr lang="en-US" sz="11200" dirty="0" err="1">
                <a:latin typeface="+mj-lt"/>
              </a:rPr>
              <a:t>berpedoman</a:t>
            </a:r>
            <a:r>
              <a:rPr lang="en-US" sz="11200" dirty="0">
                <a:latin typeface="+mj-lt"/>
              </a:rPr>
              <a:t> </a:t>
            </a:r>
            <a:r>
              <a:rPr lang="en-US" sz="11200" dirty="0" err="1">
                <a:latin typeface="+mj-lt"/>
              </a:rPr>
              <a:t>pada</a:t>
            </a:r>
            <a:r>
              <a:rPr lang="en-US" sz="11200" dirty="0">
                <a:latin typeface="+mj-lt"/>
              </a:rPr>
              <a:t> </a:t>
            </a:r>
            <a:r>
              <a:rPr lang="en-US" sz="11200" dirty="0" err="1">
                <a:latin typeface="+mj-lt"/>
              </a:rPr>
              <a:t>PeraturanPemerintahKelurahan</a:t>
            </a:r>
            <a:r>
              <a:rPr lang="en-US" sz="11200" dirty="0">
                <a:latin typeface="+mj-lt"/>
              </a:rPr>
              <a:t> </a:t>
            </a:r>
            <a:r>
              <a:rPr lang="en-US" sz="11200" dirty="0" err="1">
                <a:latin typeface="+mj-lt"/>
              </a:rPr>
              <a:t>dipimpin</a:t>
            </a:r>
            <a:r>
              <a:rPr lang="en-US" sz="11200" dirty="0">
                <a:latin typeface="+mj-lt"/>
              </a:rPr>
              <a:t> </a:t>
            </a:r>
            <a:r>
              <a:rPr lang="en-US" sz="11200" dirty="0" err="1">
                <a:latin typeface="+mj-lt"/>
              </a:rPr>
              <a:t>oleh</a:t>
            </a:r>
            <a:r>
              <a:rPr lang="en-US" sz="11200" dirty="0">
                <a:latin typeface="+mj-lt"/>
              </a:rPr>
              <a:t> </a:t>
            </a:r>
            <a:r>
              <a:rPr lang="en-US" sz="11200" dirty="0" err="1">
                <a:latin typeface="+mj-lt"/>
              </a:rPr>
              <a:t>lurah</a:t>
            </a:r>
            <a:r>
              <a:rPr lang="en-US" sz="11200" dirty="0">
                <a:latin typeface="+mj-lt"/>
              </a:rPr>
              <a:t> yang </a:t>
            </a:r>
            <a:r>
              <a:rPr lang="en-US" sz="11200" dirty="0" err="1">
                <a:latin typeface="+mj-lt"/>
              </a:rPr>
              <a:t>dalam</a:t>
            </a:r>
            <a:r>
              <a:rPr lang="en-US" sz="11200" dirty="0">
                <a:latin typeface="+mj-lt"/>
              </a:rPr>
              <a:t>   </a:t>
            </a:r>
            <a:r>
              <a:rPr lang="en-US" sz="11200" dirty="0" err="1">
                <a:latin typeface="+mj-lt"/>
              </a:rPr>
              <a:t>pelaksanaan</a:t>
            </a:r>
            <a:r>
              <a:rPr lang="en-US" sz="11200" dirty="0">
                <a:latin typeface="+mj-lt"/>
              </a:rPr>
              <a:t> </a:t>
            </a:r>
            <a:r>
              <a:rPr lang="en-US" sz="11200" dirty="0" err="1">
                <a:latin typeface="+mj-lt"/>
              </a:rPr>
              <a:t>tugasnya</a:t>
            </a:r>
            <a:r>
              <a:rPr lang="en-US" sz="11200" dirty="0">
                <a:latin typeface="+mj-lt"/>
              </a:rPr>
              <a:t> </a:t>
            </a:r>
            <a:r>
              <a:rPr lang="en-US" sz="11200" dirty="0" err="1">
                <a:latin typeface="+mj-lt"/>
              </a:rPr>
              <a:t>memperoleh</a:t>
            </a:r>
            <a:r>
              <a:rPr lang="en-US" sz="11200" dirty="0">
                <a:latin typeface="+mj-lt"/>
              </a:rPr>
              <a:t> </a:t>
            </a:r>
            <a:r>
              <a:rPr lang="en-US" sz="11200" dirty="0" err="1">
                <a:latin typeface="+mj-lt"/>
              </a:rPr>
              <a:t>pelimpahan</a:t>
            </a:r>
            <a:r>
              <a:rPr lang="en-US" sz="11200" dirty="0">
                <a:latin typeface="+mj-lt"/>
              </a:rPr>
              <a:t> </a:t>
            </a:r>
            <a:r>
              <a:rPr lang="en-US" sz="11200" dirty="0" err="1">
                <a:latin typeface="+mj-lt"/>
              </a:rPr>
              <a:t>dari</a:t>
            </a:r>
            <a:r>
              <a:rPr lang="en-US" sz="11200" dirty="0">
                <a:latin typeface="+mj-lt"/>
              </a:rPr>
              <a:t> </a:t>
            </a:r>
            <a:r>
              <a:rPr lang="en-US" sz="11200" dirty="0" err="1">
                <a:latin typeface="+mj-lt"/>
              </a:rPr>
              <a:t>Bupati</a:t>
            </a:r>
            <a:r>
              <a:rPr lang="en-US" sz="11200" dirty="0">
                <a:latin typeface="+mj-lt"/>
              </a:rPr>
              <a:t>/</a:t>
            </a:r>
            <a:r>
              <a:rPr lang="en-US" sz="11200" dirty="0" err="1">
                <a:latin typeface="+mj-lt"/>
              </a:rPr>
              <a:t>Walikota</a:t>
            </a:r>
            <a:r>
              <a:rPr lang="en-US" sz="11200" dirty="0">
                <a:latin typeface="+mj-lt"/>
              </a:rPr>
              <a:t>.</a:t>
            </a:r>
          </a:p>
          <a:p>
            <a:pPr marL="0" indent="0">
              <a:buNone/>
            </a:pPr>
            <a:endParaRPr lang="en-US" sz="11200" dirty="0">
              <a:latin typeface="+mj-lt"/>
            </a:endParaRPr>
          </a:p>
          <a:p>
            <a:pPr marL="514350" indent="-514350">
              <a:buFont typeface="+mj-lt"/>
              <a:buAutoNum type="arabicPeriod" startAt="6"/>
            </a:pPr>
            <a:endParaRPr lang="en-US" sz="11200" dirty="0">
              <a:latin typeface="+mj-lt"/>
            </a:endParaRPr>
          </a:p>
          <a:p>
            <a:pPr>
              <a:buNone/>
            </a:pPr>
            <a:endParaRPr lang="en-US" sz="11200" dirty="0">
              <a:latin typeface="+mj-lt"/>
            </a:endParaRPr>
          </a:p>
          <a:p>
            <a:pPr>
              <a:buNone/>
            </a:pPr>
            <a:endParaRPr lang="en-US" sz="2800" dirty="0" smtClean="0"/>
          </a:p>
          <a:p>
            <a:pPr>
              <a:buNone/>
            </a:pPr>
            <a:endParaRPr lang="en-US" sz="2800" dirty="0"/>
          </a:p>
        </p:txBody>
      </p:sp>
    </p:spTree>
    <p:extLst>
      <p:ext uri="{BB962C8B-B14F-4D97-AF65-F5344CB8AC3E}">
        <p14:creationId xmlns:p14="http://schemas.microsoft.com/office/powerpoint/2010/main" val="906469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850106"/>
          </a:xfrm>
        </p:spPr>
        <p:txBody>
          <a:bodyPr>
            <a:noAutofit/>
          </a:bodyPr>
          <a:lstStyle/>
          <a:p>
            <a:r>
              <a:rPr lang="id-ID" sz="3200" b="1" dirty="0" smtClean="0"/>
              <a:t/>
            </a:r>
            <a:br>
              <a:rPr lang="id-ID" sz="3200" b="1" dirty="0" smtClean="0"/>
            </a:br>
            <a:r>
              <a:rPr lang="en-US" sz="3600" b="1" dirty="0" err="1" smtClean="0"/>
              <a:t>Desa</a:t>
            </a:r>
            <a:r>
              <a:rPr lang="id-ID" sz="3600" b="1" dirty="0" smtClean="0"/>
              <a:t> </a:t>
            </a:r>
            <a:r>
              <a:rPr lang="id-ID" sz="3600" b="1" dirty="0"/>
              <a:t>menurut </a:t>
            </a:r>
            <a:r>
              <a:rPr lang="id-ID" sz="3600" b="1" dirty="0" smtClean="0"/>
              <a:t>UU </a:t>
            </a:r>
            <a:r>
              <a:rPr lang="id-ID" sz="3600" b="1" dirty="0"/>
              <a:t>NOMOR 6 TAHUN 2014 </a:t>
            </a:r>
            <a:br>
              <a:rPr lang="id-ID" sz="3600" b="1" dirty="0"/>
            </a:br>
            <a:endParaRPr lang="id-ID" sz="3600" dirty="0"/>
          </a:p>
        </p:txBody>
      </p:sp>
      <p:sp>
        <p:nvSpPr>
          <p:cNvPr id="3" name="Content Placeholder 2"/>
          <p:cNvSpPr>
            <a:spLocks noGrp="1"/>
          </p:cNvSpPr>
          <p:nvPr>
            <p:ph idx="1"/>
          </p:nvPr>
        </p:nvSpPr>
        <p:spPr>
          <a:xfrm>
            <a:off x="539552" y="1052736"/>
            <a:ext cx="8147248" cy="5616624"/>
          </a:xfrm>
        </p:spPr>
        <p:txBody>
          <a:bodyPr>
            <a:normAutofit fontScale="70000" lnSpcReduction="20000"/>
          </a:bodyPr>
          <a:lstStyle/>
          <a:p>
            <a:pPr marL="0" indent="0">
              <a:buNone/>
            </a:pPr>
            <a:r>
              <a:rPr lang="id-ID" sz="4000" b="1" dirty="0" smtClean="0">
                <a:latin typeface="+mj-lt"/>
              </a:rPr>
              <a:t>Desa</a:t>
            </a:r>
            <a:r>
              <a:rPr lang="id-ID" sz="4000" dirty="0" smtClean="0">
                <a:latin typeface="+mj-lt"/>
              </a:rPr>
              <a:t> </a:t>
            </a:r>
            <a:r>
              <a:rPr lang="id-ID" sz="3400" dirty="0">
                <a:latin typeface="+mj-lt"/>
              </a:rPr>
              <a:t>adalah desa dan desa adat atau yang disebut </a:t>
            </a:r>
            <a:r>
              <a:rPr lang="id-ID" sz="3400" dirty="0" smtClean="0">
                <a:latin typeface="+mj-lt"/>
              </a:rPr>
              <a:t>dg </a:t>
            </a:r>
            <a:r>
              <a:rPr lang="id-ID" sz="3400" dirty="0">
                <a:latin typeface="+mj-lt"/>
              </a:rPr>
              <a:t>nama lain, selanjutnya disebut Desa, adalah kesatuan masyarakat hukum yang memiliki batas wilayah yang berwenang untuk mengatur dan mengurus urusan pemerintahan, kepentingan masyarakat setempat berdasarkan prakarsa masyarakat, hak asal usul, dan/atau hak tradisional yang diakui dan dihormati dalam sistem pemerintahan Negara Kesatuan Republik Indonesia.</a:t>
            </a:r>
            <a:endParaRPr lang="id-ID" sz="3400" b="1" dirty="0" smtClean="0">
              <a:latin typeface="+mj-lt"/>
            </a:endParaRPr>
          </a:p>
          <a:p>
            <a:pPr marL="0" indent="0" fontAlgn="base">
              <a:buNone/>
            </a:pPr>
            <a:r>
              <a:rPr lang="id-ID" sz="3400" b="1" dirty="0" smtClean="0">
                <a:latin typeface="+mj-lt"/>
              </a:rPr>
              <a:t>Jenis-Jenis </a:t>
            </a:r>
            <a:r>
              <a:rPr lang="id-ID" sz="3400" b="1" dirty="0">
                <a:latin typeface="+mj-lt"/>
              </a:rPr>
              <a:t>Lembaga di </a:t>
            </a:r>
            <a:r>
              <a:rPr lang="id-ID" sz="3400" b="1" dirty="0" smtClean="0">
                <a:latin typeface="+mj-lt"/>
              </a:rPr>
              <a:t>Desa </a:t>
            </a:r>
            <a:r>
              <a:rPr lang="id-ID" sz="3400" dirty="0">
                <a:latin typeface="+mj-lt"/>
              </a:rPr>
              <a:t>m</a:t>
            </a:r>
            <a:r>
              <a:rPr lang="id-ID" sz="3400" dirty="0" smtClean="0">
                <a:latin typeface="+mj-lt"/>
              </a:rPr>
              <a:t>enurut U U </a:t>
            </a:r>
            <a:r>
              <a:rPr lang="id-ID" sz="3400" dirty="0">
                <a:latin typeface="+mj-lt"/>
              </a:rPr>
              <a:t>Nomor 6 Tahun 2014  </a:t>
            </a:r>
            <a:r>
              <a:rPr lang="id-ID" sz="3400" dirty="0" smtClean="0">
                <a:latin typeface="+mj-lt"/>
              </a:rPr>
              <a:t>terdapat </a:t>
            </a:r>
            <a:r>
              <a:rPr lang="id-ID" sz="3400" dirty="0">
                <a:latin typeface="+mj-lt"/>
              </a:rPr>
              <a:t>enam lembaga Desa yakni :</a:t>
            </a:r>
          </a:p>
          <a:p>
            <a:pPr fontAlgn="base"/>
            <a:r>
              <a:rPr lang="id-ID" sz="3400" dirty="0">
                <a:latin typeface="+mj-lt"/>
              </a:rPr>
              <a:t>Pemerintah Desa (Kepala Desa dan Perangkat Desa);</a:t>
            </a:r>
          </a:p>
          <a:p>
            <a:pPr fontAlgn="base"/>
            <a:r>
              <a:rPr lang="id-ID" sz="3400" dirty="0">
                <a:latin typeface="+mj-lt"/>
              </a:rPr>
              <a:t>Badan Permusyawaratan Desa (BPD);</a:t>
            </a:r>
          </a:p>
          <a:p>
            <a:pPr fontAlgn="base"/>
            <a:r>
              <a:rPr lang="id-ID" sz="3400" dirty="0">
                <a:latin typeface="+mj-lt"/>
              </a:rPr>
              <a:t>Lembaga kemasyarakatan;</a:t>
            </a:r>
          </a:p>
          <a:p>
            <a:pPr fontAlgn="base"/>
            <a:r>
              <a:rPr lang="id-ID" sz="3400" dirty="0">
                <a:latin typeface="+mj-lt"/>
              </a:rPr>
              <a:t>Lembaga Adat;</a:t>
            </a:r>
          </a:p>
          <a:p>
            <a:pPr fontAlgn="base"/>
            <a:r>
              <a:rPr lang="id-ID" sz="3400" dirty="0">
                <a:latin typeface="+mj-lt"/>
              </a:rPr>
              <a:t>Kerjasama Antar Desa; dan</a:t>
            </a:r>
          </a:p>
          <a:p>
            <a:pPr fontAlgn="base"/>
            <a:r>
              <a:rPr lang="id-ID" sz="3400" dirty="0">
                <a:latin typeface="+mj-lt"/>
              </a:rPr>
              <a:t>Badan Usaha Milik Desa(BUMDes);</a:t>
            </a:r>
          </a:p>
          <a:p>
            <a:endParaRPr lang="id-ID" b="1" dirty="0"/>
          </a:p>
        </p:txBody>
      </p:sp>
    </p:spTree>
    <p:extLst>
      <p:ext uri="{BB962C8B-B14F-4D97-AF65-F5344CB8AC3E}">
        <p14:creationId xmlns:p14="http://schemas.microsoft.com/office/powerpoint/2010/main" val="2942051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74638"/>
            <a:ext cx="8003232" cy="634082"/>
          </a:xfrm>
        </p:spPr>
        <p:txBody>
          <a:bodyPr>
            <a:noAutofit/>
          </a:bodyPr>
          <a:lstStyle/>
          <a:p>
            <a:r>
              <a:rPr lang="id-ID" sz="4000" b="1" dirty="0" smtClean="0"/>
              <a:t>Keuangan Daerah </a:t>
            </a:r>
            <a:endParaRPr lang="id-ID" sz="4000" b="1" dirty="0"/>
          </a:p>
        </p:txBody>
      </p:sp>
      <p:sp>
        <p:nvSpPr>
          <p:cNvPr id="3" name="Content Placeholder 2"/>
          <p:cNvSpPr>
            <a:spLocks noGrp="1"/>
          </p:cNvSpPr>
          <p:nvPr>
            <p:ph idx="1"/>
          </p:nvPr>
        </p:nvSpPr>
        <p:spPr>
          <a:xfrm>
            <a:off x="539552" y="980728"/>
            <a:ext cx="8147248" cy="5400600"/>
          </a:xfrm>
        </p:spPr>
        <p:txBody>
          <a:bodyPr>
            <a:noAutofit/>
          </a:bodyPr>
          <a:lstStyle/>
          <a:p>
            <a:r>
              <a:rPr lang="id-ID" sz="2800" dirty="0" smtClean="0">
                <a:latin typeface="+mj-lt"/>
                <a:cs typeface="Arial" pitchFamily="34" charset="0"/>
              </a:rPr>
              <a:t>Devolusi (penyerahan) tanggung jawab fiskal dari pemerintah pusat kepada tingkatan pemerintahan yang ada dibawahnya</a:t>
            </a:r>
            <a:r>
              <a:rPr lang="en-US" sz="2800" dirty="0" smtClean="0">
                <a:latin typeface="+mj-lt"/>
                <a:cs typeface="Arial" pitchFamily="34" charset="0"/>
              </a:rPr>
              <a:t>.</a:t>
            </a:r>
            <a:r>
              <a:rPr lang="id-ID" sz="2800" dirty="0" smtClean="0">
                <a:latin typeface="+mj-lt"/>
                <a:cs typeface="Arial" pitchFamily="34" charset="0"/>
              </a:rPr>
              <a:t> </a:t>
            </a:r>
            <a:endParaRPr lang="en-US" sz="2800" dirty="0" smtClean="0">
              <a:latin typeface="+mj-lt"/>
              <a:cs typeface="Arial" pitchFamily="34" charset="0"/>
            </a:endParaRPr>
          </a:p>
          <a:p>
            <a:r>
              <a:rPr lang="id-ID" sz="2800" dirty="0" smtClean="0">
                <a:latin typeface="+mj-lt"/>
                <a:cs typeface="Arial" pitchFamily="34" charset="0"/>
              </a:rPr>
              <a:t>Suatu proses distribusi anggaran dr pemerintah y</a:t>
            </a:r>
            <a:r>
              <a:rPr lang="en-US" sz="2800" dirty="0" smtClean="0">
                <a:latin typeface="+mj-lt"/>
                <a:cs typeface="Arial" pitchFamily="34" charset="0"/>
              </a:rPr>
              <a:t>a</a:t>
            </a:r>
            <a:r>
              <a:rPr lang="id-ID" sz="2800" dirty="0" smtClean="0">
                <a:latin typeface="+mj-lt"/>
                <a:cs typeface="Arial" pitchFamily="34" charset="0"/>
              </a:rPr>
              <a:t>ng lebih tinggi k</a:t>
            </a:r>
            <a:r>
              <a:rPr lang="en-US" sz="2800" dirty="0" smtClean="0">
                <a:latin typeface="+mj-lt"/>
                <a:cs typeface="Arial" pitchFamily="34" charset="0"/>
              </a:rPr>
              <a:t>e</a:t>
            </a:r>
            <a:r>
              <a:rPr lang="id-ID" sz="2800" dirty="0" smtClean="0">
                <a:latin typeface="+mj-lt"/>
                <a:cs typeface="Arial" pitchFamily="34" charset="0"/>
              </a:rPr>
              <a:t>p</a:t>
            </a:r>
            <a:r>
              <a:rPr lang="en-US" sz="2800" dirty="0" smtClean="0">
                <a:latin typeface="+mj-lt"/>
                <a:cs typeface="Arial" pitchFamily="34" charset="0"/>
              </a:rPr>
              <a:t>a</a:t>
            </a:r>
            <a:r>
              <a:rPr lang="id-ID" sz="2800" dirty="0" smtClean="0">
                <a:latin typeface="+mj-lt"/>
                <a:cs typeface="Arial" pitchFamily="34" charset="0"/>
              </a:rPr>
              <a:t>d</a:t>
            </a:r>
            <a:r>
              <a:rPr lang="en-US" sz="2800" dirty="0" smtClean="0">
                <a:latin typeface="+mj-lt"/>
                <a:cs typeface="Arial" pitchFamily="34" charset="0"/>
              </a:rPr>
              <a:t>a</a:t>
            </a:r>
            <a:r>
              <a:rPr lang="id-ID" sz="2800" dirty="0" smtClean="0">
                <a:latin typeface="+mj-lt"/>
                <a:cs typeface="Arial" pitchFamily="34" charset="0"/>
              </a:rPr>
              <a:t> pemerintahan yang lebih rendah</a:t>
            </a:r>
            <a:r>
              <a:rPr lang="en-US" sz="2800" dirty="0" smtClean="0">
                <a:latin typeface="+mj-lt"/>
                <a:cs typeface="Arial" pitchFamily="34" charset="0"/>
              </a:rPr>
              <a:t> </a:t>
            </a:r>
            <a:r>
              <a:rPr lang="id-ID" sz="2800" dirty="0" smtClean="0">
                <a:latin typeface="+mj-lt"/>
                <a:cs typeface="Arial" pitchFamily="34" charset="0"/>
                <a:sym typeface="Wingdings" pitchFamily="2" charset="2"/>
              </a:rPr>
              <a:t>un</a:t>
            </a:r>
            <a:r>
              <a:rPr lang="en-US" sz="2800" dirty="0" smtClean="0">
                <a:latin typeface="+mj-lt"/>
                <a:cs typeface="Arial" pitchFamily="34" charset="0"/>
                <a:sym typeface="Wingdings" pitchFamily="2" charset="2"/>
              </a:rPr>
              <a:t>t</a:t>
            </a:r>
            <a:r>
              <a:rPr lang="id-ID" sz="2800" dirty="0" smtClean="0">
                <a:latin typeface="+mj-lt"/>
                <a:cs typeface="Arial" pitchFamily="34" charset="0"/>
                <a:sym typeface="Wingdings" pitchFamily="2" charset="2"/>
              </a:rPr>
              <a:t>u</a:t>
            </a:r>
            <a:r>
              <a:rPr lang="en-US" sz="2800" dirty="0" smtClean="0">
                <a:latin typeface="+mj-lt"/>
                <a:cs typeface="Arial" pitchFamily="34" charset="0"/>
                <a:sym typeface="Wingdings" pitchFamily="2" charset="2"/>
              </a:rPr>
              <a:t>k</a:t>
            </a:r>
            <a:r>
              <a:rPr lang="id-ID" sz="2800" dirty="0" smtClean="0">
                <a:latin typeface="+mj-lt"/>
                <a:cs typeface="Arial" pitchFamily="34" charset="0"/>
                <a:sym typeface="Wingdings" pitchFamily="2" charset="2"/>
              </a:rPr>
              <a:t> mendukung fungsi</a:t>
            </a:r>
            <a:r>
              <a:rPr lang="en-US" sz="2800" dirty="0" smtClean="0">
                <a:latin typeface="+mj-lt"/>
                <a:cs typeface="Arial" pitchFamily="34" charset="0"/>
                <a:sym typeface="Wingdings" pitchFamily="2" charset="2"/>
              </a:rPr>
              <a:t>/</a:t>
            </a:r>
            <a:r>
              <a:rPr lang="id-ID" sz="2800" dirty="0" smtClean="0">
                <a:latin typeface="+mj-lt"/>
                <a:cs typeface="Arial" pitchFamily="34" charset="0"/>
                <a:sym typeface="Wingdings" pitchFamily="2" charset="2"/>
              </a:rPr>
              <a:t>tugas p</a:t>
            </a:r>
            <a:r>
              <a:rPr lang="en-US" sz="2800" dirty="0" smtClean="0">
                <a:latin typeface="+mj-lt"/>
                <a:cs typeface="Arial" pitchFamily="34" charset="0"/>
                <a:sym typeface="Wingdings" pitchFamily="2" charset="2"/>
              </a:rPr>
              <a:t>e</a:t>
            </a:r>
            <a:r>
              <a:rPr lang="id-ID" sz="2800" dirty="0" smtClean="0">
                <a:latin typeface="+mj-lt"/>
                <a:cs typeface="Arial" pitchFamily="34" charset="0"/>
                <a:sym typeface="Wingdings" pitchFamily="2" charset="2"/>
              </a:rPr>
              <a:t>merintahan atau pelayanan publik</a:t>
            </a:r>
            <a:r>
              <a:rPr lang="en-US" sz="2800" dirty="0" smtClean="0">
                <a:latin typeface="+mj-lt"/>
                <a:cs typeface="Arial" pitchFamily="34" charset="0"/>
                <a:sym typeface="Wingdings" pitchFamily="2" charset="2"/>
              </a:rPr>
              <a:t> </a:t>
            </a:r>
            <a:r>
              <a:rPr lang="id-ID" sz="2800" dirty="0" smtClean="0">
                <a:latin typeface="+mj-lt"/>
                <a:cs typeface="Arial" pitchFamily="34" charset="0"/>
                <a:sym typeface="Wingdings" pitchFamily="2" charset="2"/>
              </a:rPr>
              <a:t>sesuai banyaknya kewenangan pemerintahan yang dilimpahkan</a:t>
            </a:r>
            <a:endParaRPr lang="en-US" sz="2800" dirty="0" smtClean="0">
              <a:latin typeface="+mj-lt"/>
              <a:cs typeface="Arial" pitchFamily="34" charset="0"/>
              <a:sym typeface="Wingdings" pitchFamily="2" charset="2"/>
            </a:endParaRPr>
          </a:p>
          <a:p>
            <a:r>
              <a:rPr lang="id-ID" sz="2800" dirty="0" smtClean="0">
                <a:latin typeface="+mj-lt"/>
                <a:cs typeface="Arial" pitchFamily="34" charset="0"/>
              </a:rPr>
              <a:t>Daerah diberikan hak untuk mendapatkan sumber keuangan yang antara lain berupa : kepastian tersedianya pendanaan dari Pemerintah sesuai dengan urusan pemerintah yang diserahkan</a:t>
            </a:r>
            <a:endParaRPr lang="en-US" sz="2800" dirty="0" smtClean="0">
              <a:latin typeface="+mj-lt"/>
              <a:cs typeface="Arial" pitchFamily="34" charset="0"/>
            </a:endParaRPr>
          </a:p>
          <a:p>
            <a:pPr marL="0" indent="0">
              <a:buNone/>
            </a:pPr>
            <a:endParaRPr lang="id-ID" sz="2400" dirty="0">
              <a:latin typeface="+mj-lt"/>
            </a:endParaRPr>
          </a:p>
        </p:txBody>
      </p:sp>
    </p:spTree>
    <p:extLst>
      <p:ext uri="{BB962C8B-B14F-4D97-AF65-F5344CB8AC3E}">
        <p14:creationId xmlns:p14="http://schemas.microsoft.com/office/powerpoint/2010/main" val="3337087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r>
              <a:rPr lang="en-US" dirty="0"/>
              <a:t>K</a:t>
            </a:r>
            <a:r>
              <a:rPr lang="id-ID" dirty="0">
                <a:latin typeface="+mj-lt"/>
              </a:rPr>
              <a:t>ewenangan memungut dan mendayagunakan pajak dan retribusi daerah dan hak untuk mendapatkan bagi hasil dari sumber-sumber daya nasional yang berada di daerah dan dana perimbangan lainnya;</a:t>
            </a:r>
            <a:endParaRPr lang="en-US" dirty="0">
              <a:latin typeface="+mj-lt"/>
            </a:endParaRPr>
          </a:p>
          <a:p>
            <a:r>
              <a:rPr lang="en-US" dirty="0">
                <a:latin typeface="+mj-lt"/>
              </a:rPr>
              <a:t>H</a:t>
            </a:r>
            <a:r>
              <a:rPr lang="id-ID" dirty="0">
                <a:latin typeface="+mj-lt"/>
              </a:rPr>
              <a:t>ak untuk mengelola kekayaan Daerah dan mendapatkan sumber-sumber pendapatan lain yang sah serta sumber-sumber pembiayaan. </a:t>
            </a:r>
            <a:endParaRPr lang="en-US" dirty="0">
              <a:latin typeface="+mj-lt"/>
            </a:endParaRPr>
          </a:p>
          <a:p>
            <a:r>
              <a:rPr lang="id-ID" dirty="0">
                <a:latin typeface="+mj-lt"/>
              </a:rPr>
              <a:t>Dengan pengaturan tersebut, dalam hal ini pada dasarnya Pemerintah menerapkan prinsip uang mengikuti fungsi.</a:t>
            </a:r>
            <a:endParaRPr lang="en-US" dirty="0">
              <a:latin typeface="+mj-lt"/>
            </a:endParaRPr>
          </a:p>
          <a:p>
            <a:endParaRPr lang="id-ID" dirty="0"/>
          </a:p>
        </p:txBody>
      </p:sp>
    </p:spTree>
    <p:extLst>
      <p:ext uri="{BB962C8B-B14F-4D97-AF65-F5344CB8AC3E}">
        <p14:creationId xmlns:p14="http://schemas.microsoft.com/office/powerpoint/2010/main" val="1192771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778098"/>
          </a:xfrm>
        </p:spPr>
        <p:txBody>
          <a:bodyPr/>
          <a:lstStyle/>
          <a:p>
            <a:endParaRPr lang="id-ID" dirty="0"/>
          </a:p>
        </p:txBody>
      </p:sp>
      <p:sp>
        <p:nvSpPr>
          <p:cNvPr id="3" name="Content Placeholder 2"/>
          <p:cNvSpPr>
            <a:spLocks noGrp="1"/>
          </p:cNvSpPr>
          <p:nvPr>
            <p:ph idx="1"/>
          </p:nvPr>
        </p:nvSpPr>
        <p:spPr>
          <a:xfrm>
            <a:off x="395536" y="1052736"/>
            <a:ext cx="8291264" cy="5073427"/>
          </a:xfrm>
        </p:spPr>
        <p:txBody>
          <a:bodyPr>
            <a:normAutofit fontScale="92500" lnSpcReduction="20000"/>
          </a:bodyPr>
          <a:lstStyle/>
          <a:p>
            <a:r>
              <a:rPr lang="en-US" b="1" dirty="0" err="1">
                <a:latin typeface="+mj-lt"/>
              </a:rPr>
              <a:t>Keuangan</a:t>
            </a:r>
            <a:r>
              <a:rPr lang="en-US" b="1" dirty="0">
                <a:latin typeface="+mj-lt"/>
              </a:rPr>
              <a:t> Daerah </a:t>
            </a:r>
            <a:r>
              <a:rPr lang="en-US" dirty="0" err="1">
                <a:latin typeface="+mj-lt"/>
              </a:rPr>
              <a:t>adalah</a:t>
            </a:r>
            <a:r>
              <a:rPr lang="en-US" dirty="0">
                <a:latin typeface="+mj-lt"/>
              </a:rPr>
              <a:t> </a:t>
            </a:r>
            <a:r>
              <a:rPr lang="en-US" dirty="0" err="1">
                <a:latin typeface="+mj-lt"/>
              </a:rPr>
              <a:t>semua</a:t>
            </a:r>
            <a:r>
              <a:rPr lang="en-US" dirty="0">
                <a:latin typeface="+mj-lt"/>
              </a:rPr>
              <a:t> </a:t>
            </a:r>
            <a:r>
              <a:rPr lang="en-US" dirty="0" err="1">
                <a:latin typeface="+mj-lt"/>
              </a:rPr>
              <a:t>hak</a:t>
            </a:r>
            <a:r>
              <a:rPr lang="en-US" dirty="0">
                <a:latin typeface="+mj-lt"/>
              </a:rPr>
              <a:t> </a:t>
            </a:r>
            <a:r>
              <a:rPr lang="en-US" dirty="0" err="1">
                <a:latin typeface="+mj-lt"/>
              </a:rPr>
              <a:t>dan</a:t>
            </a:r>
            <a:r>
              <a:rPr lang="en-US" dirty="0">
                <a:latin typeface="+mj-lt"/>
              </a:rPr>
              <a:t> </a:t>
            </a:r>
            <a:r>
              <a:rPr lang="en-US" dirty="0" err="1">
                <a:latin typeface="+mj-lt"/>
              </a:rPr>
              <a:t>kewajiban</a:t>
            </a:r>
            <a:r>
              <a:rPr lang="en-US" dirty="0">
                <a:latin typeface="+mj-lt"/>
              </a:rPr>
              <a:t> </a:t>
            </a:r>
            <a:r>
              <a:rPr lang="en-US" dirty="0" err="1">
                <a:latin typeface="+mj-lt"/>
              </a:rPr>
              <a:t>daerah</a:t>
            </a:r>
            <a:r>
              <a:rPr lang="en-US" dirty="0">
                <a:latin typeface="+mj-lt"/>
              </a:rPr>
              <a:t> </a:t>
            </a:r>
            <a:r>
              <a:rPr lang="en-US" dirty="0" err="1">
                <a:latin typeface="+mj-lt"/>
              </a:rPr>
              <a:t>dalam</a:t>
            </a:r>
            <a:r>
              <a:rPr lang="en-US" dirty="0">
                <a:latin typeface="+mj-lt"/>
              </a:rPr>
              <a:t> </a:t>
            </a:r>
            <a:r>
              <a:rPr lang="en-US" dirty="0" err="1">
                <a:latin typeface="+mj-lt"/>
              </a:rPr>
              <a:t>rangka</a:t>
            </a:r>
            <a:r>
              <a:rPr lang="en-US" dirty="0">
                <a:latin typeface="+mj-lt"/>
              </a:rPr>
              <a:t> </a:t>
            </a:r>
            <a:r>
              <a:rPr lang="en-US" dirty="0" err="1">
                <a:latin typeface="+mj-lt"/>
              </a:rPr>
              <a:t>penyelenggaraan</a:t>
            </a:r>
            <a:r>
              <a:rPr lang="en-US" dirty="0">
                <a:latin typeface="+mj-lt"/>
              </a:rPr>
              <a:t> </a:t>
            </a:r>
            <a:r>
              <a:rPr lang="en-US" dirty="0" err="1">
                <a:latin typeface="+mj-lt"/>
              </a:rPr>
              <a:t>pemerintahan</a:t>
            </a:r>
            <a:r>
              <a:rPr lang="en-US" dirty="0">
                <a:latin typeface="+mj-lt"/>
              </a:rPr>
              <a:t> </a:t>
            </a:r>
            <a:r>
              <a:rPr lang="en-US" dirty="0" err="1">
                <a:latin typeface="+mj-lt"/>
              </a:rPr>
              <a:t>daerah</a:t>
            </a:r>
            <a:r>
              <a:rPr lang="en-US" dirty="0">
                <a:latin typeface="+mj-lt"/>
              </a:rPr>
              <a:t> yang </a:t>
            </a:r>
            <a:r>
              <a:rPr lang="en-US" dirty="0" err="1">
                <a:latin typeface="+mj-lt"/>
              </a:rPr>
              <a:t>dapat</a:t>
            </a:r>
            <a:r>
              <a:rPr lang="en-US" dirty="0">
                <a:latin typeface="+mj-lt"/>
              </a:rPr>
              <a:t> </a:t>
            </a:r>
            <a:r>
              <a:rPr lang="en-US" dirty="0" err="1">
                <a:latin typeface="+mj-lt"/>
              </a:rPr>
              <a:t>dinilai</a:t>
            </a:r>
            <a:r>
              <a:rPr lang="en-US" dirty="0">
                <a:latin typeface="+mj-lt"/>
              </a:rPr>
              <a:t> </a:t>
            </a:r>
            <a:r>
              <a:rPr lang="en-US" dirty="0" err="1">
                <a:latin typeface="+mj-lt"/>
              </a:rPr>
              <a:t>dengan</a:t>
            </a:r>
            <a:r>
              <a:rPr lang="en-US" dirty="0">
                <a:latin typeface="+mj-lt"/>
              </a:rPr>
              <a:t> </a:t>
            </a:r>
            <a:r>
              <a:rPr lang="en-US" dirty="0" err="1">
                <a:latin typeface="+mj-lt"/>
              </a:rPr>
              <a:t>uang</a:t>
            </a:r>
            <a:r>
              <a:rPr lang="en-US" dirty="0">
                <a:latin typeface="+mj-lt"/>
              </a:rPr>
              <a:t> </a:t>
            </a:r>
            <a:r>
              <a:rPr lang="en-US" dirty="0" err="1">
                <a:latin typeface="+mj-lt"/>
              </a:rPr>
              <a:t>termasuk</a:t>
            </a:r>
            <a:r>
              <a:rPr lang="en-US" dirty="0">
                <a:latin typeface="+mj-lt"/>
              </a:rPr>
              <a:t> di </a:t>
            </a:r>
            <a:r>
              <a:rPr lang="en-US" dirty="0" err="1">
                <a:latin typeface="+mj-lt"/>
              </a:rPr>
              <a:t>dalamnya</a:t>
            </a:r>
            <a:r>
              <a:rPr lang="en-US" dirty="0">
                <a:latin typeface="+mj-lt"/>
              </a:rPr>
              <a:t> </a:t>
            </a:r>
            <a:r>
              <a:rPr lang="en-US" dirty="0" err="1">
                <a:latin typeface="+mj-lt"/>
              </a:rPr>
              <a:t>segala</a:t>
            </a:r>
            <a:r>
              <a:rPr lang="en-US" dirty="0">
                <a:latin typeface="+mj-lt"/>
              </a:rPr>
              <a:t> </a:t>
            </a:r>
            <a:r>
              <a:rPr lang="en-US" dirty="0" err="1">
                <a:latin typeface="+mj-lt"/>
              </a:rPr>
              <a:t>bentuk</a:t>
            </a:r>
            <a:r>
              <a:rPr lang="en-US" dirty="0">
                <a:latin typeface="+mj-lt"/>
              </a:rPr>
              <a:t> </a:t>
            </a:r>
            <a:r>
              <a:rPr lang="en-US" dirty="0" err="1">
                <a:latin typeface="+mj-lt"/>
              </a:rPr>
              <a:t>kekayaan</a:t>
            </a:r>
            <a:r>
              <a:rPr lang="en-US" dirty="0">
                <a:latin typeface="+mj-lt"/>
              </a:rPr>
              <a:t> yang </a:t>
            </a:r>
            <a:r>
              <a:rPr lang="en-US" dirty="0" err="1">
                <a:latin typeface="+mj-lt"/>
              </a:rPr>
              <a:t>berhubungan</a:t>
            </a:r>
            <a:r>
              <a:rPr lang="en-US" dirty="0">
                <a:latin typeface="+mj-lt"/>
              </a:rPr>
              <a:t> </a:t>
            </a:r>
            <a:r>
              <a:rPr lang="en-US" dirty="0" err="1">
                <a:latin typeface="+mj-lt"/>
              </a:rPr>
              <a:t>dengan</a:t>
            </a:r>
            <a:r>
              <a:rPr lang="en-US" dirty="0">
                <a:latin typeface="+mj-lt"/>
              </a:rPr>
              <a:t> </a:t>
            </a:r>
            <a:r>
              <a:rPr lang="en-US" dirty="0" err="1">
                <a:latin typeface="+mj-lt"/>
              </a:rPr>
              <a:t>hak</a:t>
            </a:r>
            <a:r>
              <a:rPr lang="en-US" dirty="0">
                <a:latin typeface="+mj-lt"/>
              </a:rPr>
              <a:t> </a:t>
            </a:r>
            <a:r>
              <a:rPr lang="en-US" dirty="0" err="1">
                <a:latin typeface="+mj-lt"/>
              </a:rPr>
              <a:t>dan</a:t>
            </a:r>
            <a:r>
              <a:rPr lang="en-US" dirty="0">
                <a:latin typeface="+mj-lt"/>
              </a:rPr>
              <a:t> </a:t>
            </a:r>
            <a:r>
              <a:rPr lang="en-US" dirty="0" err="1">
                <a:latin typeface="+mj-lt"/>
              </a:rPr>
              <a:t>kewajiban</a:t>
            </a:r>
            <a:r>
              <a:rPr lang="en-US" dirty="0">
                <a:latin typeface="+mj-lt"/>
              </a:rPr>
              <a:t> </a:t>
            </a:r>
            <a:r>
              <a:rPr lang="en-US" dirty="0" err="1">
                <a:latin typeface="+mj-lt"/>
              </a:rPr>
              <a:t>daerah</a:t>
            </a:r>
            <a:r>
              <a:rPr lang="en-US" dirty="0">
                <a:latin typeface="+mj-lt"/>
              </a:rPr>
              <a:t> </a:t>
            </a:r>
            <a:r>
              <a:rPr lang="en-US" dirty="0" err="1">
                <a:latin typeface="+mj-lt"/>
              </a:rPr>
              <a:t>tersebut</a:t>
            </a:r>
            <a:r>
              <a:rPr lang="en-US" dirty="0">
                <a:latin typeface="+mj-lt"/>
              </a:rPr>
              <a:t>. (</a:t>
            </a:r>
            <a:r>
              <a:rPr lang="en-US" dirty="0" err="1">
                <a:latin typeface="+mj-lt"/>
              </a:rPr>
              <a:t>Menurut</a:t>
            </a:r>
            <a:r>
              <a:rPr lang="en-US" dirty="0">
                <a:latin typeface="+mj-lt"/>
              </a:rPr>
              <a:t> PP </a:t>
            </a:r>
            <a:r>
              <a:rPr lang="en-US" dirty="0" err="1">
                <a:latin typeface="+mj-lt"/>
              </a:rPr>
              <a:t>Nomor</a:t>
            </a:r>
            <a:r>
              <a:rPr lang="en-US" dirty="0">
                <a:latin typeface="+mj-lt"/>
              </a:rPr>
              <a:t> 58 </a:t>
            </a:r>
            <a:r>
              <a:rPr lang="en-US" dirty="0" err="1">
                <a:latin typeface="+mj-lt"/>
              </a:rPr>
              <a:t>tahun</a:t>
            </a:r>
            <a:r>
              <a:rPr lang="en-US" dirty="0">
                <a:latin typeface="+mj-lt"/>
              </a:rPr>
              <a:t> 2005)</a:t>
            </a:r>
          </a:p>
          <a:p>
            <a:r>
              <a:rPr lang="en-US" b="1" dirty="0" err="1">
                <a:latin typeface="+mj-lt"/>
              </a:rPr>
              <a:t>Keuangan</a:t>
            </a:r>
            <a:r>
              <a:rPr lang="en-US" b="1" dirty="0">
                <a:latin typeface="+mj-lt"/>
              </a:rPr>
              <a:t> Daerah </a:t>
            </a:r>
            <a:r>
              <a:rPr lang="en-US" dirty="0" err="1">
                <a:latin typeface="+mj-lt"/>
              </a:rPr>
              <a:t>merupakan</a:t>
            </a:r>
            <a:r>
              <a:rPr lang="en-US" dirty="0">
                <a:latin typeface="+mj-lt"/>
              </a:rPr>
              <a:t> </a:t>
            </a:r>
            <a:r>
              <a:rPr lang="en-US" dirty="0" err="1">
                <a:latin typeface="+mj-lt"/>
              </a:rPr>
              <a:t>semua</a:t>
            </a:r>
            <a:r>
              <a:rPr lang="en-US" dirty="0">
                <a:latin typeface="+mj-lt"/>
              </a:rPr>
              <a:t> </a:t>
            </a:r>
            <a:r>
              <a:rPr lang="en-US" dirty="0" err="1">
                <a:latin typeface="+mj-lt"/>
              </a:rPr>
              <a:t>hak</a:t>
            </a:r>
            <a:r>
              <a:rPr lang="en-US" dirty="0">
                <a:latin typeface="+mj-lt"/>
              </a:rPr>
              <a:t> </a:t>
            </a:r>
            <a:r>
              <a:rPr lang="en-US" dirty="0" err="1">
                <a:latin typeface="+mj-lt"/>
              </a:rPr>
              <a:t>dan</a:t>
            </a:r>
            <a:r>
              <a:rPr lang="en-US" dirty="0">
                <a:latin typeface="+mj-lt"/>
              </a:rPr>
              <a:t> </a:t>
            </a:r>
            <a:r>
              <a:rPr lang="en-US" dirty="0" err="1">
                <a:latin typeface="+mj-lt"/>
              </a:rPr>
              <a:t>kewajiban</a:t>
            </a:r>
            <a:r>
              <a:rPr lang="en-US" dirty="0">
                <a:latin typeface="+mj-lt"/>
              </a:rPr>
              <a:t> </a:t>
            </a:r>
            <a:r>
              <a:rPr lang="en-US" dirty="0" err="1">
                <a:latin typeface="+mj-lt"/>
              </a:rPr>
              <a:t>daerah</a:t>
            </a:r>
            <a:r>
              <a:rPr lang="en-US" dirty="0">
                <a:latin typeface="+mj-lt"/>
              </a:rPr>
              <a:t> yang </a:t>
            </a:r>
            <a:r>
              <a:rPr lang="en-US" dirty="0" err="1">
                <a:latin typeface="+mj-lt"/>
              </a:rPr>
              <a:t>dapat</a:t>
            </a:r>
            <a:r>
              <a:rPr lang="en-US" dirty="0">
                <a:latin typeface="+mj-lt"/>
              </a:rPr>
              <a:t> </a:t>
            </a:r>
            <a:r>
              <a:rPr lang="en-US" dirty="0" err="1">
                <a:latin typeface="+mj-lt"/>
              </a:rPr>
              <a:t>dinilai</a:t>
            </a:r>
            <a:r>
              <a:rPr lang="en-US" dirty="0">
                <a:latin typeface="+mj-lt"/>
              </a:rPr>
              <a:t> </a:t>
            </a:r>
            <a:r>
              <a:rPr lang="en-US" dirty="0" err="1">
                <a:latin typeface="+mj-lt"/>
              </a:rPr>
              <a:t>dengan</a:t>
            </a:r>
            <a:r>
              <a:rPr lang="en-US" dirty="0">
                <a:latin typeface="+mj-lt"/>
              </a:rPr>
              <a:t> </a:t>
            </a:r>
            <a:r>
              <a:rPr lang="en-US" dirty="0" err="1">
                <a:latin typeface="+mj-lt"/>
              </a:rPr>
              <a:t>uang</a:t>
            </a:r>
            <a:r>
              <a:rPr lang="en-US" dirty="0">
                <a:latin typeface="+mj-lt"/>
              </a:rPr>
              <a:t> </a:t>
            </a:r>
            <a:r>
              <a:rPr lang="en-US" dirty="0" err="1">
                <a:latin typeface="+mj-lt"/>
              </a:rPr>
              <a:t>dan</a:t>
            </a:r>
            <a:r>
              <a:rPr lang="en-US" dirty="0">
                <a:latin typeface="+mj-lt"/>
              </a:rPr>
              <a:t> </a:t>
            </a:r>
            <a:r>
              <a:rPr lang="en-US" dirty="0" err="1">
                <a:latin typeface="+mj-lt"/>
              </a:rPr>
              <a:t>segala</a:t>
            </a:r>
            <a:r>
              <a:rPr lang="en-US" dirty="0">
                <a:latin typeface="+mj-lt"/>
              </a:rPr>
              <a:t> </a:t>
            </a:r>
            <a:r>
              <a:rPr lang="en-US" dirty="0" err="1">
                <a:latin typeface="+mj-lt"/>
              </a:rPr>
              <a:t>sesuatu</a:t>
            </a:r>
            <a:r>
              <a:rPr lang="en-US" dirty="0">
                <a:latin typeface="+mj-lt"/>
              </a:rPr>
              <a:t> </a:t>
            </a:r>
            <a:r>
              <a:rPr lang="en-US" dirty="0" err="1">
                <a:latin typeface="+mj-lt"/>
              </a:rPr>
              <a:t>berupa</a:t>
            </a:r>
            <a:r>
              <a:rPr lang="en-US" dirty="0">
                <a:latin typeface="+mj-lt"/>
              </a:rPr>
              <a:t> </a:t>
            </a:r>
            <a:r>
              <a:rPr lang="en-US" dirty="0" err="1">
                <a:latin typeface="+mj-lt"/>
              </a:rPr>
              <a:t>uang</a:t>
            </a:r>
            <a:r>
              <a:rPr lang="en-US" dirty="0">
                <a:latin typeface="+mj-lt"/>
              </a:rPr>
              <a:t> </a:t>
            </a:r>
            <a:r>
              <a:rPr lang="en-US" dirty="0" err="1">
                <a:latin typeface="+mj-lt"/>
              </a:rPr>
              <a:t>dan</a:t>
            </a:r>
            <a:r>
              <a:rPr lang="en-US" dirty="0">
                <a:latin typeface="+mj-lt"/>
              </a:rPr>
              <a:t> </a:t>
            </a:r>
            <a:r>
              <a:rPr lang="en-US" dirty="0" err="1">
                <a:latin typeface="+mj-lt"/>
              </a:rPr>
              <a:t>barang</a:t>
            </a:r>
            <a:r>
              <a:rPr lang="en-US" dirty="0">
                <a:latin typeface="+mj-lt"/>
              </a:rPr>
              <a:t> yang </a:t>
            </a:r>
            <a:r>
              <a:rPr lang="en-US" dirty="0" err="1">
                <a:latin typeface="+mj-lt"/>
              </a:rPr>
              <a:t>dapat</a:t>
            </a:r>
            <a:r>
              <a:rPr lang="en-US" dirty="0">
                <a:latin typeface="+mj-lt"/>
              </a:rPr>
              <a:t> </a:t>
            </a:r>
            <a:r>
              <a:rPr lang="en-US" dirty="0" err="1">
                <a:latin typeface="+mj-lt"/>
              </a:rPr>
              <a:t>dijadikan</a:t>
            </a:r>
            <a:r>
              <a:rPr lang="en-US" dirty="0">
                <a:latin typeface="+mj-lt"/>
              </a:rPr>
              <a:t> </a:t>
            </a:r>
            <a:r>
              <a:rPr lang="en-US" dirty="0" err="1">
                <a:latin typeface="+mj-lt"/>
              </a:rPr>
              <a:t>milik</a:t>
            </a:r>
            <a:r>
              <a:rPr lang="en-US" dirty="0">
                <a:latin typeface="+mj-lt"/>
              </a:rPr>
              <a:t> </a:t>
            </a:r>
            <a:r>
              <a:rPr lang="en-US" dirty="0" err="1">
                <a:latin typeface="+mj-lt"/>
              </a:rPr>
              <a:t>daerah</a:t>
            </a:r>
            <a:r>
              <a:rPr lang="en-US" dirty="0">
                <a:latin typeface="+mj-lt"/>
              </a:rPr>
              <a:t> yang </a:t>
            </a:r>
            <a:r>
              <a:rPr lang="en-US" dirty="0" err="1">
                <a:latin typeface="+mj-lt"/>
              </a:rPr>
              <a:t>berhubungan</a:t>
            </a:r>
            <a:r>
              <a:rPr lang="en-US" dirty="0">
                <a:latin typeface="+mj-lt"/>
              </a:rPr>
              <a:t> </a:t>
            </a:r>
            <a:r>
              <a:rPr lang="en-US" dirty="0" err="1">
                <a:latin typeface="+mj-lt"/>
              </a:rPr>
              <a:t>dengan</a:t>
            </a:r>
            <a:r>
              <a:rPr lang="en-US" dirty="0">
                <a:latin typeface="+mj-lt"/>
              </a:rPr>
              <a:t> </a:t>
            </a:r>
            <a:r>
              <a:rPr lang="en-US" dirty="0" err="1">
                <a:latin typeface="+mj-lt"/>
              </a:rPr>
              <a:t>pelaksanaan</a:t>
            </a:r>
            <a:r>
              <a:rPr lang="en-US" dirty="0">
                <a:latin typeface="+mj-lt"/>
              </a:rPr>
              <a:t> </a:t>
            </a:r>
            <a:r>
              <a:rPr lang="en-US" dirty="0" err="1">
                <a:latin typeface="+mj-lt"/>
              </a:rPr>
              <a:t>hak</a:t>
            </a:r>
            <a:r>
              <a:rPr lang="en-US" dirty="0">
                <a:latin typeface="+mj-lt"/>
              </a:rPr>
              <a:t> </a:t>
            </a:r>
            <a:r>
              <a:rPr lang="en-US" dirty="0" err="1">
                <a:latin typeface="+mj-lt"/>
              </a:rPr>
              <a:t>dan</a:t>
            </a:r>
            <a:r>
              <a:rPr lang="en-US" dirty="0">
                <a:latin typeface="+mj-lt"/>
              </a:rPr>
              <a:t> </a:t>
            </a:r>
            <a:r>
              <a:rPr lang="en-US" dirty="0" err="1">
                <a:latin typeface="+mj-lt"/>
              </a:rPr>
              <a:t>kewajiban</a:t>
            </a:r>
            <a:r>
              <a:rPr lang="en-US" dirty="0">
                <a:latin typeface="+mj-lt"/>
              </a:rPr>
              <a:t> </a:t>
            </a:r>
            <a:r>
              <a:rPr lang="en-US" dirty="0" err="1">
                <a:latin typeface="+mj-lt"/>
              </a:rPr>
              <a:t>tersebut</a:t>
            </a:r>
            <a:r>
              <a:rPr lang="en-US" dirty="0">
                <a:latin typeface="+mj-lt"/>
              </a:rPr>
              <a:t> (UU </a:t>
            </a:r>
            <a:r>
              <a:rPr lang="en-US" dirty="0" err="1">
                <a:latin typeface="+mj-lt"/>
              </a:rPr>
              <a:t>Nomor</a:t>
            </a:r>
            <a:r>
              <a:rPr lang="en-US" dirty="0">
                <a:latin typeface="+mj-lt"/>
              </a:rPr>
              <a:t> 23 </a:t>
            </a:r>
            <a:r>
              <a:rPr lang="en-US" dirty="0" err="1">
                <a:latin typeface="+mj-lt"/>
              </a:rPr>
              <a:t>tahun</a:t>
            </a:r>
            <a:r>
              <a:rPr lang="en-US" dirty="0">
                <a:latin typeface="+mj-lt"/>
              </a:rPr>
              <a:t> 2014) </a:t>
            </a:r>
          </a:p>
          <a:p>
            <a:endParaRPr lang="id-ID" dirty="0"/>
          </a:p>
        </p:txBody>
      </p:sp>
    </p:spTree>
    <p:extLst>
      <p:ext uri="{BB962C8B-B14F-4D97-AF65-F5344CB8AC3E}">
        <p14:creationId xmlns:p14="http://schemas.microsoft.com/office/powerpoint/2010/main" val="1463834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157592" cy="1008112"/>
          </a:xfrm>
        </p:spPr>
        <p:txBody>
          <a:bodyPr>
            <a:noAutofit/>
          </a:bodyPr>
          <a:lstStyle/>
          <a:p>
            <a:r>
              <a:rPr lang="id-ID" sz="3200" dirty="0" smtClean="0"/>
              <a:t/>
            </a:r>
            <a:br>
              <a:rPr lang="id-ID" sz="3200" dirty="0" smtClean="0"/>
            </a:br>
            <a:r>
              <a:rPr lang="en-US" sz="3200" b="1" dirty="0" err="1" smtClean="0"/>
              <a:t>Perubahan</a:t>
            </a:r>
            <a:r>
              <a:rPr lang="en-US" sz="3200" b="1" dirty="0" smtClean="0"/>
              <a:t> </a:t>
            </a:r>
            <a:r>
              <a:rPr lang="en-US" sz="3200" b="1" dirty="0" err="1"/>
              <a:t>pengelolaan</a:t>
            </a:r>
            <a:r>
              <a:rPr lang="en-US" sz="3200" b="1" dirty="0"/>
              <a:t> </a:t>
            </a:r>
            <a:r>
              <a:rPr lang="en-US" sz="3200" b="1" dirty="0" err="1"/>
              <a:t>Keuangan</a:t>
            </a:r>
            <a:r>
              <a:rPr lang="en-US" sz="3200" b="1" dirty="0"/>
              <a:t> </a:t>
            </a:r>
            <a:r>
              <a:rPr lang="en-US" sz="3200" b="1" dirty="0" err="1"/>
              <a:t>daerah</a:t>
            </a:r>
            <a:r>
              <a:rPr lang="en-US" sz="3200" b="1" dirty="0"/>
              <a:t> </a:t>
            </a:r>
            <a:r>
              <a:rPr lang="en-US" sz="3200" b="1" dirty="0" err="1"/>
              <a:t>berdasar</a:t>
            </a:r>
            <a:r>
              <a:rPr lang="en-US" sz="3200" b="1" dirty="0"/>
              <a:t> PP 58 </a:t>
            </a:r>
            <a:r>
              <a:rPr lang="en-US" sz="3200" b="1" dirty="0" err="1"/>
              <a:t>Th</a:t>
            </a:r>
            <a:r>
              <a:rPr lang="en-US" sz="3200" b="1" dirty="0"/>
              <a:t> 2005 </a:t>
            </a:r>
            <a:r>
              <a:rPr lang="en-US" sz="3200" dirty="0"/>
              <a:t/>
            </a:r>
            <a:br>
              <a:rPr lang="en-US" sz="3200" dirty="0"/>
            </a:br>
            <a:endParaRPr lang="id-ID" sz="3200" dirty="0"/>
          </a:p>
        </p:txBody>
      </p:sp>
      <p:sp>
        <p:nvSpPr>
          <p:cNvPr id="3" name="Content Placeholder 2"/>
          <p:cNvSpPr>
            <a:spLocks noGrp="1"/>
          </p:cNvSpPr>
          <p:nvPr>
            <p:ph idx="1"/>
          </p:nvPr>
        </p:nvSpPr>
        <p:spPr>
          <a:xfrm>
            <a:off x="539552" y="1600200"/>
            <a:ext cx="8147248" cy="4997152"/>
          </a:xfrm>
        </p:spPr>
        <p:txBody>
          <a:bodyPr>
            <a:normAutofit fontScale="85000" lnSpcReduction="10000"/>
          </a:bodyPr>
          <a:lstStyle/>
          <a:p>
            <a:r>
              <a:rPr lang="en-US" dirty="0" smtClean="0">
                <a:latin typeface="+mj-lt"/>
              </a:rPr>
              <a:t>Tata </a:t>
            </a:r>
            <a:r>
              <a:rPr lang="en-US" dirty="0" err="1">
                <a:latin typeface="+mj-lt"/>
              </a:rPr>
              <a:t>cara</a:t>
            </a:r>
            <a:r>
              <a:rPr lang="en-US" dirty="0">
                <a:latin typeface="+mj-lt"/>
              </a:rPr>
              <a:t> </a:t>
            </a:r>
            <a:r>
              <a:rPr lang="en-US" dirty="0" err="1">
                <a:latin typeface="+mj-lt"/>
              </a:rPr>
              <a:t>penyusunan</a:t>
            </a:r>
            <a:r>
              <a:rPr lang="en-US" dirty="0">
                <a:latin typeface="+mj-lt"/>
              </a:rPr>
              <a:t>, </a:t>
            </a:r>
            <a:r>
              <a:rPr lang="en-US" dirty="0" err="1">
                <a:latin typeface="+mj-lt"/>
              </a:rPr>
              <a:t>pelaksanaan</a:t>
            </a:r>
            <a:r>
              <a:rPr lang="en-US" dirty="0">
                <a:latin typeface="+mj-lt"/>
              </a:rPr>
              <a:t> </a:t>
            </a:r>
            <a:r>
              <a:rPr lang="en-US" dirty="0" err="1">
                <a:latin typeface="+mj-lt"/>
              </a:rPr>
              <a:t>anggaran</a:t>
            </a:r>
            <a:r>
              <a:rPr lang="en-US" dirty="0">
                <a:latin typeface="+mj-lt"/>
              </a:rPr>
              <a:t>, </a:t>
            </a:r>
            <a:r>
              <a:rPr lang="en-US" dirty="0" err="1">
                <a:latin typeface="+mj-lt"/>
              </a:rPr>
              <a:t>pengawasan</a:t>
            </a:r>
            <a:r>
              <a:rPr lang="en-US" dirty="0">
                <a:latin typeface="+mj-lt"/>
              </a:rPr>
              <a:t> &amp; </a:t>
            </a:r>
            <a:r>
              <a:rPr lang="en-US" dirty="0" err="1">
                <a:latin typeface="+mj-lt"/>
              </a:rPr>
              <a:t>pertanggungjawaban</a:t>
            </a:r>
            <a:r>
              <a:rPr lang="en-US" dirty="0">
                <a:latin typeface="+mj-lt"/>
              </a:rPr>
              <a:t> </a:t>
            </a:r>
            <a:r>
              <a:rPr lang="en-US" dirty="0" err="1">
                <a:latin typeface="+mj-lt"/>
              </a:rPr>
              <a:t>pelaksanaan</a:t>
            </a:r>
            <a:r>
              <a:rPr lang="en-US" dirty="0">
                <a:latin typeface="+mj-lt"/>
              </a:rPr>
              <a:t> </a:t>
            </a:r>
            <a:r>
              <a:rPr lang="en-US" dirty="0" err="1">
                <a:latin typeface="+mj-lt"/>
              </a:rPr>
              <a:t>anggaran</a:t>
            </a:r>
            <a:r>
              <a:rPr lang="en-US" dirty="0">
                <a:latin typeface="+mj-lt"/>
              </a:rPr>
              <a:t> </a:t>
            </a:r>
            <a:r>
              <a:rPr lang="en-US" dirty="0" err="1">
                <a:latin typeface="+mj-lt"/>
              </a:rPr>
              <a:t>disesuaikan</a:t>
            </a:r>
            <a:r>
              <a:rPr lang="en-US" dirty="0">
                <a:latin typeface="+mj-lt"/>
              </a:rPr>
              <a:t> dg UU 17/2003, UU1/2004 </a:t>
            </a:r>
            <a:r>
              <a:rPr lang="en-US" dirty="0" err="1">
                <a:latin typeface="+mj-lt"/>
              </a:rPr>
              <a:t>dan</a:t>
            </a:r>
            <a:r>
              <a:rPr lang="en-US" dirty="0">
                <a:latin typeface="+mj-lt"/>
              </a:rPr>
              <a:t> UU 15/2004.</a:t>
            </a:r>
          </a:p>
          <a:p>
            <a:r>
              <a:rPr lang="en-US" dirty="0" err="1">
                <a:latin typeface="+mj-lt"/>
              </a:rPr>
              <a:t>Desentralisasi</a:t>
            </a:r>
            <a:r>
              <a:rPr lang="en-US" dirty="0">
                <a:latin typeface="+mj-lt"/>
              </a:rPr>
              <a:t> </a:t>
            </a:r>
            <a:r>
              <a:rPr lang="en-US" dirty="0" err="1">
                <a:latin typeface="+mj-lt"/>
              </a:rPr>
              <a:t>pengelolaan</a:t>
            </a:r>
            <a:r>
              <a:rPr lang="en-US" dirty="0">
                <a:latin typeface="+mj-lt"/>
              </a:rPr>
              <a:t> </a:t>
            </a:r>
            <a:r>
              <a:rPr lang="en-US" dirty="0" err="1">
                <a:latin typeface="+mj-lt"/>
              </a:rPr>
              <a:t>Keuangan</a:t>
            </a:r>
            <a:r>
              <a:rPr lang="en-US" dirty="0">
                <a:latin typeface="+mj-lt"/>
              </a:rPr>
              <a:t> di O</a:t>
            </a:r>
            <a:r>
              <a:rPr lang="id-ID" dirty="0">
                <a:latin typeface="+mj-lt"/>
              </a:rPr>
              <a:t>rganisasi </a:t>
            </a:r>
            <a:r>
              <a:rPr lang="en-US" dirty="0">
                <a:latin typeface="+mj-lt"/>
              </a:rPr>
              <a:t>P</a:t>
            </a:r>
            <a:r>
              <a:rPr lang="id-ID" dirty="0">
                <a:latin typeface="+mj-lt"/>
              </a:rPr>
              <a:t>erangkat </a:t>
            </a:r>
            <a:r>
              <a:rPr lang="en-US" dirty="0">
                <a:latin typeface="+mj-lt"/>
              </a:rPr>
              <a:t>D</a:t>
            </a:r>
            <a:r>
              <a:rPr lang="id-ID" dirty="0">
                <a:latin typeface="+mj-lt"/>
              </a:rPr>
              <a:t>aerah (OPD) </a:t>
            </a:r>
            <a:r>
              <a:rPr lang="en-US" dirty="0">
                <a:latin typeface="+mj-lt"/>
              </a:rPr>
              <a:t>:</a:t>
            </a:r>
            <a:r>
              <a:rPr lang="id-ID" dirty="0">
                <a:latin typeface="+mj-lt"/>
              </a:rPr>
              <a:t> K</a:t>
            </a:r>
            <a:r>
              <a:rPr lang="en-US" dirty="0" err="1">
                <a:latin typeface="+mj-lt"/>
              </a:rPr>
              <a:t>epala</a:t>
            </a:r>
            <a:r>
              <a:rPr lang="en-US" dirty="0">
                <a:latin typeface="+mj-lt"/>
              </a:rPr>
              <a:t> OPD </a:t>
            </a:r>
            <a:r>
              <a:rPr lang="en-US" dirty="0" err="1">
                <a:latin typeface="+mj-lt"/>
              </a:rPr>
              <a:t>menerbitkan</a:t>
            </a:r>
            <a:r>
              <a:rPr lang="en-US" dirty="0">
                <a:latin typeface="+mj-lt"/>
              </a:rPr>
              <a:t> </a:t>
            </a:r>
            <a:r>
              <a:rPr lang="en-US" dirty="0" err="1">
                <a:latin typeface="+mj-lt"/>
              </a:rPr>
              <a:t>Surat</a:t>
            </a:r>
            <a:r>
              <a:rPr lang="en-US" dirty="0">
                <a:latin typeface="+mj-lt"/>
              </a:rPr>
              <a:t> </a:t>
            </a:r>
            <a:r>
              <a:rPr lang="en-US" dirty="0" err="1">
                <a:latin typeface="+mj-lt"/>
              </a:rPr>
              <a:t>Perintah</a:t>
            </a:r>
            <a:r>
              <a:rPr lang="en-US" dirty="0">
                <a:latin typeface="+mj-lt"/>
              </a:rPr>
              <a:t> </a:t>
            </a:r>
            <a:r>
              <a:rPr lang="en-US" dirty="0" err="1">
                <a:latin typeface="+mj-lt"/>
              </a:rPr>
              <a:t>Membayar</a:t>
            </a:r>
            <a:r>
              <a:rPr lang="en-US" dirty="0">
                <a:latin typeface="+mj-lt"/>
              </a:rPr>
              <a:t> (SPM) &amp;</a:t>
            </a:r>
            <a:r>
              <a:rPr lang="id-ID" dirty="0">
                <a:latin typeface="+mj-lt"/>
              </a:rPr>
              <a:t> </a:t>
            </a:r>
            <a:r>
              <a:rPr lang="en-US" dirty="0" err="1">
                <a:latin typeface="+mj-lt"/>
              </a:rPr>
              <a:t>menyusun</a:t>
            </a:r>
            <a:r>
              <a:rPr lang="en-US" dirty="0">
                <a:latin typeface="+mj-lt"/>
              </a:rPr>
              <a:t> </a:t>
            </a:r>
            <a:r>
              <a:rPr lang="en-US" dirty="0" err="1">
                <a:latin typeface="+mj-lt"/>
              </a:rPr>
              <a:t>laporan</a:t>
            </a:r>
            <a:r>
              <a:rPr lang="en-US" dirty="0">
                <a:latin typeface="+mj-lt"/>
              </a:rPr>
              <a:t> </a:t>
            </a:r>
            <a:r>
              <a:rPr lang="en-US" dirty="0" err="1">
                <a:latin typeface="+mj-lt"/>
              </a:rPr>
              <a:t>Keuangan</a:t>
            </a:r>
            <a:r>
              <a:rPr lang="en-US" dirty="0">
                <a:latin typeface="+mj-lt"/>
              </a:rPr>
              <a:t> </a:t>
            </a:r>
            <a:r>
              <a:rPr lang="en-US" dirty="0" err="1">
                <a:latin typeface="+mj-lt"/>
              </a:rPr>
              <a:t>sbg</a:t>
            </a:r>
            <a:r>
              <a:rPr lang="en-US" dirty="0">
                <a:latin typeface="+mj-lt"/>
              </a:rPr>
              <a:t> L</a:t>
            </a:r>
            <a:r>
              <a:rPr lang="id-ID" dirty="0">
                <a:latin typeface="+mj-lt"/>
              </a:rPr>
              <a:t>aporan </a:t>
            </a:r>
            <a:r>
              <a:rPr lang="en-US" dirty="0">
                <a:latin typeface="+mj-lt"/>
              </a:rPr>
              <a:t>P</a:t>
            </a:r>
            <a:r>
              <a:rPr lang="id-ID" dirty="0">
                <a:latin typeface="+mj-lt"/>
              </a:rPr>
              <a:t>ertanggung </a:t>
            </a:r>
            <a:r>
              <a:rPr lang="en-US" dirty="0">
                <a:latin typeface="+mj-lt"/>
              </a:rPr>
              <a:t>J</a:t>
            </a:r>
            <a:r>
              <a:rPr lang="id-ID" dirty="0">
                <a:latin typeface="+mj-lt"/>
              </a:rPr>
              <a:t>awaban (LPJ)</a:t>
            </a:r>
            <a:r>
              <a:rPr lang="en-US" dirty="0">
                <a:latin typeface="+mj-lt"/>
              </a:rPr>
              <a:t> </a:t>
            </a:r>
            <a:r>
              <a:rPr lang="en-US" dirty="0" err="1">
                <a:latin typeface="+mj-lt"/>
              </a:rPr>
              <a:t>pelaksanaan</a:t>
            </a:r>
            <a:r>
              <a:rPr lang="en-US" dirty="0">
                <a:latin typeface="+mj-lt"/>
              </a:rPr>
              <a:t> </a:t>
            </a:r>
            <a:r>
              <a:rPr lang="en-US" dirty="0" err="1">
                <a:latin typeface="+mj-lt"/>
              </a:rPr>
              <a:t>Anggaran</a:t>
            </a:r>
            <a:r>
              <a:rPr lang="en-US" dirty="0">
                <a:latin typeface="+mj-lt"/>
              </a:rPr>
              <a:t> OPD</a:t>
            </a:r>
          </a:p>
          <a:p>
            <a:r>
              <a:rPr lang="id-ID" dirty="0">
                <a:latin typeface="+mj-lt"/>
              </a:rPr>
              <a:t>P</a:t>
            </a:r>
            <a:r>
              <a:rPr lang="en-US" dirty="0" err="1">
                <a:latin typeface="+mj-lt"/>
              </a:rPr>
              <a:t>engaturan</a:t>
            </a:r>
            <a:r>
              <a:rPr lang="en-US" dirty="0">
                <a:latin typeface="+mj-lt"/>
              </a:rPr>
              <a:t> </a:t>
            </a:r>
            <a:r>
              <a:rPr lang="id-ID" dirty="0">
                <a:latin typeface="+mj-lt"/>
              </a:rPr>
              <a:t>keuangan </a:t>
            </a:r>
            <a:r>
              <a:rPr lang="en-US" dirty="0" err="1">
                <a:latin typeface="+mj-lt"/>
              </a:rPr>
              <a:t>dilakukan</a:t>
            </a:r>
            <a:r>
              <a:rPr lang="en-US" dirty="0">
                <a:latin typeface="+mj-lt"/>
              </a:rPr>
              <a:t> </a:t>
            </a:r>
            <a:r>
              <a:rPr lang="en-US" dirty="0" err="1">
                <a:latin typeface="+mj-lt"/>
              </a:rPr>
              <a:t>untuk</a:t>
            </a:r>
            <a:r>
              <a:rPr lang="en-US" dirty="0">
                <a:latin typeface="+mj-lt"/>
              </a:rPr>
              <a:t> </a:t>
            </a:r>
            <a:r>
              <a:rPr lang="en-US" dirty="0" err="1">
                <a:latin typeface="+mj-lt"/>
              </a:rPr>
              <a:t>menjaga</a:t>
            </a:r>
            <a:r>
              <a:rPr lang="en-US" dirty="0">
                <a:latin typeface="+mj-lt"/>
              </a:rPr>
              <a:t> 3 (</a:t>
            </a:r>
            <a:r>
              <a:rPr lang="en-US" dirty="0" err="1">
                <a:latin typeface="+mj-lt"/>
              </a:rPr>
              <a:t>tiga</a:t>
            </a:r>
            <a:r>
              <a:rPr lang="en-US" dirty="0">
                <a:latin typeface="+mj-lt"/>
              </a:rPr>
              <a:t>) </a:t>
            </a:r>
            <a:r>
              <a:rPr lang="en-US" dirty="0" err="1">
                <a:latin typeface="+mj-lt"/>
              </a:rPr>
              <a:t>pilar</a:t>
            </a:r>
            <a:r>
              <a:rPr lang="en-US" dirty="0">
                <a:latin typeface="+mj-lt"/>
              </a:rPr>
              <a:t> </a:t>
            </a:r>
            <a:r>
              <a:rPr lang="en-US" dirty="0" err="1">
                <a:latin typeface="+mj-lt"/>
              </a:rPr>
              <a:t>tata</a:t>
            </a:r>
            <a:r>
              <a:rPr lang="en-US" dirty="0">
                <a:latin typeface="+mj-lt"/>
              </a:rPr>
              <a:t> </a:t>
            </a:r>
            <a:r>
              <a:rPr lang="en-US" dirty="0" err="1">
                <a:latin typeface="+mj-lt"/>
              </a:rPr>
              <a:t>Pengelolaan</a:t>
            </a:r>
            <a:r>
              <a:rPr lang="en-US" dirty="0">
                <a:latin typeface="+mj-lt"/>
              </a:rPr>
              <a:t> </a:t>
            </a:r>
            <a:r>
              <a:rPr lang="en-US" dirty="0" err="1">
                <a:latin typeface="+mj-lt"/>
              </a:rPr>
              <a:t>Keuangan</a:t>
            </a:r>
            <a:r>
              <a:rPr lang="en-US" dirty="0">
                <a:latin typeface="+mj-lt"/>
              </a:rPr>
              <a:t> Daerah yang </a:t>
            </a:r>
            <a:r>
              <a:rPr lang="en-US" dirty="0" err="1">
                <a:latin typeface="+mj-lt"/>
              </a:rPr>
              <a:t>baik</a:t>
            </a:r>
            <a:r>
              <a:rPr lang="en-US" dirty="0">
                <a:latin typeface="+mj-lt"/>
              </a:rPr>
              <a:t>, </a:t>
            </a:r>
            <a:r>
              <a:rPr lang="en-US" dirty="0" err="1">
                <a:latin typeface="+mj-lt"/>
              </a:rPr>
              <a:t>yaitu</a:t>
            </a:r>
            <a:r>
              <a:rPr lang="en-US" dirty="0">
                <a:latin typeface="+mj-lt"/>
              </a:rPr>
              <a:t> </a:t>
            </a:r>
            <a:r>
              <a:rPr lang="en-US" b="1" dirty="0" err="1">
                <a:latin typeface="+mj-lt"/>
              </a:rPr>
              <a:t>transparansi</a:t>
            </a:r>
            <a:r>
              <a:rPr lang="en-US" b="1" dirty="0">
                <a:latin typeface="+mj-lt"/>
              </a:rPr>
              <a:t>, </a:t>
            </a:r>
            <a:r>
              <a:rPr lang="en-US" b="1" dirty="0" err="1">
                <a:latin typeface="+mj-lt"/>
              </a:rPr>
              <a:t>akuntabilitas</a:t>
            </a:r>
            <a:r>
              <a:rPr lang="en-US" b="1" dirty="0">
                <a:latin typeface="+mj-lt"/>
              </a:rPr>
              <a:t>, </a:t>
            </a:r>
            <a:r>
              <a:rPr lang="en-US" b="1" dirty="0" err="1">
                <a:latin typeface="+mj-lt"/>
              </a:rPr>
              <a:t>dan</a:t>
            </a:r>
            <a:r>
              <a:rPr lang="en-US" b="1" dirty="0">
                <a:latin typeface="+mj-lt"/>
              </a:rPr>
              <a:t> </a:t>
            </a:r>
            <a:r>
              <a:rPr lang="en-US" b="1" dirty="0" err="1">
                <a:latin typeface="+mj-lt"/>
              </a:rPr>
              <a:t>partisipatif</a:t>
            </a:r>
            <a:r>
              <a:rPr lang="en-US" b="1" dirty="0">
                <a:latin typeface="+mj-lt"/>
              </a:rPr>
              <a:t>.</a:t>
            </a:r>
          </a:p>
          <a:p>
            <a:endParaRPr lang="id-ID" dirty="0">
              <a:latin typeface="+mj-lt"/>
            </a:endParaRPr>
          </a:p>
        </p:txBody>
      </p:sp>
    </p:spTree>
    <p:extLst>
      <p:ext uri="{BB962C8B-B14F-4D97-AF65-F5344CB8AC3E}">
        <p14:creationId xmlns:p14="http://schemas.microsoft.com/office/powerpoint/2010/main" val="515332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487362"/>
          </a:xfrm>
        </p:spPr>
        <p:txBody>
          <a:bodyPr>
            <a:normAutofit fontScale="90000"/>
          </a:bodyPr>
          <a:lstStyle/>
          <a:p>
            <a:endParaRPr lang="en-US" dirty="0"/>
          </a:p>
        </p:txBody>
      </p:sp>
      <p:sp>
        <p:nvSpPr>
          <p:cNvPr id="3" name="Content Placeholder 2"/>
          <p:cNvSpPr>
            <a:spLocks noGrp="1"/>
          </p:cNvSpPr>
          <p:nvPr>
            <p:ph idx="1"/>
          </p:nvPr>
        </p:nvSpPr>
        <p:spPr>
          <a:xfrm>
            <a:off x="533400" y="914400"/>
            <a:ext cx="8153400" cy="5211763"/>
          </a:xfrm>
        </p:spPr>
        <p:txBody>
          <a:bodyPr>
            <a:normAutofit/>
          </a:bodyPr>
          <a:lstStyle/>
          <a:p>
            <a:r>
              <a:rPr lang="en-US" b="1" dirty="0" err="1">
                <a:latin typeface="+mj-lt"/>
                <a:cs typeface="Arial" pitchFamily="34" charset="0"/>
              </a:rPr>
              <a:t>Susunan</a:t>
            </a:r>
            <a:r>
              <a:rPr lang="en-US" dirty="0">
                <a:latin typeface="+mj-lt"/>
                <a:cs typeface="Arial" pitchFamily="34" charset="0"/>
              </a:rPr>
              <a:t> Organisasi </a:t>
            </a:r>
            <a:r>
              <a:rPr lang="en-US" dirty="0" err="1">
                <a:latin typeface="+mj-lt"/>
                <a:cs typeface="Arial" pitchFamily="34" charset="0"/>
              </a:rPr>
              <a:t>Perangkat</a:t>
            </a:r>
            <a:r>
              <a:rPr lang="en-US" dirty="0">
                <a:latin typeface="+mj-lt"/>
                <a:cs typeface="Arial" pitchFamily="34" charset="0"/>
              </a:rPr>
              <a:t> Daerah</a:t>
            </a:r>
            <a:r>
              <a:rPr lang="en-US" b="1" dirty="0">
                <a:latin typeface="+mj-lt"/>
                <a:cs typeface="Arial" pitchFamily="34" charset="0"/>
              </a:rPr>
              <a:t> (OPD) </a:t>
            </a:r>
            <a:r>
              <a:rPr lang="en-US" dirty="0" err="1">
                <a:latin typeface="+mj-lt"/>
                <a:cs typeface="Arial" pitchFamily="34" charset="0"/>
              </a:rPr>
              <a:t>ditetapkan</a:t>
            </a:r>
            <a:r>
              <a:rPr lang="en-US" dirty="0">
                <a:latin typeface="+mj-lt"/>
                <a:cs typeface="Arial" pitchFamily="34" charset="0"/>
              </a:rPr>
              <a:t> </a:t>
            </a:r>
            <a:r>
              <a:rPr lang="en-US" dirty="0" err="1" smtClean="0">
                <a:latin typeface="+mj-lt"/>
                <a:cs typeface="Arial" pitchFamily="34" charset="0"/>
              </a:rPr>
              <a:t>dalam</a:t>
            </a:r>
            <a:r>
              <a:rPr lang="en-US" dirty="0" smtClean="0">
                <a:latin typeface="+mj-lt"/>
                <a:cs typeface="Arial" pitchFamily="34" charset="0"/>
              </a:rPr>
              <a:t> </a:t>
            </a:r>
            <a:r>
              <a:rPr lang="en-US" dirty="0" err="1">
                <a:latin typeface="+mj-lt"/>
                <a:cs typeface="Arial" pitchFamily="34" charset="0"/>
              </a:rPr>
              <a:t>Peraturan</a:t>
            </a:r>
            <a:r>
              <a:rPr lang="en-US" dirty="0">
                <a:latin typeface="+mj-lt"/>
                <a:cs typeface="Arial" pitchFamily="34" charset="0"/>
              </a:rPr>
              <a:t> Daerah  </a:t>
            </a:r>
            <a:r>
              <a:rPr lang="en-US" dirty="0" err="1" smtClean="0">
                <a:latin typeface="+mj-lt"/>
                <a:cs typeface="Arial" pitchFamily="34" charset="0"/>
              </a:rPr>
              <a:t>dengan</a:t>
            </a:r>
            <a:r>
              <a:rPr lang="en-US" dirty="0" smtClean="0">
                <a:latin typeface="+mj-lt"/>
                <a:cs typeface="Arial" pitchFamily="34" charset="0"/>
              </a:rPr>
              <a:t> </a:t>
            </a:r>
            <a:r>
              <a:rPr lang="en-US" dirty="0" err="1">
                <a:latin typeface="+mj-lt"/>
                <a:cs typeface="Arial" pitchFamily="34" charset="0"/>
              </a:rPr>
              <a:t>memperhatikan</a:t>
            </a:r>
            <a:r>
              <a:rPr lang="en-US" dirty="0">
                <a:latin typeface="+mj-lt"/>
                <a:cs typeface="Arial" pitchFamily="34" charset="0"/>
              </a:rPr>
              <a:t> faktor-faktor </a:t>
            </a:r>
            <a:r>
              <a:rPr lang="en-US" dirty="0" err="1" smtClean="0">
                <a:latin typeface="+mj-lt"/>
                <a:cs typeface="Arial" pitchFamily="34" charset="0"/>
              </a:rPr>
              <a:t>tertentu</a:t>
            </a:r>
            <a:r>
              <a:rPr lang="en-US" dirty="0" smtClean="0">
                <a:latin typeface="+mj-lt"/>
                <a:cs typeface="Arial" pitchFamily="34" charset="0"/>
              </a:rPr>
              <a:t> </a:t>
            </a:r>
            <a:r>
              <a:rPr lang="en-US" dirty="0">
                <a:latin typeface="+mj-lt"/>
                <a:cs typeface="Arial" pitchFamily="34" charset="0"/>
              </a:rPr>
              <a:t>&amp; </a:t>
            </a:r>
            <a:r>
              <a:rPr lang="en-US" dirty="0" err="1">
                <a:latin typeface="+mj-lt"/>
                <a:cs typeface="Arial" pitchFamily="34" charset="0"/>
              </a:rPr>
              <a:t>berpedoman</a:t>
            </a:r>
            <a:r>
              <a:rPr lang="en-US" dirty="0">
                <a:latin typeface="+mj-lt"/>
                <a:cs typeface="Arial" pitchFamily="34" charset="0"/>
              </a:rPr>
              <a:t> </a:t>
            </a:r>
            <a:r>
              <a:rPr lang="en-US" dirty="0" err="1" smtClean="0">
                <a:latin typeface="+mj-lt"/>
                <a:cs typeface="Arial" pitchFamily="34" charset="0"/>
              </a:rPr>
              <a:t>pada</a:t>
            </a:r>
            <a:r>
              <a:rPr lang="en-US" dirty="0" smtClean="0">
                <a:latin typeface="+mj-lt"/>
                <a:cs typeface="Arial" pitchFamily="34" charset="0"/>
              </a:rPr>
              <a:t> </a:t>
            </a:r>
            <a:r>
              <a:rPr lang="en-US" dirty="0" err="1">
                <a:latin typeface="+mj-lt"/>
                <a:cs typeface="Arial" pitchFamily="34" charset="0"/>
              </a:rPr>
              <a:t>Peraturan</a:t>
            </a:r>
            <a:r>
              <a:rPr lang="en-US" dirty="0">
                <a:latin typeface="+mj-lt"/>
                <a:cs typeface="Arial" pitchFamily="34" charset="0"/>
              </a:rPr>
              <a:t> Pemerintah</a:t>
            </a:r>
          </a:p>
          <a:p>
            <a:r>
              <a:rPr lang="en-US" dirty="0" err="1">
                <a:latin typeface="+mj-lt"/>
                <a:cs typeface="Arial" pitchFamily="34" charset="0"/>
              </a:rPr>
              <a:t>Peraturan</a:t>
            </a:r>
            <a:r>
              <a:rPr lang="en-US" dirty="0">
                <a:latin typeface="+mj-lt"/>
                <a:cs typeface="Arial" pitchFamily="34" charset="0"/>
              </a:rPr>
              <a:t> Pemerintah </a:t>
            </a:r>
            <a:r>
              <a:rPr lang="en-US" dirty="0" err="1">
                <a:latin typeface="+mj-lt"/>
                <a:cs typeface="Arial" pitchFamily="34" charset="0"/>
              </a:rPr>
              <a:t>Nomor</a:t>
            </a:r>
            <a:r>
              <a:rPr lang="en-US" dirty="0">
                <a:latin typeface="+mj-lt"/>
                <a:cs typeface="Arial" pitchFamily="34" charset="0"/>
              </a:rPr>
              <a:t> 18 </a:t>
            </a:r>
            <a:r>
              <a:rPr lang="en-US" dirty="0" err="1">
                <a:latin typeface="+mj-lt"/>
                <a:cs typeface="Arial" pitchFamily="34" charset="0"/>
              </a:rPr>
              <a:t>Tahun</a:t>
            </a:r>
            <a:r>
              <a:rPr lang="en-US" dirty="0">
                <a:latin typeface="+mj-lt"/>
                <a:cs typeface="Arial" pitchFamily="34" charset="0"/>
              </a:rPr>
              <a:t> 2016 </a:t>
            </a:r>
            <a:r>
              <a:rPr lang="en-US" dirty="0" err="1">
                <a:latin typeface="+mj-lt"/>
                <a:cs typeface="Arial" pitchFamily="34" charset="0"/>
              </a:rPr>
              <a:t>Tentang</a:t>
            </a:r>
            <a:r>
              <a:rPr lang="en-US" dirty="0">
                <a:latin typeface="+mj-lt"/>
                <a:cs typeface="Arial" pitchFamily="34" charset="0"/>
              </a:rPr>
              <a:t> </a:t>
            </a:r>
            <a:r>
              <a:rPr lang="en-US" dirty="0" err="1">
                <a:latin typeface="+mj-lt"/>
                <a:cs typeface="Arial" pitchFamily="34" charset="0"/>
              </a:rPr>
              <a:t>Perangkat</a:t>
            </a:r>
            <a:r>
              <a:rPr lang="en-US" dirty="0">
                <a:latin typeface="+mj-lt"/>
                <a:cs typeface="Arial" pitchFamily="34" charset="0"/>
              </a:rPr>
              <a:t> Daerah </a:t>
            </a:r>
            <a:r>
              <a:rPr lang="en-US" dirty="0" err="1">
                <a:latin typeface="+mj-lt"/>
                <a:cs typeface="Arial" pitchFamily="34" charset="0"/>
              </a:rPr>
              <a:t>pada</a:t>
            </a:r>
            <a:r>
              <a:rPr lang="en-US" dirty="0">
                <a:latin typeface="+mj-lt"/>
                <a:cs typeface="Arial" pitchFamily="34" charset="0"/>
              </a:rPr>
              <a:t> </a:t>
            </a:r>
            <a:r>
              <a:rPr lang="en-US" dirty="0" err="1">
                <a:latin typeface="+mj-lt"/>
                <a:cs typeface="Arial" pitchFamily="34" charset="0"/>
              </a:rPr>
              <a:t>tanggal</a:t>
            </a:r>
            <a:r>
              <a:rPr lang="en-US" dirty="0">
                <a:latin typeface="+mj-lt"/>
                <a:cs typeface="Arial" pitchFamily="34" charset="0"/>
              </a:rPr>
              <a:t> 19 </a:t>
            </a:r>
            <a:r>
              <a:rPr lang="en-US" dirty="0" err="1">
                <a:latin typeface="+mj-lt"/>
                <a:cs typeface="Arial" pitchFamily="34" charset="0"/>
              </a:rPr>
              <a:t>Juni</a:t>
            </a:r>
            <a:r>
              <a:rPr lang="en-US" dirty="0">
                <a:latin typeface="+mj-lt"/>
                <a:cs typeface="Arial" pitchFamily="34" charset="0"/>
              </a:rPr>
              <a:t> 2016 yang </a:t>
            </a:r>
            <a:r>
              <a:rPr lang="en-US" dirty="0" err="1">
                <a:latin typeface="+mj-lt"/>
                <a:cs typeface="Arial" pitchFamily="34" charset="0"/>
              </a:rPr>
              <a:t>mencabut</a:t>
            </a:r>
            <a:r>
              <a:rPr lang="en-US" dirty="0">
                <a:latin typeface="+mj-lt"/>
                <a:cs typeface="Arial" pitchFamily="34" charset="0"/>
              </a:rPr>
              <a:t> </a:t>
            </a:r>
            <a:r>
              <a:rPr lang="en-US" dirty="0" err="1">
                <a:latin typeface="+mj-lt"/>
                <a:cs typeface="Arial" pitchFamily="34" charset="0"/>
              </a:rPr>
              <a:t>dan</a:t>
            </a:r>
            <a:r>
              <a:rPr lang="en-US" dirty="0">
                <a:latin typeface="+mj-lt"/>
                <a:cs typeface="Arial" pitchFamily="34" charset="0"/>
              </a:rPr>
              <a:t> </a:t>
            </a:r>
            <a:r>
              <a:rPr lang="en-US" dirty="0" err="1">
                <a:latin typeface="+mj-lt"/>
                <a:cs typeface="Arial" pitchFamily="34" charset="0"/>
              </a:rPr>
              <a:t>menyatakan</a:t>
            </a:r>
            <a:r>
              <a:rPr lang="en-US" dirty="0">
                <a:latin typeface="+mj-lt"/>
                <a:cs typeface="Arial" pitchFamily="34" charset="0"/>
              </a:rPr>
              <a:t> </a:t>
            </a:r>
            <a:r>
              <a:rPr lang="en-US" dirty="0" err="1">
                <a:latin typeface="+mj-lt"/>
                <a:cs typeface="Arial" pitchFamily="34" charset="0"/>
              </a:rPr>
              <a:t>tidak</a:t>
            </a:r>
            <a:r>
              <a:rPr lang="en-US" dirty="0">
                <a:latin typeface="+mj-lt"/>
                <a:cs typeface="Arial" pitchFamily="34" charset="0"/>
              </a:rPr>
              <a:t> </a:t>
            </a:r>
            <a:r>
              <a:rPr lang="en-US" dirty="0" err="1">
                <a:latin typeface="+mj-lt"/>
                <a:cs typeface="Arial" pitchFamily="34" charset="0"/>
              </a:rPr>
              <a:t>berlaku</a:t>
            </a:r>
            <a:r>
              <a:rPr lang="en-US" dirty="0">
                <a:latin typeface="+mj-lt"/>
                <a:cs typeface="Arial" pitchFamily="34" charset="0"/>
              </a:rPr>
              <a:t> PP No 41 </a:t>
            </a:r>
            <a:r>
              <a:rPr lang="en-US" dirty="0" err="1">
                <a:latin typeface="+mj-lt"/>
                <a:cs typeface="Arial" pitchFamily="34" charset="0"/>
              </a:rPr>
              <a:t>Tahun</a:t>
            </a:r>
            <a:r>
              <a:rPr lang="en-US" dirty="0">
                <a:latin typeface="+mj-lt"/>
                <a:cs typeface="Arial" pitchFamily="34" charset="0"/>
              </a:rPr>
              <a:t> 2007 </a:t>
            </a:r>
            <a:r>
              <a:rPr lang="en-US" dirty="0" err="1" smtClean="0">
                <a:latin typeface="+mj-lt"/>
                <a:cs typeface="Arial" pitchFamily="34" charset="0"/>
              </a:rPr>
              <a:t>tentang</a:t>
            </a:r>
            <a:r>
              <a:rPr lang="en-US" dirty="0" smtClean="0">
                <a:latin typeface="+mj-lt"/>
                <a:cs typeface="Arial" pitchFamily="34" charset="0"/>
              </a:rPr>
              <a:t> </a:t>
            </a:r>
            <a:r>
              <a:rPr lang="en-US" dirty="0">
                <a:latin typeface="+mj-lt"/>
                <a:cs typeface="Arial" pitchFamily="34" charset="0"/>
              </a:rPr>
              <a:t>Organisasi </a:t>
            </a:r>
            <a:r>
              <a:rPr lang="en-US" dirty="0" err="1">
                <a:latin typeface="+mj-lt"/>
                <a:cs typeface="Arial" pitchFamily="34" charset="0"/>
              </a:rPr>
              <a:t>Perangkat</a:t>
            </a:r>
            <a:r>
              <a:rPr lang="en-US" dirty="0">
                <a:latin typeface="+mj-lt"/>
                <a:cs typeface="Arial" pitchFamily="34" charset="0"/>
              </a:rPr>
              <a:t> Daerah</a:t>
            </a:r>
            <a:endParaRPr lang="en-US" dirty="0">
              <a:latin typeface="+mj-lt"/>
            </a:endParaRPr>
          </a:p>
        </p:txBody>
      </p:sp>
    </p:spTree>
    <p:extLst>
      <p:ext uri="{BB962C8B-B14F-4D97-AF65-F5344CB8AC3E}">
        <p14:creationId xmlns:p14="http://schemas.microsoft.com/office/powerpoint/2010/main" val="1273164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850106"/>
          </a:xfrm>
        </p:spPr>
        <p:txBody>
          <a:bodyPr>
            <a:normAutofit/>
          </a:bodyPr>
          <a:lstStyle/>
          <a:p>
            <a:pPr marL="0" indent="0"/>
            <a:r>
              <a:rPr lang="id-ID" sz="3600" b="1" dirty="0" err="1" smtClean="0">
                <a:solidFill>
                  <a:prstClr val="black"/>
                </a:solidFill>
              </a:rPr>
              <a:t>P</a:t>
            </a:r>
            <a:r>
              <a:rPr lang="en-US" sz="3600" b="1" dirty="0" err="1" smtClean="0">
                <a:solidFill>
                  <a:prstClr val="black"/>
                </a:solidFill>
              </a:rPr>
              <a:t>engelolaan</a:t>
            </a:r>
            <a:r>
              <a:rPr lang="en-US" sz="3600" b="1" dirty="0" smtClean="0">
                <a:solidFill>
                  <a:prstClr val="black"/>
                </a:solidFill>
              </a:rPr>
              <a:t> </a:t>
            </a:r>
            <a:r>
              <a:rPr lang="en-US" sz="3600" b="1" dirty="0" err="1" smtClean="0">
                <a:solidFill>
                  <a:prstClr val="black"/>
                </a:solidFill>
              </a:rPr>
              <a:t>Keuangan</a:t>
            </a:r>
            <a:r>
              <a:rPr lang="id-ID" sz="3600" b="1" dirty="0" smtClean="0">
                <a:solidFill>
                  <a:prstClr val="black"/>
                </a:solidFill>
              </a:rPr>
              <a:t> Daerah</a:t>
            </a:r>
            <a:endParaRPr lang="en-US" sz="3600" b="1" dirty="0">
              <a:solidFill>
                <a:prstClr val="black"/>
              </a:solidFill>
            </a:endParaRPr>
          </a:p>
        </p:txBody>
      </p:sp>
      <p:sp>
        <p:nvSpPr>
          <p:cNvPr id="3" name="Content Placeholder 2"/>
          <p:cNvSpPr>
            <a:spLocks noGrp="1"/>
          </p:cNvSpPr>
          <p:nvPr>
            <p:ph idx="1"/>
          </p:nvPr>
        </p:nvSpPr>
        <p:spPr>
          <a:xfrm>
            <a:off x="539552" y="1196752"/>
            <a:ext cx="8147248" cy="4929411"/>
          </a:xfrm>
        </p:spPr>
        <p:txBody>
          <a:bodyPr>
            <a:normAutofit fontScale="85000" lnSpcReduction="20000"/>
          </a:bodyPr>
          <a:lstStyle/>
          <a:p>
            <a:pPr marL="0" indent="0">
              <a:buNone/>
            </a:pPr>
            <a:r>
              <a:rPr lang="id-ID" b="1" dirty="0">
                <a:solidFill>
                  <a:prstClr val="black"/>
                </a:solidFill>
                <a:latin typeface="+mj-lt"/>
              </a:rPr>
              <a:t>Menurut </a:t>
            </a:r>
            <a:r>
              <a:rPr lang="en-US" b="1" dirty="0">
                <a:solidFill>
                  <a:prstClr val="black"/>
                </a:solidFill>
                <a:latin typeface="+mj-lt"/>
              </a:rPr>
              <a:t>PP 58 </a:t>
            </a:r>
            <a:r>
              <a:rPr lang="en-US" b="1" dirty="0" err="1">
                <a:solidFill>
                  <a:prstClr val="black"/>
                </a:solidFill>
                <a:latin typeface="+mj-lt"/>
              </a:rPr>
              <a:t>Th</a:t>
            </a:r>
            <a:r>
              <a:rPr lang="en-US" b="1" dirty="0">
                <a:solidFill>
                  <a:prstClr val="black"/>
                </a:solidFill>
                <a:latin typeface="+mj-lt"/>
              </a:rPr>
              <a:t> 2005 </a:t>
            </a:r>
            <a:r>
              <a:rPr lang="en-US" b="1" dirty="0" err="1">
                <a:solidFill>
                  <a:prstClr val="black"/>
                </a:solidFill>
                <a:latin typeface="+mj-lt"/>
              </a:rPr>
              <a:t>pasal</a:t>
            </a:r>
            <a:r>
              <a:rPr lang="en-US" b="1" dirty="0">
                <a:solidFill>
                  <a:prstClr val="black"/>
                </a:solidFill>
                <a:latin typeface="+mj-lt"/>
              </a:rPr>
              <a:t> 1, </a:t>
            </a:r>
            <a:r>
              <a:rPr lang="en-US" dirty="0" err="1">
                <a:solidFill>
                  <a:prstClr val="black"/>
                </a:solidFill>
                <a:latin typeface="+mj-lt"/>
              </a:rPr>
              <a:t>pengelolaan</a:t>
            </a:r>
            <a:r>
              <a:rPr lang="en-US" dirty="0">
                <a:solidFill>
                  <a:prstClr val="black"/>
                </a:solidFill>
                <a:latin typeface="+mj-lt"/>
              </a:rPr>
              <a:t> </a:t>
            </a:r>
            <a:r>
              <a:rPr lang="en-US" dirty="0" err="1">
                <a:solidFill>
                  <a:prstClr val="black"/>
                </a:solidFill>
                <a:latin typeface="+mj-lt"/>
              </a:rPr>
              <a:t>Keuangan</a:t>
            </a:r>
            <a:r>
              <a:rPr lang="en-US" dirty="0">
                <a:solidFill>
                  <a:prstClr val="black"/>
                </a:solidFill>
                <a:latin typeface="+mj-lt"/>
              </a:rPr>
              <a:t> </a:t>
            </a:r>
            <a:r>
              <a:rPr lang="en-US" dirty="0" err="1">
                <a:solidFill>
                  <a:prstClr val="black"/>
                </a:solidFill>
                <a:latin typeface="+mj-lt"/>
              </a:rPr>
              <a:t>daerah</a:t>
            </a:r>
            <a:r>
              <a:rPr lang="en-US" dirty="0">
                <a:solidFill>
                  <a:prstClr val="black"/>
                </a:solidFill>
                <a:latin typeface="+mj-lt"/>
              </a:rPr>
              <a:t> </a:t>
            </a:r>
            <a:r>
              <a:rPr lang="en-US" dirty="0" err="1">
                <a:solidFill>
                  <a:prstClr val="black"/>
                </a:solidFill>
                <a:latin typeface="+mj-lt"/>
              </a:rPr>
              <a:t>adalah</a:t>
            </a:r>
            <a:r>
              <a:rPr lang="en-US" dirty="0">
                <a:solidFill>
                  <a:prstClr val="black"/>
                </a:solidFill>
                <a:latin typeface="+mj-lt"/>
              </a:rPr>
              <a:t> </a:t>
            </a:r>
            <a:r>
              <a:rPr lang="en-US" dirty="0" err="1">
                <a:solidFill>
                  <a:prstClr val="black"/>
                </a:solidFill>
                <a:latin typeface="+mj-lt"/>
              </a:rPr>
              <a:t>kegiatan</a:t>
            </a:r>
            <a:r>
              <a:rPr lang="en-US" dirty="0">
                <a:solidFill>
                  <a:prstClr val="black"/>
                </a:solidFill>
                <a:latin typeface="+mj-lt"/>
              </a:rPr>
              <a:t> </a:t>
            </a:r>
            <a:r>
              <a:rPr lang="en-US" dirty="0" err="1">
                <a:solidFill>
                  <a:prstClr val="black"/>
                </a:solidFill>
                <a:latin typeface="+mj-lt"/>
              </a:rPr>
              <a:t>Perencanaan</a:t>
            </a:r>
            <a:r>
              <a:rPr lang="en-US" dirty="0">
                <a:solidFill>
                  <a:prstClr val="black"/>
                </a:solidFill>
                <a:latin typeface="+mj-lt"/>
              </a:rPr>
              <a:t>, </a:t>
            </a:r>
            <a:r>
              <a:rPr lang="en-US" dirty="0" err="1">
                <a:solidFill>
                  <a:prstClr val="black"/>
                </a:solidFill>
                <a:latin typeface="+mj-lt"/>
              </a:rPr>
              <a:t>pelaksanaan</a:t>
            </a:r>
            <a:r>
              <a:rPr lang="en-US" dirty="0">
                <a:solidFill>
                  <a:prstClr val="black"/>
                </a:solidFill>
                <a:latin typeface="+mj-lt"/>
              </a:rPr>
              <a:t>, </a:t>
            </a:r>
            <a:r>
              <a:rPr lang="en-US" dirty="0" err="1">
                <a:solidFill>
                  <a:prstClr val="black"/>
                </a:solidFill>
                <a:latin typeface="+mj-lt"/>
              </a:rPr>
              <a:t>penatausahaan</a:t>
            </a:r>
            <a:r>
              <a:rPr lang="en-US" dirty="0">
                <a:solidFill>
                  <a:prstClr val="black"/>
                </a:solidFill>
                <a:latin typeface="+mj-lt"/>
              </a:rPr>
              <a:t>, </a:t>
            </a:r>
            <a:r>
              <a:rPr lang="en-US" dirty="0" err="1">
                <a:solidFill>
                  <a:prstClr val="black"/>
                </a:solidFill>
                <a:latin typeface="+mj-lt"/>
              </a:rPr>
              <a:t>pelaporan</a:t>
            </a:r>
            <a:r>
              <a:rPr lang="en-US" dirty="0">
                <a:solidFill>
                  <a:prstClr val="black"/>
                </a:solidFill>
                <a:latin typeface="+mj-lt"/>
              </a:rPr>
              <a:t>, </a:t>
            </a:r>
            <a:r>
              <a:rPr lang="en-US" dirty="0" err="1">
                <a:solidFill>
                  <a:prstClr val="black"/>
                </a:solidFill>
                <a:latin typeface="+mj-lt"/>
              </a:rPr>
              <a:t>pertanggungjawaban</a:t>
            </a:r>
            <a:r>
              <a:rPr lang="en-US" dirty="0">
                <a:solidFill>
                  <a:prstClr val="black"/>
                </a:solidFill>
                <a:latin typeface="+mj-lt"/>
              </a:rPr>
              <a:t> </a:t>
            </a:r>
            <a:r>
              <a:rPr lang="en-US" dirty="0" err="1">
                <a:solidFill>
                  <a:prstClr val="black"/>
                </a:solidFill>
                <a:latin typeface="+mj-lt"/>
              </a:rPr>
              <a:t>dan</a:t>
            </a:r>
            <a:r>
              <a:rPr lang="en-US" dirty="0">
                <a:solidFill>
                  <a:prstClr val="black"/>
                </a:solidFill>
                <a:latin typeface="+mj-lt"/>
              </a:rPr>
              <a:t> </a:t>
            </a:r>
            <a:r>
              <a:rPr lang="en-US" dirty="0" err="1">
                <a:solidFill>
                  <a:prstClr val="black"/>
                </a:solidFill>
                <a:latin typeface="+mj-lt"/>
              </a:rPr>
              <a:t>pengawasan</a:t>
            </a:r>
            <a:r>
              <a:rPr lang="en-US" dirty="0">
                <a:solidFill>
                  <a:prstClr val="black"/>
                </a:solidFill>
                <a:latin typeface="+mj-lt"/>
              </a:rPr>
              <a:t> </a:t>
            </a:r>
            <a:r>
              <a:rPr lang="en-US" dirty="0" err="1">
                <a:solidFill>
                  <a:prstClr val="black"/>
                </a:solidFill>
                <a:latin typeface="+mj-lt"/>
              </a:rPr>
              <a:t>Keuangan</a:t>
            </a:r>
            <a:r>
              <a:rPr lang="en-US" dirty="0">
                <a:solidFill>
                  <a:prstClr val="black"/>
                </a:solidFill>
                <a:latin typeface="+mj-lt"/>
              </a:rPr>
              <a:t> </a:t>
            </a:r>
            <a:r>
              <a:rPr lang="en-US" dirty="0" err="1">
                <a:solidFill>
                  <a:prstClr val="black"/>
                </a:solidFill>
                <a:latin typeface="+mj-lt"/>
              </a:rPr>
              <a:t>daerah</a:t>
            </a:r>
            <a:r>
              <a:rPr lang="en-US" dirty="0">
                <a:solidFill>
                  <a:prstClr val="black"/>
                </a:solidFill>
                <a:latin typeface="+mj-lt"/>
              </a:rPr>
              <a:t>. </a:t>
            </a:r>
            <a:endParaRPr lang="id-ID" dirty="0">
              <a:solidFill>
                <a:prstClr val="black"/>
              </a:solidFill>
              <a:latin typeface="+mj-lt"/>
            </a:endParaRPr>
          </a:p>
          <a:p>
            <a:pPr marL="0" indent="0">
              <a:buNone/>
            </a:pPr>
            <a:endParaRPr lang="en-US" dirty="0">
              <a:solidFill>
                <a:prstClr val="black"/>
              </a:solidFill>
              <a:latin typeface="+mj-lt"/>
            </a:endParaRPr>
          </a:p>
          <a:p>
            <a:pPr marL="0" indent="0">
              <a:buNone/>
            </a:pPr>
            <a:r>
              <a:rPr lang="en-US" b="1" dirty="0" err="1">
                <a:solidFill>
                  <a:prstClr val="black"/>
                </a:solidFill>
                <a:latin typeface="+mj-lt"/>
              </a:rPr>
              <a:t>Aktivitas</a:t>
            </a:r>
            <a:r>
              <a:rPr lang="en-US" b="1" dirty="0">
                <a:solidFill>
                  <a:prstClr val="black"/>
                </a:solidFill>
                <a:latin typeface="+mj-lt"/>
              </a:rPr>
              <a:t> </a:t>
            </a:r>
            <a:r>
              <a:rPr lang="en-US" b="1" dirty="0" err="1">
                <a:solidFill>
                  <a:prstClr val="black"/>
                </a:solidFill>
                <a:latin typeface="+mj-lt"/>
              </a:rPr>
              <a:t>pengelolaan</a:t>
            </a:r>
            <a:r>
              <a:rPr lang="en-US" b="1" dirty="0">
                <a:solidFill>
                  <a:prstClr val="black"/>
                </a:solidFill>
                <a:latin typeface="+mj-lt"/>
              </a:rPr>
              <a:t> </a:t>
            </a:r>
            <a:r>
              <a:rPr lang="en-US" b="1" dirty="0" err="1">
                <a:solidFill>
                  <a:prstClr val="black"/>
                </a:solidFill>
                <a:latin typeface="+mj-lt"/>
              </a:rPr>
              <a:t>Keuangan</a:t>
            </a:r>
            <a:r>
              <a:rPr lang="en-US" b="1" dirty="0">
                <a:solidFill>
                  <a:prstClr val="black"/>
                </a:solidFill>
                <a:latin typeface="+mj-lt"/>
              </a:rPr>
              <a:t>:</a:t>
            </a:r>
          </a:p>
          <a:p>
            <a:pPr marL="514350" indent="-514350">
              <a:buFont typeface="+mj-lt"/>
              <a:buAutoNum type="alphaLcPeriod"/>
            </a:pPr>
            <a:r>
              <a:rPr lang="en-US" dirty="0" err="1">
                <a:latin typeface="+mj-lt"/>
              </a:rPr>
              <a:t>Perencanaan</a:t>
            </a:r>
            <a:r>
              <a:rPr lang="en-US" dirty="0">
                <a:latin typeface="+mj-lt"/>
              </a:rPr>
              <a:t> </a:t>
            </a:r>
            <a:r>
              <a:rPr lang="en-US" dirty="0" err="1">
                <a:latin typeface="+mj-lt"/>
              </a:rPr>
              <a:t>penganggaran</a:t>
            </a:r>
            <a:endParaRPr lang="en-US" dirty="0">
              <a:latin typeface="+mj-lt"/>
            </a:endParaRPr>
          </a:p>
          <a:p>
            <a:pPr marL="514350" indent="-514350">
              <a:buFont typeface="+mj-lt"/>
              <a:buAutoNum type="alphaLcPeriod"/>
            </a:pPr>
            <a:r>
              <a:rPr lang="en-US" dirty="0" err="1">
                <a:latin typeface="+mj-lt"/>
              </a:rPr>
              <a:t>Perencanaan</a:t>
            </a:r>
            <a:r>
              <a:rPr lang="en-US" dirty="0">
                <a:latin typeface="+mj-lt"/>
              </a:rPr>
              <a:t> </a:t>
            </a:r>
            <a:r>
              <a:rPr lang="en-US" dirty="0" err="1">
                <a:latin typeface="+mj-lt"/>
              </a:rPr>
              <a:t>melibatkan</a:t>
            </a:r>
            <a:r>
              <a:rPr lang="en-US" dirty="0">
                <a:latin typeface="+mj-lt"/>
              </a:rPr>
              <a:t> stakeholders</a:t>
            </a:r>
          </a:p>
          <a:p>
            <a:pPr marL="514350" indent="-514350">
              <a:buFont typeface="+mj-lt"/>
              <a:buAutoNum type="alphaLcPeriod"/>
            </a:pPr>
            <a:r>
              <a:rPr lang="en-US" dirty="0" err="1">
                <a:latin typeface="+mj-lt"/>
              </a:rPr>
              <a:t>Perencanaan</a:t>
            </a:r>
            <a:r>
              <a:rPr lang="en-US" dirty="0">
                <a:latin typeface="+mj-lt"/>
              </a:rPr>
              <a:t> </a:t>
            </a:r>
            <a:r>
              <a:rPr lang="en-US" dirty="0" err="1">
                <a:latin typeface="+mj-lt"/>
              </a:rPr>
              <a:t>daerah</a:t>
            </a:r>
            <a:r>
              <a:rPr lang="en-US" dirty="0">
                <a:latin typeface="+mj-lt"/>
              </a:rPr>
              <a:t> </a:t>
            </a:r>
            <a:r>
              <a:rPr lang="en-US" dirty="0">
                <a:latin typeface="+mj-lt"/>
                <a:sym typeface="Wingdings" panose="05000000000000000000" pitchFamily="2" charset="2"/>
              </a:rPr>
              <a:t> RPJPD; RPJMD; RKPD</a:t>
            </a:r>
          </a:p>
          <a:p>
            <a:pPr marL="514350" indent="-514350">
              <a:buFont typeface="+mj-lt"/>
              <a:buAutoNum type="alphaLcPeriod"/>
            </a:pPr>
            <a:r>
              <a:rPr lang="en-US" dirty="0" err="1">
                <a:latin typeface="+mj-lt"/>
                <a:sym typeface="Wingdings" panose="05000000000000000000" pitchFamily="2" charset="2"/>
              </a:rPr>
              <a:t>Penyusunan</a:t>
            </a:r>
            <a:r>
              <a:rPr lang="en-US" dirty="0">
                <a:latin typeface="+mj-lt"/>
                <a:sym typeface="Wingdings" panose="05000000000000000000" pitchFamily="2" charset="2"/>
              </a:rPr>
              <a:t> APBD </a:t>
            </a:r>
            <a:r>
              <a:rPr lang="en-US" dirty="0" err="1">
                <a:latin typeface="+mj-lt"/>
                <a:sym typeface="Wingdings" panose="05000000000000000000" pitchFamily="2" charset="2"/>
              </a:rPr>
              <a:t>dibahas</a:t>
            </a:r>
            <a:r>
              <a:rPr lang="en-US" dirty="0">
                <a:latin typeface="+mj-lt"/>
                <a:sym typeface="Wingdings" panose="05000000000000000000" pitchFamily="2" charset="2"/>
              </a:rPr>
              <a:t> </a:t>
            </a:r>
            <a:r>
              <a:rPr lang="en-US" dirty="0" err="1">
                <a:latin typeface="+mj-lt"/>
                <a:sym typeface="Wingdings" panose="05000000000000000000" pitchFamily="2" charset="2"/>
              </a:rPr>
              <a:t>bersama</a:t>
            </a:r>
            <a:r>
              <a:rPr lang="en-US" dirty="0">
                <a:latin typeface="+mj-lt"/>
                <a:sym typeface="Wingdings" panose="05000000000000000000" pitchFamily="2" charset="2"/>
              </a:rPr>
              <a:t> </a:t>
            </a:r>
            <a:r>
              <a:rPr lang="en-US" dirty="0" err="1">
                <a:latin typeface="+mj-lt"/>
                <a:sym typeface="Wingdings" panose="05000000000000000000" pitchFamily="2" charset="2"/>
              </a:rPr>
              <a:t>Pemda</a:t>
            </a:r>
            <a:r>
              <a:rPr lang="en-US" dirty="0">
                <a:latin typeface="+mj-lt"/>
                <a:sym typeface="Wingdings" panose="05000000000000000000" pitchFamily="2" charset="2"/>
              </a:rPr>
              <a:t> dg DPRD</a:t>
            </a:r>
          </a:p>
          <a:p>
            <a:pPr marL="514350" indent="-514350">
              <a:buFont typeface="+mj-lt"/>
              <a:buAutoNum type="alphaLcPeriod"/>
            </a:pPr>
            <a:r>
              <a:rPr lang="en-US" dirty="0" err="1">
                <a:latin typeface="+mj-lt"/>
                <a:sym typeface="Wingdings" panose="05000000000000000000" pitchFamily="2" charset="2"/>
              </a:rPr>
              <a:t>Anggaran</a:t>
            </a:r>
            <a:r>
              <a:rPr lang="en-US" dirty="0">
                <a:latin typeface="+mj-lt"/>
                <a:sym typeface="Wingdings" panose="05000000000000000000" pitchFamily="2" charset="2"/>
              </a:rPr>
              <a:t> </a:t>
            </a:r>
            <a:r>
              <a:rPr lang="en-US" dirty="0" err="1">
                <a:latin typeface="+mj-lt"/>
                <a:sym typeface="Wingdings" panose="05000000000000000000" pitchFamily="2" charset="2"/>
              </a:rPr>
              <a:t>mempunyai</a:t>
            </a:r>
            <a:r>
              <a:rPr lang="en-US" dirty="0">
                <a:latin typeface="+mj-lt"/>
                <a:sym typeface="Wingdings" panose="05000000000000000000" pitchFamily="2" charset="2"/>
              </a:rPr>
              <a:t> </a:t>
            </a:r>
            <a:r>
              <a:rPr lang="en-US" dirty="0" err="1">
                <a:latin typeface="+mj-lt"/>
                <a:sym typeface="Wingdings" panose="05000000000000000000" pitchFamily="2" charset="2"/>
              </a:rPr>
              <a:t>fungsi</a:t>
            </a:r>
            <a:r>
              <a:rPr lang="en-US" dirty="0">
                <a:latin typeface="+mj-lt"/>
                <a:sym typeface="Wingdings" panose="05000000000000000000" pitchFamily="2" charset="2"/>
              </a:rPr>
              <a:t> </a:t>
            </a:r>
            <a:r>
              <a:rPr lang="en-US" dirty="0" err="1">
                <a:latin typeface="+mj-lt"/>
                <a:sym typeface="Wingdings" panose="05000000000000000000" pitchFamily="2" charset="2"/>
              </a:rPr>
              <a:t>otorisasi</a:t>
            </a:r>
            <a:r>
              <a:rPr lang="en-US" dirty="0">
                <a:latin typeface="+mj-lt"/>
                <a:sym typeface="Wingdings" panose="05000000000000000000" pitchFamily="2" charset="2"/>
              </a:rPr>
              <a:t>, </a:t>
            </a:r>
            <a:r>
              <a:rPr lang="en-US" dirty="0" err="1">
                <a:latin typeface="+mj-lt"/>
                <a:sym typeface="Wingdings" panose="05000000000000000000" pitchFamily="2" charset="2"/>
              </a:rPr>
              <a:t>Perencanaan</a:t>
            </a:r>
            <a:r>
              <a:rPr lang="en-US" dirty="0">
                <a:latin typeface="+mj-lt"/>
                <a:sym typeface="Wingdings" panose="05000000000000000000" pitchFamily="2" charset="2"/>
              </a:rPr>
              <a:t>, </a:t>
            </a:r>
            <a:r>
              <a:rPr lang="en-US" dirty="0" err="1">
                <a:latin typeface="+mj-lt"/>
                <a:sym typeface="Wingdings" panose="05000000000000000000" pitchFamily="2" charset="2"/>
              </a:rPr>
              <a:t>pengawasan</a:t>
            </a:r>
            <a:r>
              <a:rPr lang="en-US" dirty="0">
                <a:latin typeface="+mj-lt"/>
                <a:sym typeface="Wingdings" panose="05000000000000000000" pitchFamily="2" charset="2"/>
              </a:rPr>
              <a:t>, </a:t>
            </a:r>
            <a:r>
              <a:rPr lang="en-US" dirty="0" err="1">
                <a:latin typeface="+mj-lt"/>
                <a:sym typeface="Wingdings" panose="05000000000000000000" pitchFamily="2" charset="2"/>
              </a:rPr>
              <a:t>alokasi</a:t>
            </a:r>
            <a:r>
              <a:rPr lang="en-US" dirty="0">
                <a:latin typeface="+mj-lt"/>
                <a:sym typeface="Wingdings" panose="05000000000000000000" pitchFamily="2" charset="2"/>
              </a:rPr>
              <a:t>, </a:t>
            </a:r>
            <a:r>
              <a:rPr lang="en-US" dirty="0" err="1">
                <a:latin typeface="+mj-lt"/>
                <a:sym typeface="Wingdings" panose="05000000000000000000" pitchFamily="2" charset="2"/>
              </a:rPr>
              <a:t>distribusi</a:t>
            </a:r>
            <a:r>
              <a:rPr lang="en-US" dirty="0">
                <a:latin typeface="+mj-lt"/>
                <a:sym typeface="Wingdings" panose="05000000000000000000" pitchFamily="2" charset="2"/>
              </a:rPr>
              <a:t> </a:t>
            </a:r>
            <a:r>
              <a:rPr lang="en-US" dirty="0" err="1">
                <a:latin typeface="+mj-lt"/>
                <a:sym typeface="Wingdings" panose="05000000000000000000" pitchFamily="2" charset="2"/>
              </a:rPr>
              <a:t>dan</a:t>
            </a:r>
            <a:r>
              <a:rPr lang="en-US" dirty="0">
                <a:latin typeface="+mj-lt"/>
                <a:sym typeface="Wingdings" panose="05000000000000000000" pitchFamily="2" charset="2"/>
              </a:rPr>
              <a:t> </a:t>
            </a:r>
            <a:r>
              <a:rPr lang="en-US" dirty="0" err="1">
                <a:latin typeface="+mj-lt"/>
                <a:sym typeface="Wingdings" panose="05000000000000000000" pitchFamily="2" charset="2"/>
              </a:rPr>
              <a:t>stabilisasi</a:t>
            </a:r>
            <a:r>
              <a:rPr lang="en-US" dirty="0">
                <a:latin typeface="+mj-lt"/>
                <a:sym typeface="Wingdings" panose="05000000000000000000" pitchFamily="2" charset="2"/>
              </a:rPr>
              <a:t>. </a:t>
            </a:r>
          </a:p>
          <a:p>
            <a:endParaRPr lang="id-ID" dirty="0">
              <a:latin typeface="+mj-lt"/>
            </a:endParaRPr>
          </a:p>
        </p:txBody>
      </p:sp>
    </p:spTree>
    <p:extLst>
      <p:ext uri="{BB962C8B-B14F-4D97-AF65-F5344CB8AC3E}">
        <p14:creationId xmlns:p14="http://schemas.microsoft.com/office/powerpoint/2010/main" val="20887154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157592" cy="576064"/>
          </a:xfrm>
        </p:spPr>
        <p:txBody>
          <a:bodyPr>
            <a:normAutofit fontScale="90000"/>
          </a:bodyPr>
          <a:lstStyle/>
          <a:p>
            <a:endParaRPr lang="id-ID" dirty="0"/>
          </a:p>
        </p:txBody>
      </p:sp>
      <p:sp>
        <p:nvSpPr>
          <p:cNvPr id="3" name="Content Placeholder 2"/>
          <p:cNvSpPr>
            <a:spLocks noGrp="1"/>
          </p:cNvSpPr>
          <p:nvPr>
            <p:ph idx="1"/>
          </p:nvPr>
        </p:nvSpPr>
        <p:spPr>
          <a:xfrm>
            <a:off x="467544" y="980728"/>
            <a:ext cx="8219256" cy="5472608"/>
          </a:xfrm>
        </p:spPr>
        <p:txBody>
          <a:bodyPr>
            <a:normAutofit fontScale="92500"/>
          </a:bodyPr>
          <a:lstStyle/>
          <a:p>
            <a:pPr marL="0" indent="0">
              <a:buNone/>
            </a:pPr>
            <a:r>
              <a:rPr lang="en-US" b="1" dirty="0" err="1">
                <a:latin typeface="+mj-lt"/>
              </a:rPr>
              <a:t>Tujuan</a:t>
            </a:r>
            <a:r>
              <a:rPr lang="en-US" b="1" dirty="0">
                <a:latin typeface="+mj-lt"/>
              </a:rPr>
              <a:t> </a:t>
            </a:r>
            <a:r>
              <a:rPr lang="en-US" b="1" dirty="0" err="1">
                <a:latin typeface="+mj-lt"/>
              </a:rPr>
              <a:t>diaturnya</a:t>
            </a:r>
            <a:r>
              <a:rPr lang="en-US" b="1" dirty="0">
                <a:latin typeface="+mj-lt"/>
              </a:rPr>
              <a:t> </a:t>
            </a:r>
            <a:r>
              <a:rPr lang="en-US" b="1" dirty="0" err="1">
                <a:latin typeface="+mj-lt"/>
              </a:rPr>
              <a:t>keuangan</a:t>
            </a:r>
            <a:r>
              <a:rPr lang="en-US" b="1" dirty="0">
                <a:latin typeface="+mj-lt"/>
              </a:rPr>
              <a:t> </a:t>
            </a:r>
            <a:r>
              <a:rPr lang="en-US" b="1" dirty="0" err="1">
                <a:latin typeface="+mj-lt"/>
              </a:rPr>
              <a:t>daerah</a:t>
            </a:r>
            <a:r>
              <a:rPr lang="en-US" b="1" dirty="0">
                <a:latin typeface="+mj-lt"/>
              </a:rPr>
              <a:t> </a:t>
            </a:r>
            <a:r>
              <a:rPr lang="en-US" b="1" dirty="0" err="1">
                <a:latin typeface="+mj-lt"/>
              </a:rPr>
              <a:t>oleh</a:t>
            </a:r>
            <a:r>
              <a:rPr lang="en-US" b="1" dirty="0">
                <a:latin typeface="+mj-lt"/>
              </a:rPr>
              <a:t> </a:t>
            </a:r>
            <a:r>
              <a:rPr lang="en-US" b="1" dirty="0" err="1">
                <a:latin typeface="+mj-lt"/>
              </a:rPr>
              <a:t>Pemerintah</a:t>
            </a:r>
            <a:r>
              <a:rPr lang="en-US" b="1" dirty="0">
                <a:latin typeface="+mj-lt"/>
              </a:rPr>
              <a:t> Daerah </a:t>
            </a:r>
            <a:r>
              <a:rPr lang="en-US" b="1" dirty="0" err="1">
                <a:latin typeface="+mj-lt"/>
              </a:rPr>
              <a:t>adalah</a:t>
            </a:r>
            <a:r>
              <a:rPr lang="en-US" b="1" dirty="0">
                <a:latin typeface="+mj-lt"/>
              </a:rPr>
              <a:t> : </a:t>
            </a:r>
          </a:p>
          <a:p>
            <a:pPr marL="514350" indent="-514350">
              <a:buFont typeface="+mj-lt"/>
              <a:buAutoNum type="arabicPeriod"/>
            </a:pPr>
            <a:r>
              <a:rPr lang="en-US" dirty="0" err="1" smtClean="0">
                <a:latin typeface="+mj-lt"/>
              </a:rPr>
              <a:t>Untuk</a:t>
            </a:r>
            <a:r>
              <a:rPr lang="en-US" dirty="0" smtClean="0">
                <a:latin typeface="+mj-lt"/>
              </a:rPr>
              <a:t> </a:t>
            </a:r>
            <a:r>
              <a:rPr lang="en-US" dirty="0" err="1">
                <a:latin typeface="+mj-lt"/>
              </a:rPr>
              <a:t>meningkatkan</a:t>
            </a:r>
            <a:r>
              <a:rPr lang="en-US" dirty="0">
                <a:latin typeface="+mj-lt"/>
              </a:rPr>
              <a:t> </a:t>
            </a:r>
            <a:r>
              <a:rPr lang="en-US" dirty="0" err="1">
                <a:latin typeface="+mj-lt"/>
              </a:rPr>
              <a:t>efisiensi</a:t>
            </a:r>
            <a:r>
              <a:rPr lang="en-US" dirty="0">
                <a:latin typeface="+mj-lt"/>
              </a:rPr>
              <a:t> </a:t>
            </a:r>
            <a:r>
              <a:rPr lang="en-US" dirty="0" err="1">
                <a:latin typeface="+mj-lt"/>
              </a:rPr>
              <a:t>dan</a:t>
            </a:r>
            <a:r>
              <a:rPr lang="en-US" dirty="0">
                <a:latin typeface="+mj-lt"/>
              </a:rPr>
              <a:t> </a:t>
            </a:r>
            <a:r>
              <a:rPr lang="en-US" dirty="0" err="1">
                <a:latin typeface="+mj-lt"/>
              </a:rPr>
              <a:t>efektifitas</a:t>
            </a:r>
            <a:r>
              <a:rPr lang="en-US" dirty="0">
                <a:latin typeface="+mj-lt"/>
              </a:rPr>
              <a:t> </a:t>
            </a:r>
            <a:r>
              <a:rPr lang="en-US" dirty="0" err="1">
                <a:latin typeface="+mj-lt"/>
              </a:rPr>
              <a:t>dalam</a:t>
            </a:r>
            <a:r>
              <a:rPr lang="en-US" dirty="0">
                <a:latin typeface="+mj-lt"/>
              </a:rPr>
              <a:t> </a:t>
            </a:r>
            <a:r>
              <a:rPr lang="en-US" dirty="0" err="1">
                <a:latin typeface="+mj-lt"/>
              </a:rPr>
              <a:t>pengelolaan</a:t>
            </a:r>
            <a:r>
              <a:rPr lang="en-US" dirty="0">
                <a:latin typeface="+mj-lt"/>
              </a:rPr>
              <a:t> </a:t>
            </a:r>
            <a:r>
              <a:rPr lang="en-US" dirty="0" err="1">
                <a:latin typeface="+mj-lt"/>
              </a:rPr>
              <a:t>sumber</a:t>
            </a:r>
            <a:r>
              <a:rPr lang="en-US" dirty="0">
                <a:latin typeface="+mj-lt"/>
              </a:rPr>
              <a:t> </a:t>
            </a:r>
            <a:r>
              <a:rPr lang="en-US" dirty="0" err="1">
                <a:latin typeface="+mj-lt"/>
              </a:rPr>
              <a:t>daya</a:t>
            </a:r>
            <a:r>
              <a:rPr lang="en-US" dirty="0">
                <a:latin typeface="+mj-lt"/>
              </a:rPr>
              <a:t> </a:t>
            </a:r>
            <a:r>
              <a:rPr lang="en-US" dirty="0" err="1">
                <a:latin typeface="+mj-lt"/>
              </a:rPr>
              <a:t>keuangan</a:t>
            </a:r>
            <a:r>
              <a:rPr lang="en-US" dirty="0">
                <a:latin typeface="+mj-lt"/>
              </a:rPr>
              <a:t> </a:t>
            </a:r>
            <a:r>
              <a:rPr lang="en-US" dirty="0" err="1">
                <a:latin typeface="+mj-lt"/>
              </a:rPr>
              <a:t>daerah</a:t>
            </a:r>
            <a:r>
              <a:rPr lang="en-US" dirty="0">
                <a:latin typeface="+mj-lt"/>
              </a:rPr>
              <a:t>.  </a:t>
            </a:r>
          </a:p>
          <a:p>
            <a:pPr marL="514350" indent="-514350">
              <a:buFont typeface="+mj-lt"/>
              <a:buAutoNum type="arabicPeriod"/>
            </a:pPr>
            <a:r>
              <a:rPr lang="en-US" dirty="0" err="1">
                <a:latin typeface="+mj-lt"/>
              </a:rPr>
              <a:t>Meningkatkan</a:t>
            </a:r>
            <a:r>
              <a:rPr lang="en-US" dirty="0">
                <a:latin typeface="+mj-lt"/>
              </a:rPr>
              <a:t> </a:t>
            </a:r>
            <a:r>
              <a:rPr lang="en-US" dirty="0" err="1">
                <a:latin typeface="+mj-lt"/>
              </a:rPr>
              <a:t>kesejahteraan</a:t>
            </a:r>
            <a:r>
              <a:rPr lang="en-US" dirty="0">
                <a:latin typeface="+mj-lt"/>
              </a:rPr>
              <a:t> </a:t>
            </a:r>
            <a:r>
              <a:rPr lang="en-US" dirty="0" err="1">
                <a:latin typeface="+mj-lt"/>
              </a:rPr>
              <a:t>daerah</a:t>
            </a:r>
            <a:r>
              <a:rPr lang="en-US" dirty="0">
                <a:latin typeface="+mj-lt"/>
              </a:rPr>
              <a:t> </a:t>
            </a:r>
            <a:r>
              <a:rPr lang="en-US" dirty="0" err="1">
                <a:latin typeface="+mj-lt"/>
              </a:rPr>
              <a:t>dan</a:t>
            </a:r>
            <a:r>
              <a:rPr lang="en-US" dirty="0">
                <a:latin typeface="+mj-lt"/>
              </a:rPr>
              <a:t> </a:t>
            </a:r>
            <a:r>
              <a:rPr lang="en-US" dirty="0" err="1">
                <a:latin typeface="+mj-lt"/>
              </a:rPr>
              <a:t>mengoptimalkan</a:t>
            </a:r>
            <a:r>
              <a:rPr lang="en-US" dirty="0">
                <a:latin typeface="+mj-lt"/>
              </a:rPr>
              <a:t> </a:t>
            </a:r>
            <a:r>
              <a:rPr lang="en-US" dirty="0" err="1">
                <a:latin typeface="+mj-lt"/>
              </a:rPr>
              <a:t>pelayanan</a:t>
            </a:r>
            <a:r>
              <a:rPr lang="en-US" dirty="0">
                <a:latin typeface="+mj-lt"/>
              </a:rPr>
              <a:t> </a:t>
            </a:r>
            <a:r>
              <a:rPr lang="en-US" dirty="0" err="1">
                <a:latin typeface="+mj-lt"/>
              </a:rPr>
              <a:t>kepada</a:t>
            </a:r>
            <a:r>
              <a:rPr lang="en-US" dirty="0">
                <a:latin typeface="+mj-lt"/>
              </a:rPr>
              <a:t> </a:t>
            </a:r>
            <a:r>
              <a:rPr lang="en-US" dirty="0" err="1">
                <a:latin typeface="+mj-lt"/>
              </a:rPr>
              <a:t>masyarakat</a:t>
            </a:r>
            <a:r>
              <a:rPr lang="en-US" dirty="0">
                <a:latin typeface="+mj-lt"/>
              </a:rPr>
              <a:t>.</a:t>
            </a:r>
          </a:p>
          <a:p>
            <a:pPr marL="514350" indent="-514350">
              <a:buFont typeface="+mj-lt"/>
              <a:buAutoNum type="arabicPeriod"/>
            </a:pPr>
            <a:r>
              <a:rPr lang="en-US" dirty="0" err="1">
                <a:latin typeface="+mj-lt"/>
              </a:rPr>
              <a:t>Sumber</a:t>
            </a:r>
            <a:r>
              <a:rPr lang="en-US" dirty="0">
                <a:latin typeface="+mj-lt"/>
              </a:rPr>
              <a:t> </a:t>
            </a:r>
            <a:r>
              <a:rPr lang="en-US" dirty="0" err="1">
                <a:latin typeface="+mj-lt"/>
              </a:rPr>
              <a:t>pendapatan</a:t>
            </a:r>
            <a:r>
              <a:rPr lang="en-US" dirty="0">
                <a:latin typeface="+mj-lt"/>
              </a:rPr>
              <a:t> </a:t>
            </a:r>
            <a:r>
              <a:rPr lang="en-US" dirty="0" err="1">
                <a:latin typeface="+mj-lt"/>
              </a:rPr>
              <a:t>untuk</a:t>
            </a:r>
            <a:r>
              <a:rPr lang="en-US" dirty="0">
                <a:latin typeface="+mj-lt"/>
              </a:rPr>
              <a:t> </a:t>
            </a:r>
            <a:r>
              <a:rPr lang="en-US" dirty="0" err="1">
                <a:latin typeface="+mj-lt"/>
              </a:rPr>
              <a:t>melaksanakan</a:t>
            </a:r>
            <a:r>
              <a:rPr lang="en-US" dirty="0">
                <a:latin typeface="+mj-lt"/>
              </a:rPr>
              <a:t> </a:t>
            </a:r>
            <a:r>
              <a:rPr lang="en-US" dirty="0" err="1">
                <a:latin typeface="+mj-lt"/>
              </a:rPr>
              <a:t>kekuasaannya</a:t>
            </a:r>
            <a:r>
              <a:rPr lang="en-US" dirty="0">
                <a:latin typeface="+mj-lt"/>
              </a:rPr>
              <a:t>, </a:t>
            </a:r>
            <a:r>
              <a:rPr lang="en-US" dirty="0" err="1">
                <a:latin typeface="+mj-lt"/>
              </a:rPr>
              <a:t>kepala</a:t>
            </a:r>
            <a:r>
              <a:rPr lang="en-US" dirty="0">
                <a:latin typeface="+mj-lt"/>
              </a:rPr>
              <a:t> </a:t>
            </a:r>
            <a:r>
              <a:rPr lang="en-US" dirty="0" err="1">
                <a:latin typeface="+mj-lt"/>
              </a:rPr>
              <a:t>daerah</a:t>
            </a:r>
            <a:r>
              <a:rPr lang="en-US" dirty="0">
                <a:latin typeface="+mj-lt"/>
              </a:rPr>
              <a:t> </a:t>
            </a:r>
            <a:r>
              <a:rPr lang="en-US" dirty="0" err="1">
                <a:latin typeface="+mj-lt"/>
              </a:rPr>
              <a:t>melimpahkan</a:t>
            </a:r>
            <a:r>
              <a:rPr lang="en-US" dirty="0">
                <a:latin typeface="+mj-lt"/>
              </a:rPr>
              <a:t> </a:t>
            </a:r>
            <a:r>
              <a:rPr lang="en-US" dirty="0" err="1">
                <a:latin typeface="+mj-lt"/>
              </a:rPr>
              <a:t>sebagian</a:t>
            </a:r>
            <a:r>
              <a:rPr lang="en-US" dirty="0">
                <a:latin typeface="+mj-lt"/>
              </a:rPr>
              <a:t> </a:t>
            </a:r>
            <a:r>
              <a:rPr lang="en-US" dirty="0" err="1">
                <a:latin typeface="+mj-lt"/>
              </a:rPr>
              <a:t>atau</a:t>
            </a:r>
            <a:r>
              <a:rPr lang="en-US" dirty="0">
                <a:latin typeface="+mj-lt"/>
              </a:rPr>
              <a:t> </a:t>
            </a:r>
            <a:r>
              <a:rPr lang="en-US" dirty="0" err="1">
                <a:latin typeface="+mj-lt"/>
              </a:rPr>
              <a:t>seluruh</a:t>
            </a:r>
            <a:r>
              <a:rPr lang="en-US" dirty="0">
                <a:latin typeface="+mj-lt"/>
              </a:rPr>
              <a:t> </a:t>
            </a:r>
            <a:r>
              <a:rPr lang="en-US" dirty="0" err="1">
                <a:latin typeface="+mj-lt"/>
              </a:rPr>
              <a:t>kekuasaan</a:t>
            </a:r>
            <a:r>
              <a:rPr lang="en-US" dirty="0">
                <a:latin typeface="+mj-lt"/>
              </a:rPr>
              <a:t> </a:t>
            </a:r>
            <a:r>
              <a:rPr lang="en-US" dirty="0" err="1">
                <a:latin typeface="+mj-lt"/>
              </a:rPr>
              <a:t>keuangan</a:t>
            </a:r>
            <a:r>
              <a:rPr lang="en-US" dirty="0">
                <a:latin typeface="+mj-lt"/>
              </a:rPr>
              <a:t> </a:t>
            </a:r>
            <a:r>
              <a:rPr lang="en-US" dirty="0" err="1">
                <a:latin typeface="+mj-lt"/>
              </a:rPr>
              <a:t>daerah</a:t>
            </a:r>
            <a:r>
              <a:rPr lang="en-US" dirty="0">
                <a:latin typeface="+mj-lt"/>
              </a:rPr>
              <a:t> </a:t>
            </a:r>
            <a:r>
              <a:rPr lang="en-US" dirty="0" err="1">
                <a:latin typeface="+mj-lt"/>
              </a:rPr>
              <a:t>kepada</a:t>
            </a:r>
            <a:r>
              <a:rPr lang="en-US" dirty="0">
                <a:latin typeface="+mj-lt"/>
              </a:rPr>
              <a:t> </a:t>
            </a:r>
            <a:r>
              <a:rPr lang="en-US" dirty="0" err="1">
                <a:latin typeface="+mj-lt"/>
              </a:rPr>
              <a:t>perangkat</a:t>
            </a:r>
            <a:r>
              <a:rPr lang="en-US" dirty="0">
                <a:latin typeface="+mj-lt"/>
              </a:rPr>
              <a:t> </a:t>
            </a:r>
            <a:r>
              <a:rPr lang="en-US" dirty="0" err="1">
                <a:latin typeface="+mj-lt"/>
              </a:rPr>
              <a:t>daerah</a:t>
            </a:r>
            <a:endParaRPr lang="id-ID" dirty="0">
              <a:latin typeface="+mj-lt"/>
            </a:endParaRPr>
          </a:p>
          <a:p>
            <a:endParaRPr lang="id-ID" dirty="0"/>
          </a:p>
        </p:txBody>
      </p:sp>
    </p:spTree>
    <p:extLst>
      <p:ext uri="{BB962C8B-B14F-4D97-AF65-F5344CB8AC3E}">
        <p14:creationId xmlns:p14="http://schemas.microsoft.com/office/powerpoint/2010/main" val="2134924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74638"/>
            <a:ext cx="7931224" cy="562074"/>
          </a:xfrm>
        </p:spPr>
        <p:txBody>
          <a:bodyPr>
            <a:normAutofit fontScale="90000"/>
          </a:bodyPr>
          <a:lstStyle/>
          <a:p>
            <a:r>
              <a:rPr lang="id-ID" b="1" dirty="0" smtClean="0">
                <a:cs typeface="Arial" pitchFamily="34" charset="0"/>
              </a:rPr>
              <a:t/>
            </a:r>
            <a:br>
              <a:rPr lang="id-ID" b="1" dirty="0" smtClean="0">
                <a:cs typeface="Arial" pitchFamily="34" charset="0"/>
              </a:rPr>
            </a:br>
            <a:r>
              <a:rPr lang="id-ID" sz="3600" b="1" dirty="0" smtClean="0">
                <a:cs typeface="Arial" pitchFamily="34" charset="0"/>
              </a:rPr>
              <a:t>Sumber </a:t>
            </a:r>
            <a:r>
              <a:rPr lang="en-US" sz="3600" b="1" dirty="0" smtClean="0">
                <a:cs typeface="Arial" pitchFamily="34" charset="0"/>
              </a:rPr>
              <a:t>P</a:t>
            </a:r>
            <a:r>
              <a:rPr lang="id-ID" sz="3600" b="1" dirty="0" smtClean="0">
                <a:cs typeface="Arial" pitchFamily="34" charset="0"/>
              </a:rPr>
              <a:t>endapatan </a:t>
            </a:r>
            <a:r>
              <a:rPr lang="en-US" sz="3600" b="1" dirty="0" smtClean="0">
                <a:cs typeface="Arial" pitchFamily="34" charset="0"/>
              </a:rPr>
              <a:t>D</a:t>
            </a:r>
            <a:r>
              <a:rPr lang="id-ID" sz="3600" b="1" dirty="0" smtClean="0">
                <a:cs typeface="Arial" pitchFamily="34" charset="0"/>
              </a:rPr>
              <a:t>aerah</a:t>
            </a:r>
            <a:r>
              <a:rPr lang="en-US" sz="3600" dirty="0" smtClean="0">
                <a:cs typeface="Arial" pitchFamily="34" charset="0"/>
              </a:rPr>
              <a:t/>
            </a:r>
            <a:br>
              <a:rPr lang="en-US" sz="3600" dirty="0" smtClean="0">
                <a:cs typeface="Arial" pitchFamily="34" charset="0"/>
              </a:rPr>
            </a:br>
            <a:endParaRPr lang="id-ID" sz="3600" dirty="0"/>
          </a:p>
        </p:txBody>
      </p:sp>
      <p:sp>
        <p:nvSpPr>
          <p:cNvPr id="3" name="Content Placeholder 2"/>
          <p:cNvSpPr>
            <a:spLocks noGrp="1"/>
          </p:cNvSpPr>
          <p:nvPr>
            <p:ph idx="1"/>
          </p:nvPr>
        </p:nvSpPr>
        <p:spPr>
          <a:xfrm>
            <a:off x="683568" y="836712"/>
            <a:ext cx="8003232" cy="5832648"/>
          </a:xfrm>
        </p:spPr>
        <p:txBody>
          <a:bodyPr>
            <a:noAutofit/>
          </a:bodyPr>
          <a:lstStyle/>
          <a:p>
            <a:pPr marL="0" indent="0">
              <a:buNone/>
            </a:pPr>
            <a:r>
              <a:rPr lang="id-ID" sz="2400" dirty="0"/>
              <a:t>Pendapatan daerah dirinci menurut urusan pemerintahan daerah, organisasi, kelompok, jenis, obyek dan rincian obyek pendapatan. Pendapatan daerah dikelompokkan atas</a:t>
            </a:r>
          </a:p>
          <a:p>
            <a:pPr marL="0" lvl="0" indent="0">
              <a:buNone/>
            </a:pPr>
            <a:r>
              <a:rPr lang="id-ID" sz="2400" b="1" dirty="0" smtClean="0"/>
              <a:t>1. </a:t>
            </a:r>
            <a:r>
              <a:rPr lang="en-US" sz="2400" b="1" dirty="0" smtClean="0"/>
              <a:t>P</a:t>
            </a:r>
            <a:r>
              <a:rPr lang="id-ID" sz="2400" b="1" dirty="0" smtClean="0"/>
              <a:t>endapatan asli daerah ( PAD), </a:t>
            </a:r>
            <a:r>
              <a:rPr lang="id-ID" sz="2400" dirty="0" smtClean="0"/>
              <a:t>yang meliputi:</a:t>
            </a:r>
            <a:endParaRPr lang="en-US" sz="2400" dirty="0" smtClean="0"/>
          </a:p>
          <a:p>
            <a:pPr marL="514350" lvl="0" indent="-514350">
              <a:buFont typeface="+mj-lt"/>
              <a:buAutoNum type="alphaLcPeriod"/>
            </a:pPr>
            <a:r>
              <a:rPr lang="id-ID" sz="2400" dirty="0" smtClean="0"/>
              <a:t> hasil pajak daerah</a:t>
            </a:r>
            <a:endParaRPr lang="en-US" sz="2400" dirty="0" smtClean="0"/>
          </a:p>
          <a:p>
            <a:pPr marL="514350" lvl="0" indent="-514350">
              <a:buFont typeface="+mj-lt"/>
              <a:buAutoNum type="alphaLcPeriod"/>
            </a:pPr>
            <a:r>
              <a:rPr lang="id-ID" sz="2400" dirty="0" smtClean="0"/>
              <a:t> hasil retribusi daerah</a:t>
            </a:r>
            <a:endParaRPr lang="en-US" sz="2400" dirty="0" smtClean="0"/>
          </a:p>
          <a:p>
            <a:pPr marL="514350" lvl="0" indent="-514350">
              <a:buFont typeface="+mj-lt"/>
              <a:buAutoNum type="alphaLcPeriod"/>
            </a:pPr>
            <a:r>
              <a:rPr lang="id-ID" sz="2400" dirty="0" smtClean="0"/>
              <a:t> hasil pengelolaan kekayaan daerah yang dipisahkan </a:t>
            </a:r>
            <a:r>
              <a:rPr lang="en-US" sz="2400" dirty="0" err="1" smtClean="0"/>
              <a:t>dan</a:t>
            </a:r>
            <a:r>
              <a:rPr lang="en-US" sz="2400" dirty="0" smtClean="0"/>
              <a:t> </a:t>
            </a:r>
            <a:r>
              <a:rPr lang="id-ID" sz="2400" dirty="0" smtClean="0"/>
              <a:t>lain-lain PAD yang sah</a:t>
            </a:r>
            <a:endParaRPr lang="id-ID" sz="2400" dirty="0"/>
          </a:p>
          <a:p>
            <a:pPr marL="0" lvl="0" indent="0">
              <a:buNone/>
            </a:pPr>
            <a:r>
              <a:rPr lang="en-US" sz="2400" b="1" dirty="0" smtClean="0"/>
              <a:t>2.  D</a:t>
            </a:r>
            <a:r>
              <a:rPr lang="id-ID" sz="2400" b="1" dirty="0" smtClean="0"/>
              <a:t>ana perimbangan yang meliputi:</a:t>
            </a:r>
            <a:endParaRPr lang="en-US" sz="2400" b="1" dirty="0" smtClean="0"/>
          </a:p>
          <a:p>
            <a:pPr marL="514350" lvl="0" indent="-514350">
              <a:buFont typeface="+mj-lt"/>
              <a:buAutoNum type="alphaLcPeriod"/>
            </a:pPr>
            <a:r>
              <a:rPr lang="id-ID" sz="2400" dirty="0" smtClean="0"/>
              <a:t>Dana Bagi Hasil;</a:t>
            </a:r>
            <a:endParaRPr lang="en-US" sz="2400" dirty="0" smtClean="0"/>
          </a:p>
          <a:p>
            <a:pPr marL="514350" lvl="0" indent="-514350">
              <a:buFont typeface="+mj-lt"/>
              <a:buAutoNum type="alphaLcPeriod"/>
            </a:pPr>
            <a:r>
              <a:rPr lang="id-ID" sz="2400" dirty="0" smtClean="0"/>
              <a:t>Dana Alokasi Umum; dan</a:t>
            </a:r>
            <a:endParaRPr lang="en-US" sz="2400" dirty="0" smtClean="0"/>
          </a:p>
          <a:p>
            <a:pPr marL="514350" indent="-514350">
              <a:buFont typeface="+mj-lt"/>
              <a:buAutoNum type="alphaLcPeriod"/>
            </a:pPr>
            <a:r>
              <a:rPr lang="id-ID" sz="2400" dirty="0" smtClean="0"/>
              <a:t> Dana Alokasi Khusus</a:t>
            </a:r>
            <a:r>
              <a:rPr lang="en-US" sz="2400" dirty="0" smtClean="0"/>
              <a:t> </a:t>
            </a:r>
            <a:r>
              <a:rPr lang="id-ID" sz="2400" dirty="0" smtClean="0"/>
              <a:t> dll</a:t>
            </a:r>
            <a:r>
              <a:rPr lang="en-US" sz="2400" dirty="0" smtClean="0"/>
              <a:t> </a:t>
            </a:r>
            <a:r>
              <a:rPr lang="id-ID" sz="2400" dirty="0" smtClean="0"/>
              <a:t> pendapatan daerah yang sah. seperti hibah dari pemerintah/pemda lain, badan/lembaga, organisasi swasta dalam negeri dll</a:t>
            </a:r>
          </a:p>
          <a:p>
            <a:pPr marL="0" lvl="0" indent="0">
              <a:buNone/>
            </a:pPr>
            <a:endParaRPr lang="en-US" sz="2400" dirty="0" smtClean="0"/>
          </a:p>
          <a:p>
            <a:pPr marL="514350" lvl="0" indent="-514350">
              <a:buFont typeface="+mj-lt"/>
              <a:buAutoNum type="arabicPeriod" startAt="2"/>
            </a:pPr>
            <a:endParaRPr lang="id-ID" sz="2400" dirty="0" smtClean="0"/>
          </a:p>
          <a:p>
            <a:pPr marL="0" lvl="0" indent="0">
              <a:buNone/>
            </a:pPr>
            <a:endParaRPr lang="id-ID" sz="2400" dirty="0"/>
          </a:p>
          <a:p>
            <a:endParaRPr lang="id-ID" sz="2400" dirty="0"/>
          </a:p>
        </p:txBody>
      </p:sp>
    </p:spTree>
    <p:extLst>
      <p:ext uri="{BB962C8B-B14F-4D97-AF65-F5344CB8AC3E}">
        <p14:creationId xmlns:p14="http://schemas.microsoft.com/office/powerpoint/2010/main" val="3795736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147248" cy="720080"/>
          </a:xfrm>
        </p:spPr>
        <p:txBody>
          <a:bodyPr>
            <a:normAutofit fontScale="90000"/>
          </a:bodyPr>
          <a:lstStyle/>
          <a:p>
            <a:r>
              <a:rPr lang="id-ID" b="1" dirty="0" smtClean="0"/>
              <a:t/>
            </a:r>
            <a:br>
              <a:rPr lang="id-ID" b="1" dirty="0" smtClean="0"/>
            </a:br>
            <a:r>
              <a:rPr lang="id-ID" sz="3600" b="1" dirty="0" smtClean="0"/>
              <a:t>Pajak Daerah berdasarkan  PP 65/2001</a:t>
            </a:r>
            <a:r>
              <a:rPr lang="id-ID" sz="4000" b="1" dirty="0" smtClean="0"/>
              <a:t/>
            </a:r>
            <a:br>
              <a:rPr lang="id-ID" sz="4000" b="1" dirty="0" smtClean="0"/>
            </a:br>
            <a:endParaRPr lang="id-ID" sz="4000" dirty="0"/>
          </a:p>
        </p:txBody>
      </p:sp>
      <p:sp>
        <p:nvSpPr>
          <p:cNvPr id="3" name="Content Placeholder 2"/>
          <p:cNvSpPr>
            <a:spLocks noGrp="1"/>
          </p:cNvSpPr>
          <p:nvPr>
            <p:ph idx="1"/>
          </p:nvPr>
        </p:nvSpPr>
        <p:spPr>
          <a:xfrm>
            <a:off x="467544" y="980728"/>
            <a:ext cx="8219256" cy="5145435"/>
          </a:xfrm>
        </p:spPr>
        <p:txBody>
          <a:bodyPr>
            <a:normAutofit fontScale="70000" lnSpcReduction="20000"/>
          </a:bodyPr>
          <a:lstStyle/>
          <a:p>
            <a:pPr marL="514350" indent="-514350">
              <a:buFont typeface="+mj-lt"/>
              <a:buAutoNum type="arabicPeriod"/>
            </a:pPr>
            <a:r>
              <a:rPr lang="id-ID" sz="3400" b="1" dirty="0" smtClean="0">
                <a:latin typeface="+mj-lt"/>
              </a:rPr>
              <a:t>Jenis-jenis pajak propinsi terdiri dari </a:t>
            </a:r>
            <a:r>
              <a:rPr lang="id-ID" sz="3400" dirty="0" smtClean="0">
                <a:latin typeface="+mj-lt"/>
              </a:rPr>
              <a:t>: </a:t>
            </a:r>
          </a:p>
          <a:p>
            <a:pPr marL="514350" indent="-514350">
              <a:buFont typeface="+mj-lt"/>
              <a:buAutoNum type="alphaLcPeriod"/>
            </a:pPr>
            <a:r>
              <a:rPr lang="id-ID" sz="3400" dirty="0" smtClean="0">
                <a:latin typeface="+mj-lt"/>
              </a:rPr>
              <a:t>Pajak kendaraan bermotor &amp; kendaraan air</a:t>
            </a:r>
          </a:p>
          <a:p>
            <a:pPr marL="514350" indent="-514350">
              <a:buFont typeface="+mj-lt"/>
              <a:buAutoNum type="alphaLcPeriod"/>
            </a:pPr>
            <a:r>
              <a:rPr lang="id-ID" sz="3400" dirty="0" smtClean="0">
                <a:latin typeface="+mj-lt"/>
              </a:rPr>
              <a:t>Bea balik nama kendaraan bermotor &amp; kendaraan air</a:t>
            </a:r>
          </a:p>
          <a:p>
            <a:pPr marL="514350" indent="-514350">
              <a:buFont typeface="+mj-lt"/>
              <a:buAutoNum type="alphaLcPeriod"/>
            </a:pPr>
            <a:r>
              <a:rPr lang="id-ID" sz="3400" dirty="0" smtClean="0">
                <a:latin typeface="+mj-lt"/>
              </a:rPr>
              <a:t>Pajak bahan bakar  kendaraan bermotor</a:t>
            </a:r>
          </a:p>
          <a:p>
            <a:pPr marL="514350" indent="-514350">
              <a:buFont typeface="+mj-lt"/>
              <a:buAutoNum type="alphaLcPeriod"/>
            </a:pPr>
            <a:r>
              <a:rPr lang="id-ID" sz="3400" dirty="0" smtClean="0">
                <a:latin typeface="+mj-lt"/>
              </a:rPr>
              <a:t>Pajak pengambilan dan pemanfaatan air bawah tanah dan air pernukaan </a:t>
            </a:r>
          </a:p>
          <a:p>
            <a:pPr marL="514350" indent="-514350">
              <a:buAutoNum type="arabicPeriod" startAt="2"/>
            </a:pPr>
            <a:r>
              <a:rPr lang="id-ID" sz="3400" b="1" dirty="0" smtClean="0">
                <a:latin typeface="+mj-lt"/>
              </a:rPr>
              <a:t>Jenis-jenis pajak kabupaten/kota terdiri dari</a:t>
            </a:r>
            <a:r>
              <a:rPr lang="id-ID" sz="3400" dirty="0" smtClean="0">
                <a:latin typeface="+mj-lt"/>
              </a:rPr>
              <a:t>: </a:t>
            </a:r>
          </a:p>
          <a:p>
            <a:pPr marL="514350" indent="-514350">
              <a:buFont typeface="+mj-lt"/>
              <a:buAutoNum type="alphaLcPeriod"/>
            </a:pPr>
            <a:r>
              <a:rPr lang="id-ID" sz="3400" dirty="0" smtClean="0">
                <a:latin typeface="+mj-lt"/>
              </a:rPr>
              <a:t>Pajak hotel </a:t>
            </a:r>
          </a:p>
          <a:p>
            <a:pPr marL="514350" indent="-514350">
              <a:buFont typeface="+mj-lt"/>
              <a:buAutoNum type="alphaLcPeriod"/>
            </a:pPr>
            <a:r>
              <a:rPr lang="id-ID" sz="3400" dirty="0" smtClean="0">
                <a:latin typeface="+mj-lt"/>
              </a:rPr>
              <a:t>Pajak restoran</a:t>
            </a:r>
          </a:p>
          <a:p>
            <a:pPr marL="514350" indent="-514350">
              <a:buFont typeface="+mj-lt"/>
              <a:buAutoNum type="alphaLcPeriod"/>
            </a:pPr>
            <a:r>
              <a:rPr lang="id-ID" sz="3400" dirty="0" smtClean="0">
                <a:latin typeface="+mj-lt"/>
              </a:rPr>
              <a:t>Pajak hiburan</a:t>
            </a:r>
          </a:p>
          <a:p>
            <a:pPr marL="514350" indent="-514350">
              <a:buFont typeface="+mj-lt"/>
              <a:buAutoNum type="alphaLcPeriod"/>
            </a:pPr>
            <a:r>
              <a:rPr lang="id-ID" sz="3400" dirty="0" smtClean="0">
                <a:latin typeface="+mj-lt"/>
              </a:rPr>
              <a:t>Pajak rakiame </a:t>
            </a:r>
          </a:p>
          <a:p>
            <a:pPr marL="514350" indent="-514350">
              <a:buFont typeface="+mj-lt"/>
              <a:buAutoNum type="alphaLcPeriod"/>
            </a:pPr>
            <a:r>
              <a:rPr lang="id-ID" sz="3400" dirty="0" smtClean="0">
                <a:latin typeface="+mj-lt"/>
              </a:rPr>
              <a:t>Pajak penerengan jalan</a:t>
            </a:r>
          </a:p>
          <a:p>
            <a:pPr marL="514350" indent="-514350">
              <a:buFont typeface="+mj-lt"/>
              <a:buAutoNum type="alphaLcPeriod"/>
            </a:pPr>
            <a:r>
              <a:rPr lang="id-ID" sz="3400" dirty="0" smtClean="0">
                <a:latin typeface="+mj-lt"/>
              </a:rPr>
              <a:t>Pajak pengambilan bahan galian golongan c</a:t>
            </a:r>
          </a:p>
          <a:p>
            <a:pPr marL="514350" indent="-514350">
              <a:buFont typeface="+mj-lt"/>
              <a:buAutoNum type="alphaLcPeriod"/>
            </a:pPr>
            <a:r>
              <a:rPr lang="id-ID" sz="3400" dirty="0" smtClean="0">
                <a:latin typeface="+mj-lt"/>
              </a:rPr>
              <a:t>Pajak parkir </a:t>
            </a:r>
          </a:p>
          <a:p>
            <a:endParaRPr lang="id-ID" dirty="0">
              <a:latin typeface="+mj-lt"/>
            </a:endParaRPr>
          </a:p>
        </p:txBody>
      </p:sp>
    </p:spTree>
    <p:extLst>
      <p:ext uri="{BB962C8B-B14F-4D97-AF65-F5344CB8AC3E}">
        <p14:creationId xmlns:p14="http://schemas.microsoft.com/office/powerpoint/2010/main" val="34195918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706090"/>
          </a:xfrm>
        </p:spPr>
        <p:txBody>
          <a:bodyPr>
            <a:normAutofit fontScale="90000"/>
          </a:bodyPr>
          <a:lstStyle/>
          <a:p>
            <a:pPr marL="0" indent="0"/>
            <a:r>
              <a:rPr lang="id-ID" b="1" dirty="0"/>
              <a:t>Belanja Daerah</a:t>
            </a:r>
            <a:endParaRPr lang="id-ID" dirty="0"/>
          </a:p>
        </p:txBody>
      </p:sp>
      <p:sp>
        <p:nvSpPr>
          <p:cNvPr id="3" name="Content Placeholder 2"/>
          <p:cNvSpPr>
            <a:spLocks noGrp="1"/>
          </p:cNvSpPr>
          <p:nvPr>
            <p:ph idx="1"/>
          </p:nvPr>
        </p:nvSpPr>
        <p:spPr>
          <a:xfrm>
            <a:off x="395536" y="1052736"/>
            <a:ext cx="8291264" cy="5400600"/>
          </a:xfrm>
        </p:spPr>
        <p:txBody>
          <a:bodyPr>
            <a:normAutofit fontScale="70000" lnSpcReduction="20000"/>
          </a:bodyPr>
          <a:lstStyle/>
          <a:p>
            <a:pPr marL="0" indent="0">
              <a:buNone/>
            </a:pPr>
            <a:r>
              <a:rPr lang="id-ID" dirty="0" smtClean="0">
                <a:latin typeface="+mj-lt"/>
              </a:rPr>
              <a:t>Dalam </a:t>
            </a:r>
            <a:r>
              <a:rPr lang="id-ID" dirty="0">
                <a:latin typeface="+mj-lt"/>
              </a:rPr>
              <a:t>rangka memudahkan penilaian kewajaran biaya suatu program atau kegiatan, maka belanja terdiri dari atas 2 (dua) kelompok, yaitu:</a:t>
            </a:r>
          </a:p>
          <a:p>
            <a:pPr marL="0" lvl="0" indent="0">
              <a:buNone/>
            </a:pPr>
            <a:r>
              <a:rPr lang="id-ID" b="1" dirty="0">
                <a:latin typeface="+mj-lt"/>
              </a:rPr>
              <a:t>1. Belanja tidak langsung, terdiri dari:</a:t>
            </a:r>
          </a:p>
          <a:p>
            <a:r>
              <a:rPr lang="id-ID" dirty="0">
                <a:latin typeface="+mj-lt"/>
              </a:rPr>
              <a:t>    Belanja pegawai (gaji dan tunjangan)</a:t>
            </a:r>
          </a:p>
          <a:p>
            <a:r>
              <a:rPr lang="id-ID" dirty="0">
                <a:latin typeface="+mj-lt"/>
              </a:rPr>
              <a:t>     Belanja bunga</a:t>
            </a:r>
          </a:p>
          <a:p>
            <a:r>
              <a:rPr lang="id-ID" dirty="0">
                <a:latin typeface="+mj-lt"/>
              </a:rPr>
              <a:t>     Belanja subsidi</a:t>
            </a:r>
          </a:p>
          <a:p>
            <a:r>
              <a:rPr lang="id-ID" dirty="0">
                <a:latin typeface="+mj-lt"/>
              </a:rPr>
              <a:t>     Belanja hibah</a:t>
            </a:r>
          </a:p>
          <a:p>
            <a:r>
              <a:rPr lang="id-ID" dirty="0">
                <a:latin typeface="+mj-lt"/>
              </a:rPr>
              <a:t>     Belanja bantuan sosial</a:t>
            </a:r>
          </a:p>
          <a:p>
            <a:r>
              <a:rPr lang="id-ID" dirty="0">
                <a:latin typeface="+mj-lt"/>
              </a:rPr>
              <a:t>     Belanja bagi hasil</a:t>
            </a:r>
          </a:p>
          <a:p>
            <a:r>
              <a:rPr lang="id-ID" dirty="0">
                <a:latin typeface="+mj-lt"/>
              </a:rPr>
              <a:t>     Bantuan keuangan</a:t>
            </a:r>
          </a:p>
          <a:p>
            <a:r>
              <a:rPr lang="id-ID" dirty="0">
                <a:latin typeface="+mj-lt"/>
              </a:rPr>
              <a:t>    Belanja tidak </a:t>
            </a:r>
            <a:r>
              <a:rPr lang="id-ID" dirty="0" smtClean="0">
                <a:latin typeface="+mj-lt"/>
              </a:rPr>
              <a:t>terduga</a:t>
            </a:r>
          </a:p>
          <a:p>
            <a:pPr marL="0" indent="0">
              <a:buNone/>
            </a:pPr>
            <a:endParaRPr lang="id-ID" dirty="0">
              <a:latin typeface="+mj-lt"/>
            </a:endParaRPr>
          </a:p>
          <a:p>
            <a:pPr marL="0" indent="0">
              <a:buNone/>
            </a:pPr>
            <a:r>
              <a:rPr lang="id-ID" b="1" dirty="0">
                <a:latin typeface="+mj-lt"/>
              </a:rPr>
              <a:t>2. </a:t>
            </a:r>
            <a:r>
              <a:rPr lang="id-ID" dirty="0">
                <a:latin typeface="+mj-lt"/>
              </a:rPr>
              <a:t> </a:t>
            </a:r>
            <a:r>
              <a:rPr lang="id-ID" b="1" dirty="0">
                <a:latin typeface="+mj-lt"/>
              </a:rPr>
              <a:t> Belanja langsung, yakni:</a:t>
            </a:r>
          </a:p>
          <a:p>
            <a:r>
              <a:rPr lang="id-ID" dirty="0">
                <a:latin typeface="+mj-lt"/>
              </a:rPr>
              <a:t> Belanja pegawai (honorarium/upah)</a:t>
            </a:r>
          </a:p>
          <a:p>
            <a:r>
              <a:rPr lang="id-ID" dirty="0">
                <a:latin typeface="+mj-lt"/>
              </a:rPr>
              <a:t> Belanja barang dan jasa</a:t>
            </a:r>
          </a:p>
          <a:p>
            <a:r>
              <a:rPr lang="id-ID" dirty="0">
                <a:latin typeface="+mj-lt"/>
              </a:rPr>
              <a:t>Belanja modal</a:t>
            </a:r>
          </a:p>
        </p:txBody>
      </p:sp>
    </p:spTree>
    <p:extLst>
      <p:ext uri="{BB962C8B-B14F-4D97-AF65-F5344CB8AC3E}">
        <p14:creationId xmlns:p14="http://schemas.microsoft.com/office/powerpoint/2010/main" val="2464837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11162"/>
          </a:xfrm>
        </p:spPr>
        <p:txBody>
          <a:bodyPr>
            <a:normAutofit fontScale="90000"/>
          </a:bodyPr>
          <a:lstStyle/>
          <a:p>
            <a:endParaRPr lang="en-US" dirty="0"/>
          </a:p>
        </p:txBody>
      </p:sp>
      <p:sp>
        <p:nvSpPr>
          <p:cNvPr id="3" name="Content Placeholder 2"/>
          <p:cNvSpPr>
            <a:spLocks noGrp="1"/>
          </p:cNvSpPr>
          <p:nvPr>
            <p:ph idx="1"/>
          </p:nvPr>
        </p:nvSpPr>
        <p:spPr>
          <a:xfrm>
            <a:off x="381000" y="838200"/>
            <a:ext cx="8305800" cy="5287963"/>
          </a:xfrm>
        </p:spPr>
        <p:txBody>
          <a:bodyPr>
            <a:noAutofit/>
          </a:bodyPr>
          <a:lstStyle/>
          <a:p>
            <a:pPr marL="0" indent="0">
              <a:buNone/>
            </a:pPr>
            <a:r>
              <a:rPr lang="en-US" sz="2800" b="1" dirty="0" err="1">
                <a:latin typeface="+mj-lt"/>
                <a:cs typeface="Arial" pitchFamily="34" charset="0"/>
              </a:rPr>
              <a:t>Pembentukan</a:t>
            </a:r>
            <a:r>
              <a:rPr lang="en-US" sz="2800" b="1" dirty="0">
                <a:latin typeface="+mj-lt"/>
                <a:cs typeface="Arial" pitchFamily="34" charset="0"/>
              </a:rPr>
              <a:t> </a:t>
            </a:r>
            <a:r>
              <a:rPr lang="en-US" sz="2800" b="1" dirty="0" err="1">
                <a:latin typeface="+mj-lt"/>
                <a:cs typeface="Arial" pitchFamily="34" charset="0"/>
              </a:rPr>
              <a:t>Perangkat</a:t>
            </a:r>
            <a:r>
              <a:rPr lang="en-US" sz="2800" b="1" dirty="0">
                <a:latin typeface="+mj-lt"/>
                <a:cs typeface="Arial" pitchFamily="34" charset="0"/>
              </a:rPr>
              <a:t> Daerah </a:t>
            </a:r>
            <a:r>
              <a:rPr lang="en-US" sz="2800" b="1" dirty="0" err="1" smtClean="0">
                <a:latin typeface="+mj-lt"/>
                <a:cs typeface="Arial" pitchFamily="34" charset="0"/>
              </a:rPr>
              <a:t>mempertimbangkan</a:t>
            </a:r>
            <a:r>
              <a:rPr lang="en-US" sz="2800" dirty="0" smtClean="0">
                <a:latin typeface="+mj-lt"/>
                <a:cs typeface="Arial" pitchFamily="34" charset="0"/>
              </a:rPr>
              <a:t>:</a:t>
            </a:r>
          </a:p>
          <a:p>
            <a:pPr marL="514350" indent="-514350">
              <a:buFont typeface="+mj-lt"/>
              <a:buAutoNum type="arabicPeriod"/>
            </a:pPr>
            <a:r>
              <a:rPr lang="en-US" dirty="0" smtClean="0">
                <a:latin typeface="+mj-lt"/>
                <a:cs typeface="Arial" pitchFamily="34" charset="0"/>
              </a:rPr>
              <a:t>Faktor </a:t>
            </a:r>
            <a:r>
              <a:rPr lang="en-US" dirty="0" err="1">
                <a:latin typeface="+mj-lt"/>
                <a:cs typeface="Arial" pitchFamily="34" charset="0"/>
              </a:rPr>
              <a:t>luas</a:t>
            </a:r>
            <a:r>
              <a:rPr lang="en-US" dirty="0">
                <a:latin typeface="+mj-lt"/>
                <a:cs typeface="Arial" pitchFamily="34" charset="0"/>
              </a:rPr>
              <a:t> </a:t>
            </a:r>
            <a:r>
              <a:rPr lang="en-US" dirty="0" err="1">
                <a:latin typeface="+mj-lt"/>
                <a:cs typeface="Arial" pitchFamily="34" charset="0"/>
              </a:rPr>
              <a:t>wilayah</a:t>
            </a:r>
            <a:r>
              <a:rPr lang="en-US" dirty="0">
                <a:latin typeface="+mj-lt"/>
                <a:cs typeface="Arial" pitchFamily="34" charset="0"/>
              </a:rPr>
              <a:t>, </a:t>
            </a:r>
            <a:endParaRPr lang="en-US" dirty="0" smtClean="0">
              <a:latin typeface="+mj-lt"/>
              <a:cs typeface="Arial" pitchFamily="34" charset="0"/>
            </a:endParaRPr>
          </a:p>
          <a:p>
            <a:pPr marL="514350" indent="-514350">
              <a:buFont typeface="+mj-lt"/>
              <a:buAutoNum type="arabicPeriod"/>
            </a:pPr>
            <a:r>
              <a:rPr lang="en-US" dirty="0" err="1">
                <a:latin typeface="+mj-lt"/>
                <a:cs typeface="Arial" pitchFamily="34" charset="0"/>
              </a:rPr>
              <a:t>J</a:t>
            </a:r>
            <a:r>
              <a:rPr lang="en-US" dirty="0" err="1" smtClean="0">
                <a:latin typeface="+mj-lt"/>
                <a:cs typeface="Arial" pitchFamily="34" charset="0"/>
              </a:rPr>
              <a:t>umlah</a:t>
            </a:r>
            <a:r>
              <a:rPr lang="en-US" dirty="0" smtClean="0">
                <a:latin typeface="+mj-lt"/>
                <a:cs typeface="Arial" pitchFamily="34" charset="0"/>
              </a:rPr>
              <a:t> </a:t>
            </a:r>
            <a:r>
              <a:rPr lang="en-US" dirty="0" err="1">
                <a:latin typeface="+mj-lt"/>
                <a:cs typeface="Arial" pitchFamily="34" charset="0"/>
              </a:rPr>
              <a:t>penduduk</a:t>
            </a:r>
            <a:r>
              <a:rPr lang="en-US" dirty="0">
                <a:latin typeface="+mj-lt"/>
                <a:cs typeface="Arial" pitchFamily="34" charset="0"/>
              </a:rPr>
              <a:t>, </a:t>
            </a:r>
            <a:endParaRPr lang="en-US" dirty="0" smtClean="0">
              <a:latin typeface="+mj-lt"/>
              <a:cs typeface="Arial" pitchFamily="34" charset="0"/>
            </a:endParaRPr>
          </a:p>
          <a:p>
            <a:pPr marL="514350" indent="-514350">
              <a:buFont typeface="+mj-lt"/>
              <a:buAutoNum type="arabicPeriod"/>
            </a:pPr>
            <a:r>
              <a:rPr lang="en-US" dirty="0" err="1">
                <a:latin typeface="+mj-lt"/>
                <a:cs typeface="Arial" pitchFamily="34" charset="0"/>
              </a:rPr>
              <a:t>K</a:t>
            </a:r>
            <a:r>
              <a:rPr lang="en-US" dirty="0" err="1" smtClean="0">
                <a:latin typeface="+mj-lt"/>
                <a:cs typeface="Arial" pitchFamily="34" charset="0"/>
              </a:rPr>
              <a:t>emampuan</a:t>
            </a:r>
            <a:r>
              <a:rPr lang="en-US" dirty="0" smtClean="0">
                <a:latin typeface="+mj-lt"/>
                <a:cs typeface="Arial" pitchFamily="34" charset="0"/>
              </a:rPr>
              <a:t> </a:t>
            </a:r>
            <a:r>
              <a:rPr lang="en-US" dirty="0" err="1">
                <a:latin typeface="+mj-lt"/>
                <a:cs typeface="Arial" pitchFamily="34" charset="0"/>
              </a:rPr>
              <a:t>keuangan</a:t>
            </a:r>
            <a:r>
              <a:rPr lang="en-US" dirty="0">
                <a:latin typeface="+mj-lt"/>
                <a:cs typeface="Arial" pitchFamily="34" charset="0"/>
              </a:rPr>
              <a:t> </a:t>
            </a:r>
            <a:r>
              <a:rPr lang="en-US" dirty="0" smtClean="0">
                <a:latin typeface="+mj-lt"/>
                <a:cs typeface="Arial" pitchFamily="34" charset="0"/>
              </a:rPr>
              <a:t>Daerah</a:t>
            </a:r>
          </a:p>
          <a:p>
            <a:pPr marL="514350" indent="-514350">
              <a:buFont typeface="+mj-lt"/>
              <a:buAutoNum type="arabicPeriod"/>
            </a:pPr>
            <a:r>
              <a:rPr lang="id-ID" dirty="0">
                <a:latin typeface="+mj-lt"/>
                <a:cs typeface="Arial" pitchFamily="34" charset="0"/>
              </a:rPr>
              <a:t>B</a:t>
            </a:r>
            <a:r>
              <a:rPr lang="en-US" dirty="0" err="1" smtClean="0">
                <a:latin typeface="+mj-lt"/>
                <a:cs typeface="Arial" pitchFamily="34" charset="0"/>
              </a:rPr>
              <a:t>esaran</a:t>
            </a:r>
            <a:r>
              <a:rPr lang="en-US" dirty="0" smtClean="0">
                <a:latin typeface="+mj-lt"/>
                <a:cs typeface="Arial" pitchFamily="34" charset="0"/>
              </a:rPr>
              <a:t> </a:t>
            </a:r>
            <a:r>
              <a:rPr lang="en-US" dirty="0" err="1">
                <a:latin typeface="+mj-lt"/>
                <a:cs typeface="Arial" pitchFamily="34" charset="0"/>
              </a:rPr>
              <a:t>beban</a:t>
            </a:r>
            <a:r>
              <a:rPr lang="en-US" dirty="0">
                <a:latin typeface="+mj-lt"/>
                <a:cs typeface="Arial" pitchFamily="34" charset="0"/>
              </a:rPr>
              <a:t> </a:t>
            </a:r>
            <a:r>
              <a:rPr lang="en-US" dirty="0" err="1">
                <a:latin typeface="+mj-lt"/>
                <a:cs typeface="Arial" pitchFamily="34" charset="0"/>
              </a:rPr>
              <a:t>tugas</a:t>
            </a:r>
            <a:r>
              <a:rPr lang="en-US" dirty="0">
                <a:latin typeface="+mj-lt"/>
                <a:cs typeface="Arial" pitchFamily="34" charset="0"/>
              </a:rPr>
              <a:t> </a:t>
            </a:r>
            <a:r>
              <a:rPr lang="en-US" dirty="0" err="1">
                <a:latin typeface="+mj-lt"/>
                <a:cs typeface="Arial" pitchFamily="34" charset="0"/>
              </a:rPr>
              <a:t>sesuai</a:t>
            </a:r>
            <a:r>
              <a:rPr lang="en-US" dirty="0">
                <a:latin typeface="+mj-lt"/>
                <a:cs typeface="Arial" pitchFamily="34" charset="0"/>
              </a:rPr>
              <a:t> </a:t>
            </a:r>
            <a:r>
              <a:rPr lang="en-US" dirty="0" err="1">
                <a:latin typeface="+mj-lt"/>
                <a:cs typeface="Arial" pitchFamily="34" charset="0"/>
              </a:rPr>
              <a:t>dengan</a:t>
            </a:r>
            <a:r>
              <a:rPr lang="en-US" dirty="0">
                <a:latin typeface="+mj-lt"/>
                <a:cs typeface="Arial" pitchFamily="34" charset="0"/>
              </a:rPr>
              <a:t> Urusan Pemerintahan yang </a:t>
            </a:r>
            <a:r>
              <a:rPr lang="en-US" dirty="0" err="1">
                <a:latin typeface="+mj-lt"/>
                <a:cs typeface="Arial" pitchFamily="34" charset="0"/>
              </a:rPr>
              <a:t>diserahkan</a:t>
            </a:r>
            <a:r>
              <a:rPr lang="en-US" dirty="0">
                <a:latin typeface="+mj-lt"/>
                <a:cs typeface="Arial" pitchFamily="34" charset="0"/>
              </a:rPr>
              <a:t> </a:t>
            </a:r>
            <a:r>
              <a:rPr lang="en-US" dirty="0" err="1">
                <a:latin typeface="+mj-lt"/>
                <a:cs typeface="Arial" pitchFamily="34" charset="0"/>
              </a:rPr>
              <a:t>kepada</a:t>
            </a:r>
            <a:r>
              <a:rPr lang="en-US" dirty="0">
                <a:latin typeface="+mj-lt"/>
                <a:cs typeface="Arial" pitchFamily="34" charset="0"/>
              </a:rPr>
              <a:t> Daerah </a:t>
            </a:r>
            <a:r>
              <a:rPr lang="en-US" dirty="0" err="1">
                <a:latin typeface="+mj-lt"/>
                <a:cs typeface="Arial" pitchFamily="34" charset="0"/>
              </a:rPr>
              <a:t>sebagai</a:t>
            </a:r>
            <a:r>
              <a:rPr lang="en-US" dirty="0">
                <a:latin typeface="+mj-lt"/>
                <a:cs typeface="Arial" pitchFamily="34" charset="0"/>
              </a:rPr>
              <a:t> </a:t>
            </a:r>
            <a:r>
              <a:rPr lang="en-US" dirty="0" err="1">
                <a:latin typeface="+mj-lt"/>
                <a:cs typeface="Arial" pitchFamily="34" charset="0"/>
              </a:rPr>
              <a:t>mandat</a:t>
            </a:r>
            <a:r>
              <a:rPr lang="en-US" dirty="0">
                <a:latin typeface="+mj-lt"/>
                <a:cs typeface="Arial" pitchFamily="34" charset="0"/>
              </a:rPr>
              <a:t> yang </a:t>
            </a:r>
            <a:r>
              <a:rPr lang="en-US" dirty="0" err="1">
                <a:latin typeface="+mj-lt"/>
                <a:cs typeface="Arial" pitchFamily="34" charset="0"/>
              </a:rPr>
              <a:t>wajib</a:t>
            </a:r>
            <a:r>
              <a:rPr lang="en-US" dirty="0">
                <a:latin typeface="+mj-lt"/>
                <a:cs typeface="Arial" pitchFamily="34" charset="0"/>
              </a:rPr>
              <a:t> </a:t>
            </a:r>
            <a:r>
              <a:rPr lang="en-US" dirty="0" err="1">
                <a:latin typeface="+mj-lt"/>
                <a:cs typeface="Arial" pitchFamily="34" charset="0"/>
              </a:rPr>
              <a:t>dilaksanakan</a:t>
            </a:r>
            <a:r>
              <a:rPr lang="en-US" dirty="0">
                <a:latin typeface="+mj-lt"/>
                <a:cs typeface="Arial" pitchFamily="34" charset="0"/>
              </a:rPr>
              <a:t> </a:t>
            </a:r>
            <a:r>
              <a:rPr lang="en-US" dirty="0" err="1">
                <a:latin typeface="+mj-lt"/>
                <a:cs typeface="Arial" pitchFamily="34" charset="0"/>
              </a:rPr>
              <a:t>oleh</a:t>
            </a:r>
            <a:r>
              <a:rPr lang="en-US" dirty="0">
                <a:latin typeface="+mj-lt"/>
                <a:cs typeface="Arial" pitchFamily="34" charset="0"/>
              </a:rPr>
              <a:t> </a:t>
            </a:r>
            <a:r>
              <a:rPr lang="en-US" dirty="0" err="1">
                <a:latin typeface="+mj-lt"/>
                <a:cs typeface="Arial" pitchFamily="34" charset="0"/>
              </a:rPr>
              <a:t>setiap</a:t>
            </a:r>
            <a:r>
              <a:rPr lang="en-US" dirty="0">
                <a:latin typeface="+mj-lt"/>
                <a:cs typeface="Arial" pitchFamily="34" charset="0"/>
              </a:rPr>
              <a:t> Daerah </a:t>
            </a:r>
            <a:r>
              <a:rPr lang="en-US" dirty="0" err="1">
                <a:latin typeface="+mj-lt"/>
                <a:cs typeface="Arial" pitchFamily="34" charset="0"/>
              </a:rPr>
              <a:t>melalui</a:t>
            </a:r>
            <a:r>
              <a:rPr lang="en-US" dirty="0">
                <a:latin typeface="+mj-lt"/>
                <a:cs typeface="Arial" pitchFamily="34" charset="0"/>
              </a:rPr>
              <a:t> </a:t>
            </a:r>
            <a:r>
              <a:rPr lang="en-US" dirty="0" err="1">
                <a:latin typeface="+mj-lt"/>
                <a:cs typeface="Arial" pitchFamily="34" charset="0"/>
              </a:rPr>
              <a:t>Perangkat</a:t>
            </a:r>
            <a:r>
              <a:rPr lang="en-US" dirty="0">
                <a:latin typeface="+mj-lt"/>
                <a:cs typeface="Arial" pitchFamily="34" charset="0"/>
              </a:rPr>
              <a:t> Daerah.</a:t>
            </a:r>
          </a:p>
          <a:p>
            <a:pPr marL="0" indent="0">
              <a:buNone/>
            </a:pPr>
            <a:endParaRPr lang="en-US" dirty="0"/>
          </a:p>
        </p:txBody>
      </p:sp>
    </p:spTree>
    <p:extLst>
      <p:ext uri="{BB962C8B-B14F-4D97-AF65-F5344CB8AC3E}">
        <p14:creationId xmlns:p14="http://schemas.microsoft.com/office/powerpoint/2010/main" val="24778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a:p>
        </p:txBody>
      </p:sp>
      <p:sp>
        <p:nvSpPr>
          <p:cNvPr id="3" name="Content Placeholder 2"/>
          <p:cNvSpPr>
            <a:spLocks noGrp="1"/>
          </p:cNvSpPr>
          <p:nvPr>
            <p:ph idx="1"/>
          </p:nvPr>
        </p:nvSpPr>
        <p:spPr>
          <a:xfrm>
            <a:off x="609600" y="990600"/>
            <a:ext cx="8077200" cy="5562600"/>
          </a:xfrm>
        </p:spPr>
        <p:txBody>
          <a:bodyPr>
            <a:normAutofit fontScale="92500" lnSpcReduction="10000"/>
          </a:bodyPr>
          <a:lstStyle/>
          <a:p>
            <a:pPr marL="0" indent="0">
              <a:buNone/>
            </a:pPr>
            <a:r>
              <a:rPr lang="en-US" sz="3000" b="1" dirty="0" err="1"/>
              <a:t>Pembentukan</a:t>
            </a:r>
            <a:r>
              <a:rPr lang="en-US" sz="3000" b="1" dirty="0"/>
              <a:t> </a:t>
            </a:r>
            <a:r>
              <a:rPr lang="en-US" sz="3000" b="1" dirty="0" err="1"/>
              <a:t>Perangkat</a:t>
            </a:r>
            <a:r>
              <a:rPr lang="en-US" sz="3000" b="1" dirty="0"/>
              <a:t> Daerah </a:t>
            </a:r>
            <a:r>
              <a:rPr lang="en-US" sz="3000" b="1" dirty="0" err="1" smtClean="0"/>
              <a:t>berdasarkan</a:t>
            </a:r>
            <a:r>
              <a:rPr lang="en-US" sz="3000" b="1" dirty="0" smtClean="0"/>
              <a:t> </a:t>
            </a:r>
            <a:r>
              <a:rPr lang="en-US" sz="3000" b="1" dirty="0" err="1"/>
              <a:t>asas</a:t>
            </a:r>
            <a:r>
              <a:rPr lang="en-US" sz="3000" b="1" dirty="0"/>
              <a:t>: </a:t>
            </a:r>
            <a:endParaRPr lang="en-US" sz="3000" b="1" dirty="0" smtClean="0"/>
          </a:p>
          <a:p>
            <a:pPr marL="514350" indent="-514350">
              <a:buFont typeface="+mj-lt"/>
              <a:buAutoNum type="alphaLcPeriod"/>
            </a:pPr>
            <a:r>
              <a:rPr lang="en-US" dirty="0" smtClean="0"/>
              <a:t>Urusan </a:t>
            </a:r>
            <a:r>
              <a:rPr lang="en-US" dirty="0"/>
              <a:t>Pemerintahan yang </a:t>
            </a:r>
            <a:r>
              <a:rPr lang="en-US" dirty="0" err="1"/>
              <a:t>menjadi</a:t>
            </a:r>
            <a:r>
              <a:rPr lang="en-US" dirty="0"/>
              <a:t> </a:t>
            </a:r>
            <a:r>
              <a:rPr lang="en-US" dirty="0" err="1" smtClean="0"/>
              <a:t>kewenangan</a:t>
            </a:r>
            <a:r>
              <a:rPr lang="en-US" dirty="0" smtClean="0"/>
              <a:t> Daerah</a:t>
            </a:r>
            <a:endParaRPr lang="en-US" dirty="0"/>
          </a:p>
          <a:p>
            <a:pPr marL="514350" indent="-514350">
              <a:buFont typeface="+mj-lt"/>
              <a:buAutoNum type="alphaLcPeriod"/>
            </a:pPr>
            <a:r>
              <a:rPr lang="en-US" dirty="0" smtClean="0"/>
              <a:t> </a:t>
            </a:r>
            <a:r>
              <a:rPr lang="en-US" dirty="0" err="1" smtClean="0"/>
              <a:t>Intensitas</a:t>
            </a:r>
            <a:r>
              <a:rPr lang="en-US" dirty="0" smtClean="0"/>
              <a:t> </a:t>
            </a:r>
            <a:r>
              <a:rPr lang="en-US" dirty="0"/>
              <a:t>Urusan Pemerintahan </a:t>
            </a:r>
            <a:r>
              <a:rPr lang="en-US" dirty="0" err="1"/>
              <a:t>dan</a:t>
            </a:r>
            <a:r>
              <a:rPr lang="en-US" dirty="0"/>
              <a:t> </a:t>
            </a:r>
            <a:r>
              <a:rPr lang="en-US" dirty="0" err="1"/>
              <a:t>potensi</a:t>
            </a:r>
            <a:r>
              <a:rPr lang="en-US" dirty="0"/>
              <a:t> </a:t>
            </a:r>
            <a:endParaRPr lang="en-US" dirty="0" smtClean="0"/>
          </a:p>
          <a:p>
            <a:pPr marL="0" indent="0">
              <a:buNone/>
            </a:pPr>
            <a:r>
              <a:rPr lang="en-US" dirty="0"/>
              <a:t> </a:t>
            </a:r>
            <a:r>
              <a:rPr lang="en-US" dirty="0" smtClean="0"/>
              <a:t>     Daerah</a:t>
            </a:r>
          </a:p>
          <a:p>
            <a:pPr marL="514350" indent="-514350">
              <a:buFont typeface="+mj-lt"/>
              <a:buAutoNum type="alphaLcPeriod" startAt="3"/>
            </a:pPr>
            <a:r>
              <a:rPr lang="en-US" dirty="0" err="1" smtClean="0"/>
              <a:t>efisiensi</a:t>
            </a:r>
            <a:r>
              <a:rPr lang="en-US" dirty="0"/>
              <a:t>; </a:t>
            </a:r>
          </a:p>
          <a:p>
            <a:pPr marL="514350" indent="-514350">
              <a:buFont typeface="+mj-lt"/>
              <a:buAutoNum type="alphaLcPeriod" startAt="3"/>
            </a:pPr>
            <a:r>
              <a:rPr lang="en-US" dirty="0" smtClean="0"/>
              <a:t> </a:t>
            </a:r>
            <a:r>
              <a:rPr lang="en-US" dirty="0" err="1" smtClean="0"/>
              <a:t>efektivitas</a:t>
            </a:r>
            <a:r>
              <a:rPr lang="en-US" dirty="0" smtClean="0"/>
              <a:t>;</a:t>
            </a:r>
          </a:p>
          <a:p>
            <a:pPr marL="514350" indent="-514350">
              <a:buFont typeface="+mj-lt"/>
              <a:buAutoNum type="alphaLcPeriod" startAt="3"/>
            </a:pPr>
            <a:r>
              <a:rPr lang="en-US" dirty="0" err="1" smtClean="0"/>
              <a:t>pembagian</a:t>
            </a:r>
            <a:r>
              <a:rPr lang="en-US" dirty="0" smtClean="0"/>
              <a:t> </a:t>
            </a:r>
            <a:r>
              <a:rPr lang="en-US" dirty="0" err="1"/>
              <a:t>habis</a:t>
            </a:r>
            <a:r>
              <a:rPr lang="en-US" dirty="0"/>
              <a:t> </a:t>
            </a:r>
            <a:r>
              <a:rPr lang="en-US" dirty="0" err="1"/>
              <a:t>tugas</a:t>
            </a:r>
            <a:r>
              <a:rPr lang="en-US" dirty="0"/>
              <a:t>; </a:t>
            </a:r>
          </a:p>
          <a:p>
            <a:pPr marL="514350" indent="-514350">
              <a:buFont typeface="+mj-lt"/>
              <a:buAutoNum type="alphaLcPeriod" startAt="3"/>
            </a:pPr>
            <a:r>
              <a:rPr lang="en-US" dirty="0" err="1" smtClean="0"/>
              <a:t>rentang</a:t>
            </a:r>
            <a:r>
              <a:rPr lang="en-US" dirty="0" smtClean="0"/>
              <a:t> </a:t>
            </a:r>
            <a:r>
              <a:rPr lang="en-US" dirty="0" err="1"/>
              <a:t>kendali</a:t>
            </a:r>
            <a:r>
              <a:rPr lang="en-US" dirty="0"/>
              <a:t>; </a:t>
            </a:r>
          </a:p>
          <a:p>
            <a:pPr marL="514350" indent="-514350">
              <a:buFont typeface="+mj-lt"/>
              <a:buAutoNum type="alphaLcPeriod" startAt="3"/>
            </a:pPr>
            <a:r>
              <a:rPr lang="en-US" dirty="0" err="1" smtClean="0"/>
              <a:t>tata</a:t>
            </a:r>
            <a:r>
              <a:rPr lang="en-US" dirty="0" smtClean="0"/>
              <a:t> </a:t>
            </a:r>
            <a:r>
              <a:rPr lang="en-US" dirty="0" err="1"/>
              <a:t>kerja</a:t>
            </a:r>
            <a:r>
              <a:rPr lang="en-US" dirty="0"/>
              <a:t> yang </a:t>
            </a:r>
            <a:r>
              <a:rPr lang="en-US" dirty="0" err="1" smtClean="0"/>
              <a:t>jelas</a:t>
            </a:r>
            <a:r>
              <a:rPr lang="en-US" dirty="0" smtClean="0"/>
              <a:t> </a:t>
            </a:r>
            <a:r>
              <a:rPr lang="en-US" dirty="0" err="1" smtClean="0"/>
              <a:t>dan</a:t>
            </a:r>
            <a:r>
              <a:rPr lang="en-US" dirty="0" smtClean="0"/>
              <a:t> </a:t>
            </a:r>
          </a:p>
          <a:p>
            <a:pPr marL="514350" indent="-514350">
              <a:buFont typeface="+mj-lt"/>
              <a:buAutoNum type="alphaLcPeriod" startAt="3"/>
            </a:pPr>
            <a:r>
              <a:rPr lang="en-US" dirty="0" err="1" smtClean="0"/>
              <a:t>fleksibilitas</a:t>
            </a:r>
            <a:r>
              <a:rPr lang="en-US" dirty="0"/>
              <a:t>.</a:t>
            </a:r>
          </a:p>
          <a:p>
            <a:endParaRPr lang="en-US" dirty="0"/>
          </a:p>
        </p:txBody>
      </p:sp>
    </p:spTree>
    <p:extLst>
      <p:ext uri="{BB962C8B-B14F-4D97-AF65-F5344CB8AC3E}">
        <p14:creationId xmlns:p14="http://schemas.microsoft.com/office/powerpoint/2010/main" val="1879875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490066"/>
          </a:xfrm>
        </p:spPr>
        <p:txBody>
          <a:bodyPr>
            <a:normAutofit fontScale="90000"/>
          </a:bodyPr>
          <a:lstStyle/>
          <a:p>
            <a:endParaRPr lang="id-ID"/>
          </a:p>
        </p:txBody>
      </p:sp>
      <p:sp>
        <p:nvSpPr>
          <p:cNvPr id="3" name="Content Placeholder 2"/>
          <p:cNvSpPr>
            <a:spLocks noGrp="1"/>
          </p:cNvSpPr>
          <p:nvPr>
            <p:ph idx="1"/>
          </p:nvPr>
        </p:nvSpPr>
        <p:spPr>
          <a:xfrm>
            <a:off x="323528" y="764704"/>
            <a:ext cx="8363272" cy="5688632"/>
          </a:xfrm>
        </p:spPr>
        <p:txBody>
          <a:bodyPr>
            <a:normAutofit fontScale="85000" lnSpcReduction="20000"/>
          </a:bodyPr>
          <a:lstStyle/>
          <a:p>
            <a:r>
              <a:rPr lang="en-US" dirty="0" err="1" smtClean="0">
                <a:latin typeface="+mj-lt"/>
                <a:cs typeface="Arial" pitchFamily="34" charset="0"/>
              </a:rPr>
              <a:t>Dalam</a:t>
            </a:r>
            <a:r>
              <a:rPr lang="en-US" dirty="0" smtClean="0">
                <a:latin typeface="+mj-lt"/>
                <a:cs typeface="Arial" pitchFamily="34" charset="0"/>
              </a:rPr>
              <a:t> </a:t>
            </a:r>
            <a:r>
              <a:rPr lang="en-US" dirty="0" err="1" smtClean="0">
                <a:latin typeface="+mj-lt"/>
                <a:cs typeface="Arial" pitchFamily="34" charset="0"/>
              </a:rPr>
              <a:t>pembentukan</a:t>
            </a:r>
            <a:r>
              <a:rPr lang="en-US" dirty="0" smtClean="0">
                <a:latin typeface="+mj-lt"/>
                <a:cs typeface="Arial" pitchFamily="34" charset="0"/>
              </a:rPr>
              <a:t> </a:t>
            </a:r>
            <a:r>
              <a:rPr lang="en-US" dirty="0" err="1" smtClean="0">
                <a:latin typeface="+mj-lt"/>
                <a:cs typeface="Arial" pitchFamily="34" charset="0"/>
              </a:rPr>
              <a:t>orgaisasi</a:t>
            </a:r>
            <a:r>
              <a:rPr lang="id-ID" dirty="0">
                <a:latin typeface="+mj-lt"/>
                <a:cs typeface="Arial" pitchFamily="34" charset="0"/>
              </a:rPr>
              <a:t> </a:t>
            </a:r>
            <a:r>
              <a:rPr lang="id-ID" dirty="0" smtClean="0">
                <a:latin typeface="+mj-lt"/>
                <a:cs typeface="Arial" pitchFamily="34" charset="0"/>
              </a:rPr>
              <a:t>atau </a:t>
            </a:r>
            <a:r>
              <a:rPr lang="en-US" dirty="0" err="1" smtClean="0">
                <a:latin typeface="+mj-lt"/>
                <a:cs typeface="Arial" pitchFamily="34" charset="0"/>
              </a:rPr>
              <a:t>kelembagaan</a:t>
            </a:r>
            <a:r>
              <a:rPr lang="en-US" dirty="0" smtClean="0">
                <a:latin typeface="+mj-lt"/>
                <a:cs typeface="Arial" pitchFamily="34" charset="0"/>
              </a:rPr>
              <a:t> </a:t>
            </a:r>
            <a:r>
              <a:rPr lang="en-US" dirty="0" err="1" smtClean="0">
                <a:latin typeface="+mj-lt"/>
                <a:cs typeface="Arial" pitchFamily="34" charset="0"/>
              </a:rPr>
              <a:t>seyogyanya</a:t>
            </a:r>
            <a:r>
              <a:rPr lang="en-US" dirty="0" smtClean="0">
                <a:latin typeface="+mj-lt"/>
                <a:cs typeface="Arial" pitchFamily="34" charset="0"/>
              </a:rPr>
              <a:t> </a:t>
            </a:r>
            <a:r>
              <a:rPr lang="en-US" dirty="0" err="1" smtClean="0">
                <a:latin typeface="+mj-lt"/>
                <a:cs typeface="Arial" pitchFamily="34" charset="0"/>
              </a:rPr>
              <a:t>Pemerintah</a:t>
            </a:r>
            <a:r>
              <a:rPr lang="en-US" dirty="0" smtClean="0">
                <a:latin typeface="+mj-lt"/>
                <a:cs typeface="Arial" pitchFamily="34" charset="0"/>
              </a:rPr>
              <a:t> </a:t>
            </a:r>
            <a:r>
              <a:rPr lang="en-US" dirty="0" err="1" smtClean="0">
                <a:latin typeface="+mj-lt"/>
                <a:cs typeface="Arial" pitchFamily="34" charset="0"/>
              </a:rPr>
              <a:t>daerah</a:t>
            </a:r>
            <a:r>
              <a:rPr lang="en-US" dirty="0" smtClean="0">
                <a:latin typeface="+mj-lt"/>
                <a:cs typeface="Arial" pitchFamily="34" charset="0"/>
              </a:rPr>
              <a:t> </a:t>
            </a:r>
            <a:r>
              <a:rPr lang="en-US" dirty="0" err="1" smtClean="0">
                <a:latin typeface="+mj-lt"/>
                <a:cs typeface="Arial" pitchFamily="34" charset="0"/>
              </a:rPr>
              <a:t>membatasi</a:t>
            </a:r>
            <a:r>
              <a:rPr lang="en-US" dirty="0" smtClean="0">
                <a:latin typeface="+mj-lt"/>
                <a:cs typeface="Arial" pitchFamily="34" charset="0"/>
              </a:rPr>
              <a:t> </a:t>
            </a:r>
            <a:r>
              <a:rPr lang="en-US" dirty="0" err="1" smtClean="0">
                <a:latin typeface="+mj-lt"/>
                <a:cs typeface="Arial" pitchFamily="34" charset="0"/>
              </a:rPr>
              <a:t>orga</a:t>
            </a:r>
            <a:r>
              <a:rPr lang="id-ID" dirty="0" smtClean="0">
                <a:latin typeface="+mj-lt"/>
                <a:cs typeface="Arial" pitchFamily="34" charset="0"/>
              </a:rPr>
              <a:t>n</a:t>
            </a:r>
            <a:r>
              <a:rPr lang="en-US" dirty="0" err="1" smtClean="0">
                <a:latin typeface="+mj-lt"/>
                <a:cs typeface="Arial" pitchFamily="34" charset="0"/>
              </a:rPr>
              <a:t>isasi</a:t>
            </a:r>
            <a:r>
              <a:rPr lang="en-US" dirty="0" smtClean="0">
                <a:latin typeface="+mj-lt"/>
                <a:cs typeface="Arial" pitchFamily="34" charset="0"/>
              </a:rPr>
              <a:t> </a:t>
            </a:r>
            <a:r>
              <a:rPr lang="en-US" dirty="0" err="1" smtClean="0">
                <a:latin typeface="+mj-lt"/>
                <a:cs typeface="Arial" pitchFamily="34" charset="0"/>
              </a:rPr>
              <a:t>terkait</a:t>
            </a:r>
            <a:r>
              <a:rPr lang="en-US" dirty="0" smtClean="0">
                <a:latin typeface="+mj-lt"/>
                <a:cs typeface="Arial" pitchFamily="34" charset="0"/>
              </a:rPr>
              <a:t> </a:t>
            </a:r>
            <a:r>
              <a:rPr lang="en-US" dirty="0" err="1" smtClean="0">
                <a:latin typeface="+mj-lt"/>
                <a:cs typeface="Arial" pitchFamily="34" charset="0"/>
              </a:rPr>
              <a:t>dengan</a:t>
            </a:r>
            <a:r>
              <a:rPr lang="en-US" dirty="0" smtClean="0">
                <a:latin typeface="+mj-lt"/>
                <a:cs typeface="Arial" pitchFamily="34" charset="0"/>
              </a:rPr>
              <a:t> </a:t>
            </a:r>
            <a:r>
              <a:rPr lang="en-US" dirty="0" err="1" smtClean="0">
                <a:latin typeface="+mj-lt"/>
                <a:cs typeface="Arial" pitchFamily="34" charset="0"/>
              </a:rPr>
              <a:t>konsekuensi</a:t>
            </a:r>
            <a:r>
              <a:rPr lang="en-US" dirty="0" smtClean="0">
                <a:latin typeface="+mj-lt"/>
                <a:cs typeface="Arial" pitchFamily="34" charset="0"/>
              </a:rPr>
              <a:t> </a:t>
            </a:r>
            <a:r>
              <a:rPr lang="en-US" dirty="0" err="1" smtClean="0">
                <a:latin typeface="+mj-lt"/>
                <a:cs typeface="Arial" pitchFamily="34" charset="0"/>
              </a:rPr>
              <a:t>finansial</a:t>
            </a:r>
            <a:r>
              <a:rPr lang="en-US" dirty="0" smtClean="0">
                <a:latin typeface="+mj-lt"/>
                <a:cs typeface="Arial" pitchFamily="34" charset="0"/>
              </a:rPr>
              <a:t> (</a:t>
            </a:r>
            <a:r>
              <a:rPr lang="en-US" dirty="0" err="1" smtClean="0">
                <a:latin typeface="+mj-lt"/>
                <a:cs typeface="Arial" pitchFamily="34" charset="0"/>
              </a:rPr>
              <a:t>jumlah</a:t>
            </a:r>
            <a:r>
              <a:rPr lang="en-US" dirty="0" smtClean="0">
                <a:latin typeface="+mj-lt"/>
                <a:cs typeface="Arial" pitchFamily="34" charset="0"/>
              </a:rPr>
              <a:t> OPD </a:t>
            </a:r>
            <a:r>
              <a:rPr lang="id-ID" dirty="0" smtClean="0">
                <a:latin typeface="+mj-lt"/>
                <a:cs typeface="Arial" pitchFamily="34" charset="0"/>
              </a:rPr>
              <a:t>atau </a:t>
            </a:r>
            <a:r>
              <a:rPr lang="en-US" dirty="0" err="1" smtClean="0">
                <a:latin typeface="+mj-lt"/>
                <a:cs typeface="Arial" pitchFamily="34" charset="0"/>
              </a:rPr>
              <a:t>dinas</a:t>
            </a:r>
            <a:r>
              <a:rPr lang="en-US" dirty="0" smtClean="0">
                <a:latin typeface="+mj-lt"/>
                <a:cs typeface="Arial" pitchFamily="34" charset="0"/>
              </a:rPr>
              <a:t> </a:t>
            </a:r>
            <a:r>
              <a:rPr lang="id-ID" dirty="0" smtClean="0">
                <a:latin typeface="+mj-lt"/>
                <a:cs typeface="Arial" pitchFamily="34" charset="0"/>
              </a:rPr>
              <a:t>)</a:t>
            </a:r>
            <a:r>
              <a:rPr lang="en-US" dirty="0" smtClean="0">
                <a:latin typeface="+mj-lt"/>
                <a:cs typeface="Arial" pitchFamily="34" charset="0"/>
              </a:rPr>
              <a:t>. Ada  </a:t>
            </a:r>
            <a:r>
              <a:rPr lang="en-US" dirty="0" err="1" smtClean="0">
                <a:latin typeface="+mj-lt"/>
                <a:cs typeface="Arial" pitchFamily="34" charset="0"/>
              </a:rPr>
              <a:t>kecenderungan</a:t>
            </a:r>
            <a:r>
              <a:rPr lang="en-US" dirty="0" smtClean="0">
                <a:latin typeface="+mj-lt"/>
                <a:cs typeface="Arial" pitchFamily="34" charset="0"/>
              </a:rPr>
              <a:t> pula </a:t>
            </a:r>
            <a:r>
              <a:rPr lang="en-US" dirty="0" err="1" smtClean="0">
                <a:latin typeface="+mj-lt"/>
                <a:cs typeface="Arial" pitchFamily="34" charset="0"/>
              </a:rPr>
              <a:t>proliferasi</a:t>
            </a:r>
            <a:r>
              <a:rPr lang="en-US" dirty="0" smtClean="0">
                <a:latin typeface="+mj-lt"/>
                <a:cs typeface="Arial" pitchFamily="34" charset="0"/>
              </a:rPr>
              <a:t> (</a:t>
            </a:r>
            <a:r>
              <a:rPr lang="en-US" dirty="0" err="1" smtClean="0">
                <a:latin typeface="+mj-lt"/>
                <a:cs typeface="Arial" pitchFamily="34" charset="0"/>
              </a:rPr>
              <a:t>pemekaran</a:t>
            </a:r>
            <a:r>
              <a:rPr lang="en-US" dirty="0" smtClean="0">
                <a:latin typeface="+mj-lt"/>
                <a:cs typeface="Arial" pitchFamily="34" charset="0"/>
              </a:rPr>
              <a:t>) </a:t>
            </a:r>
            <a:r>
              <a:rPr lang="en-US" dirty="0" err="1" smtClean="0">
                <a:latin typeface="+mj-lt"/>
                <a:cs typeface="Arial" pitchFamily="34" charset="0"/>
              </a:rPr>
              <a:t>organisasi</a:t>
            </a:r>
            <a:r>
              <a:rPr lang="en-US" dirty="0" smtClean="0">
                <a:latin typeface="+mj-lt"/>
                <a:cs typeface="Arial" pitchFamily="34" charset="0"/>
              </a:rPr>
              <a:t>.</a:t>
            </a:r>
          </a:p>
          <a:p>
            <a:pPr marL="0" indent="0">
              <a:buNone/>
            </a:pPr>
            <a:r>
              <a:rPr lang="id-ID" b="1" dirty="0" smtClean="0">
                <a:latin typeface="+mj-lt"/>
                <a:cs typeface="Arial" pitchFamily="34" charset="0"/>
              </a:rPr>
              <a:t>Rekomendasi:</a:t>
            </a:r>
          </a:p>
          <a:p>
            <a:r>
              <a:rPr lang="en-US" dirty="0" err="1" smtClean="0">
                <a:latin typeface="+mj-lt"/>
                <a:cs typeface="Arial" pitchFamily="34" charset="0"/>
              </a:rPr>
              <a:t>Perlu</a:t>
            </a:r>
            <a:r>
              <a:rPr lang="en-US" dirty="0" smtClean="0">
                <a:latin typeface="+mj-lt"/>
                <a:cs typeface="Arial" pitchFamily="34" charset="0"/>
              </a:rPr>
              <a:t> </a:t>
            </a:r>
            <a:r>
              <a:rPr lang="en-US" dirty="0" err="1" smtClean="0">
                <a:latin typeface="+mj-lt"/>
                <a:cs typeface="Arial" pitchFamily="34" charset="0"/>
              </a:rPr>
              <a:t>pengendalian</a:t>
            </a:r>
            <a:r>
              <a:rPr lang="en-US" dirty="0" smtClean="0">
                <a:latin typeface="+mj-lt"/>
                <a:cs typeface="Arial" pitchFamily="34" charset="0"/>
              </a:rPr>
              <a:t> </a:t>
            </a:r>
            <a:r>
              <a:rPr lang="en-US" dirty="0" err="1" smtClean="0">
                <a:latin typeface="+mj-lt"/>
                <a:cs typeface="Arial" pitchFamily="34" charset="0"/>
              </a:rPr>
              <a:t>dalam</a:t>
            </a:r>
            <a:r>
              <a:rPr lang="en-US" dirty="0" smtClean="0">
                <a:latin typeface="+mj-lt"/>
                <a:cs typeface="Arial" pitchFamily="34" charset="0"/>
              </a:rPr>
              <a:t> </a:t>
            </a:r>
            <a:r>
              <a:rPr lang="en-US" dirty="0" err="1" smtClean="0">
                <a:latin typeface="+mj-lt"/>
                <a:cs typeface="Arial" pitchFamily="34" charset="0"/>
              </a:rPr>
              <a:t>pengadaan</a:t>
            </a:r>
            <a:r>
              <a:rPr lang="en-US" dirty="0" smtClean="0">
                <a:latin typeface="+mj-lt"/>
                <a:cs typeface="Arial" pitchFamily="34" charset="0"/>
              </a:rPr>
              <a:t>  </a:t>
            </a:r>
            <a:r>
              <a:rPr lang="en-US" dirty="0" err="1" smtClean="0">
                <a:latin typeface="+mj-lt"/>
                <a:cs typeface="Arial" pitchFamily="34" charset="0"/>
              </a:rPr>
              <a:t>orgaisasi</a:t>
            </a:r>
            <a:r>
              <a:rPr lang="en-US" dirty="0" smtClean="0">
                <a:latin typeface="+mj-lt"/>
                <a:cs typeface="Arial" pitchFamily="34" charset="0"/>
              </a:rPr>
              <a:t> </a:t>
            </a:r>
            <a:r>
              <a:rPr lang="id-ID" dirty="0" smtClean="0">
                <a:latin typeface="+mj-lt"/>
                <a:cs typeface="Arial" pitchFamily="34" charset="0"/>
              </a:rPr>
              <a:t>atau </a:t>
            </a:r>
            <a:r>
              <a:rPr lang="en-US" dirty="0" err="1" smtClean="0">
                <a:latin typeface="+mj-lt"/>
                <a:cs typeface="Arial" pitchFamily="34" charset="0"/>
              </a:rPr>
              <a:t>kelembagaan</a:t>
            </a:r>
            <a:r>
              <a:rPr lang="en-US" dirty="0" smtClean="0">
                <a:latin typeface="+mj-lt"/>
                <a:cs typeface="Arial" pitchFamily="34" charset="0"/>
              </a:rPr>
              <a:t> </a:t>
            </a:r>
            <a:r>
              <a:rPr lang="en-US" dirty="0" err="1" smtClean="0">
                <a:latin typeface="+mj-lt"/>
                <a:cs typeface="Arial" pitchFamily="34" charset="0"/>
              </a:rPr>
              <a:t>daerah</a:t>
            </a:r>
            <a:r>
              <a:rPr lang="en-US" dirty="0" smtClean="0">
                <a:latin typeface="+mj-lt"/>
                <a:cs typeface="Arial" pitchFamily="34" charset="0"/>
              </a:rPr>
              <a:t> </a:t>
            </a:r>
            <a:r>
              <a:rPr lang="en-US" dirty="0" err="1" smtClean="0">
                <a:latin typeface="+mj-lt"/>
                <a:cs typeface="Arial" pitchFamily="34" charset="0"/>
              </a:rPr>
              <a:t>salah</a:t>
            </a:r>
            <a:r>
              <a:rPr lang="en-US" dirty="0" smtClean="0">
                <a:latin typeface="+mj-lt"/>
                <a:cs typeface="Arial" pitchFamily="34" charset="0"/>
              </a:rPr>
              <a:t> </a:t>
            </a:r>
            <a:r>
              <a:rPr lang="en-US" dirty="0" err="1" smtClean="0">
                <a:latin typeface="+mj-lt"/>
                <a:cs typeface="Arial" pitchFamily="34" charset="0"/>
              </a:rPr>
              <a:t>satunya</a:t>
            </a:r>
            <a:r>
              <a:rPr lang="en-US" dirty="0" smtClean="0">
                <a:latin typeface="+mj-lt"/>
                <a:cs typeface="Arial" pitchFamily="34" charset="0"/>
              </a:rPr>
              <a:t> </a:t>
            </a:r>
            <a:r>
              <a:rPr lang="en-US" dirty="0" err="1" smtClean="0">
                <a:latin typeface="+mj-lt"/>
                <a:cs typeface="Arial" pitchFamily="34" charset="0"/>
              </a:rPr>
              <a:t>perlu</a:t>
            </a:r>
            <a:r>
              <a:rPr lang="en-US" dirty="0" smtClean="0">
                <a:latin typeface="+mj-lt"/>
                <a:cs typeface="Arial" pitchFamily="34" charset="0"/>
              </a:rPr>
              <a:t> </a:t>
            </a:r>
            <a:r>
              <a:rPr lang="en-US" dirty="0" err="1" smtClean="0">
                <a:latin typeface="+mj-lt"/>
                <a:cs typeface="Arial" pitchFamily="34" charset="0"/>
              </a:rPr>
              <a:t>dipikirkan</a:t>
            </a:r>
            <a:r>
              <a:rPr lang="en-US" dirty="0" smtClean="0">
                <a:latin typeface="+mj-lt"/>
                <a:cs typeface="Arial" pitchFamily="34" charset="0"/>
              </a:rPr>
              <a:t> </a:t>
            </a:r>
            <a:r>
              <a:rPr lang="en-US" dirty="0" err="1" smtClean="0">
                <a:latin typeface="+mj-lt"/>
                <a:cs typeface="Arial" pitchFamily="34" charset="0"/>
              </a:rPr>
              <a:t>alternatif</a:t>
            </a:r>
            <a:r>
              <a:rPr lang="en-US" dirty="0" smtClean="0">
                <a:latin typeface="+mj-lt"/>
                <a:cs typeface="Arial" pitchFamily="34" charset="0"/>
              </a:rPr>
              <a:t> </a:t>
            </a:r>
            <a:r>
              <a:rPr lang="en-US" dirty="0" err="1" smtClean="0">
                <a:latin typeface="+mj-lt"/>
                <a:cs typeface="Arial" pitchFamily="34" charset="0"/>
              </a:rPr>
              <a:t>pembentukan</a:t>
            </a:r>
            <a:r>
              <a:rPr lang="en-US" dirty="0" smtClean="0">
                <a:latin typeface="+mj-lt"/>
                <a:cs typeface="Arial" pitchFamily="34" charset="0"/>
              </a:rPr>
              <a:t>  unit-unit </a:t>
            </a:r>
            <a:r>
              <a:rPr lang="en-US" dirty="0" err="1" smtClean="0">
                <a:latin typeface="+mj-lt"/>
                <a:cs typeface="Arial" pitchFamily="34" charset="0"/>
              </a:rPr>
              <a:t>organisasi</a:t>
            </a:r>
            <a:r>
              <a:rPr lang="en-US" dirty="0" smtClean="0">
                <a:latin typeface="+mj-lt"/>
                <a:cs typeface="Arial" pitchFamily="34" charset="0"/>
              </a:rPr>
              <a:t> </a:t>
            </a:r>
            <a:r>
              <a:rPr lang="en-US" dirty="0" err="1" smtClean="0">
                <a:latin typeface="+mj-lt"/>
                <a:cs typeface="Arial" pitchFamily="34" charset="0"/>
              </a:rPr>
              <a:t>otonom</a:t>
            </a:r>
            <a:r>
              <a:rPr lang="en-US" dirty="0" smtClean="0">
                <a:latin typeface="+mj-lt"/>
                <a:cs typeface="Arial" pitchFamily="34" charset="0"/>
              </a:rPr>
              <a:t>.</a:t>
            </a:r>
          </a:p>
          <a:p>
            <a:r>
              <a:rPr lang="en-US" dirty="0" err="1" smtClean="0">
                <a:latin typeface="+mj-lt"/>
                <a:cs typeface="Arial" pitchFamily="34" charset="0"/>
              </a:rPr>
              <a:t>Menyerahkan</a:t>
            </a:r>
            <a:r>
              <a:rPr lang="en-US" dirty="0" smtClean="0">
                <a:latin typeface="+mj-lt"/>
                <a:cs typeface="Arial" pitchFamily="34" charset="0"/>
              </a:rPr>
              <a:t> </a:t>
            </a:r>
            <a:r>
              <a:rPr lang="en-US" dirty="0" err="1" smtClean="0">
                <a:latin typeface="+mj-lt"/>
                <a:cs typeface="Arial" pitchFamily="34" charset="0"/>
              </a:rPr>
              <a:t>urusan</a:t>
            </a:r>
            <a:r>
              <a:rPr lang="en-US" dirty="0" smtClean="0">
                <a:latin typeface="+mj-lt"/>
                <a:cs typeface="Arial" pitchFamily="34" charset="0"/>
              </a:rPr>
              <a:t> </a:t>
            </a:r>
            <a:r>
              <a:rPr lang="en-US" dirty="0" err="1" smtClean="0">
                <a:latin typeface="+mj-lt"/>
                <a:cs typeface="Arial" pitchFamily="34" charset="0"/>
              </a:rPr>
              <a:t>kepada</a:t>
            </a:r>
            <a:r>
              <a:rPr lang="en-US" dirty="0" smtClean="0">
                <a:latin typeface="+mj-lt"/>
                <a:cs typeface="Arial" pitchFamily="34" charset="0"/>
              </a:rPr>
              <a:t> </a:t>
            </a:r>
            <a:r>
              <a:rPr lang="en-US" dirty="0" err="1" smtClean="0">
                <a:latin typeface="+mj-lt"/>
                <a:cs typeface="Arial" pitchFamily="34" charset="0"/>
              </a:rPr>
              <a:t>pihak</a:t>
            </a:r>
            <a:r>
              <a:rPr lang="en-US" dirty="0" smtClean="0">
                <a:latin typeface="+mj-lt"/>
                <a:cs typeface="Arial" pitchFamily="34" charset="0"/>
              </a:rPr>
              <a:t> </a:t>
            </a:r>
            <a:r>
              <a:rPr lang="en-US" dirty="0" err="1" smtClean="0">
                <a:latin typeface="+mj-lt"/>
                <a:cs typeface="Arial" pitchFamily="34" charset="0"/>
              </a:rPr>
              <a:t>swasta</a:t>
            </a:r>
            <a:r>
              <a:rPr lang="en-US" dirty="0" smtClean="0">
                <a:latin typeface="+mj-lt"/>
                <a:cs typeface="Arial" pitchFamily="34" charset="0"/>
              </a:rPr>
              <a:t> (</a:t>
            </a:r>
            <a:r>
              <a:rPr lang="en-US" dirty="0" err="1" smtClean="0">
                <a:latin typeface="+mj-lt"/>
                <a:cs typeface="Arial" pitchFamily="34" charset="0"/>
              </a:rPr>
              <a:t>privatisasi</a:t>
            </a:r>
            <a:r>
              <a:rPr lang="en-US" dirty="0" smtClean="0">
                <a:latin typeface="+mj-lt"/>
                <a:cs typeface="Arial" pitchFamily="34" charset="0"/>
              </a:rPr>
              <a:t>) </a:t>
            </a:r>
            <a:r>
              <a:rPr lang="en-US" dirty="0" err="1" smtClean="0">
                <a:latin typeface="+mj-lt"/>
                <a:cs typeface="Arial" pitchFamily="34" charset="0"/>
              </a:rPr>
              <a:t>ataupun</a:t>
            </a:r>
            <a:r>
              <a:rPr lang="en-US" dirty="0" smtClean="0">
                <a:latin typeface="+mj-lt"/>
                <a:cs typeface="Arial" pitchFamily="34" charset="0"/>
              </a:rPr>
              <a:t> </a:t>
            </a:r>
            <a:r>
              <a:rPr lang="en-US" dirty="0" err="1" smtClean="0">
                <a:latin typeface="+mj-lt"/>
                <a:cs typeface="Arial" pitchFamily="34" charset="0"/>
              </a:rPr>
              <a:t>kemitraan</a:t>
            </a:r>
            <a:r>
              <a:rPr lang="en-US" dirty="0" smtClean="0">
                <a:latin typeface="+mj-lt"/>
                <a:cs typeface="Arial" pitchFamily="34" charset="0"/>
              </a:rPr>
              <a:t> </a:t>
            </a:r>
            <a:r>
              <a:rPr lang="en-US" dirty="0" err="1" smtClean="0">
                <a:latin typeface="+mj-lt"/>
                <a:cs typeface="Arial" pitchFamily="34" charset="0"/>
              </a:rPr>
              <a:t>antara</a:t>
            </a:r>
            <a:r>
              <a:rPr lang="en-US" dirty="0" smtClean="0">
                <a:latin typeface="+mj-lt"/>
                <a:cs typeface="Arial" pitchFamily="34" charset="0"/>
              </a:rPr>
              <a:t> </a:t>
            </a:r>
            <a:r>
              <a:rPr lang="en-US" dirty="0" err="1" smtClean="0">
                <a:latin typeface="+mj-lt"/>
                <a:cs typeface="Arial" pitchFamily="34" charset="0"/>
              </a:rPr>
              <a:t>pihak</a:t>
            </a:r>
            <a:r>
              <a:rPr lang="en-US" dirty="0" smtClean="0">
                <a:latin typeface="+mj-lt"/>
                <a:cs typeface="Arial" pitchFamily="34" charset="0"/>
              </a:rPr>
              <a:t> </a:t>
            </a:r>
            <a:r>
              <a:rPr lang="en-US" dirty="0" err="1" smtClean="0">
                <a:latin typeface="+mj-lt"/>
                <a:cs typeface="Arial" pitchFamily="34" charset="0"/>
              </a:rPr>
              <a:t>Pemda</a:t>
            </a:r>
            <a:r>
              <a:rPr lang="en-US" dirty="0" smtClean="0">
                <a:latin typeface="+mj-lt"/>
                <a:cs typeface="Arial" pitchFamily="34" charset="0"/>
              </a:rPr>
              <a:t> </a:t>
            </a:r>
            <a:r>
              <a:rPr lang="en-US" dirty="0" err="1" smtClean="0">
                <a:latin typeface="+mj-lt"/>
                <a:cs typeface="Arial" pitchFamily="34" charset="0"/>
              </a:rPr>
              <a:t>dengan</a:t>
            </a:r>
            <a:r>
              <a:rPr lang="en-US" dirty="0" smtClean="0">
                <a:latin typeface="+mj-lt"/>
                <a:cs typeface="Arial" pitchFamily="34" charset="0"/>
              </a:rPr>
              <a:t> </a:t>
            </a:r>
            <a:r>
              <a:rPr lang="en-US" dirty="0" err="1" smtClean="0">
                <a:latin typeface="+mj-lt"/>
                <a:cs typeface="Arial" pitchFamily="34" charset="0"/>
              </a:rPr>
              <a:t>swasta</a:t>
            </a:r>
            <a:r>
              <a:rPr lang="en-US" dirty="0" smtClean="0">
                <a:latin typeface="+mj-lt"/>
                <a:cs typeface="Arial" pitchFamily="34" charset="0"/>
              </a:rPr>
              <a:t> (public private partnership)</a:t>
            </a:r>
          </a:p>
          <a:p>
            <a:r>
              <a:rPr lang="en-US" dirty="0" err="1" smtClean="0">
                <a:latin typeface="+mj-lt"/>
                <a:cs typeface="Arial" pitchFamily="34" charset="0"/>
              </a:rPr>
              <a:t>Perlu</a:t>
            </a:r>
            <a:r>
              <a:rPr lang="en-US" dirty="0" smtClean="0">
                <a:latin typeface="+mj-lt"/>
                <a:cs typeface="Arial" pitchFamily="34" charset="0"/>
              </a:rPr>
              <a:t> </a:t>
            </a:r>
            <a:r>
              <a:rPr lang="en-US" dirty="0" err="1" smtClean="0">
                <a:latin typeface="+mj-lt"/>
                <a:cs typeface="Arial" pitchFamily="34" charset="0"/>
              </a:rPr>
              <a:t>adanya</a:t>
            </a:r>
            <a:r>
              <a:rPr lang="en-US" dirty="0" smtClean="0">
                <a:latin typeface="+mj-lt"/>
                <a:cs typeface="Arial" pitchFamily="34" charset="0"/>
              </a:rPr>
              <a:t> </a:t>
            </a:r>
            <a:r>
              <a:rPr lang="en-US" dirty="0" err="1" smtClean="0">
                <a:latin typeface="+mj-lt"/>
                <a:cs typeface="Arial" pitchFamily="34" charset="0"/>
              </a:rPr>
              <a:t>standar</a:t>
            </a:r>
            <a:r>
              <a:rPr lang="en-US" dirty="0" smtClean="0">
                <a:latin typeface="+mj-lt"/>
                <a:cs typeface="Arial" pitchFamily="34" charset="0"/>
              </a:rPr>
              <a:t> </a:t>
            </a:r>
            <a:r>
              <a:rPr lang="en-US" dirty="0" err="1" smtClean="0">
                <a:latin typeface="+mj-lt"/>
                <a:cs typeface="Arial" pitchFamily="34" charset="0"/>
              </a:rPr>
              <a:t>orgaisasi</a:t>
            </a:r>
            <a:r>
              <a:rPr lang="en-US" dirty="0" smtClean="0">
                <a:latin typeface="+mj-lt"/>
                <a:cs typeface="Arial" pitchFamily="34" charset="0"/>
              </a:rPr>
              <a:t>/ </a:t>
            </a:r>
            <a:r>
              <a:rPr lang="en-US" dirty="0" err="1" smtClean="0">
                <a:latin typeface="+mj-lt"/>
                <a:cs typeface="Arial" pitchFamily="34" charset="0"/>
              </a:rPr>
              <a:t>kelembagaan</a:t>
            </a:r>
            <a:r>
              <a:rPr lang="en-US" dirty="0" smtClean="0">
                <a:latin typeface="+mj-lt"/>
                <a:cs typeface="Arial" pitchFamily="34" charset="0"/>
              </a:rPr>
              <a:t> </a:t>
            </a:r>
            <a:r>
              <a:rPr lang="en-US" dirty="0" err="1" smtClean="0">
                <a:latin typeface="+mj-lt"/>
                <a:cs typeface="Arial" pitchFamily="34" charset="0"/>
              </a:rPr>
              <a:t>dengan</a:t>
            </a:r>
            <a:r>
              <a:rPr lang="en-US" dirty="0" smtClean="0">
                <a:latin typeface="+mj-lt"/>
                <a:cs typeface="Arial" pitchFamily="34" charset="0"/>
              </a:rPr>
              <a:t> </a:t>
            </a:r>
            <a:r>
              <a:rPr lang="en-US" dirty="0" err="1" smtClean="0">
                <a:latin typeface="+mj-lt"/>
                <a:cs typeface="Arial" pitchFamily="34" charset="0"/>
              </a:rPr>
              <a:t>mempertimbangkan</a:t>
            </a:r>
            <a:r>
              <a:rPr lang="en-US" dirty="0" smtClean="0">
                <a:latin typeface="+mj-lt"/>
                <a:cs typeface="Arial" pitchFamily="34" charset="0"/>
              </a:rPr>
              <a:t> </a:t>
            </a:r>
            <a:r>
              <a:rPr lang="en-US" dirty="0" err="1" smtClean="0">
                <a:latin typeface="+mj-lt"/>
                <a:cs typeface="Arial" pitchFamily="34" charset="0"/>
              </a:rPr>
              <a:t>kebutuhan</a:t>
            </a:r>
            <a:r>
              <a:rPr lang="en-US" dirty="0" smtClean="0">
                <a:latin typeface="+mj-lt"/>
                <a:cs typeface="Arial" pitchFamily="34" charset="0"/>
              </a:rPr>
              <a:t> </a:t>
            </a:r>
            <a:r>
              <a:rPr lang="en-US" dirty="0" err="1" smtClean="0">
                <a:latin typeface="+mj-lt"/>
                <a:cs typeface="Arial" pitchFamily="34" charset="0"/>
              </a:rPr>
              <a:t>Pemda</a:t>
            </a:r>
            <a:r>
              <a:rPr lang="en-US" dirty="0" smtClean="0">
                <a:latin typeface="+mj-lt"/>
                <a:cs typeface="Arial" pitchFamily="34" charset="0"/>
              </a:rPr>
              <a:t> </a:t>
            </a:r>
            <a:r>
              <a:rPr lang="en-US" dirty="0" err="1" smtClean="0">
                <a:latin typeface="+mj-lt"/>
                <a:cs typeface="Arial" pitchFamily="34" charset="0"/>
              </a:rPr>
              <a:t>untuk</a:t>
            </a:r>
            <a:r>
              <a:rPr lang="en-US" dirty="0" smtClean="0">
                <a:latin typeface="+mj-lt"/>
                <a:cs typeface="Arial" pitchFamily="34" charset="0"/>
              </a:rPr>
              <a:t> </a:t>
            </a:r>
            <a:r>
              <a:rPr lang="en-US" dirty="0" err="1" smtClean="0">
                <a:latin typeface="+mj-lt"/>
                <a:cs typeface="Arial" pitchFamily="34" charset="0"/>
              </a:rPr>
              <a:t>memudahkan</a:t>
            </a:r>
            <a:r>
              <a:rPr lang="en-US" dirty="0" smtClean="0">
                <a:latin typeface="+mj-lt"/>
                <a:cs typeface="Arial" pitchFamily="34" charset="0"/>
              </a:rPr>
              <a:t> </a:t>
            </a:r>
            <a:r>
              <a:rPr lang="en-US" dirty="0" err="1" smtClean="0">
                <a:latin typeface="+mj-lt"/>
                <a:cs typeface="Arial" pitchFamily="34" charset="0"/>
              </a:rPr>
              <a:t>pembinaan</a:t>
            </a:r>
            <a:r>
              <a:rPr lang="en-US" dirty="0" smtClean="0">
                <a:latin typeface="+mj-lt"/>
                <a:cs typeface="Arial" pitchFamily="34" charset="0"/>
              </a:rPr>
              <a:t> </a:t>
            </a:r>
            <a:r>
              <a:rPr lang="en-US" dirty="0" err="1" smtClean="0">
                <a:latin typeface="+mj-lt"/>
                <a:cs typeface="Arial" pitchFamily="34" charset="0"/>
              </a:rPr>
              <a:t>dan</a:t>
            </a:r>
            <a:r>
              <a:rPr lang="en-US" dirty="0" smtClean="0">
                <a:latin typeface="+mj-lt"/>
                <a:cs typeface="Arial" pitchFamily="34" charset="0"/>
              </a:rPr>
              <a:t> </a:t>
            </a:r>
            <a:r>
              <a:rPr lang="en-US" dirty="0" err="1" smtClean="0">
                <a:latin typeface="+mj-lt"/>
                <a:cs typeface="Arial" pitchFamily="34" charset="0"/>
              </a:rPr>
              <a:t>pengawasan</a:t>
            </a:r>
            <a:r>
              <a:rPr lang="en-US" dirty="0" smtClean="0">
                <a:latin typeface="+mj-lt"/>
                <a:cs typeface="Arial" pitchFamily="34" charset="0"/>
              </a:rPr>
              <a:t>. </a:t>
            </a:r>
          </a:p>
          <a:p>
            <a:endParaRPr lang="id-ID" dirty="0"/>
          </a:p>
        </p:txBody>
      </p:sp>
    </p:spTree>
    <p:extLst>
      <p:ext uri="{BB962C8B-B14F-4D97-AF65-F5344CB8AC3E}">
        <p14:creationId xmlns:p14="http://schemas.microsoft.com/office/powerpoint/2010/main" val="3921078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8077200" cy="457200"/>
          </a:xfrm>
        </p:spPr>
        <p:txBody>
          <a:bodyPr>
            <a:noAutofit/>
          </a:bodyPr>
          <a:lstStyle/>
          <a:p>
            <a:r>
              <a:rPr lang="en-US" sz="3600" b="1" dirty="0" err="1">
                <a:latin typeface="+mn-lt"/>
              </a:rPr>
              <a:t>Jenis</a:t>
            </a:r>
            <a:r>
              <a:rPr lang="en-US" sz="3600" b="1" dirty="0">
                <a:latin typeface="+mn-lt"/>
              </a:rPr>
              <a:t> </a:t>
            </a:r>
            <a:r>
              <a:rPr lang="en-US" sz="3600" b="1" dirty="0" err="1">
                <a:latin typeface="+mn-lt"/>
              </a:rPr>
              <a:t>Perangkat</a:t>
            </a:r>
            <a:r>
              <a:rPr lang="en-US" sz="3600" b="1" dirty="0">
                <a:latin typeface="+mn-lt"/>
              </a:rPr>
              <a:t> </a:t>
            </a:r>
            <a:r>
              <a:rPr lang="en-US" sz="3600" b="1" dirty="0" smtClean="0">
                <a:latin typeface="+mn-lt"/>
              </a:rPr>
              <a:t>Daerah</a:t>
            </a:r>
            <a:endParaRPr lang="en-US" sz="3600" dirty="0">
              <a:latin typeface="+mn-lt"/>
            </a:endParaRPr>
          </a:p>
        </p:txBody>
      </p:sp>
      <p:sp>
        <p:nvSpPr>
          <p:cNvPr id="3" name="Content Placeholder 2"/>
          <p:cNvSpPr>
            <a:spLocks noGrp="1"/>
          </p:cNvSpPr>
          <p:nvPr>
            <p:ph idx="1"/>
          </p:nvPr>
        </p:nvSpPr>
        <p:spPr>
          <a:xfrm>
            <a:off x="609600" y="990600"/>
            <a:ext cx="8153400" cy="5638800"/>
          </a:xfrm>
        </p:spPr>
        <p:txBody>
          <a:bodyPr>
            <a:noAutofit/>
          </a:bodyPr>
          <a:lstStyle/>
          <a:p>
            <a:pPr marL="0" indent="0">
              <a:buNone/>
            </a:pPr>
            <a:r>
              <a:rPr lang="en-US" sz="2400" b="1" dirty="0" smtClean="0">
                <a:latin typeface="Arial" pitchFamily="34" charset="0"/>
                <a:cs typeface="Arial" pitchFamily="34" charset="0"/>
              </a:rPr>
              <a:t>1. </a:t>
            </a:r>
            <a:r>
              <a:rPr lang="en-US" sz="2800" b="1" dirty="0" err="1" smtClean="0">
                <a:cs typeface="Arial" pitchFamily="34" charset="0"/>
              </a:rPr>
              <a:t>Pemerintah</a:t>
            </a:r>
            <a:r>
              <a:rPr lang="en-US" sz="2800" b="1" dirty="0" smtClean="0">
                <a:cs typeface="Arial" pitchFamily="34" charset="0"/>
              </a:rPr>
              <a:t> </a:t>
            </a:r>
            <a:r>
              <a:rPr lang="en-US" sz="2800" b="1" dirty="0">
                <a:cs typeface="Arial" pitchFamily="34" charset="0"/>
              </a:rPr>
              <a:t>Daerah </a:t>
            </a:r>
            <a:r>
              <a:rPr lang="en-US" sz="2800" b="1" dirty="0" err="1" smtClean="0">
                <a:cs typeface="Arial" pitchFamily="34" charset="0"/>
              </a:rPr>
              <a:t>Provinsi</a:t>
            </a:r>
            <a:endParaRPr lang="en-US" sz="2800" b="1" dirty="0" smtClean="0">
              <a:cs typeface="Arial" pitchFamily="34" charset="0"/>
            </a:endParaRPr>
          </a:p>
          <a:p>
            <a:r>
              <a:rPr lang="en-US" sz="2400" dirty="0">
                <a:cs typeface="Arial" pitchFamily="34" charset="0"/>
              </a:rPr>
              <a:t>Menurut UUD 1945 </a:t>
            </a:r>
            <a:r>
              <a:rPr lang="en-US" sz="2400" dirty="0" smtClean="0">
                <a:cs typeface="Arial" pitchFamily="34" charset="0"/>
              </a:rPr>
              <a:t>Pasal </a:t>
            </a:r>
            <a:r>
              <a:rPr lang="en-US" sz="2400" dirty="0">
                <a:cs typeface="Arial" pitchFamily="34" charset="0"/>
              </a:rPr>
              <a:t>18 </a:t>
            </a:r>
            <a:r>
              <a:rPr lang="en-US" sz="2400" dirty="0" err="1">
                <a:cs typeface="Arial" pitchFamily="34" charset="0"/>
              </a:rPr>
              <a:t>ayat</a:t>
            </a:r>
            <a:r>
              <a:rPr lang="en-US" sz="2400" dirty="0">
                <a:cs typeface="Arial" pitchFamily="34" charset="0"/>
              </a:rPr>
              <a:t> (4) </a:t>
            </a:r>
            <a:r>
              <a:rPr lang="en-US" sz="2400" b="1" dirty="0" err="1">
                <a:cs typeface="Arial" pitchFamily="34" charset="0"/>
              </a:rPr>
              <a:t>Gubernur</a:t>
            </a:r>
            <a:r>
              <a:rPr lang="en-US" sz="2400" b="1" dirty="0">
                <a:cs typeface="Arial" pitchFamily="34" charset="0"/>
              </a:rPr>
              <a:t> Kepala </a:t>
            </a:r>
            <a:r>
              <a:rPr lang="en-US" sz="2400" b="1" dirty="0" smtClean="0">
                <a:cs typeface="Arial" pitchFamily="34" charset="0"/>
              </a:rPr>
              <a:t>Daerah </a:t>
            </a:r>
            <a:r>
              <a:rPr lang="en-US" sz="2400" dirty="0" smtClean="0">
                <a:cs typeface="Arial" pitchFamily="34" charset="0"/>
              </a:rPr>
              <a:t>adalah </a:t>
            </a:r>
            <a:r>
              <a:rPr lang="en-US" sz="2400" dirty="0" err="1">
                <a:cs typeface="Arial" pitchFamily="34" charset="0"/>
              </a:rPr>
              <a:t>kepala</a:t>
            </a:r>
            <a:r>
              <a:rPr lang="en-US" sz="2400" dirty="0">
                <a:cs typeface="Arial" pitchFamily="34" charset="0"/>
              </a:rPr>
              <a:t> </a:t>
            </a:r>
            <a:r>
              <a:rPr lang="en-US" sz="2400" dirty="0" smtClean="0">
                <a:cs typeface="Arial" pitchFamily="34" charset="0"/>
              </a:rPr>
              <a:t> </a:t>
            </a:r>
            <a:r>
              <a:rPr lang="en-US" sz="2400" dirty="0" err="1" smtClean="0">
                <a:cs typeface="Arial" pitchFamily="34" charset="0"/>
              </a:rPr>
              <a:t>pemerintahan</a:t>
            </a:r>
            <a:r>
              <a:rPr lang="en-US" sz="2400" dirty="0" smtClean="0">
                <a:cs typeface="Arial" pitchFamily="34" charset="0"/>
              </a:rPr>
              <a:t> </a:t>
            </a:r>
            <a:r>
              <a:rPr lang="en-US" sz="2400" dirty="0" err="1">
                <a:cs typeface="Arial" pitchFamily="34" charset="0"/>
              </a:rPr>
              <a:t>daerah</a:t>
            </a:r>
            <a:r>
              <a:rPr lang="en-US" sz="2400" dirty="0">
                <a:cs typeface="Arial" pitchFamily="34" charset="0"/>
              </a:rPr>
              <a:t> </a:t>
            </a:r>
            <a:r>
              <a:rPr lang="en-US" sz="2400" dirty="0" err="1">
                <a:cs typeface="Arial" pitchFamily="34" charset="0"/>
              </a:rPr>
              <a:t>provinsi</a:t>
            </a:r>
            <a:r>
              <a:rPr lang="en-US" sz="2400" dirty="0">
                <a:cs typeface="Arial" pitchFamily="34" charset="0"/>
              </a:rPr>
              <a:t> </a:t>
            </a:r>
            <a:r>
              <a:rPr lang="en-US" sz="2400" dirty="0" err="1">
                <a:cs typeface="Arial" pitchFamily="34" charset="0"/>
              </a:rPr>
              <a:t>dan</a:t>
            </a:r>
            <a:r>
              <a:rPr lang="en-US" sz="2400" dirty="0">
                <a:cs typeface="Arial" pitchFamily="34" charset="0"/>
              </a:rPr>
              <a:t> </a:t>
            </a:r>
            <a:r>
              <a:rPr lang="en-US" sz="2400" dirty="0" err="1">
                <a:cs typeface="Arial" pitchFamily="34" charset="0"/>
              </a:rPr>
              <a:t>gubernur</a:t>
            </a:r>
            <a:r>
              <a:rPr lang="en-US" sz="2400" dirty="0">
                <a:cs typeface="Arial" pitchFamily="34" charset="0"/>
              </a:rPr>
              <a:t> </a:t>
            </a:r>
            <a:r>
              <a:rPr lang="en-US" sz="2400" dirty="0" err="1">
                <a:cs typeface="Arial" pitchFamily="34" charset="0"/>
              </a:rPr>
              <a:t>hanya</a:t>
            </a:r>
            <a:r>
              <a:rPr lang="en-US" sz="2400" dirty="0">
                <a:cs typeface="Arial" pitchFamily="34" charset="0"/>
              </a:rPr>
              <a:t> </a:t>
            </a:r>
            <a:r>
              <a:rPr lang="en-US" sz="2400" dirty="0" err="1">
                <a:cs typeface="Arial" pitchFamily="34" charset="0"/>
              </a:rPr>
              <a:t>kepala</a:t>
            </a:r>
            <a:r>
              <a:rPr lang="en-US" sz="2400" dirty="0">
                <a:cs typeface="Arial" pitchFamily="34" charset="0"/>
              </a:rPr>
              <a:t> </a:t>
            </a:r>
            <a:r>
              <a:rPr lang="en-US" sz="2400" dirty="0" err="1">
                <a:cs typeface="Arial" pitchFamily="34" charset="0"/>
              </a:rPr>
              <a:t>pemerintahan</a:t>
            </a:r>
            <a:r>
              <a:rPr lang="en-US" sz="2400" dirty="0">
                <a:cs typeface="Arial" pitchFamily="34" charset="0"/>
              </a:rPr>
              <a:t> </a:t>
            </a:r>
            <a:r>
              <a:rPr lang="en-US" sz="2400" dirty="0" err="1">
                <a:cs typeface="Arial" pitchFamily="34" charset="0"/>
              </a:rPr>
              <a:t>eksekutif</a:t>
            </a:r>
            <a:r>
              <a:rPr lang="en-US" sz="2400" dirty="0">
                <a:cs typeface="Arial" pitchFamily="34" charset="0"/>
              </a:rPr>
              <a:t> </a:t>
            </a:r>
            <a:r>
              <a:rPr lang="en-US" sz="2400" dirty="0" err="1">
                <a:cs typeface="Arial" pitchFamily="34" charset="0"/>
              </a:rPr>
              <a:t>saja</a:t>
            </a:r>
            <a:r>
              <a:rPr lang="en-US" sz="2400" dirty="0">
                <a:cs typeface="Arial" pitchFamily="34" charset="0"/>
              </a:rPr>
              <a:t>. Tugas </a:t>
            </a:r>
            <a:r>
              <a:rPr lang="en-US" sz="2400" dirty="0" err="1">
                <a:cs typeface="Arial" pitchFamily="34" charset="0"/>
              </a:rPr>
              <a:t>gubernur</a:t>
            </a:r>
            <a:r>
              <a:rPr lang="en-US" sz="2400" dirty="0">
                <a:cs typeface="Arial" pitchFamily="34" charset="0"/>
              </a:rPr>
              <a:t> </a:t>
            </a:r>
            <a:r>
              <a:rPr lang="en-US" sz="2400" dirty="0" err="1">
                <a:cs typeface="Arial" pitchFamily="34" charset="0"/>
              </a:rPr>
              <a:t>selaku</a:t>
            </a:r>
            <a:r>
              <a:rPr lang="en-US" sz="2400" dirty="0">
                <a:cs typeface="Arial" pitchFamily="34" charset="0"/>
              </a:rPr>
              <a:t> wakil </a:t>
            </a:r>
            <a:r>
              <a:rPr lang="en-US" sz="2400" dirty="0" err="1">
                <a:cs typeface="Arial" pitchFamily="34" charset="0"/>
              </a:rPr>
              <a:t>pemerintah</a:t>
            </a:r>
            <a:r>
              <a:rPr lang="en-US" sz="2400" dirty="0">
                <a:cs typeface="Arial" pitchFamily="34" charset="0"/>
              </a:rPr>
              <a:t> </a:t>
            </a:r>
            <a:r>
              <a:rPr lang="en-US" sz="2400" dirty="0" err="1">
                <a:cs typeface="Arial" pitchFamily="34" charset="0"/>
              </a:rPr>
              <a:t>pusat</a:t>
            </a:r>
            <a:r>
              <a:rPr lang="en-US" sz="2400" dirty="0">
                <a:cs typeface="Arial" pitchFamily="34" charset="0"/>
              </a:rPr>
              <a:t> </a:t>
            </a:r>
            <a:r>
              <a:rPr lang="en-US" sz="2400" dirty="0" err="1" smtClean="0">
                <a:cs typeface="Arial" pitchFamily="34" charset="0"/>
              </a:rPr>
              <a:t>ditentukan</a:t>
            </a:r>
            <a:r>
              <a:rPr lang="en-US" sz="2400" dirty="0" smtClean="0">
                <a:cs typeface="Arial" pitchFamily="34" charset="0"/>
              </a:rPr>
              <a:t> dlm ps37 </a:t>
            </a:r>
          </a:p>
          <a:p>
            <a:r>
              <a:rPr lang="en-US" sz="2400" dirty="0" smtClean="0">
                <a:cs typeface="Arial" pitchFamily="34" charset="0"/>
              </a:rPr>
              <a:t>DPRD </a:t>
            </a:r>
            <a:r>
              <a:rPr lang="en-US" sz="2400" dirty="0" err="1" smtClean="0">
                <a:cs typeface="Arial" pitchFamily="34" charset="0"/>
              </a:rPr>
              <a:t>Provinsi</a:t>
            </a:r>
            <a:r>
              <a:rPr lang="en-US" sz="2400" dirty="0" smtClean="0">
                <a:cs typeface="Arial" pitchFamily="34" charset="0"/>
              </a:rPr>
              <a:t> </a:t>
            </a:r>
            <a:r>
              <a:rPr lang="en-US" sz="2400" b="1" dirty="0" smtClean="0">
                <a:cs typeface="Arial" pitchFamily="34" charset="0"/>
              </a:rPr>
              <a:t>:</a:t>
            </a:r>
            <a:r>
              <a:rPr lang="en-US" sz="2400" dirty="0" err="1" smtClean="0">
                <a:cs typeface="Arial" pitchFamily="34" charset="0"/>
              </a:rPr>
              <a:t>Mempunyai</a:t>
            </a:r>
            <a:r>
              <a:rPr lang="en-US" sz="2400" dirty="0" smtClean="0">
                <a:cs typeface="Arial" pitchFamily="34" charset="0"/>
              </a:rPr>
              <a:t> </a:t>
            </a:r>
            <a:r>
              <a:rPr lang="en-US" sz="2400" dirty="0" err="1">
                <a:cs typeface="Arial" pitchFamily="34" charset="0"/>
              </a:rPr>
              <a:t>kedudukan</a:t>
            </a:r>
            <a:r>
              <a:rPr lang="en-US" sz="2400" dirty="0">
                <a:cs typeface="Arial" pitchFamily="34" charset="0"/>
              </a:rPr>
              <a:t> </a:t>
            </a:r>
            <a:r>
              <a:rPr lang="en-US" sz="2400" dirty="0" err="1">
                <a:cs typeface="Arial" pitchFamily="34" charset="0"/>
              </a:rPr>
              <a:t>sebagai</a:t>
            </a:r>
            <a:r>
              <a:rPr lang="en-US" sz="2400" dirty="0">
                <a:cs typeface="Arial" pitchFamily="34" charset="0"/>
              </a:rPr>
              <a:t> </a:t>
            </a:r>
            <a:r>
              <a:rPr lang="en-US" sz="2400" dirty="0" err="1">
                <a:cs typeface="Arial" pitchFamily="34" charset="0"/>
              </a:rPr>
              <a:t>penyelenggara</a:t>
            </a:r>
            <a:r>
              <a:rPr lang="en-US" sz="2400" dirty="0">
                <a:cs typeface="Arial" pitchFamily="34" charset="0"/>
              </a:rPr>
              <a:t> </a:t>
            </a:r>
            <a:r>
              <a:rPr lang="en-US" sz="2400" dirty="0" smtClean="0">
                <a:cs typeface="Arial" pitchFamily="34" charset="0"/>
              </a:rPr>
              <a:t>Pemerintahan-Daerah, </a:t>
            </a:r>
            <a:r>
              <a:rPr lang="en-US" sz="2400" dirty="0">
                <a:cs typeface="Arial" pitchFamily="34" charset="0"/>
              </a:rPr>
              <a:t>DPR </a:t>
            </a:r>
            <a:r>
              <a:rPr lang="en-US" sz="2400" dirty="0" err="1">
                <a:cs typeface="Arial" pitchFamily="34" charset="0"/>
              </a:rPr>
              <a:t>mempunyai</a:t>
            </a:r>
            <a:r>
              <a:rPr lang="en-US" sz="2400" dirty="0">
                <a:cs typeface="Arial" pitchFamily="34" charset="0"/>
              </a:rPr>
              <a:t> </a:t>
            </a:r>
            <a:r>
              <a:rPr lang="en-US" sz="2400" dirty="0" err="1">
                <a:cs typeface="Arial" pitchFamily="34" charset="0"/>
              </a:rPr>
              <a:t>fungsi</a:t>
            </a:r>
            <a:r>
              <a:rPr lang="en-US" sz="2400" dirty="0">
                <a:cs typeface="Arial" pitchFamily="34" charset="0"/>
              </a:rPr>
              <a:t> </a:t>
            </a:r>
            <a:r>
              <a:rPr lang="en-US" sz="2400" dirty="0" err="1">
                <a:cs typeface="Arial" pitchFamily="34" charset="0"/>
              </a:rPr>
              <a:t>legislasi</a:t>
            </a:r>
            <a:r>
              <a:rPr lang="en-US" sz="2400" dirty="0">
                <a:cs typeface="Arial" pitchFamily="34" charset="0"/>
              </a:rPr>
              <a:t>, </a:t>
            </a:r>
            <a:r>
              <a:rPr lang="en-US" sz="2400" dirty="0" err="1">
                <a:cs typeface="Arial" pitchFamily="34" charset="0"/>
              </a:rPr>
              <a:t>anggaran</a:t>
            </a:r>
            <a:r>
              <a:rPr lang="en-US" sz="2400" dirty="0">
                <a:cs typeface="Arial" pitchFamily="34" charset="0"/>
              </a:rPr>
              <a:t> </a:t>
            </a:r>
            <a:r>
              <a:rPr lang="en-US" sz="2400" dirty="0" err="1">
                <a:cs typeface="Arial" pitchFamily="34" charset="0"/>
              </a:rPr>
              <a:t>dan</a:t>
            </a:r>
            <a:r>
              <a:rPr lang="en-US" sz="2400" dirty="0">
                <a:cs typeface="Arial" pitchFamily="34" charset="0"/>
              </a:rPr>
              <a:t> </a:t>
            </a:r>
            <a:r>
              <a:rPr lang="en-US" sz="2400" dirty="0" err="1" smtClean="0">
                <a:cs typeface="Arial" pitchFamily="34" charset="0"/>
              </a:rPr>
              <a:t>pengawasan</a:t>
            </a:r>
            <a:endParaRPr lang="en-US" sz="2400" dirty="0" smtClean="0">
              <a:cs typeface="Arial" pitchFamily="34" charset="0"/>
            </a:endParaRPr>
          </a:p>
          <a:p>
            <a:pPr marL="0" indent="0">
              <a:buNone/>
            </a:pPr>
            <a:r>
              <a:rPr lang="en-US" sz="2400" b="1" dirty="0" err="1" smtClean="0">
                <a:cs typeface="Arial" pitchFamily="34" charset="0"/>
              </a:rPr>
              <a:t>Perangkat</a:t>
            </a:r>
            <a:r>
              <a:rPr lang="en-US" sz="2400" b="1" dirty="0" smtClean="0">
                <a:cs typeface="Arial" pitchFamily="34" charset="0"/>
              </a:rPr>
              <a:t> </a:t>
            </a:r>
            <a:r>
              <a:rPr lang="en-US" sz="2400" b="1" dirty="0">
                <a:cs typeface="Arial" pitchFamily="34" charset="0"/>
              </a:rPr>
              <a:t>Daerah </a:t>
            </a:r>
            <a:r>
              <a:rPr lang="en-US" sz="2400" b="1" dirty="0" err="1">
                <a:cs typeface="Arial" pitchFamily="34" charset="0"/>
              </a:rPr>
              <a:t>provinsi</a:t>
            </a:r>
            <a:r>
              <a:rPr lang="en-US" sz="2400" b="1" dirty="0">
                <a:cs typeface="Arial" pitchFamily="34" charset="0"/>
              </a:rPr>
              <a:t> </a:t>
            </a:r>
            <a:r>
              <a:rPr lang="en-US" sz="2400" b="1" dirty="0" err="1">
                <a:cs typeface="Arial" pitchFamily="34" charset="0"/>
              </a:rPr>
              <a:t>terdiri</a:t>
            </a:r>
            <a:r>
              <a:rPr lang="en-US" sz="2400" b="1" dirty="0">
                <a:cs typeface="Arial" pitchFamily="34" charset="0"/>
              </a:rPr>
              <a:t> </a:t>
            </a:r>
            <a:r>
              <a:rPr lang="en-US" sz="2400" b="1" dirty="0" err="1">
                <a:cs typeface="Arial" pitchFamily="34" charset="0"/>
              </a:rPr>
              <a:t>atas</a:t>
            </a:r>
            <a:r>
              <a:rPr lang="en-US" sz="2400" b="1" dirty="0">
                <a:cs typeface="Arial" pitchFamily="34" charset="0"/>
              </a:rPr>
              <a:t>:</a:t>
            </a:r>
          </a:p>
          <a:p>
            <a:pPr lvl="0"/>
            <a:r>
              <a:rPr lang="en-US" sz="2400" dirty="0" err="1">
                <a:cs typeface="Arial" pitchFamily="34" charset="0"/>
              </a:rPr>
              <a:t>S</a:t>
            </a:r>
            <a:r>
              <a:rPr lang="en-US" sz="2400" dirty="0" err="1" smtClean="0">
                <a:cs typeface="Arial" pitchFamily="34" charset="0"/>
              </a:rPr>
              <a:t>ekretariat</a:t>
            </a:r>
            <a:r>
              <a:rPr lang="en-US" sz="2400" dirty="0" smtClean="0">
                <a:cs typeface="Arial" pitchFamily="34" charset="0"/>
              </a:rPr>
              <a:t> </a:t>
            </a:r>
            <a:r>
              <a:rPr lang="en-US" sz="2400" dirty="0">
                <a:cs typeface="Arial" pitchFamily="34" charset="0"/>
              </a:rPr>
              <a:t>Daerah;</a:t>
            </a:r>
          </a:p>
          <a:p>
            <a:pPr lvl="0"/>
            <a:r>
              <a:rPr lang="en-US" sz="2400" dirty="0" err="1">
                <a:cs typeface="Arial" pitchFamily="34" charset="0"/>
              </a:rPr>
              <a:t>S</a:t>
            </a:r>
            <a:r>
              <a:rPr lang="en-US" sz="2400" dirty="0" err="1" smtClean="0">
                <a:cs typeface="Arial" pitchFamily="34" charset="0"/>
              </a:rPr>
              <a:t>ekretariat</a:t>
            </a:r>
            <a:r>
              <a:rPr lang="en-US" sz="2400" dirty="0" smtClean="0">
                <a:cs typeface="Arial" pitchFamily="34" charset="0"/>
              </a:rPr>
              <a:t> </a:t>
            </a:r>
            <a:r>
              <a:rPr lang="en-US" sz="2400" dirty="0">
                <a:cs typeface="Arial" pitchFamily="34" charset="0"/>
              </a:rPr>
              <a:t>DPRD;</a:t>
            </a:r>
          </a:p>
          <a:p>
            <a:r>
              <a:rPr lang="en-US" sz="2400" dirty="0" err="1" smtClean="0">
                <a:cs typeface="Arial" pitchFamily="34" charset="0"/>
              </a:rPr>
              <a:t>Inspektorat</a:t>
            </a:r>
            <a:r>
              <a:rPr lang="en-US" sz="2400" dirty="0" smtClean="0">
                <a:cs typeface="Arial" pitchFamily="34" charset="0"/>
              </a:rPr>
              <a:t>;</a:t>
            </a:r>
          </a:p>
          <a:p>
            <a:r>
              <a:rPr lang="en-US" sz="2400" dirty="0" err="1"/>
              <a:t>D</a:t>
            </a:r>
            <a:r>
              <a:rPr lang="en-US" sz="2400" dirty="0" err="1" smtClean="0"/>
              <a:t>inas</a:t>
            </a:r>
            <a:r>
              <a:rPr lang="en-US" sz="2400" dirty="0" smtClean="0"/>
              <a:t> Daerah </a:t>
            </a:r>
            <a:r>
              <a:rPr lang="en-US" sz="2400" dirty="0" err="1" smtClean="0"/>
              <a:t>dan</a:t>
            </a:r>
            <a:r>
              <a:rPr lang="en-US" sz="2400" dirty="0" smtClean="0"/>
              <a:t> </a:t>
            </a:r>
            <a:r>
              <a:rPr lang="en-US" sz="2400" dirty="0" err="1" smtClean="0"/>
              <a:t>badan</a:t>
            </a:r>
            <a:r>
              <a:rPr lang="en-US" sz="2400" dirty="0" smtClean="0"/>
              <a:t> </a:t>
            </a:r>
            <a:r>
              <a:rPr lang="en-US" sz="2400" dirty="0" err="1" smtClean="0"/>
              <a:t>atau</a:t>
            </a:r>
            <a:r>
              <a:rPr lang="en-US" sz="2400" dirty="0" smtClean="0"/>
              <a:t> </a:t>
            </a:r>
            <a:r>
              <a:rPr lang="en-US" sz="2400" dirty="0" err="1" smtClean="0"/>
              <a:t>lembaga</a:t>
            </a:r>
            <a:r>
              <a:rPr lang="en-US" sz="2400" dirty="0" smtClean="0"/>
              <a:t> </a:t>
            </a:r>
            <a:r>
              <a:rPr lang="en-US" sz="2400" dirty="0" err="1"/>
              <a:t>teknis</a:t>
            </a:r>
            <a:r>
              <a:rPr lang="en-US" sz="2400" dirty="0"/>
              <a:t> </a:t>
            </a:r>
            <a:r>
              <a:rPr lang="en-US" sz="2400" dirty="0" err="1"/>
              <a:t>daerah</a:t>
            </a:r>
            <a:r>
              <a:rPr lang="en-US" sz="2400" dirty="0"/>
              <a:t>.</a:t>
            </a:r>
          </a:p>
          <a:p>
            <a:pPr lvl="0"/>
            <a:endParaRPr lang="en-US" sz="2400" dirty="0">
              <a:cs typeface="Arial" pitchFamily="34" charset="0"/>
            </a:endParaRPr>
          </a:p>
          <a:p>
            <a:endParaRPr lang="en-US" sz="2400" dirty="0">
              <a:latin typeface="Arial" pitchFamily="34" charset="0"/>
              <a:cs typeface="Arial" pitchFamily="34" charset="0"/>
            </a:endParaRPr>
          </a:p>
        </p:txBody>
      </p:sp>
    </p:spTree>
    <p:extLst>
      <p:ext uri="{BB962C8B-B14F-4D97-AF65-F5344CB8AC3E}">
        <p14:creationId xmlns:p14="http://schemas.microsoft.com/office/powerpoint/2010/main" val="4087996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533400"/>
          </a:xfrm>
        </p:spPr>
        <p:txBody>
          <a:bodyPr>
            <a:normAutofit fontScale="90000"/>
          </a:bodyPr>
          <a:lstStyle/>
          <a:p>
            <a:r>
              <a:rPr lang="en-US" sz="3200" b="1" dirty="0" smtClean="0">
                <a:latin typeface="+mn-lt"/>
                <a:cs typeface="Arial" pitchFamily="34" charset="0"/>
              </a:rPr>
              <a:t>2. </a:t>
            </a:r>
            <a:r>
              <a:rPr lang="en-US" sz="3200" b="1" dirty="0">
                <a:latin typeface="+mn-lt"/>
                <a:cs typeface="Arial" pitchFamily="34" charset="0"/>
              </a:rPr>
              <a:t>Pemerintahan Daerah </a:t>
            </a:r>
            <a:r>
              <a:rPr lang="en-US" sz="3200" b="1" dirty="0" smtClean="0">
                <a:latin typeface="+mn-lt"/>
                <a:cs typeface="Arial" pitchFamily="34" charset="0"/>
              </a:rPr>
              <a:t>Kabupaten/</a:t>
            </a:r>
            <a:r>
              <a:rPr lang="en-US" sz="3200" b="1" dirty="0">
                <a:latin typeface="+mn-lt"/>
                <a:cs typeface="Arial" pitchFamily="34" charset="0"/>
              </a:rPr>
              <a:t>K</a:t>
            </a:r>
            <a:r>
              <a:rPr lang="en-US" sz="3200" b="1" dirty="0" smtClean="0">
                <a:latin typeface="+mn-lt"/>
                <a:cs typeface="Arial" pitchFamily="34" charset="0"/>
              </a:rPr>
              <a:t>ota</a:t>
            </a:r>
            <a:endParaRPr lang="en-US" sz="3200" dirty="0">
              <a:latin typeface="+mn-lt"/>
            </a:endParaRPr>
          </a:p>
        </p:txBody>
      </p:sp>
      <p:sp>
        <p:nvSpPr>
          <p:cNvPr id="3" name="Content Placeholder 2"/>
          <p:cNvSpPr>
            <a:spLocks noGrp="1"/>
          </p:cNvSpPr>
          <p:nvPr>
            <p:ph idx="1"/>
          </p:nvPr>
        </p:nvSpPr>
        <p:spPr>
          <a:xfrm>
            <a:off x="457200" y="838200"/>
            <a:ext cx="8229600" cy="5943600"/>
          </a:xfrm>
        </p:spPr>
        <p:txBody>
          <a:bodyPr>
            <a:noAutofit/>
          </a:bodyPr>
          <a:lstStyle/>
          <a:p>
            <a:r>
              <a:rPr lang="en-US" sz="2800" dirty="0" smtClean="0">
                <a:latin typeface="+mj-lt"/>
                <a:cs typeface="Arial" pitchFamily="34" charset="0"/>
              </a:rPr>
              <a:t>Pemerintahan Daerah Kabupaten </a:t>
            </a:r>
            <a:r>
              <a:rPr lang="en-US" sz="2800" dirty="0">
                <a:latin typeface="+mj-lt"/>
                <a:cs typeface="Arial" pitchFamily="34" charset="0"/>
              </a:rPr>
              <a:t>&amp;</a:t>
            </a:r>
            <a:r>
              <a:rPr lang="en-US" sz="2800" dirty="0" smtClean="0">
                <a:latin typeface="+mj-lt"/>
                <a:cs typeface="Arial" pitchFamily="34" charset="0"/>
              </a:rPr>
              <a:t> </a:t>
            </a:r>
            <a:r>
              <a:rPr lang="en-US" sz="2800" dirty="0">
                <a:latin typeface="+mj-lt"/>
                <a:cs typeface="Arial" pitchFamily="34" charset="0"/>
              </a:rPr>
              <a:t>K</a:t>
            </a:r>
            <a:r>
              <a:rPr lang="en-US" sz="2800" dirty="0" smtClean="0">
                <a:latin typeface="+mj-lt"/>
                <a:cs typeface="Arial" pitchFamily="34" charset="0"/>
              </a:rPr>
              <a:t>ota </a:t>
            </a:r>
            <a:r>
              <a:rPr lang="en-US" sz="2800" dirty="0" err="1">
                <a:latin typeface="+mj-lt"/>
                <a:cs typeface="Arial" pitchFamily="34" charset="0"/>
              </a:rPr>
              <a:t>merupakan</a:t>
            </a:r>
            <a:r>
              <a:rPr lang="en-US" sz="2800" dirty="0">
                <a:latin typeface="+mj-lt"/>
                <a:cs typeface="Arial" pitchFamily="34" charset="0"/>
              </a:rPr>
              <a:t> </a:t>
            </a:r>
            <a:r>
              <a:rPr lang="en-US" sz="2800" dirty="0" err="1">
                <a:latin typeface="+mj-lt"/>
                <a:cs typeface="Arial" pitchFamily="34" charset="0"/>
              </a:rPr>
              <a:t>satuan</a:t>
            </a:r>
            <a:r>
              <a:rPr lang="en-US" sz="2800" dirty="0">
                <a:latin typeface="+mj-lt"/>
                <a:cs typeface="Arial" pitchFamily="34" charset="0"/>
              </a:rPr>
              <a:t> </a:t>
            </a:r>
            <a:r>
              <a:rPr lang="en-US" sz="2800" dirty="0" err="1">
                <a:latin typeface="+mj-lt"/>
                <a:cs typeface="Arial" pitchFamily="34" charset="0"/>
              </a:rPr>
              <a:t>pemerintahan</a:t>
            </a:r>
            <a:r>
              <a:rPr lang="en-US" sz="2800" dirty="0">
                <a:latin typeface="+mj-lt"/>
                <a:cs typeface="Arial" pitchFamily="34" charset="0"/>
              </a:rPr>
              <a:t> </a:t>
            </a:r>
            <a:r>
              <a:rPr lang="en-US" sz="2800" dirty="0" err="1">
                <a:latin typeface="+mj-lt"/>
                <a:cs typeface="Arial" pitchFamily="34" charset="0"/>
              </a:rPr>
              <a:t>negara</a:t>
            </a:r>
            <a:r>
              <a:rPr lang="en-US" sz="2800" dirty="0">
                <a:latin typeface="+mj-lt"/>
                <a:cs typeface="Arial" pitchFamily="34" charset="0"/>
              </a:rPr>
              <a:t> yang </a:t>
            </a:r>
            <a:r>
              <a:rPr lang="en-US" sz="2800" dirty="0" err="1">
                <a:latin typeface="+mj-lt"/>
                <a:cs typeface="Arial" pitchFamily="34" charset="0"/>
              </a:rPr>
              <a:t>langsung</a:t>
            </a:r>
            <a:r>
              <a:rPr lang="en-US" sz="2800" dirty="0">
                <a:latin typeface="+mj-lt"/>
                <a:cs typeface="Arial" pitchFamily="34" charset="0"/>
              </a:rPr>
              <a:t> </a:t>
            </a:r>
            <a:r>
              <a:rPr lang="en-US" sz="2800" dirty="0" err="1">
                <a:latin typeface="+mj-lt"/>
                <a:cs typeface="Arial" pitchFamily="34" charset="0"/>
              </a:rPr>
              <a:t>berhubungan</a:t>
            </a:r>
            <a:r>
              <a:rPr lang="en-US" sz="2800" dirty="0">
                <a:latin typeface="+mj-lt"/>
                <a:cs typeface="Arial" pitchFamily="34" charset="0"/>
              </a:rPr>
              <a:t> </a:t>
            </a:r>
            <a:r>
              <a:rPr lang="en-US" sz="2800" dirty="0" err="1" smtClean="0">
                <a:latin typeface="+mj-lt"/>
                <a:cs typeface="Arial" pitchFamily="34" charset="0"/>
              </a:rPr>
              <a:t>dengan</a:t>
            </a:r>
            <a:r>
              <a:rPr lang="en-US" sz="2800" dirty="0" smtClean="0">
                <a:latin typeface="+mj-lt"/>
                <a:cs typeface="Arial" pitchFamily="34" charset="0"/>
              </a:rPr>
              <a:t> </a:t>
            </a:r>
            <a:r>
              <a:rPr lang="en-US" sz="2800" dirty="0" err="1">
                <a:latin typeface="+mj-lt"/>
                <a:cs typeface="Arial" pitchFamily="34" charset="0"/>
              </a:rPr>
              <a:t>fungsi</a:t>
            </a:r>
            <a:r>
              <a:rPr lang="en-US" sz="2800" dirty="0">
                <a:latin typeface="+mj-lt"/>
                <a:cs typeface="Arial" pitchFamily="34" charset="0"/>
              </a:rPr>
              <a:t> </a:t>
            </a:r>
            <a:r>
              <a:rPr lang="en-US" sz="2800" dirty="0" err="1">
                <a:latin typeface="+mj-lt"/>
                <a:cs typeface="Arial" pitchFamily="34" charset="0"/>
              </a:rPr>
              <a:t>pengayoman</a:t>
            </a:r>
            <a:r>
              <a:rPr lang="en-US" sz="2800" dirty="0">
                <a:latin typeface="+mj-lt"/>
                <a:cs typeface="Arial" pitchFamily="34" charset="0"/>
              </a:rPr>
              <a:t> </a:t>
            </a:r>
            <a:r>
              <a:rPr lang="en-US" sz="2800" dirty="0" err="1">
                <a:latin typeface="+mj-lt"/>
                <a:cs typeface="Arial" pitchFamily="34" charset="0"/>
              </a:rPr>
              <a:t>dan</a:t>
            </a:r>
            <a:r>
              <a:rPr lang="en-US" sz="2800" dirty="0">
                <a:latin typeface="+mj-lt"/>
                <a:cs typeface="Arial" pitchFamily="34" charset="0"/>
              </a:rPr>
              <a:t> </a:t>
            </a:r>
            <a:r>
              <a:rPr lang="en-US" sz="2800" dirty="0" err="1">
                <a:latin typeface="+mj-lt"/>
                <a:cs typeface="Arial" pitchFamily="34" charset="0"/>
              </a:rPr>
              <a:t>pelayanan</a:t>
            </a:r>
            <a:r>
              <a:rPr lang="en-US" sz="2800" dirty="0">
                <a:latin typeface="+mj-lt"/>
                <a:cs typeface="Arial" pitchFamily="34" charset="0"/>
              </a:rPr>
              <a:t> </a:t>
            </a:r>
            <a:r>
              <a:rPr lang="en-US" sz="2800" dirty="0" err="1">
                <a:latin typeface="+mj-lt"/>
                <a:cs typeface="Arial" pitchFamily="34" charset="0"/>
              </a:rPr>
              <a:t>pemerintahan</a:t>
            </a:r>
            <a:r>
              <a:rPr lang="en-US" sz="2800" dirty="0">
                <a:latin typeface="+mj-lt"/>
                <a:cs typeface="Arial" pitchFamily="34" charset="0"/>
              </a:rPr>
              <a:t> </a:t>
            </a:r>
            <a:r>
              <a:rPr lang="en-US" sz="2800" dirty="0" err="1">
                <a:latin typeface="+mj-lt"/>
                <a:cs typeface="Arial" pitchFamily="34" charset="0"/>
              </a:rPr>
              <a:t>negara</a:t>
            </a:r>
            <a:r>
              <a:rPr lang="en-US" sz="2800" dirty="0">
                <a:latin typeface="+mj-lt"/>
                <a:cs typeface="Arial" pitchFamily="34" charset="0"/>
              </a:rPr>
              <a:t> </a:t>
            </a:r>
            <a:r>
              <a:rPr lang="en-US" sz="2800" dirty="0" err="1">
                <a:latin typeface="+mj-lt"/>
                <a:cs typeface="Arial" pitchFamily="34" charset="0"/>
              </a:rPr>
              <a:t>terhdadap</a:t>
            </a:r>
            <a:r>
              <a:rPr lang="en-US" sz="2800" dirty="0">
                <a:latin typeface="+mj-lt"/>
                <a:cs typeface="Arial" pitchFamily="34" charset="0"/>
              </a:rPr>
              <a:t> </a:t>
            </a:r>
            <a:r>
              <a:rPr lang="en-US" sz="2800" dirty="0" err="1">
                <a:latin typeface="+mj-lt"/>
                <a:cs typeface="Arial" pitchFamily="34" charset="0"/>
              </a:rPr>
              <a:t>rakyat</a:t>
            </a:r>
            <a:r>
              <a:rPr lang="en-US" sz="2800" dirty="0">
                <a:latin typeface="+mj-lt"/>
                <a:cs typeface="Arial" pitchFamily="34" charset="0"/>
              </a:rPr>
              <a:t>, </a:t>
            </a:r>
            <a:r>
              <a:rPr lang="en-US" sz="2800" dirty="0" err="1">
                <a:latin typeface="+mj-lt"/>
                <a:cs typeface="Arial" pitchFamily="34" charset="0"/>
              </a:rPr>
              <a:t>untuk</a:t>
            </a:r>
            <a:r>
              <a:rPr lang="en-US" sz="2800" dirty="0">
                <a:latin typeface="+mj-lt"/>
                <a:cs typeface="Arial" pitchFamily="34" charset="0"/>
              </a:rPr>
              <a:t> </a:t>
            </a:r>
            <a:r>
              <a:rPr lang="en-US" sz="2800" dirty="0" err="1">
                <a:latin typeface="+mj-lt"/>
                <a:cs typeface="Arial" pitchFamily="34" charset="0"/>
              </a:rPr>
              <a:t>itu</a:t>
            </a:r>
            <a:r>
              <a:rPr lang="en-US" sz="2800" dirty="0">
                <a:latin typeface="+mj-lt"/>
                <a:cs typeface="Arial" pitchFamily="34" charset="0"/>
              </a:rPr>
              <a:t> </a:t>
            </a:r>
            <a:r>
              <a:rPr lang="en-US" sz="2800" dirty="0" err="1">
                <a:latin typeface="+mj-lt"/>
                <a:cs typeface="Arial" pitchFamily="34" charset="0"/>
              </a:rPr>
              <a:t>setiap</a:t>
            </a:r>
            <a:r>
              <a:rPr lang="en-US" sz="2800" dirty="0">
                <a:latin typeface="+mj-lt"/>
                <a:cs typeface="Arial" pitchFamily="34" charset="0"/>
              </a:rPr>
              <a:t> </a:t>
            </a:r>
            <a:r>
              <a:rPr lang="en-US" sz="2800" dirty="0" err="1">
                <a:latin typeface="+mj-lt"/>
                <a:cs typeface="Arial" pitchFamily="34" charset="0"/>
              </a:rPr>
              <a:t>satuan</a:t>
            </a:r>
            <a:r>
              <a:rPr lang="en-US" sz="2800" dirty="0">
                <a:latin typeface="+mj-lt"/>
                <a:cs typeface="Arial" pitchFamily="34" charset="0"/>
              </a:rPr>
              <a:t> </a:t>
            </a:r>
            <a:r>
              <a:rPr lang="en-US" sz="2800" dirty="0" err="1">
                <a:latin typeface="+mj-lt"/>
                <a:cs typeface="Arial" pitchFamily="34" charset="0"/>
              </a:rPr>
              <a:t>pemerintahan</a:t>
            </a:r>
            <a:r>
              <a:rPr lang="en-US" sz="2800" dirty="0">
                <a:latin typeface="+mj-lt"/>
                <a:cs typeface="Arial" pitchFamily="34" charset="0"/>
              </a:rPr>
              <a:t> </a:t>
            </a:r>
            <a:r>
              <a:rPr lang="en-US" sz="2800" dirty="0" err="1">
                <a:latin typeface="+mj-lt"/>
                <a:cs typeface="Arial" pitchFamily="34" charset="0"/>
              </a:rPr>
              <a:t>dilengkapi</a:t>
            </a:r>
            <a:r>
              <a:rPr lang="en-US" sz="2800" dirty="0">
                <a:latin typeface="+mj-lt"/>
                <a:cs typeface="Arial" pitchFamily="34" charset="0"/>
              </a:rPr>
              <a:t> </a:t>
            </a:r>
            <a:r>
              <a:rPr lang="en-US" sz="2800" dirty="0" err="1" smtClean="0">
                <a:latin typeface="+mj-lt"/>
                <a:cs typeface="Arial" pitchFamily="34" charset="0"/>
              </a:rPr>
              <a:t>dengan</a:t>
            </a:r>
            <a:r>
              <a:rPr lang="en-US" sz="2800" dirty="0" smtClean="0">
                <a:latin typeface="+mj-lt"/>
                <a:cs typeface="Arial" pitchFamily="34" charset="0"/>
              </a:rPr>
              <a:t> </a:t>
            </a:r>
            <a:r>
              <a:rPr lang="en-US" sz="2800" dirty="0" err="1">
                <a:latin typeface="+mj-lt"/>
                <a:cs typeface="Arial" pitchFamily="34" charset="0"/>
              </a:rPr>
              <a:t>perangkat</a:t>
            </a:r>
            <a:r>
              <a:rPr lang="en-US" sz="2800" dirty="0">
                <a:latin typeface="+mj-lt"/>
                <a:cs typeface="Arial" pitchFamily="34" charset="0"/>
              </a:rPr>
              <a:t> </a:t>
            </a:r>
            <a:r>
              <a:rPr lang="en-US" sz="2800" dirty="0" err="1">
                <a:latin typeface="+mj-lt"/>
                <a:cs typeface="Arial" pitchFamily="34" charset="0"/>
              </a:rPr>
              <a:t>administrasi</a:t>
            </a:r>
            <a:r>
              <a:rPr lang="en-US" sz="2800" dirty="0">
                <a:latin typeface="+mj-lt"/>
                <a:cs typeface="Arial" pitchFamily="34" charset="0"/>
              </a:rPr>
              <a:t> </a:t>
            </a:r>
            <a:r>
              <a:rPr lang="en-US" sz="2800" dirty="0" err="1">
                <a:latin typeface="+mj-lt"/>
                <a:cs typeface="Arial" pitchFamily="34" charset="0"/>
              </a:rPr>
              <a:t>ditingkat</a:t>
            </a:r>
            <a:r>
              <a:rPr lang="en-US" sz="2800" dirty="0">
                <a:latin typeface="+mj-lt"/>
                <a:cs typeface="Arial" pitchFamily="34" charset="0"/>
              </a:rPr>
              <a:t> </a:t>
            </a:r>
            <a:r>
              <a:rPr lang="en-US" sz="2800" dirty="0" err="1">
                <a:latin typeface="+mj-lt"/>
                <a:cs typeface="Arial" pitchFamily="34" charset="0"/>
              </a:rPr>
              <a:t>kecamatan</a:t>
            </a:r>
            <a:r>
              <a:rPr lang="en-US" sz="2800" dirty="0">
                <a:latin typeface="+mj-lt"/>
                <a:cs typeface="Arial" pitchFamily="34" charset="0"/>
              </a:rPr>
              <a:t> yang </a:t>
            </a:r>
            <a:r>
              <a:rPr lang="en-US" sz="2800" dirty="0" err="1">
                <a:latin typeface="+mj-lt"/>
                <a:cs typeface="Arial" pitchFamily="34" charset="0"/>
              </a:rPr>
              <a:t>dipimpin</a:t>
            </a:r>
            <a:r>
              <a:rPr lang="en-US" sz="2800" dirty="0">
                <a:latin typeface="+mj-lt"/>
                <a:cs typeface="Arial" pitchFamily="34" charset="0"/>
              </a:rPr>
              <a:t> </a:t>
            </a:r>
            <a:r>
              <a:rPr lang="en-US" sz="2800" dirty="0" err="1">
                <a:latin typeface="+mj-lt"/>
                <a:cs typeface="Arial" pitchFamily="34" charset="0"/>
              </a:rPr>
              <a:t>oleh</a:t>
            </a:r>
            <a:r>
              <a:rPr lang="en-US" sz="2800" dirty="0">
                <a:latin typeface="+mj-lt"/>
                <a:cs typeface="Arial" pitchFamily="34" charset="0"/>
              </a:rPr>
              <a:t> </a:t>
            </a:r>
            <a:r>
              <a:rPr lang="en-US" sz="2800" dirty="0" err="1">
                <a:latin typeface="+mj-lt"/>
                <a:cs typeface="Arial" pitchFamily="34" charset="0"/>
              </a:rPr>
              <a:t>seorang</a:t>
            </a:r>
            <a:r>
              <a:rPr lang="en-US" sz="2800" dirty="0">
                <a:latin typeface="+mj-lt"/>
                <a:cs typeface="Arial" pitchFamily="34" charset="0"/>
              </a:rPr>
              <a:t> </a:t>
            </a:r>
            <a:r>
              <a:rPr lang="en-US" sz="2800" dirty="0" err="1">
                <a:latin typeface="+mj-lt"/>
                <a:cs typeface="Arial" pitchFamily="34" charset="0"/>
              </a:rPr>
              <a:t>camat</a:t>
            </a:r>
            <a:r>
              <a:rPr lang="en-US" sz="2800" dirty="0">
                <a:latin typeface="+mj-lt"/>
                <a:cs typeface="Arial" pitchFamily="34" charset="0"/>
              </a:rPr>
              <a:t> </a:t>
            </a:r>
            <a:r>
              <a:rPr lang="en-US" sz="2800" dirty="0" err="1">
                <a:latin typeface="+mj-lt"/>
                <a:cs typeface="Arial" pitchFamily="34" charset="0"/>
              </a:rPr>
              <a:t>sebagai</a:t>
            </a:r>
            <a:r>
              <a:rPr lang="en-US" sz="2800" dirty="0">
                <a:latin typeface="+mj-lt"/>
                <a:cs typeface="Arial" pitchFamily="34" charset="0"/>
              </a:rPr>
              <a:t> </a:t>
            </a:r>
            <a:r>
              <a:rPr lang="en-US" sz="2800" dirty="0" err="1">
                <a:latin typeface="+mj-lt"/>
                <a:cs typeface="Arial" pitchFamily="34" charset="0"/>
              </a:rPr>
              <a:t>pejabat</a:t>
            </a:r>
            <a:r>
              <a:rPr lang="en-US" sz="2800" dirty="0">
                <a:latin typeface="+mj-lt"/>
                <a:cs typeface="Arial" pitchFamily="34" charset="0"/>
              </a:rPr>
              <a:t> </a:t>
            </a:r>
            <a:r>
              <a:rPr lang="en-US" sz="2800" dirty="0" err="1">
                <a:latin typeface="+mj-lt"/>
                <a:cs typeface="Arial" pitchFamily="34" charset="0"/>
              </a:rPr>
              <a:t>administrasi</a:t>
            </a:r>
            <a:r>
              <a:rPr lang="en-US" sz="2800" dirty="0">
                <a:latin typeface="+mj-lt"/>
                <a:cs typeface="Arial" pitchFamily="34" charset="0"/>
              </a:rPr>
              <a:t> </a:t>
            </a:r>
            <a:r>
              <a:rPr lang="en-US" sz="2800" dirty="0" err="1" smtClean="0">
                <a:latin typeface="+mj-lt"/>
                <a:cs typeface="Arial" pitchFamily="34" charset="0"/>
              </a:rPr>
              <a:t>yg</a:t>
            </a:r>
            <a:r>
              <a:rPr lang="en-US" sz="2800" dirty="0" smtClean="0">
                <a:latin typeface="+mj-lt"/>
                <a:cs typeface="Arial" pitchFamily="34" charset="0"/>
              </a:rPr>
              <a:t> </a:t>
            </a:r>
            <a:r>
              <a:rPr lang="en-US" sz="2800" dirty="0" err="1">
                <a:latin typeface="+mj-lt"/>
                <a:cs typeface="Arial" pitchFamily="34" charset="0"/>
              </a:rPr>
              <a:t>terendah</a:t>
            </a:r>
            <a:r>
              <a:rPr lang="en-US" sz="2800" dirty="0">
                <a:latin typeface="+mj-lt"/>
                <a:cs typeface="Arial" pitchFamily="34" charset="0"/>
              </a:rPr>
              <a:t> di </a:t>
            </a:r>
            <a:r>
              <a:rPr lang="en-US" sz="2800" dirty="0" err="1">
                <a:latin typeface="+mj-lt"/>
                <a:cs typeface="Arial" pitchFamily="34" charset="0"/>
              </a:rPr>
              <a:t>atas</a:t>
            </a:r>
            <a:r>
              <a:rPr lang="en-US" sz="2800" dirty="0">
                <a:latin typeface="+mj-lt"/>
                <a:cs typeface="Arial" pitchFamily="34" charset="0"/>
              </a:rPr>
              <a:t> </a:t>
            </a:r>
            <a:r>
              <a:rPr lang="en-US" sz="2800" dirty="0" err="1">
                <a:latin typeface="+mj-lt"/>
                <a:cs typeface="Arial" pitchFamily="34" charset="0"/>
              </a:rPr>
              <a:t>kepala</a:t>
            </a:r>
            <a:r>
              <a:rPr lang="en-US" sz="2800" dirty="0">
                <a:latin typeface="+mj-lt"/>
                <a:cs typeface="Arial" pitchFamily="34" charset="0"/>
              </a:rPr>
              <a:t> </a:t>
            </a:r>
            <a:r>
              <a:rPr lang="en-US" sz="2800" dirty="0" err="1">
                <a:latin typeface="+mj-lt"/>
                <a:cs typeface="Arial" pitchFamily="34" charset="0"/>
              </a:rPr>
              <a:t>desa</a:t>
            </a:r>
            <a:r>
              <a:rPr lang="en-US" sz="2800" dirty="0">
                <a:latin typeface="+mj-lt"/>
                <a:cs typeface="Arial" pitchFamily="34" charset="0"/>
              </a:rPr>
              <a:t> &amp;</a:t>
            </a:r>
            <a:r>
              <a:rPr lang="en-US" sz="2800" dirty="0" smtClean="0">
                <a:latin typeface="+mj-lt"/>
                <a:cs typeface="Arial" pitchFamily="34" charset="0"/>
              </a:rPr>
              <a:t> </a:t>
            </a:r>
            <a:r>
              <a:rPr lang="en-US" sz="2800" dirty="0" err="1">
                <a:latin typeface="+mj-lt"/>
                <a:cs typeface="Arial" pitchFamily="34" charset="0"/>
              </a:rPr>
              <a:t>lurah</a:t>
            </a:r>
            <a:r>
              <a:rPr lang="en-US" sz="2800" dirty="0" smtClean="0">
                <a:latin typeface="+mj-lt"/>
                <a:cs typeface="Arial" pitchFamily="34" charset="0"/>
              </a:rPr>
              <a:t>.</a:t>
            </a:r>
          </a:p>
          <a:p>
            <a:r>
              <a:rPr lang="en-US" sz="2800" dirty="0" smtClean="0">
                <a:latin typeface="+mj-lt"/>
                <a:cs typeface="Arial" pitchFamily="34" charset="0"/>
              </a:rPr>
              <a:t> </a:t>
            </a:r>
            <a:r>
              <a:rPr lang="id-ID" sz="2800" dirty="0" smtClean="0">
                <a:latin typeface="+mj-lt"/>
                <a:cs typeface="Arial" pitchFamily="34" charset="0"/>
              </a:rPr>
              <a:t>P</a:t>
            </a:r>
            <a:r>
              <a:rPr lang="en-US" sz="2800" dirty="0" err="1" smtClean="0">
                <a:latin typeface="+mj-lt"/>
                <a:cs typeface="Arial" pitchFamily="34" charset="0"/>
              </a:rPr>
              <a:t>erangkat</a:t>
            </a:r>
            <a:r>
              <a:rPr lang="en-US" sz="2800" dirty="0" smtClean="0">
                <a:latin typeface="+mj-lt"/>
                <a:cs typeface="Arial" pitchFamily="34" charset="0"/>
              </a:rPr>
              <a:t> </a:t>
            </a:r>
            <a:r>
              <a:rPr lang="en-US" sz="2800" dirty="0" err="1">
                <a:latin typeface="+mj-lt"/>
                <a:cs typeface="Arial" pitchFamily="34" charset="0"/>
              </a:rPr>
              <a:t>desa</a:t>
            </a:r>
            <a:r>
              <a:rPr lang="en-US" sz="2800" dirty="0">
                <a:latin typeface="+mj-lt"/>
                <a:cs typeface="Arial" pitchFamily="34" charset="0"/>
              </a:rPr>
              <a:t> </a:t>
            </a:r>
            <a:r>
              <a:rPr lang="en-US" sz="2800" dirty="0" err="1">
                <a:latin typeface="+mj-lt"/>
                <a:cs typeface="Arial" pitchFamily="34" charset="0"/>
              </a:rPr>
              <a:t>dan</a:t>
            </a:r>
            <a:r>
              <a:rPr lang="en-US" sz="2800" dirty="0">
                <a:latin typeface="+mj-lt"/>
                <a:cs typeface="Arial" pitchFamily="34" charset="0"/>
              </a:rPr>
              <a:t> </a:t>
            </a:r>
            <a:r>
              <a:rPr lang="en-US" sz="2800" dirty="0" err="1">
                <a:latin typeface="+mj-lt"/>
                <a:cs typeface="Arial" pitchFamily="34" charset="0"/>
              </a:rPr>
              <a:t>kelurahan</a:t>
            </a:r>
            <a:r>
              <a:rPr lang="en-US" sz="2800" dirty="0">
                <a:latin typeface="+mj-lt"/>
                <a:cs typeface="Arial" pitchFamily="34" charset="0"/>
              </a:rPr>
              <a:t> </a:t>
            </a:r>
            <a:r>
              <a:rPr lang="en-US" sz="2800" dirty="0" err="1">
                <a:latin typeface="+mj-lt"/>
                <a:cs typeface="Arial" pitchFamily="34" charset="0"/>
              </a:rPr>
              <a:t>juga</a:t>
            </a:r>
            <a:r>
              <a:rPr lang="en-US" sz="2800" dirty="0">
                <a:latin typeface="+mj-lt"/>
                <a:cs typeface="Arial" pitchFamily="34" charset="0"/>
              </a:rPr>
              <a:t> </a:t>
            </a:r>
            <a:r>
              <a:rPr lang="en-US" sz="2800" dirty="0" err="1">
                <a:latin typeface="+mj-lt"/>
                <a:cs typeface="Arial" pitchFamily="34" charset="0"/>
              </a:rPr>
              <a:t>ada</a:t>
            </a:r>
            <a:r>
              <a:rPr lang="en-US" sz="2800" dirty="0">
                <a:latin typeface="+mj-lt"/>
                <a:cs typeface="Arial" pitchFamily="34" charset="0"/>
              </a:rPr>
              <a:t> </a:t>
            </a:r>
            <a:r>
              <a:rPr lang="en-US" sz="2800" dirty="0" err="1">
                <a:latin typeface="+mj-lt"/>
                <a:cs typeface="Arial" pitchFamily="34" charset="0"/>
              </a:rPr>
              <a:t>perangkat</a:t>
            </a:r>
            <a:r>
              <a:rPr lang="en-US" sz="2800" dirty="0">
                <a:latin typeface="+mj-lt"/>
                <a:cs typeface="Arial" pitchFamily="34" charset="0"/>
              </a:rPr>
              <a:t> </a:t>
            </a:r>
            <a:r>
              <a:rPr lang="en-US" sz="2800" dirty="0" err="1">
                <a:latin typeface="+mj-lt"/>
                <a:cs typeface="Arial" pitchFamily="34" charset="0"/>
              </a:rPr>
              <a:t>organisasi</a:t>
            </a:r>
            <a:r>
              <a:rPr lang="en-US" sz="2800" dirty="0">
                <a:latin typeface="+mj-lt"/>
                <a:cs typeface="Arial" pitchFamily="34" charset="0"/>
              </a:rPr>
              <a:t> yang </a:t>
            </a:r>
            <a:r>
              <a:rPr lang="en-US" sz="2800" dirty="0" err="1">
                <a:latin typeface="+mj-lt"/>
                <a:cs typeface="Arial" pitchFamily="34" charset="0"/>
              </a:rPr>
              <a:t>disebut</a:t>
            </a:r>
            <a:r>
              <a:rPr lang="en-US" sz="2800" dirty="0">
                <a:latin typeface="+mj-lt"/>
                <a:cs typeface="Arial" pitchFamily="34" charset="0"/>
              </a:rPr>
              <a:t> RT </a:t>
            </a:r>
            <a:r>
              <a:rPr lang="en-US" sz="2800" dirty="0" err="1">
                <a:latin typeface="+mj-lt"/>
                <a:cs typeface="Arial" pitchFamily="34" charset="0"/>
              </a:rPr>
              <a:t>dan</a:t>
            </a:r>
            <a:r>
              <a:rPr lang="en-US" sz="2800" dirty="0">
                <a:latin typeface="+mj-lt"/>
                <a:cs typeface="Arial" pitchFamily="34" charset="0"/>
              </a:rPr>
              <a:t> </a:t>
            </a:r>
            <a:r>
              <a:rPr lang="en-US" sz="2800" dirty="0" smtClean="0">
                <a:latin typeface="+mj-lt"/>
                <a:cs typeface="Arial" pitchFamily="34" charset="0"/>
              </a:rPr>
              <a:t>RW.</a:t>
            </a:r>
            <a:endParaRPr lang="en-US" sz="2800" dirty="0">
              <a:latin typeface="+mj-lt"/>
              <a:cs typeface="Arial" pitchFamily="34" charset="0"/>
            </a:endParaRPr>
          </a:p>
          <a:p>
            <a:r>
              <a:rPr lang="en-US" sz="2800" dirty="0" smtClean="0">
                <a:latin typeface="+mj-lt"/>
                <a:cs typeface="Arial" pitchFamily="34" charset="0"/>
              </a:rPr>
              <a:t>Menurut UU No </a:t>
            </a:r>
            <a:r>
              <a:rPr lang="en-US" sz="2800" dirty="0">
                <a:latin typeface="+mj-lt"/>
                <a:cs typeface="Arial" pitchFamily="34" charset="0"/>
              </a:rPr>
              <a:t>32 </a:t>
            </a:r>
            <a:r>
              <a:rPr lang="en-US" sz="2800" dirty="0" err="1">
                <a:latin typeface="+mj-lt"/>
                <a:cs typeface="Arial" pitchFamily="34" charset="0"/>
              </a:rPr>
              <a:t>Th</a:t>
            </a:r>
            <a:r>
              <a:rPr lang="en-US" sz="2800" dirty="0">
                <a:latin typeface="+mj-lt"/>
                <a:cs typeface="Arial" pitchFamily="34" charset="0"/>
              </a:rPr>
              <a:t> </a:t>
            </a:r>
            <a:r>
              <a:rPr lang="en-US" sz="2800" dirty="0" smtClean="0">
                <a:latin typeface="+mj-lt"/>
                <a:cs typeface="Arial" pitchFamily="34" charset="0"/>
              </a:rPr>
              <a:t>2004 </a:t>
            </a:r>
            <a:r>
              <a:rPr lang="en-US" sz="2800" dirty="0" err="1" smtClean="0">
                <a:latin typeface="+mj-lt"/>
                <a:cs typeface="Arial" pitchFamily="34" charset="0"/>
              </a:rPr>
              <a:t>tugas</a:t>
            </a:r>
            <a:r>
              <a:rPr lang="en-US" sz="2800" dirty="0" smtClean="0">
                <a:latin typeface="+mj-lt"/>
                <a:cs typeface="Arial" pitchFamily="34" charset="0"/>
              </a:rPr>
              <a:t> </a:t>
            </a:r>
            <a:r>
              <a:rPr lang="en-US" sz="2800" dirty="0" err="1">
                <a:latin typeface="+mj-lt"/>
                <a:cs typeface="Arial" pitchFamily="34" charset="0"/>
              </a:rPr>
              <a:t>dan</a:t>
            </a:r>
            <a:r>
              <a:rPr lang="en-US" sz="2800" dirty="0">
                <a:latin typeface="+mj-lt"/>
                <a:cs typeface="Arial" pitchFamily="34" charset="0"/>
              </a:rPr>
              <a:t> </a:t>
            </a:r>
            <a:r>
              <a:rPr lang="en-US" sz="2800" dirty="0" err="1">
                <a:latin typeface="+mj-lt"/>
                <a:cs typeface="Arial" pitchFamily="34" charset="0"/>
              </a:rPr>
              <a:t>wewenang</a:t>
            </a:r>
            <a:r>
              <a:rPr lang="en-US" sz="2800" dirty="0">
                <a:latin typeface="+mj-lt"/>
                <a:cs typeface="Arial" pitchFamily="34" charset="0"/>
              </a:rPr>
              <a:t> </a:t>
            </a:r>
            <a:r>
              <a:rPr lang="en-US" sz="2800" dirty="0" err="1">
                <a:latin typeface="+mj-lt"/>
                <a:cs typeface="Arial" pitchFamily="34" charset="0"/>
              </a:rPr>
              <a:t>walikota</a:t>
            </a:r>
            <a:r>
              <a:rPr lang="en-US" sz="2800" dirty="0">
                <a:latin typeface="+mj-lt"/>
                <a:cs typeface="Arial" pitchFamily="34" charset="0"/>
              </a:rPr>
              <a:t> </a:t>
            </a:r>
            <a:r>
              <a:rPr lang="en-US" sz="2800" dirty="0" err="1">
                <a:latin typeface="+mj-lt"/>
                <a:cs typeface="Arial" pitchFamily="34" charset="0"/>
              </a:rPr>
              <a:t>sama</a:t>
            </a:r>
            <a:r>
              <a:rPr lang="en-US" sz="2800" dirty="0">
                <a:latin typeface="+mj-lt"/>
                <a:cs typeface="Arial" pitchFamily="34" charset="0"/>
              </a:rPr>
              <a:t> </a:t>
            </a:r>
            <a:r>
              <a:rPr lang="en-US" sz="2800" dirty="0" err="1">
                <a:latin typeface="+mj-lt"/>
                <a:cs typeface="Arial" pitchFamily="34" charset="0"/>
              </a:rPr>
              <a:t>dengan</a:t>
            </a:r>
            <a:r>
              <a:rPr lang="en-US" sz="2800" dirty="0">
                <a:latin typeface="+mj-lt"/>
                <a:cs typeface="Arial" pitchFamily="34" charset="0"/>
              </a:rPr>
              <a:t> </a:t>
            </a:r>
            <a:r>
              <a:rPr lang="en-US" sz="2800" dirty="0" err="1">
                <a:latin typeface="+mj-lt"/>
                <a:cs typeface="Arial" pitchFamily="34" charset="0"/>
              </a:rPr>
              <a:t>tugas</a:t>
            </a:r>
            <a:r>
              <a:rPr lang="en-US" sz="2800" dirty="0">
                <a:latin typeface="+mj-lt"/>
                <a:cs typeface="Arial" pitchFamily="34" charset="0"/>
              </a:rPr>
              <a:t> &amp;</a:t>
            </a:r>
            <a:r>
              <a:rPr lang="en-US" sz="2800" dirty="0" smtClean="0">
                <a:latin typeface="+mj-lt"/>
                <a:cs typeface="Arial" pitchFamily="34" charset="0"/>
              </a:rPr>
              <a:t> </a:t>
            </a:r>
            <a:r>
              <a:rPr lang="en-US" sz="2800" dirty="0" err="1">
                <a:latin typeface="+mj-lt"/>
                <a:cs typeface="Arial" pitchFamily="34" charset="0"/>
              </a:rPr>
              <a:t>wewenang</a:t>
            </a:r>
            <a:r>
              <a:rPr lang="en-US" sz="2800" dirty="0">
                <a:latin typeface="+mj-lt"/>
                <a:cs typeface="Arial" pitchFamily="34" charset="0"/>
              </a:rPr>
              <a:t> </a:t>
            </a:r>
            <a:r>
              <a:rPr lang="en-US" sz="2800" dirty="0" err="1">
                <a:latin typeface="+mj-lt"/>
                <a:cs typeface="Arial" pitchFamily="34" charset="0"/>
              </a:rPr>
              <a:t>gubernur</a:t>
            </a:r>
            <a:r>
              <a:rPr lang="en-US" sz="2800" dirty="0">
                <a:latin typeface="+mj-lt"/>
                <a:cs typeface="Arial" pitchFamily="34" charset="0"/>
              </a:rPr>
              <a:t> </a:t>
            </a:r>
            <a:r>
              <a:rPr lang="en-US" sz="2800" dirty="0" err="1">
                <a:latin typeface="+mj-lt"/>
                <a:cs typeface="Arial" pitchFamily="34" charset="0"/>
              </a:rPr>
              <a:t>dan</a:t>
            </a:r>
            <a:r>
              <a:rPr lang="en-US" sz="2800" dirty="0">
                <a:latin typeface="+mj-lt"/>
                <a:cs typeface="Arial" pitchFamily="34" charset="0"/>
              </a:rPr>
              <a:t> </a:t>
            </a:r>
            <a:r>
              <a:rPr lang="en-US" sz="2800" dirty="0" err="1">
                <a:latin typeface="+mj-lt"/>
                <a:cs typeface="Arial" pitchFamily="34" charset="0"/>
              </a:rPr>
              <a:t>bupati</a:t>
            </a:r>
            <a:r>
              <a:rPr lang="en-US" sz="2800" dirty="0">
                <a:latin typeface="+mj-lt"/>
                <a:cs typeface="Arial" pitchFamily="34" charset="0"/>
              </a:rPr>
              <a:t> </a:t>
            </a:r>
            <a:r>
              <a:rPr lang="en-US" sz="2800" dirty="0" err="1">
                <a:latin typeface="+mj-lt"/>
                <a:cs typeface="Arial" pitchFamily="34" charset="0"/>
              </a:rPr>
              <a:t>yaitu</a:t>
            </a:r>
            <a:r>
              <a:rPr lang="en-US" sz="2800" dirty="0">
                <a:latin typeface="+mj-lt"/>
                <a:cs typeface="Arial" pitchFamily="34" charset="0"/>
              </a:rPr>
              <a:t> </a:t>
            </a:r>
            <a:r>
              <a:rPr lang="en-US" sz="2800" dirty="0" err="1">
                <a:latin typeface="+mj-lt"/>
                <a:cs typeface="Arial" pitchFamily="34" charset="0"/>
              </a:rPr>
              <a:t>tugas</a:t>
            </a:r>
            <a:r>
              <a:rPr lang="en-US" sz="2800" dirty="0">
                <a:latin typeface="+mj-lt"/>
                <a:cs typeface="Arial" pitchFamily="34" charset="0"/>
              </a:rPr>
              <a:t> </a:t>
            </a:r>
            <a:r>
              <a:rPr lang="en-US" sz="2800" dirty="0" err="1">
                <a:latin typeface="+mj-lt"/>
                <a:cs typeface="Arial" pitchFamily="34" charset="0"/>
              </a:rPr>
              <a:t>sebagai</a:t>
            </a:r>
            <a:r>
              <a:rPr lang="en-US" sz="2800" dirty="0">
                <a:latin typeface="+mj-lt"/>
                <a:cs typeface="Arial" pitchFamily="34" charset="0"/>
              </a:rPr>
              <a:t> </a:t>
            </a:r>
            <a:r>
              <a:rPr lang="en-US" sz="2800" dirty="0" err="1">
                <a:latin typeface="+mj-lt"/>
                <a:cs typeface="Arial" pitchFamily="34" charset="0"/>
              </a:rPr>
              <a:t>kepala</a:t>
            </a:r>
            <a:r>
              <a:rPr lang="en-US" sz="2800" dirty="0">
                <a:latin typeface="+mj-lt"/>
                <a:cs typeface="Arial" pitchFamily="34" charset="0"/>
              </a:rPr>
              <a:t> </a:t>
            </a:r>
            <a:r>
              <a:rPr lang="en-US" sz="2800" dirty="0" err="1">
                <a:latin typeface="+mj-lt"/>
                <a:cs typeface="Arial" pitchFamily="34" charset="0"/>
              </a:rPr>
              <a:t>daerah</a:t>
            </a:r>
            <a:r>
              <a:rPr lang="en-US" sz="2800" dirty="0">
                <a:latin typeface="+mj-lt"/>
                <a:cs typeface="Arial" pitchFamily="34" charset="0"/>
              </a:rPr>
              <a:t>. </a:t>
            </a:r>
            <a:r>
              <a:rPr lang="en-US" sz="2800" dirty="0" smtClean="0">
                <a:latin typeface="+mj-lt"/>
                <a:cs typeface="Arial" pitchFamily="34" charset="0"/>
              </a:rPr>
              <a:t> </a:t>
            </a:r>
            <a:endParaRPr lang="en-US" sz="2800" dirty="0">
              <a:latin typeface="+mj-lt"/>
              <a:cs typeface="Arial" pitchFamily="34" charset="0"/>
            </a:endParaRPr>
          </a:p>
        </p:txBody>
      </p:sp>
    </p:spTree>
    <p:extLst>
      <p:ext uri="{BB962C8B-B14F-4D97-AF65-F5344CB8AC3E}">
        <p14:creationId xmlns:p14="http://schemas.microsoft.com/office/powerpoint/2010/main" val="2768025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395536" y="692696"/>
            <a:ext cx="8305800" cy="5715000"/>
          </a:xfrm>
        </p:spPr>
        <p:txBody>
          <a:bodyPr>
            <a:noAutofit/>
          </a:bodyPr>
          <a:lstStyle/>
          <a:p>
            <a:r>
              <a:rPr lang="en-US" sz="2400" b="1" dirty="0" smtClean="0">
                <a:latin typeface="+mj-lt"/>
                <a:cs typeface="Arial" pitchFamily="34" charset="0"/>
              </a:rPr>
              <a:t>Walikota</a:t>
            </a:r>
            <a:r>
              <a:rPr lang="en-US" sz="2400" dirty="0">
                <a:latin typeface="+mj-lt"/>
                <a:cs typeface="Arial" pitchFamily="34" charset="0"/>
              </a:rPr>
              <a:t/>
            </a:r>
            <a:br>
              <a:rPr lang="en-US" sz="2400" dirty="0">
                <a:latin typeface="+mj-lt"/>
                <a:cs typeface="Arial" pitchFamily="34" charset="0"/>
              </a:rPr>
            </a:br>
            <a:r>
              <a:rPr lang="en-US" sz="2400" dirty="0">
                <a:latin typeface="+mj-lt"/>
                <a:cs typeface="Arial" pitchFamily="34" charset="0"/>
              </a:rPr>
              <a:t>Menurut UU No 32 </a:t>
            </a:r>
            <a:r>
              <a:rPr lang="en-US" sz="2400" dirty="0" err="1">
                <a:latin typeface="+mj-lt"/>
                <a:cs typeface="Arial" pitchFamily="34" charset="0"/>
              </a:rPr>
              <a:t>th</a:t>
            </a:r>
            <a:r>
              <a:rPr lang="en-US" sz="2400" dirty="0">
                <a:latin typeface="+mj-lt"/>
                <a:cs typeface="Arial" pitchFamily="34" charset="0"/>
              </a:rPr>
              <a:t> 2004 </a:t>
            </a:r>
            <a:r>
              <a:rPr lang="en-US" sz="2400" dirty="0" err="1">
                <a:latin typeface="+mj-lt"/>
                <a:cs typeface="Arial" pitchFamily="34" charset="0"/>
              </a:rPr>
              <a:t>walikota</a:t>
            </a:r>
            <a:r>
              <a:rPr lang="en-US" sz="2400" dirty="0">
                <a:latin typeface="+mj-lt"/>
                <a:cs typeface="Arial" pitchFamily="34" charset="0"/>
              </a:rPr>
              <a:t> </a:t>
            </a:r>
            <a:r>
              <a:rPr lang="en-US" sz="2400" dirty="0" err="1" smtClean="0">
                <a:latin typeface="+mj-lt"/>
                <a:cs typeface="Arial" pitchFamily="34" charset="0"/>
              </a:rPr>
              <a:t>sebagai</a:t>
            </a:r>
            <a:r>
              <a:rPr lang="en-US" sz="2400" dirty="0" smtClean="0">
                <a:latin typeface="+mj-lt"/>
                <a:cs typeface="Arial" pitchFamily="34" charset="0"/>
              </a:rPr>
              <a:t> </a:t>
            </a:r>
            <a:r>
              <a:rPr lang="en-US" sz="2400" dirty="0" err="1">
                <a:latin typeface="+mj-lt"/>
                <a:cs typeface="Arial" pitchFamily="34" charset="0"/>
              </a:rPr>
              <a:t>kepala</a:t>
            </a:r>
            <a:r>
              <a:rPr lang="en-US" sz="2400" dirty="0">
                <a:latin typeface="+mj-lt"/>
                <a:cs typeface="Arial" pitchFamily="34" charset="0"/>
              </a:rPr>
              <a:t> </a:t>
            </a:r>
            <a:r>
              <a:rPr lang="en-US" sz="2400" dirty="0" err="1">
                <a:latin typeface="+mj-lt"/>
                <a:cs typeface="Arial" pitchFamily="34" charset="0"/>
              </a:rPr>
              <a:t>daerah</a:t>
            </a:r>
            <a:r>
              <a:rPr lang="en-US" sz="2400" dirty="0">
                <a:latin typeface="+mj-lt"/>
                <a:cs typeface="Arial" pitchFamily="34" charset="0"/>
              </a:rPr>
              <a:t> </a:t>
            </a:r>
            <a:r>
              <a:rPr lang="en-US" sz="2400" dirty="0" err="1">
                <a:latin typeface="+mj-lt"/>
                <a:cs typeface="Arial" pitchFamily="34" charset="0"/>
              </a:rPr>
              <a:t>pemerintahan</a:t>
            </a:r>
            <a:r>
              <a:rPr lang="en-US" sz="2400" dirty="0">
                <a:latin typeface="+mj-lt"/>
                <a:cs typeface="Arial" pitchFamily="34" charset="0"/>
              </a:rPr>
              <a:t> </a:t>
            </a:r>
            <a:r>
              <a:rPr lang="en-US" sz="2400" dirty="0" err="1">
                <a:latin typeface="+mj-lt"/>
                <a:cs typeface="Arial" pitchFamily="34" charset="0"/>
              </a:rPr>
              <a:t>daerah</a:t>
            </a:r>
            <a:r>
              <a:rPr lang="en-US" sz="2400" dirty="0">
                <a:latin typeface="+mj-lt"/>
                <a:cs typeface="Arial" pitchFamily="34" charset="0"/>
              </a:rPr>
              <a:t> </a:t>
            </a:r>
            <a:r>
              <a:rPr lang="en-US" sz="2400" dirty="0" err="1">
                <a:latin typeface="+mj-lt"/>
                <a:cs typeface="Arial" pitchFamily="34" charset="0"/>
              </a:rPr>
              <a:t>kota</a:t>
            </a:r>
            <a:endParaRPr lang="en-US" sz="2400" dirty="0">
              <a:latin typeface="+mj-lt"/>
            </a:endParaRPr>
          </a:p>
          <a:p>
            <a:r>
              <a:rPr lang="en-US" sz="2400" b="1" dirty="0" smtClean="0">
                <a:latin typeface="+mj-lt"/>
                <a:cs typeface="Arial" pitchFamily="34" charset="0"/>
              </a:rPr>
              <a:t>DPRD </a:t>
            </a:r>
            <a:r>
              <a:rPr lang="en-US" sz="2400" b="1" dirty="0">
                <a:latin typeface="+mj-lt"/>
                <a:cs typeface="Arial" pitchFamily="34" charset="0"/>
              </a:rPr>
              <a:t>Kota</a:t>
            </a:r>
            <a:br>
              <a:rPr lang="en-US" sz="2400" b="1" dirty="0">
                <a:latin typeface="+mj-lt"/>
                <a:cs typeface="Arial" pitchFamily="34" charset="0"/>
              </a:rPr>
            </a:br>
            <a:r>
              <a:rPr lang="en-US" sz="2400" dirty="0">
                <a:latin typeface="+mj-lt"/>
                <a:cs typeface="Arial" pitchFamily="34" charset="0"/>
              </a:rPr>
              <a:t>Menurut UU </a:t>
            </a:r>
            <a:r>
              <a:rPr lang="en-US" sz="2400" dirty="0" err="1">
                <a:latin typeface="+mj-lt"/>
                <a:cs typeface="Arial" pitchFamily="34" charset="0"/>
              </a:rPr>
              <a:t>Nomor</a:t>
            </a:r>
            <a:r>
              <a:rPr lang="en-US" sz="2400" dirty="0">
                <a:latin typeface="+mj-lt"/>
                <a:cs typeface="Arial" pitchFamily="34" charset="0"/>
              </a:rPr>
              <a:t> 32 </a:t>
            </a:r>
            <a:r>
              <a:rPr lang="en-US" sz="2400" dirty="0" err="1">
                <a:latin typeface="+mj-lt"/>
                <a:cs typeface="Arial" pitchFamily="34" charset="0"/>
              </a:rPr>
              <a:t>tahun</a:t>
            </a:r>
            <a:r>
              <a:rPr lang="en-US" sz="2400" dirty="0">
                <a:latin typeface="+mj-lt"/>
                <a:cs typeface="Arial" pitchFamily="34" charset="0"/>
              </a:rPr>
              <a:t> 2004 </a:t>
            </a:r>
            <a:r>
              <a:rPr lang="en-US" sz="2400" dirty="0" err="1">
                <a:latin typeface="+mj-lt"/>
                <a:cs typeface="Arial" pitchFamily="34" charset="0"/>
              </a:rPr>
              <a:t>tugas</a:t>
            </a:r>
            <a:r>
              <a:rPr lang="en-US" sz="2400" dirty="0">
                <a:latin typeface="+mj-lt"/>
                <a:cs typeface="Arial" pitchFamily="34" charset="0"/>
              </a:rPr>
              <a:t> </a:t>
            </a:r>
            <a:r>
              <a:rPr lang="en-US" sz="2400" dirty="0" err="1">
                <a:latin typeface="+mj-lt"/>
                <a:cs typeface="Arial" pitchFamily="34" charset="0"/>
              </a:rPr>
              <a:t>dan</a:t>
            </a:r>
            <a:r>
              <a:rPr lang="en-US" sz="2400" dirty="0">
                <a:latin typeface="+mj-lt"/>
                <a:cs typeface="Arial" pitchFamily="34" charset="0"/>
              </a:rPr>
              <a:t> </a:t>
            </a:r>
            <a:r>
              <a:rPr lang="en-US" sz="2400" dirty="0" err="1">
                <a:latin typeface="+mj-lt"/>
                <a:cs typeface="Arial" pitchFamily="34" charset="0"/>
              </a:rPr>
              <a:t>wewenang</a:t>
            </a:r>
            <a:r>
              <a:rPr lang="en-US" sz="2400" dirty="0">
                <a:latin typeface="+mj-lt"/>
                <a:cs typeface="Arial" pitchFamily="34" charset="0"/>
              </a:rPr>
              <a:t> DPRD </a:t>
            </a:r>
            <a:r>
              <a:rPr lang="en-US" sz="2400" dirty="0" err="1">
                <a:latin typeface="+mj-lt"/>
                <a:cs typeface="Arial" pitchFamily="34" charset="0"/>
              </a:rPr>
              <a:t>kota</a:t>
            </a:r>
            <a:r>
              <a:rPr lang="en-US" sz="2400" dirty="0">
                <a:latin typeface="+mj-lt"/>
                <a:cs typeface="Arial" pitchFamily="34" charset="0"/>
              </a:rPr>
              <a:t> </a:t>
            </a:r>
            <a:r>
              <a:rPr lang="en-US" sz="2400" dirty="0" err="1">
                <a:latin typeface="+mj-lt"/>
                <a:cs typeface="Arial" pitchFamily="34" charset="0"/>
              </a:rPr>
              <a:t>sama</a:t>
            </a:r>
            <a:r>
              <a:rPr lang="en-US" sz="2400" dirty="0">
                <a:latin typeface="+mj-lt"/>
                <a:cs typeface="Arial" pitchFamily="34" charset="0"/>
              </a:rPr>
              <a:t> </a:t>
            </a:r>
            <a:r>
              <a:rPr lang="en-US" sz="2400" dirty="0" err="1">
                <a:latin typeface="+mj-lt"/>
                <a:cs typeface="Arial" pitchFamily="34" charset="0"/>
              </a:rPr>
              <a:t>dengan</a:t>
            </a:r>
            <a:r>
              <a:rPr lang="en-US" sz="2400" dirty="0">
                <a:latin typeface="+mj-lt"/>
                <a:cs typeface="Arial" pitchFamily="34" charset="0"/>
              </a:rPr>
              <a:t> </a:t>
            </a:r>
            <a:r>
              <a:rPr lang="en-US" sz="2400" dirty="0" err="1">
                <a:latin typeface="+mj-lt"/>
                <a:cs typeface="Arial" pitchFamily="34" charset="0"/>
              </a:rPr>
              <a:t>tugas</a:t>
            </a:r>
            <a:r>
              <a:rPr lang="en-US" sz="2400" dirty="0">
                <a:latin typeface="+mj-lt"/>
                <a:cs typeface="Arial" pitchFamily="34" charset="0"/>
              </a:rPr>
              <a:t> </a:t>
            </a:r>
            <a:r>
              <a:rPr lang="en-US" sz="2400" dirty="0" err="1">
                <a:latin typeface="+mj-lt"/>
                <a:cs typeface="Arial" pitchFamily="34" charset="0"/>
              </a:rPr>
              <a:t>dan</a:t>
            </a:r>
            <a:r>
              <a:rPr lang="en-US" sz="2400" dirty="0">
                <a:latin typeface="+mj-lt"/>
                <a:cs typeface="Arial" pitchFamily="34" charset="0"/>
              </a:rPr>
              <a:t> </a:t>
            </a:r>
            <a:r>
              <a:rPr lang="en-US" sz="2400" dirty="0" err="1">
                <a:latin typeface="+mj-lt"/>
                <a:cs typeface="Arial" pitchFamily="34" charset="0"/>
              </a:rPr>
              <a:t>wewenang</a:t>
            </a:r>
            <a:r>
              <a:rPr lang="en-US" sz="2400" dirty="0">
                <a:latin typeface="+mj-lt"/>
                <a:cs typeface="Arial" pitchFamily="34" charset="0"/>
              </a:rPr>
              <a:t> DPRD </a:t>
            </a:r>
            <a:r>
              <a:rPr lang="en-US" sz="2400" dirty="0" err="1">
                <a:latin typeface="+mj-lt"/>
                <a:cs typeface="Arial" pitchFamily="34" charset="0"/>
              </a:rPr>
              <a:t>provinsi</a:t>
            </a:r>
            <a:r>
              <a:rPr lang="en-US" sz="2400" dirty="0">
                <a:latin typeface="+mj-lt"/>
                <a:cs typeface="Arial" pitchFamily="34" charset="0"/>
              </a:rPr>
              <a:t> </a:t>
            </a:r>
            <a:r>
              <a:rPr lang="en-US" sz="2400" dirty="0" err="1">
                <a:latin typeface="+mj-lt"/>
                <a:cs typeface="Arial" pitchFamily="34" charset="0"/>
              </a:rPr>
              <a:t>dan</a:t>
            </a:r>
            <a:r>
              <a:rPr lang="en-US" sz="2400" dirty="0">
                <a:latin typeface="+mj-lt"/>
                <a:cs typeface="Arial" pitchFamily="34" charset="0"/>
              </a:rPr>
              <a:t> DPRD </a:t>
            </a:r>
            <a:r>
              <a:rPr lang="en-US" sz="2400" dirty="0" err="1">
                <a:latin typeface="+mj-lt"/>
                <a:cs typeface="Arial" pitchFamily="34" charset="0"/>
              </a:rPr>
              <a:t>kabupaten</a:t>
            </a:r>
            <a:r>
              <a:rPr lang="en-US" sz="2400" dirty="0">
                <a:latin typeface="+mj-lt"/>
                <a:cs typeface="Arial" pitchFamily="34" charset="0"/>
              </a:rPr>
              <a:t> </a:t>
            </a:r>
            <a:r>
              <a:rPr lang="en-US" sz="2400" dirty="0" err="1">
                <a:latin typeface="+mj-lt"/>
                <a:cs typeface="Arial" pitchFamily="34" charset="0"/>
              </a:rPr>
              <a:t>yaitu</a:t>
            </a:r>
            <a:r>
              <a:rPr lang="en-US" sz="2400" dirty="0">
                <a:latin typeface="+mj-lt"/>
                <a:cs typeface="Arial" pitchFamily="34" charset="0"/>
              </a:rPr>
              <a:t> </a:t>
            </a:r>
            <a:r>
              <a:rPr lang="en-US" sz="2400" dirty="0" err="1" smtClean="0">
                <a:latin typeface="+mj-lt"/>
                <a:cs typeface="Arial" pitchFamily="34" charset="0"/>
              </a:rPr>
              <a:t>sama-sama</a:t>
            </a:r>
            <a:r>
              <a:rPr lang="en-US" sz="2400" dirty="0" smtClean="0">
                <a:latin typeface="+mj-lt"/>
                <a:cs typeface="Arial" pitchFamily="34" charset="0"/>
              </a:rPr>
              <a:t> </a:t>
            </a:r>
            <a:r>
              <a:rPr lang="en-US" sz="2400" dirty="0" err="1" smtClean="0">
                <a:latin typeface="+mj-lt"/>
                <a:cs typeface="Arial" pitchFamily="34" charset="0"/>
              </a:rPr>
              <a:t>sebagai</a:t>
            </a:r>
            <a:r>
              <a:rPr lang="en-US" sz="2400" dirty="0" smtClean="0">
                <a:latin typeface="+mj-lt"/>
                <a:cs typeface="Arial" pitchFamily="34" charset="0"/>
              </a:rPr>
              <a:t> </a:t>
            </a:r>
            <a:r>
              <a:rPr lang="en-US" sz="2400" dirty="0" err="1">
                <a:latin typeface="+mj-lt"/>
                <a:cs typeface="Arial" pitchFamily="34" charset="0"/>
              </a:rPr>
              <a:t>penyelenggara</a:t>
            </a:r>
            <a:r>
              <a:rPr lang="en-US" sz="2400" dirty="0">
                <a:latin typeface="+mj-lt"/>
                <a:cs typeface="Arial" pitchFamily="34" charset="0"/>
              </a:rPr>
              <a:t> </a:t>
            </a:r>
            <a:r>
              <a:rPr lang="en-US" sz="2400" dirty="0" err="1">
                <a:latin typeface="+mj-lt"/>
                <a:cs typeface="Arial" pitchFamily="34" charset="0"/>
              </a:rPr>
              <a:t>pemerintah</a:t>
            </a:r>
            <a:r>
              <a:rPr lang="en-US" sz="2400" dirty="0">
                <a:latin typeface="+mj-lt"/>
                <a:cs typeface="Arial" pitchFamily="34" charset="0"/>
              </a:rPr>
              <a:t> </a:t>
            </a:r>
            <a:r>
              <a:rPr lang="en-US" sz="2400" dirty="0" err="1">
                <a:latin typeface="+mj-lt"/>
                <a:cs typeface="Arial" pitchFamily="34" charset="0"/>
              </a:rPr>
              <a:t>daerah</a:t>
            </a:r>
            <a:r>
              <a:rPr lang="en-US" sz="2400" dirty="0">
                <a:latin typeface="+mj-lt"/>
                <a:cs typeface="Arial" pitchFamily="34" charset="0"/>
              </a:rPr>
              <a:t>.</a:t>
            </a:r>
          </a:p>
          <a:p>
            <a:r>
              <a:rPr lang="en-US" sz="2400" b="1" dirty="0" err="1">
                <a:latin typeface="+mj-lt"/>
                <a:cs typeface="Arial" pitchFamily="34" charset="0"/>
              </a:rPr>
              <a:t>Bupati</a:t>
            </a:r>
            <a:r>
              <a:rPr lang="en-US" sz="2400" b="1" dirty="0">
                <a:latin typeface="+mj-lt"/>
                <a:cs typeface="Arial" pitchFamily="34" charset="0"/>
              </a:rPr>
              <a:t> </a:t>
            </a:r>
            <a:r>
              <a:rPr lang="en-US" sz="2400" b="1" dirty="0" err="1">
                <a:latin typeface="+mj-lt"/>
                <a:cs typeface="Arial" pitchFamily="34" charset="0"/>
              </a:rPr>
              <a:t>sebagai</a:t>
            </a:r>
            <a:r>
              <a:rPr lang="en-US" sz="2400" b="1" dirty="0">
                <a:latin typeface="+mj-lt"/>
                <a:cs typeface="Arial" pitchFamily="34" charset="0"/>
              </a:rPr>
              <a:t> </a:t>
            </a:r>
            <a:r>
              <a:rPr lang="en-US" sz="2400" b="1" dirty="0" err="1">
                <a:latin typeface="+mj-lt"/>
                <a:cs typeface="Arial" pitchFamily="34" charset="0"/>
              </a:rPr>
              <a:t>Kepala</a:t>
            </a:r>
            <a:r>
              <a:rPr lang="en-US" sz="2400" b="1" dirty="0">
                <a:latin typeface="+mj-lt"/>
                <a:cs typeface="Arial" pitchFamily="34" charset="0"/>
              </a:rPr>
              <a:t> Daerah</a:t>
            </a:r>
            <a:br>
              <a:rPr lang="en-US" sz="2400" b="1" dirty="0">
                <a:latin typeface="+mj-lt"/>
                <a:cs typeface="Arial" pitchFamily="34" charset="0"/>
              </a:rPr>
            </a:br>
            <a:r>
              <a:rPr lang="en-US" sz="2400" dirty="0" err="1">
                <a:latin typeface="+mj-lt"/>
                <a:cs typeface="Arial" pitchFamily="34" charset="0"/>
              </a:rPr>
              <a:t>Tugas</a:t>
            </a:r>
            <a:r>
              <a:rPr lang="en-US" sz="2400" dirty="0">
                <a:latin typeface="+mj-lt"/>
                <a:cs typeface="Arial" pitchFamily="34" charset="0"/>
              </a:rPr>
              <a:t> </a:t>
            </a:r>
            <a:r>
              <a:rPr lang="en-US" sz="2400" dirty="0" err="1">
                <a:latin typeface="+mj-lt"/>
                <a:cs typeface="Arial" pitchFamily="34" charset="0"/>
              </a:rPr>
              <a:t>dan</a:t>
            </a:r>
            <a:r>
              <a:rPr lang="en-US" sz="2400" dirty="0">
                <a:latin typeface="+mj-lt"/>
                <a:cs typeface="Arial" pitchFamily="34" charset="0"/>
              </a:rPr>
              <a:t> </a:t>
            </a:r>
            <a:r>
              <a:rPr lang="en-US" sz="2400" dirty="0" err="1">
                <a:latin typeface="+mj-lt"/>
                <a:cs typeface="Arial" pitchFamily="34" charset="0"/>
              </a:rPr>
              <a:t>wewenang</a:t>
            </a:r>
            <a:r>
              <a:rPr lang="en-US" sz="2400" dirty="0">
                <a:latin typeface="+mj-lt"/>
                <a:cs typeface="Arial" pitchFamily="34" charset="0"/>
              </a:rPr>
              <a:t> </a:t>
            </a:r>
            <a:r>
              <a:rPr lang="en-US" sz="2400" dirty="0" err="1">
                <a:latin typeface="+mj-lt"/>
                <a:cs typeface="Arial" pitchFamily="34" charset="0"/>
              </a:rPr>
              <a:t>bupati</a:t>
            </a:r>
            <a:r>
              <a:rPr lang="en-US" sz="2400" dirty="0">
                <a:latin typeface="+mj-lt"/>
                <a:cs typeface="Arial" pitchFamily="34" charset="0"/>
              </a:rPr>
              <a:t> </a:t>
            </a:r>
            <a:r>
              <a:rPr lang="en-US" sz="2400" dirty="0" err="1">
                <a:latin typeface="+mj-lt"/>
                <a:cs typeface="Arial" pitchFamily="34" charset="0"/>
              </a:rPr>
              <a:t>sebagai</a:t>
            </a:r>
            <a:r>
              <a:rPr lang="en-US" sz="2400" dirty="0">
                <a:latin typeface="+mj-lt"/>
                <a:cs typeface="Arial" pitchFamily="34" charset="0"/>
              </a:rPr>
              <a:t> </a:t>
            </a:r>
            <a:r>
              <a:rPr lang="en-US" sz="2400" dirty="0" err="1">
                <a:latin typeface="+mj-lt"/>
                <a:cs typeface="Arial" pitchFamily="34" charset="0"/>
              </a:rPr>
              <a:t>kepala</a:t>
            </a:r>
            <a:r>
              <a:rPr lang="en-US" sz="2400" dirty="0">
                <a:latin typeface="+mj-lt"/>
                <a:cs typeface="Arial" pitchFamily="34" charset="0"/>
              </a:rPr>
              <a:t> </a:t>
            </a:r>
            <a:r>
              <a:rPr lang="en-US" sz="2400" dirty="0" err="1">
                <a:latin typeface="+mj-lt"/>
                <a:cs typeface="Arial" pitchFamily="34" charset="0"/>
              </a:rPr>
              <a:t>daerah</a:t>
            </a:r>
            <a:r>
              <a:rPr lang="en-US" sz="2400" dirty="0">
                <a:latin typeface="+mj-lt"/>
                <a:cs typeface="Arial" pitchFamily="34" charset="0"/>
              </a:rPr>
              <a:t> </a:t>
            </a:r>
            <a:r>
              <a:rPr lang="en-US" sz="2400" dirty="0" err="1">
                <a:latin typeface="+mj-lt"/>
                <a:cs typeface="Arial" pitchFamily="34" charset="0"/>
              </a:rPr>
              <a:t>telah</a:t>
            </a:r>
            <a:r>
              <a:rPr lang="en-US" sz="2400" dirty="0">
                <a:latin typeface="+mj-lt"/>
                <a:cs typeface="Arial" pitchFamily="34" charset="0"/>
              </a:rPr>
              <a:t> </a:t>
            </a:r>
            <a:r>
              <a:rPr lang="en-US" sz="2400" dirty="0" err="1">
                <a:latin typeface="+mj-lt"/>
                <a:cs typeface="Arial" pitchFamily="34" charset="0"/>
              </a:rPr>
              <a:t>diatur</a:t>
            </a:r>
            <a:r>
              <a:rPr lang="en-US" sz="2400" dirty="0">
                <a:latin typeface="+mj-lt"/>
                <a:cs typeface="Arial" pitchFamily="34" charset="0"/>
              </a:rPr>
              <a:t> </a:t>
            </a:r>
            <a:r>
              <a:rPr lang="en-US" sz="2400" dirty="0" err="1">
                <a:latin typeface="+mj-lt"/>
                <a:cs typeface="Arial" pitchFamily="34" charset="0"/>
              </a:rPr>
              <a:t>dalam</a:t>
            </a:r>
            <a:r>
              <a:rPr lang="en-US" sz="2400" dirty="0">
                <a:latin typeface="+mj-lt"/>
                <a:cs typeface="Arial" pitchFamily="34" charset="0"/>
              </a:rPr>
              <a:t> </a:t>
            </a:r>
            <a:r>
              <a:rPr lang="en-US" sz="2400" dirty="0" err="1">
                <a:latin typeface="+mj-lt"/>
                <a:cs typeface="Arial" pitchFamily="34" charset="0"/>
              </a:rPr>
              <a:t>Pasal</a:t>
            </a:r>
            <a:r>
              <a:rPr lang="en-US" sz="2400" dirty="0">
                <a:latin typeface="+mj-lt"/>
                <a:cs typeface="Arial" pitchFamily="34" charset="0"/>
              </a:rPr>
              <a:t> 25 UU </a:t>
            </a:r>
            <a:r>
              <a:rPr lang="en-US" sz="2400" dirty="0" err="1">
                <a:latin typeface="+mj-lt"/>
                <a:cs typeface="Arial" pitchFamily="34" charset="0"/>
              </a:rPr>
              <a:t>Nomor</a:t>
            </a:r>
            <a:r>
              <a:rPr lang="en-US" sz="2400" dirty="0">
                <a:latin typeface="+mj-lt"/>
                <a:cs typeface="Arial" pitchFamily="34" charset="0"/>
              </a:rPr>
              <a:t> 32 </a:t>
            </a:r>
            <a:r>
              <a:rPr lang="en-US" sz="2400" dirty="0" err="1">
                <a:latin typeface="+mj-lt"/>
                <a:cs typeface="Arial" pitchFamily="34" charset="0"/>
              </a:rPr>
              <a:t>tahun</a:t>
            </a:r>
            <a:r>
              <a:rPr lang="en-US" sz="2400" dirty="0">
                <a:latin typeface="+mj-lt"/>
                <a:cs typeface="Arial" pitchFamily="34" charset="0"/>
              </a:rPr>
              <a:t> 2004.</a:t>
            </a:r>
          </a:p>
          <a:p>
            <a:r>
              <a:rPr lang="en-US" sz="2400" b="1" dirty="0">
                <a:latin typeface="+mj-lt"/>
                <a:cs typeface="Arial" pitchFamily="34" charset="0"/>
              </a:rPr>
              <a:t>DPRD </a:t>
            </a:r>
            <a:r>
              <a:rPr lang="en-US" sz="2400" b="1" dirty="0" err="1">
                <a:latin typeface="+mj-lt"/>
                <a:cs typeface="Arial" pitchFamily="34" charset="0"/>
              </a:rPr>
              <a:t>Kabupaten</a:t>
            </a:r>
            <a:r>
              <a:rPr lang="en-US" sz="2400" dirty="0">
                <a:latin typeface="+mj-lt"/>
                <a:cs typeface="Arial" pitchFamily="34" charset="0"/>
              </a:rPr>
              <a:t/>
            </a:r>
            <a:br>
              <a:rPr lang="en-US" sz="2400" dirty="0">
                <a:latin typeface="+mj-lt"/>
                <a:cs typeface="Arial" pitchFamily="34" charset="0"/>
              </a:rPr>
            </a:br>
            <a:r>
              <a:rPr lang="en-US" sz="2400" dirty="0">
                <a:latin typeface="+mj-lt"/>
                <a:cs typeface="Arial" pitchFamily="34" charset="0"/>
              </a:rPr>
              <a:t>DPRD </a:t>
            </a:r>
            <a:r>
              <a:rPr lang="en-US" sz="2400" dirty="0" err="1">
                <a:latin typeface="+mj-lt"/>
                <a:cs typeface="Arial" pitchFamily="34" charset="0"/>
              </a:rPr>
              <a:t>kabupaten</a:t>
            </a:r>
            <a:r>
              <a:rPr lang="en-US" sz="2400" dirty="0">
                <a:latin typeface="+mj-lt"/>
                <a:cs typeface="Arial" pitchFamily="34" charset="0"/>
              </a:rPr>
              <a:t> </a:t>
            </a:r>
            <a:r>
              <a:rPr lang="en-US" sz="2400" dirty="0" err="1">
                <a:latin typeface="+mj-lt"/>
                <a:cs typeface="Arial" pitchFamily="34" charset="0"/>
              </a:rPr>
              <a:t>dan</a:t>
            </a:r>
            <a:r>
              <a:rPr lang="en-US" sz="2400" dirty="0">
                <a:latin typeface="+mj-lt"/>
                <a:cs typeface="Arial" pitchFamily="34" charset="0"/>
              </a:rPr>
              <a:t> DPRD </a:t>
            </a:r>
            <a:r>
              <a:rPr lang="en-US" sz="2400" dirty="0" err="1">
                <a:latin typeface="+mj-lt"/>
                <a:cs typeface="Arial" pitchFamily="34" charset="0"/>
              </a:rPr>
              <a:t>provinsi</a:t>
            </a:r>
            <a:r>
              <a:rPr lang="en-US" sz="2400" dirty="0">
                <a:latin typeface="+mj-lt"/>
                <a:cs typeface="Arial" pitchFamily="34" charset="0"/>
              </a:rPr>
              <a:t> </a:t>
            </a:r>
            <a:r>
              <a:rPr lang="en-US" sz="2400" dirty="0" err="1">
                <a:latin typeface="+mj-lt"/>
                <a:cs typeface="Arial" pitchFamily="34" charset="0"/>
              </a:rPr>
              <a:t>diatur</a:t>
            </a:r>
            <a:r>
              <a:rPr lang="en-US" sz="2400" dirty="0">
                <a:latin typeface="+mj-lt"/>
                <a:cs typeface="Arial" pitchFamily="34" charset="0"/>
              </a:rPr>
              <a:t> </a:t>
            </a:r>
            <a:r>
              <a:rPr lang="en-US" sz="2400" dirty="0" err="1">
                <a:latin typeface="+mj-lt"/>
                <a:cs typeface="Arial" pitchFamily="34" charset="0"/>
              </a:rPr>
              <a:t>dalam</a:t>
            </a:r>
            <a:r>
              <a:rPr lang="en-US" sz="2400" dirty="0">
                <a:latin typeface="+mj-lt"/>
                <a:cs typeface="Arial" pitchFamily="34" charset="0"/>
              </a:rPr>
              <a:t> </a:t>
            </a:r>
            <a:r>
              <a:rPr lang="en-US" sz="2400" dirty="0" err="1">
                <a:latin typeface="+mj-lt"/>
                <a:cs typeface="Arial" pitchFamily="34" charset="0"/>
              </a:rPr>
              <a:t>pola</a:t>
            </a:r>
            <a:r>
              <a:rPr lang="en-US" sz="2400" dirty="0">
                <a:latin typeface="+mj-lt"/>
                <a:cs typeface="Arial" pitchFamily="34" charset="0"/>
              </a:rPr>
              <a:t> yang </a:t>
            </a:r>
            <a:r>
              <a:rPr lang="en-US" sz="2400" dirty="0" err="1">
                <a:latin typeface="+mj-lt"/>
                <a:cs typeface="Arial" pitchFamily="34" charset="0"/>
              </a:rPr>
              <a:t>sama</a:t>
            </a:r>
            <a:r>
              <a:rPr lang="en-US" sz="2400" dirty="0">
                <a:latin typeface="+mj-lt"/>
                <a:cs typeface="Arial" pitchFamily="34" charset="0"/>
              </a:rPr>
              <a:t>, </a:t>
            </a:r>
            <a:r>
              <a:rPr lang="en-US" sz="2400" dirty="0" err="1">
                <a:latin typeface="+mj-lt"/>
                <a:cs typeface="Arial" pitchFamily="34" charset="0"/>
              </a:rPr>
              <a:t>apa</a:t>
            </a:r>
            <a:r>
              <a:rPr lang="en-US" sz="2400" dirty="0">
                <a:latin typeface="+mj-lt"/>
                <a:cs typeface="Arial" pitchFamily="34" charset="0"/>
              </a:rPr>
              <a:t> yang </a:t>
            </a:r>
            <a:r>
              <a:rPr lang="en-US" sz="2400" dirty="0" err="1">
                <a:latin typeface="+mj-lt"/>
                <a:cs typeface="Arial" pitchFamily="34" charset="0"/>
              </a:rPr>
              <a:t>berlaku</a:t>
            </a:r>
            <a:r>
              <a:rPr lang="en-US" sz="2400" dirty="0">
                <a:latin typeface="+mj-lt"/>
                <a:cs typeface="Arial" pitchFamily="34" charset="0"/>
              </a:rPr>
              <a:t> </a:t>
            </a:r>
            <a:r>
              <a:rPr lang="en-US" sz="2400" dirty="0" err="1">
                <a:latin typeface="+mj-lt"/>
                <a:cs typeface="Arial" pitchFamily="34" charset="0"/>
              </a:rPr>
              <a:t>pada</a:t>
            </a:r>
            <a:r>
              <a:rPr lang="en-US" sz="2400" dirty="0">
                <a:latin typeface="+mj-lt"/>
                <a:cs typeface="Arial" pitchFamily="34" charset="0"/>
              </a:rPr>
              <a:t> DPRD </a:t>
            </a:r>
            <a:r>
              <a:rPr lang="en-US" sz="2400" dirty="0" err="1">
                <a:latin typeface="+mj-lt"/>
                <a:cs typeface="Arial" pitchFamily="34" charset="0"/>
              </a:rPr>
              <a:t>Provinvi</a:t>
            </a:r>
            <a:r>
              <a:rPr lang="en-US" sz="2400" dirty="0">
                <a:latin typeface="+mj-lt"/>
                <a:cs typeface="Arial" pitchFamily="34" charset="0"/>
              </a:rPr>
              <a:t> </a:t>
            </a:r>
            <a:r>
              <a:rPr lang="en-US" sz="2400" dirty="0" err="1">
                <a:latin typeface="+mj-lt"/>
                <a:cs typeface="Arial" pitchFamily="34" charset="0"/>
              </a:rPr>
              <a:t>berlaku</a:t>
            </a:r>
            <a:r>
              <a:rPr lang="en-US" sz="2400" dirty="0">
                <a:latin typeface="+mj-lt"/>
                <a:cs typeface="Arial" pitchFamily="34" charset="0"/>
              </a:rPr>
              <a:t> pula </a:t>
            </a:r>
            <a:r>
              <a:rPr lang="en-US" sz="2400" dirty="0" err="1">
                <a:latin typeface="+mj-lt"/>
                <a:cs typeface="Arial" pitchFamily="34" charset="0"/>
              </a:rPr>
              <a:t>pada</a:t>
            </a:r>
            <a:r>
              <a:rPr lang="en-US" sz="2400" dirty="0">
                <a:latin typeface="+mj-lt"/>
                <a:cs typeface="Arial" pitchFamily="34" charset="0"/>
              </a:rPr>
              <a:t> DPRD </a:t>
            </a:r>
            <a:r>
              <a:rPr lang="en-US" sz="2400" dirty="0" err="1">
                <a:latin typeface="+mj-lt"/>
                <a:cs typeface="Arial" pitchFamily="34" charset="0"/>
              </a:rPr>
              <a:t>Kabupaten</a:t>
            </a:r>
            <a:r>
              <a:rPr lang="en-US" sz="2400" dirty="0" smtClean="0">
                <a:latin typeface="+mj-lt"/>
                <a:cs typeface="Arial" pitchFamily="34" charset="0"/>
              </a:rPr>
              <a:t>.</a:t>
            </a:r>
            <a:endParaRPr lang="en-US" sz="2400" dirty="0">
              <a:latin typeface="+mj-lt"/>
              <a:cs typeface="Arial" pitchFamily="34" charset="0"/>
            </a:endParaRPr>
          </a:p>
        </p:txBody>
      </p:sp>
    </p:spTree>
    <p:extLst>
      <p:ext uri="{BB962C8B-B14F-4D97-AF65-F5344CB8AC3E}">
        <p14:creationId xmlns:p14="http://schemas.microsoft.com/office/powerpoint/2010/main" val="1501798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05800" cy="685800"/>
          </a:xfrm>
        </p:spPr>
        <p:txBody>
          <a:bodyPr>
            <a:normAutofit fontScale="90000"/>
          </a:bodyPr>
          <a:lstStyle/>
          <a:p>
            <a:r>
              <a:rPr lang="en-US" sz="3600" b="1" dirty="0" err="1">
                <a:latin typeface="+mn-lt"/>
                <a:cs typeface="Arial" pitchFamily="34" charset="0"/>
              </a:rPr>
              <a:t>Perangkat</a:t>
            </a:r>
            <a:r>
              <a:rPr lang="en-US" sz="3600" b="1" dirty="0">
                <a:latin typeface="+mn-lt"/>
                <a:cs typeface="Arial" pitchFamily="34" charset="0"/>
              </a:rPr>
              <a:t> Daerah Kabupaten/Kota </a:t>
            </a:r>
            <a:r>
              <a:rPr lang="en-US" sz="3600" b="1" dirty="0" err="1">
                <a:latin typeface="+mn-lt"/>
                <a:cs typeface="Arial" pitchFamily="34" charset="0"/>
              </a:rPr>
              <a:t>terdiri</a:t>
            </a:r>
            <a:r>
              <a:rPr lang="en-US" sz="3600" b="1" dirty="0">
                <a:latin typeface="+mn-lt"/>
                <a:cs typeface="Arial" pitchFamily="34" charset="0"/>
              </a:rPr>
              <a:t> </a:t>
            </a:r>
            <a:r>
              <a:rPr lang="en-US" sz="3600" b="1" dirty="0" err="1">
                <a:latin typeface="+mn-lt"/>
                <a:cs typeface="Arial" pitchFamily="34" charset="0"/>
              </a:rPr>
              <a:t>atas</a:t>
            </a:r>
            <a:r>
              <a:rPr lang="en-US" b="1" dirty="0">
                <a:cs typeface="Arial" pitchFamily="34" charset="0"/>
              </a:rPr>
              <a:t>:</a:t>
            </a:r>
            <a:endParaRPr lang="en-US" dirty="0"/>
          </a:p>
        </p:txBody>
      </p:sp>
      <p:sp>
        <p:nvSpPr>
          <p:cNvPr id="3" name="Content Placeholder 2"/>
          <p:cNvSpPr>
            <a:spLocks noGrp="1"/>
          </p:cNvSpPr>
          <p:nvPr>
            <p:ph idx="1"/>
          </p:nvPr>
        </p:nvSpPr>
        <p:spPr>
          <a:xfrm>
            <a:off x="533400" y="1066800"/>
            <a:ext cx="8153400" cy="5105400"/>
          </a:xfrm>
        </p:spPr>
        <p:txBody>
          <a:bodyPr>
            <a:normAutofit fontScale="92500" lnSpcReduction="10000"/>
          </a:bodyPr>
          <a:lstStyle/>
          <a:p>
            <a:pPr lvl="0"/>
            <a:r>
              <a:rPr lang="en-US" sz="3000" dirty="0" err="1" smtClean="0">
                <a:latin typeface="+mj-lt"/>
                <a:cs typeface="Arial" pitchFamily="34" charset="0"/>
              </a:rPr>
              <a:t>Sekretariat</a:t>
            </a:r>
            <a:r>
              <a:rPr lang="en-US" sz="3000" dirty="0" smtClean="0">
                <a:latin typeface="+mj-lt"/>
                <a:cs typeface="Arial" pitchFamily="34" charset="0"/>
              </a:rPr>
              <a:t> </a:t>
            </a:r>
            <a:r>
              <a:rPr lang="en-US" sz="3000" dirty="0">
                <a:latin typeface="+mj-lt"/>
                <a:cs typeface="Arial" pitchFamily="34" charset="0"/>
              </a:rPr>
              <a:t>Daerah;</a:t>
            </a:r>
          </a:p>
          <a:p>
            <a:pPr lvl="0"/>
            <a:r>
              <a:rPr lang="en-US" sz="3000" dirty="0" err="1">
                <a:latin typeface="+mj-lt"/>
                <a:cs typeface="Arial" pitchFamily="34" charset="0"/>
              </a:rPr>
              <a:t>S</a:t>
            </a:r>
            <a:r>
              <a:rPr lang="en-US" sz="3000" dirty="0" err="1" smtClean="0">
                <a:latin typeface="+mj-lt"/>
                <a:cs typeface="Arial" pitchFamily="34" charset="0"/>
              </a:rPr>
              <a:t>ekretariat</a:t>
            </a:r>
            <a:r>
              <a:rPr lang="en-US" sz="3000" dirty="0" smtClean="0">
                <a:latin typeface="+mj-lt"/>
                <a:cs typeface="Arial" pitchFamily="34" charset="0"/>
              </a:rPr>
              <a:t> </a:t>
            </a:r>
            <a:r>
              <a:rPr lang="en-US" sz="3000" dirty="0">
                <a:latin typeface="+mj-lt"/>
                <a:cs typeface="Arial" pitchFamily="34" charset="0"/>
              </a:rPr>
              <a:t>DPRD;</a:t>
            </a:r>
          </a:p>
          <a:p>
            <a:pPr lvl="0"/>
            <a:r>
              <a:rPr lang="en-US" sz="3000" dirty="0" err="1">
                <a:latin typeface="+mj-lt"/>
                <a:cs typeface="Arial" pitchFamily="34" charset="0"/>
              </a:rPr>
              <a:t>I</a:t>
            </a:r>
            <a:r>
              <a:rPr lang="en-US" sz="3000" dirty="0" err="1" smtClean="0">
                <a:latin typeface="+mj-lt"/>
                <a:cs typeface="Arial" pitchFamily="34" charset="0"/>
              </a:rPr>
              <a:t>nspektorat</a:t>
            </a:r>
            <a:r>
              <a:rPr lang="en-US" sz="3000" dirty="0">
                <a:latin typeface="+mj-lt"/>
                <a:cs typeface="Arial" pitchFamily="34" charset="0"/>
              </a:rPr>
              <a:t>;</a:t>
            </a:r>
          </a:p>
          <a:p>
            <a:pPr lvl="0"/>
            <a:r>
              <a:rPr lang="en-US" sz="3000" dirty="0" err="1">
                <a:latin typeface="+mj-lt"/>
                <a:cs typeface="Arial" pitchFamily="34" charset="0"/>
              </a:rPr>
              <a:t>D</a:t>
            </a:r>
            <a:r>
              <a:rPr lang="en-US" sz="3000" dirty="0" err="1" smtClean="0">
                <a:latin typeface="+mj-lt"/>
                <a:cs typeface="Arial" pitchFamily="34" charset="0"/>
              </a:rPr>
              <a:t>inas</a:t>
            </a:r>
            <a:r>
              <a:rPr lang="en-US" sz="3000" dirty="0" smtClean="0">
                <a:latin typeface="+mj-lt"/>
                <a:cs typeface="Arial" pitchFamily="34" charset="0"/>
              </a:rPr>
              <a:t>; </a:t>
            </a:r>
            <a:endParaRPr lang="en-US" sz="3000" dirty="0">
              <a:latin typeface="+mj-lt"/>
              <a:cs typeface="Arial" pitchFamily="34" charset="0"/>
            </a:endParaRPr>
          </a:p>
          <a:p>
            <a:pPr lvl="0"/>
            <a:r>
              <a:rPr lang="en-US" sz="3000" dirty="0" err="1">
                <a:latin typeface="+mj-lt"/>
                <a:cs typeface="Arial" pitchFamily="34" charset="0"/>
              </a:rPr>
              <a:t>B</a:t>
            </a:r>
            <a:r>
              <a:rPr lang="en-US" sz="3000" dirty="0" err="1" smtClean="0">
                <a:latin typeface="+mj-lt"/>
                <a:cs typeface="Arial" pitchFamily="34" charset="0"/>
              </a:rPr>
              <a:t>adan</a:t>
            </a:r>
            <a:r>
              <a:rPr lang="en-US" sz="3000" dirty="0" smtClean="0">
                <a:latin typeface="+mj-lt"/>
                <a:cs typeface="Arial" pitchFamily="34" charset="0"/>
              </a:rPr>
              <a:t>;</a:t>
            </a:r>
            <a:endParaRPr lang="en-US" sz="3000" dirty="0">
              <a:latin typeface="+mj-lt"/>
              <a:cs typeface="Arial" pitchFamily="34" charset="0"/>
            </a:endParaRPr>
          </a:p>
          <a:p>
            <a:pPr lvl="0"/>
            <a:r>
              <a:rPr lang="en-US" sz="3000" dirty="0" err="1">
                <a:latin typeface="+mj-lt"/>
                <a:cs typeface="Arial" pitchFamily="34" charset="0"/>
              </a:rPr>
              <a:t>K</a:t>
            </a:r>
            <a:r>
              <a:rPr lang="en-US" sz="3000" dirty="0" err="1" smtClean="0">
                <a:latin typeface="+mj-lt"/>
                <a:cs typeface="Arial" pitchFamily="34" charset="0"/>
              </a:rPr>
              <a:t>ecamatan</a:t>
            </a:r>
            <a:r>
              <a:rPr lang="en-US" sz="3000" dirty="0" smtClean="0">
                <a:latin typeface="+mj-lt"/>
                <a:cs typeface="Arial" pitchFamily="34" charset="0"/>
              </a:rPr>
              <a:t>.</a:t>
            </a:r>
          </a:p>
          <a:p>
            <a:pPr lvl="0"/>
            <a:r>
              <a:rPr lang="en-US" sz="3000" dirty="0" smtClean="0">
                <a:latin typeface="+mj-lt"/>
              </a:rPr>
              <a:t> Kelurahan</a:t>
            </a:r>
            <a:r>
              <a:rPr lang="en-US" sz="3000" dirty="0">
                <a:latin typeface="+mj-lt"/>
              </a:rPr>
              <a:t>.</a:t>
            </a:r>
          </a:p>
          <a:p>
            <a:r>
              <a:rPr lang="en-US" sz="3000" dirty="0" err="1">
                <a:latin typeface="+mj-lt"/>
              </a:rPr>
              <a:t>Susunan</a:t>
            </a:r>
            <a:r>
              <a:rPr lang="en-US" sz="3000" dirty="0">
                <a:latin typeface="+mj-lt"/>
              </a:rPr>
              <a:t> </a:t>
            </a:r>
            <a:r>
              <a:rPr lang="en-US" sz="3000" dirty="0" err="1">
                <a:latin typeface="+mj-lt"/>
              </a:rPr>
              <a:t>organisasi</a:t>
            </a:r>
            <a:r>
              <a:rPr lang="en-US" sz="3000" dirty="0">
                <a:latin typeface="+mj-lt"/>
              </a:rPr>
              <a:t> </a:t>
            </a:r>
            <a:r>
              <a:rPr lang="en-US" sz="3000" dirty="0" err="1">
                <a:latin typeface="+mj-lt"/>
              </a:rPr>
              <a:t>perangkat</a:t>
            </a:r>
            <a:r>
              <a:rPr lang="en-US" sz="3000" dirty="0">
                <a:latin typeface="+mj-lt"/>
              </a:rPr>
              <a:t> </a:t>
            </a:r>
            <a:r>
              <a:rPr lang="en-US" sz="3000" dirty="0" err="1">
                <a:latin typeface="+mj-lt"/>
              </a:rPr>
              <a:t>daerah</a:t>
            </a:r>
            <a:r>
              <a:rPr lang="en-US" sz="3000" dirty="0">
                <a:latin typeface="+mj-lt"/>
              </a:rPr>
              <a:t> </a:t>
            </a:r>
            <a:r>
              <a:rPr lang="en-US" sz="3000" dirty="0" err="1">
                <a:latin typeface="+mj-lt"/>
              </a:rPr>
              <a:t>ditetapkan</a:t>
            </a:r>
            <a:r>
              <a:rPr lang="en-US" sz="3000" dirty="0">
                <a:latin typeface="+mj-lt"/>
              </a:rPr>
              <a:t> </a:t>
            </a:r>
            <a:r>
              <a:rPr lang="en-US" sz="3000" dirty="0" err="1">
                <a:latin typeface="+mj-lt"/>
              </a:rPr>
              <a:t>dalam</a:t>
            </a:r>
            <a:r>
              <a:rPr lang="en-US" sz="3000" dirty="0">
                <a:latin typeface="+mj-lt"/>
              </a:rPr>
              <a:t> </a:t>
            </a:r>
            <a:r>
              <a:rPr lang="en-US" sz="3000" dirty="0" err="1" smtClean="0">
                <a:latin typeface="+mj-lt"/>
              </a:rPr>
              <a:t>Peraturan</a:t>
            </a:r>
            <a:r>
              <a:rPr lang="en-US" sz="3000" dirty="0" smtClean="0">
                <a:latin typeface="+mj-lt"/>
              </a:rPr>
              <a:t> Daerah </a:t>
            </a:r>
            <a:r>
              <a:rPr lang="en-US" sz="3000" dirty="0" err="1">
                <a:latin typeface="+mj-lt"/>
              </a:rPr>
              <a:t>dengan</a:t>
            </a:r>
            <a:r>
              <a:rPr lang="en-US" sz="3000" dirty="0">
                <a:latin typeface="+mj-lt"/>
              </a:rPr>
              <a:t> </a:t>
            </a:r>
            <a:r>
              <a:rPr lang="en-US" sz="3000" dirty="0" err="1">
                <a:latin typeface="+mj-lt"/>
              </a:rPr>
              <a:t>memperhatikan</a:t>
            </a:r>
            <a:r>
              <a:rPr lang="en-US" sz="3000" dirty="0">
                <a:latin typeface="+mj-lt"/>
              </a:rPr>
              <a:t> faktor-faktor </a:t>
            </a:r>
            <a:r>
              <a:rPr lang="en-US" sz="3000" dirty="0" err="1">
                <a:latin typeface="+mj-lt"/>
              </a:rPr>
              <a:t>tertentu</a:t>
            </a:r>
            <a:r>
              <a:rPr lang="en-US" sz="3000" dirty="0">
                <a:latin typeface="+mj-lt"/>
              </a:rPr>
              <a:t> </a:t>
            </a:r>
            <a:r>
              <a:rPr lang="en-US" sz="3000" dirty="0" err="1">
                <a:latin typeface="+mj-lt"/>
              </a:rPr>
              <a:t>dan</a:t>
            </a:r>
            <a:r>
              <a:rPr lang="en-US" sz="3000" dirty="0">
                <a:latin typeface="+mj-lt"/>
              </a:rPr>
              <a:t> </a:t>
            </a:r>
            <a:r>
              <a:rPr lang="en-US" sz="3000" dirty="0" err="1">
                <a:latin typeface="+mj-lt"/>
              </a:rPr>
              <a:t>berpedoman</a:t>
            </a:r>
            <a:r>
              <a:rPr lang="en-US" sz="3000" dirty="0">
                <a:latin typeface="+mj-lt"/>
              </a:rPr>
              <a:t> </a:t>
            </a:r>
            <a:r>
              <a:rPr lang="en-US" sz="3000" dirty="0" err="1">
                <a:latin typeface="+mj-lt"/>
              </a:rPr>
              <a:t>pada</a:t>
            </a:r>
            <a:r>
              <a:rPr lang="en-US" sz="3000" dirty="0">
                <a:latin typeface="+mj-lt"/>
              </a:rPr>
              <a:t> </a:t>
            </a:r>
            <a:r>
              <a:rPr lang="en-US" sz="3000" dirty="0" err="1">
                <a:latin typeface="+mj-lt"/>
              </a:rPr>
              <a:t>PeraturanPemerintah</a:t>
            </a:r>
            <a:endParaRPr lang="en-US" sz="3000" dirty="0">
              <a:latin typeface="+mj-lt"/>
            </a:endParaRPr>
          </a:p>
          <a:p>
            <a:endParaRPr lang="en-US" dirty="0"/>
          </a:p>
          <a:p>
            <a:pPr lvl="0"/>
            <a:endParaRPr lang="en-US" dirty="0"/>
          </a:p>
        </p:txBody>
      </p:sp>
    </p:spTree>
    <p:extLst>
      <p:ext uri="{BB962C8B-B14F-4D97-AF65-F5344CB8AC3E}">
        <p14:creationId xmlns:p14="http://schemas.microsoft.com/office/powerpoint/2010/main" val="40495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1656</Words>
  <Application>Microsoft Office PowerPoint</Application>
  <PresentationFormat>On-screen Show (4:3)</PresentationFormat>
  <Paragraphs>161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Pembentukan Organisasi Perangkat  Daerah</vt:lpstr>
      <vt:lpstr>PowerPoint Presentation</vt:lpstr>
      <vt:lpstr>PowerPoint Presentation</vt:lpstr>
      <vt:lpstr>PowerPoint Presentation</vt:lpstr>
      <vt:lpstr>PowerPoint Presentation</vt:lpstr>
      <vt:lpstr>Jenis Perangkat Daerah</vt:lpstr>
      <vt:lpstr>2. Pemerintahan Daerah Kabupaten/Kota</vt:lpstr>
      <vt:lpstr>PowerPoint Presentation</vt:lpstr>
      <vt:lpstr>Perangkat Daerah Kabupaten/Kota terdiri atas:</vt:lpstr>
      <vt:lpstr>LEMBAGA PEMERINTAHAN DAERAH</vt:lpstr>
      <vt:lpstr>Sekretariat Daerah, Dinas Daerah, Lembaga Teknis Daerah, Camat, Lurah, dan Desa </vt:lpstr>
      <vt:lpstr>PowerPoint Presentation</vt:lpstr>
      <vt:lpstr>PowerPoint Presentation</vt:lpstr>
      <vt:lpstr>PowerPoint Presentation</vt:lpstr>
      <vt:lpstr> Desa menurut UU NOMOR 6 TAHUN 2014  </vt:lpstr>
      <vt:lpstr>Keuangan Daerah </vt:lpstr>
      <vt:lpstr>PowerPoint Presentation</vt:lpstr>
      <vt:lpstr>PowerPoint Presentation</vt:lpstr>
      <vt:lpstr> Perubahan pengelolaan Keuangan daerah berdasar PP 58 Th 2005  </vt:lpstr>
      <vt:lpstr>Pengelolaan Keuangan Daerah</vt:lpstr>
      <vt:lpstr>PowerPoint Presentation</vt:lpstr>
      <vt:lpstr> Sumber Pendapatan Daerah </vt:lpstr>
      <vt:lpstr> Pajak Daerah berdasarkan  PP 65/2001 </vt:lpstr>
      <vt:lpstr>Belanja Daerah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Pembentukan Organisasi   Daerah</dc:title>
  <dc:creator>My PC</dc:creator>
  <cp:lastModifiedBy>My PC</cp:lastModifiedBy>
  <cp:revision>9</cp:revision>
  <dcterms:created xsi:type="dcterms:W3CDTF">2021-05-05T05:07:32Z</dcterms:created>
  <dcterms:modified xsi:type="dcterms:W3CDTF">2021-08-16T01:58:46Z</dcterms:modified>
</cp:coreProperties>
</file>