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6" d="100"/>
          <a:sy n="96" d="100"/>
        </p:scale>
        <p:origin x="-636" y="10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57233"/>
            <a:ext cx="7772400" cy="2000263"/>
          </a:xfrm>
        </p:spPr>
        <p:txBody>
          <a:bodyPr>
            <a:normAutofit fontScale="90000"/>
          </a:bodyPr>
          <a:lstStyle/>
          <a:p>
            <a:r>
              <a:rPr lang="id-ID" dirty="0" smtClean="0"/>
              <a:t>CIRI - CIRI MASYARAKAT TANI</a:t>
            </a:r>
            <a:br>
              <a:rPr lang="id-ID" dirty="0" smtClean="0"/>
            </a:br>
            <a:r>
              <a:rPr lang="id-ID" dirty="0" smtClean="0"/>
              <a:t>dan </a:t>
            </a:r>
            <a:br>
              <a:rPr lang="id-ID" dirty="0" smtClean="0"/>
            </a:br>
            <a:r>
              <a:rPr lang="id-ID" dirty="0" smtClean="0"/>
              <a:t>STRATEGI PEMBERDAYAAN PETANI</a:t>
            </a:r>
            <a:endParaRPr lang="id-ID" dirty="0"/>
          </a:p>
        </p:txBody>
      </p:sp>
      <p:sp>
        <p:nvSpPr>
          <p:cNvPr id="3" name="Subtitle 2"/>
          <p:cNvSpPr>
            <a:spLocks noGrp="1"/>
          </p:cNvSpPr>
          <p:nvPr>
            <p:ph type="subTitle" idx="1"/>
          </p:nvPr>
        </p:nvSpPr>
        <p:spPr>
          <a:xfrm>
            <a:off x="1371600" y="3886200"/>
            <a:ext cx="6843738" cy="1752600"/>
          </a:xfrm>
        </p:spPr>
        <p:txBody>
          <a:bodyPr/>
          <a:lstStyle/>
          <a:p>
            <a:r>
              <a:rPr lang="id-ID" dirty="0" smtClean="0"/>
              <a:t>IR. CHRISTINE SRI WIDIPUTRANTI, M.P.</a:t>
            </a:r>
            <a:endParaRPr lang="id-ID" dirty="0"/>
          </a:p>
        </p:txBody>
      </p:sp>
    </p:spTree>
    <p:extLst>
      <p:ext uri="{BB962C8B-B14F-4D97-AF65-F5344CB8AC3E}">
        <p14:creationId xmlns="" xmlns:p14="http://schemas.microsoft.com/office/powerpoint/2010/main" val="3786856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r>
              <a:rPr lang="id-ID" dirty="0" smtClean="0"/>
              <a:t>CIRI CIRI PETANI INDONESIA</a:t>
            </a:r>
            <a:endParaRPr lang="id-ID" dirty="0"/>
          </a:p>
        </p:txBody>
      </p:sp>
      <p:sp>
        <p:nvSpPr>
          <p:cNvPr id="3" name="Content Placeholder 2"/>
          <p:cNvSpPr>
            <a:spLocks noGrp="1"/>
          </p:cNvSpPr>
          <p:nvPr>
            <p:ph idx="1"/>
          </p:nvPr>
        </p:nvSpPr>
        <p:spPr>
          <a:xfrm>
            <a:off x="457200" y="1066800"/>
            <a:ext cx="8229600" cy="5562600"/>
          </a:xfrm>
        </p:spPr>
        <p:txBody>
          <a:bodyPr>
            <a:normAutofit/>
          </a:bodyPr>
          <a:lstStyle/>
          <a:p>
            <a:pPr marL="0" indent="0">
              <a:buNone/>
            </a:pPr>
            <a:r>
              <a:rPr lang="id-ID" dirty="0" smtClean="0"/>
              <a:t>1. Berhubungan dengan budidaya tanaman  </a:t>
            </a:r>
          </a:p>
          <a:p>
            <a:pPr marL="0" indent="0">
              <a:buNone/>
            </a:pPr>
            <a:r>
              <a:rPr lang="id-ID" dirty="0"/>
              <a:t> </a:t>
            </a:r>
            <a:r>
              <a:rPr lang="id-ID" dirty="0" smtClean="0"/>
              <a:t>   pangan</a:t>
            </a:r>
          </a:p>
          <a:p>
            <a:pPr marL="0" indent="0">
              <a:buNone/>
            </a:pPr>
            <a:r>
              <a:rPr lang="id-ID" dirty="0" smtClean="0"/>
              <a:t>2. Modal relatif tidak besar</a:t>
            </a:r>
          </a:p>
          <a:p>
            <a:pPr marL="0" indent="0">
              <a:buNone/>
            </a:pPr>
            <a:r>
              <a:rPr lang="id-ID" dirty="0" smtClean="0"/>
              <a:t>3. Menggunakan sistem yang sederhana</a:t>
            </a:r>
          </a:p>
          <a:p>
            <a:pPr marL="0" indent="0">
              <a:buNone/>
            </a:pPr>
            <a:r>
              <a:rPr lang="id-ID" dirty="0" smtClean="0"/>
              <a:t>4. Kurang memiliki manajemen</a:t>
            </a:r>
          </a:p>
          <a:p>
            <a:pPr marL="514350" indent="-514350">
              <a:buAutoNum type="arabicPeriod" startAt="5"/>
            </a:pPr>
            <a:r>
              <a:rPr lang="id-ID" dirty="0" smtClean="0"/>
              <a:t>Skala  budidaya berskala kecil</a:t>
            </a:r>
          </a:p>
          <a:p>
            <a:pPr marL="514350" indent="-514350">
              <a:buAutoNum type="arabicPeriod" startAt="5"/>
            </a:pPr>
            <a:r>
              <a:rPr lang="id-ID" dirty="0" smtClean="0"/>
              <a:t>Para pekerja  dari kalangan rakyat kecil</a:t>
            </a:r>
          </a:p>
          <a:p>
            <a:pPr marL="514350" indent="-514350">
              <a:buAutoNum type="arabicPeriod" startAt="5"/>
            </a:pPr>
            <a:r>
              <a:rPr lang="id-ID" dirty="0" smtClean="0"/>
              <a:t>Produk dijual di pasar tradisional</a:t>
            </a:r>
          </a:p>
          <a:p>
            <a:pPr marL="0" indent="0">
              <a:buNone/>
            </a:pPr>
            <a:endParaRPr lang="id-ID" dirty="0"/>
          </a:p>
        </p:txBody>
      </p:sp>
    </p:spTree>
    <p:extLst>
      <p:ext uri="{BB962C8B-B14F-4D97-AF65-F5344CB8AC3E}">
        <p14:creationId xmlns="" xmlns:p14="http://schemas.microsoft.com/office/powerpoint/2010/main" val="2893906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marL="0" indent="0">
              <a:buNone/>
            </a:pPr>
            <a:r>
              <a:rPr lang="id-ID" dirty="0" smtClean="0"/>
              <a:t>Ciri –ciri petani menurut Rogers dalam Zulkifli, Arif:</a:t>
            </a:r>
          </a:p>
          <a:p>
            <a:pPr marL="0" indent="0">
              <a:buNone/>
            </a:pPr>
            <a:r>
              <a:rPr lang="id-ID" dirty="0" smtClean="0"/>
              <a:t>1. Kurang punya gairah untuk kapital kumulatif</a:t>
            </a:r>
            <a:endParaRPr lang="id-ID" dirty="0"/>
          </a:p>
          <a:p>
            <a:pPr marL="0" indent="0">
              <a:buNone/>
            </a:pPr>
            <a:r>
              <a:rPr lang="id-ID" dirty="0" smtClean="0"/>
              <a:t>2.Kurang punya kemampuan kerjasama dalam </a:t>
            </a:r>
          </a:p>
          <a:p>
            <a:pPr marL="0" indent="0">
              <a:buNone/>
            </a:pPr>
            <a:r>
              <a:rPr lang="id-ID" dirty="0" smtClean="0"/>
              <a:t>    sebuah organisasi yang besar dengan </a:t>
            </a:r>
          </a:p>
          <a:p>
            <a:pPr marL="0" indent="0">
              <a:buNone/>
            </a:pPr>
            <a:r>
              <a:rPr lang="id-ID" dirty="0"/>
              <a:t> </a:t>
            </a:r>
            <a:r>
              <a:rPr lang="id-ID" dirty="0" smtClean="0"/>
              <a:t>   pembagian kerja yang kompleks.</a:t>
            </a:r>
          </a:p>
          <a:p>
            <a:pPr marL="0" indent="0">
              <a:buNone/>
            </a:pPr>
            <a:r>
              <a:rPr lang="id-ID" dirty="0" smtClean="0"/>
              <a:t>3. Kurang bersahabat, kurang tunduk dan kurang</a:t>
            </a:r>
          </a:p>
          <a:p>
            <a:pPr marL="0" indent="0">
              <a:buNone/>
            </a:pPr>
            <a:r>
              <a:rPr lang="id-ID" dirty="0"/>
              <a:t> </a:t>
            </a:r>
            <a:r>
              <a:rPr lang="id-ID" dirty="0" smtClean="0"/>
              <a:t>    menghargai penguasa atau pejabat </a:t>
            </a:r>
          </a:p>
          <a:p>
            <a:pPr marL="0" indent="0">
              <a:buNone/>
            </a:pPr>
            <a:r>
              <a:rPr lang="id-ID" dirty="0"/>
              <a:t> </a:t>
            </a:r>
            <a:r>
              <a:rPr lang="id-ID" dirty="0" smtClean="0"/>
              <a:t>    pemerintah</a:t>
            </a:r>
          </a:p>
          <a:p>
            <a:pPr marL="0" indent="0">
              <a:buNone/>
            </a:pPr>
            <a:r>
              <a:rPr lang="id-ID" dirty="0" smtClean="0"/>
              <a:t>4. Kurang inovatif dan kreatif.</a:t>
            </a:r>
            <a:endParaRPr lang="id-ID" dirty="0"/>
          </a:p>
        </p:txBody>
      </p:sp>
    </p:spTree>
    <p:extLst>
      <p:ext uri="{BB962C8B-B14F-4D97-AF65-F5344CB8AC3E}">
        <p14:creationId xmlns="" xmlns:p14="http://schemas.microsoft.com/office/powerpoint/2010/main" val="1844116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45163"/>
          </a:xfrm>
        </p:spPr>
        <p:txBody>
          <a:bodyPr/>
          <a:lstStyle/>
          <a:p>
            <a:pPr marL="0" indent="0">
              <a:buNone/>
            </a:pPr>
            <a:r>
              <a:rPr lang="id-ID" dirty="0"/>
              <a:t>Ciri –ciri petani menurur Rogers dalam Zulkifli, Arif</a:t>
            </a:r>
            <a:r>
              <a:rPr lang="id-ID" dirty="0" smtClean="0"/>
              <a:t>:</a:t>
            </a:r>
          </a:p>
          <a:p>
            <a:pPr marL="0" indent="0">
              <a:buNone/>
            </a:pPr>
            <a:r>
              <a:rPr lang="id-ID" dirty="0" smtClean="0"/>
              <a:t>5. Kurang mampu  mengantisipasi dan </a:t>
            </a:r>
          </a:p>
          <a:p>
            <a:pPr marL="0" indent="0">
              <a:buNone/>
            </a:pPr>
            <a:r>
              <a:rPr lang="id-ID" dirty="0"/>
              <a:t> </a:t>
            </a:r>
            <a:r>
              <a:rPr lang="id-ID" dirty="0" smtClean="0"/>
              <a:t>   merencanakan masa depan.</a:t>
            </a:r>
          </a:p>
          <a:p>
            <a:pPr marL="0" indent="0">
              <a:buNone/>
            </a:pPr>
            <a:r>
              <a:rPr lang="id-ID" dirty="0" smtClean="0"/>
              <a:t>6. Kurang aspirasi, kurang punya cita-cita tinggi.</a:t>
            </a:r>
          </a:p>
          <a:p>
            <a:pPr marL="0" indent="0">
              <a:buNone/>
            </a:pPr>
            <a:r>
              <a:rPr lang="id-ID" dirty="0" smtClean="0"/>
              <a:t>7. Kurang dapat menahan diri dalam memenuhi </a:t>
            </a:r>
          </a:p>
          <a:p>
            <a:pPr marL="0" indent="0">
              <a:buNone/>
            </a:pPr>
            <a:r>
              <a:rPr lang="id-ID" dirty="0"/>
              <a:t> </a:t>
            </a:r>
            <a:r>
              <a:rPr lang="id-ID" dirty="0" smtClean="0"/>
              <a:t>    nafsu, terutama nafsu konsumtif</a:t>
            </a:r>
            <a:endParaRPr lang="id-ID" dirty="0"/>
          </a:p>
          <a:p>
            <a:pPr marL="0" indent="0">
              <a:buNone/>
            </a:pPr>
            <a:endParaRPr lang="id-ID" dirty="0"/>
          </a:p>
        </p:txBody>
      </p:sp>
    </p:spTree>
    <p:extLst>
      <p:ext uri="{BB962C8B-B14F-4D97-AF65-F5344CB8AC3E}">
        <p14:creationId xmlns="" xmlns:p14="http://schemas.microsoft.com/office/powerpoint/2010/main" val="3295226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marL="0" indent="0">
              <a:buNone/>
            </a:pPr>
            <a:r>
              <a:rPr lang="id-ID" dirty="0" smtClean="0"/>
              <a:t>Ciri –ciri Petani Masa Depan (Jokowi,2019)</a:t>
            </a:r>
          </a:p>
          <a:p>
            <a:pPr marL="0" indent="0">
              <a:buNone/>
            </a:pPr>
            <a:r>
              <a:rPr lang="id-ID" dirty="0" smtClean="0"/>
              <a:t>1. Petani semakin banyak menggunakan  </a:t>
            </a:r>
          </a:p>
          <a:p>
            <a:pPr marL="0" indent="0">
              <a:buNone/>
            </a:pPr>
            <a:r>
              <a:rPr lang="id-ID" dirty="0" smtClean="0"/>
              <a:t>     teknologi </a:t>
            </a:r>
            <a:r>
              <a:rPr lang="id-ID" smtClean="0"/>
              <a:t>untuk  meningkatkan </a:t>
            </a:r>
            <a:r>
              <a:rPr lang="id-ID" dirty="0" smtClean="0"/>
              <a:t>produktivitas </a:t>
            </a:r>
          </a:p>
          <a:p>
            <a:pPr marL="0" indent="0">
              <a:buNone/>
            </a:pPr>
            <a:r>
              <a:rPr lang="id-ID" dirty="0" smtClean="0"/>
              <a:t>     pertanian.</a:t>
            </a:r>
          </a:p>
          <a:p>
            <a:pPr marL="0" indent="0">
              <a:buNone/>
            </a:pPr>
            <a:r>
              <a:rPr lang="id-ID" dirty="0" smtClean="0"/>
              <a:t>2. Petani mampu berkelompok besar dalam </a:t>
            </a:r>
          </a:p>
          <a:p>
            <a:pPr marL="0" indent="0">
              <a:buNone/>
            </a:pPr>
            <a:r>
              <a:rPr lang="id-ID" dirty="0"/>
              <a:t> </a:t>
            </a:r>
            <a:r>
              <a:rPr lang="id-ID" dirty="0" smtClean="0"/>
              <a:t>   koperasi dan masuk dalam industri hilir </a:t>
            </a:r>
          </a:p>
          <a:p>
            <a:pPr marL="0" indent="0">
              <a:buNone/>
            </a:pPr>
            <a:r>
              <a:rPr lang="id-ID" dirty="0"/>
              <a:t> </a:t>
            </a:r>
            <a:r>
              <a:rPr lang="id-ID" dirty="0" smtClean="0"/>
              <a:t>   seperti penggilingan, pengemasan,  </a:t>
            </a:r>
          </a:p>
          <a:p>
            <a:pPr marL="0" indent="0">
              <a:buNone/>
            </a:pPr>
            <a:r>
              <a:rPr lang="id-ID" dirty="0"/>
              <a:t> </a:t>
            </a:r>
            <a:r>
              <a:rPr lang="id-ID" dirty="0" smtClean="0"/>
              <a:t>   pemasaran dan produk-produk  ikutannya.</a:t>
            </a:r>
          </a:p>
          <a:p>
            <a:pPr marL="0" indent="0">
              <a:buNone/>
            </a:pPr>
            <a:r>
              <a:rPr lang="id-ID" dirty="0"/>
              <a:t> </a:t>
            </a:r>
            <a:r>
              <a:rPr lang="id-ID" dirty="0" smtClean="0"/>
              <a:t>   Koperasi petani harus berdaya saing </a:t>
            </a:r>
          </a:p>
          <a:p>
            <a:pPr marL="0" indent="0">
              <a:buNone/>
            </a:pPr>
            <a:r>
              <a:rPr lang="id-ID" dirty="0"/>
              <a:t> </a:t>
            </a:r>
            <a:r>
              <a:rPr lang="id-ID" dirty="0" smtClean="0"/>
              <a:t>   sebagaimana perusahaan  modern.</a:t>
            </a:r>
            <a:endParaRPr lang="id-ID" dirty="0"/>
          </a:p>
        </p:txBody>
      </p:sp>
    </p:spTree>
    <p:extLst>
      <p:ext uri="{BB962C8B-B14F-4D97-AF65-F5344CB8AC3E}">
        <p14:creationId xmlns="" xmlns:p14="http://schemas.microsoft.com/office/powerpoint/2010/main" val="1589089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PEMBERDAYAAN PETANI</a:t>
            </a:r>
            <a:endParaRPr lang="id-ID" dirty="0"/>
          </a:p>
        </p:txBody>
      </p:sp>
      <p:sp>
        <p:nvSpPr>
          <p:cNvPr id="3" name="Content Placeholder 2"/>
          <p:cNvSpPr>
            <a:spLocks noGrp="1"/>
          </p:cNvSpPr>
          <p:nvPr>
            <p:ph idx="1"/>
          </p:nvPr>
        </p:nvSpPr>
        <p:spPr/>
        <p:txBody>
          <a:bodyPr>
            <a:normAutofit fontScale="92500" lnSpcReduction="20000"/>
          </a:bodyPr>
          <a:lstStyle/>
          <a:p>
            <a:pPr>
              <a:buNone/>
            </a:pPr>
            <a:r>
              <a:rPr lang="id-ID" dirty="0" smtClean="0"/>
              <a:t>Menurut Undang-undang Nomor 19 Tahun 2013 tentang Perlindungan dan Pemberdayaan Petani:</a:t>
            </a:r>
          </a:p>
          <a:p>
            <a:pPr>
              <a:buNone/>
            </a:pPr>
            <a:r>
              <a:rPr lang="id-ID" b="1" dirty="0" smtClean="0"/>
              <a:t>Pemberdayaan Petani </a:t>
            </a:r>
            <a:r>
              <a:rPr lang="id-ID" dirty="0" smtClean="0"/>
              <a:t>adalah segala upaya untuk meningkatkan kemampuan Petani untuk melaksanakan Usaha Tani yang lebih baik melalui pendidikan dan pelatihan, penyuluhan dan pendampingan, pengembangan sistem dan sarana pemasaran hasil Pertanian, konsolidasi dan jaminan luasan lahan pertanian, kemudahan akses ilmu pengetahuan, teknologi dan informasi, serta penguatan Kelembagaan Petani</a:t>
            </a:r>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STRATEGI PEMBERDAYAAN PETANI</a:t>
            </a:r>
            <a:endParaRPr lang="id-ID" dirty="0"/>
          </a:p>
        </p:txBody>
      </p:sp>
      <p:sp>
        <p:nvSpPr>
          <p:cNvPr id="3" name="Content Placeholder 2"/>
          <p:cNvSpPr>
            <a:spLocks noGrp="1"/>
          </p:cNvSpPr>
          <p:nvPr>
            <p:ph idx="1"/>
          </p:nvPr>
        </p:nvSpPr>
        <p:spPr>
          <a:xfrm>
            <a:off x="457200" y="1600200"/>
            <a:ext cx="8229600" cy="4972072"/>
          </a:xfrm>
        </p:spPr>
        <p:txBody>
          <a:bodyPr/>
          <a:lstStyle/>
          <a:p>
            <a:pPr marL="514350" indent="-514350">
              <a:buAutoNum type="arabicPeriod"/>
            </a:pPr>
            <a:r>
              <a:rPr lang="id-ID" dirty="0" smtClean="0"/>
              <a:t>Pendidikan dan pelatihan.</a:t>
            </a:r>
          </a:p>
          <a:p>
            <a:pPr marL="514350" indent="-514350">
              <a:buAutoNum type="arabicPeriod"/>
            </a:pPr>
            <a:r>
              <a:rPr lang="id-ID" dirty="0" smtClean="0"/>
              <a:t>Penyuluhan dan pendampingan.</a:t>
            </a:r>
          </a:p>
          <a:p>
            <a:pPr marL="514350" indent="-514350">
              <a:buAutoNum type="arabicPeriod"/>
            </a:pPr>
            <a:r>
              <a:rPr lang="id-ID" dirty="0" smtClean="0"/>
              <a:t>Pengembangan sistem dan sarana pemasran hasil pertanian.</a:t>
            </a:r>
          </a:p>
          <a:p>
            <a:pPr marL="514350" indent="-514350">
              <a:buAutoNum type="arabicPeriod"/>
            </a:pPr>
            <a:r>
              <a:rPr lang="id-ID" dirty="0" smtClean="0"/>
              <a:t>Konsolidasi dan jaminan luasan  lahan pertanian.</a:t>
            </a:r>
          </a:p>
          <a:p>
            <a:pPr marL="514350" indent="-514350">
              <a:buAutoNum type="arabicPeriod"/>
            </a:pPr>
            <a:r>
              <a:rPr lang="id-ID" dirty="0" smtClean="0"/>
              <a:t>Penyediaan fasilitas pembiayaan dan permodalan.</a:t>
            </a:r>
          </a:p>
          <a:p>
            <a:pPr marL="514350" indent="-514350">
              <a:buNone/>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STRATEGI PEMBERDAYAAN PETANI</a:t>
            </a:r>
            <a:br>
              <a:rPr lang="id-ID" dirty="0" smtClean="0"/>
            </a:br>
            <a:r>
              <a:rPr lang="id-ID" dirty="0" smtClean="0"/>
              <a:t>(lanjutan)</a:t>
            </a:r>
            <a:endParaRPr lang="id-ID" dirty="0"/>
          </a:p>
        </p:txBody>
      </p:sp>
      <p:sp>
        <p:nvSpPr>
          <p:cNvPr id="3" name="Content Placeholder 2"/>
          <p:cNvSpPr>
            <a:spLocks noGrp="1"/>
          </p:cNvSpPr>
          <p:nvPr>
            <p:ph idx="1"/>
          </p:nvPr>
        </p:nvSpPr>
        <p:spPr>
          <a:xfrm>
            <a:off x="457200" y="1600200"/>
            <a:ext cx="8229600" cy="4972072"/>
          </a:xfrm>
        </p:spPr>
        <p:txBody>
          <a:bodyPr>
            <a:normAutofit/>
          </a:bodyPr>
          <a:lstStyle/>
          <a:p>
            <a:pPr>
              <a:buNone/>
            </a:pPr>
            <a:r>
              <a:rPr lang="id-ID" dirty="0" smtClean="0"/>
              <a:t> 6. Kemudahan akses  ilmu pengetahuan    </a:t>
            </a:r>
          </a:p>
          <a:p>
            <a:pPr>
              <a:buNone/>
            </a:pPr>
            <a:r>
              <a:rPr lang="id-ID" dirty="0" smtClean="0"/>
              <a:t>      teknologi dan informasi.</a:t>
            </a:r>
          </a:p>
          <a:p>
            <a:pPr>
              <a:buNone/>
            </a:pPr>
            <a:r>
              <a:rPr lang="id-ID" dirty="0" smtClean="0"/>
              <a:t>7. Penguatan kelembagaan petani.</a:t>
            </a:r>
          </a:p>
          <a:p>
            <a:pPr>
              <a:buNone/>
            </a:pPr>
            <a:endParaRPr lang="id-ID"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342</Words>
  <Application>Microsoft Office PowerPoint</Application>
  <PresentationFormat>On-screen Show (4:3)</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CIRI - CIRI MASYARAKAT TANI dan  STRATEGI PEMBERDAYAAN PETANI</vt:lpstr>
      <vt:lpstr>CIRI CIRI PETANI INDONESIA</vt:lpstr>
      <vt:lpstr>Slide 3</vt:lpstr>
      <vt:lpstr>Slide 4</vt:lpstr>
      <vt:lpstr>Slide 5</vt:lpstr>
      <vt:lpstr>PEMBERDAYAAN PETANI</vt:lpstr>
      <vt:lpstr>STRATEGI PEMBERDAYAAN PETANI</vt:lpstr>
      <vt:lpstr>STRATEGI PEMBERDAYAAN PETANI (lanjutan)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CIRI - CIRI MASYARAKAT TANI</dc:title>
  <dc:creator>Christine</dc:creator>
  <cp:lastModifiedBy>Acer_PC</cp:lastModifiedBy>
  <cp:revision>23</cp:revision>
  <dcterms:created xsi:type="dcterms:W3CDTF">2006-08-16T00:00:00Z</dcterms:created>
  <dcterms:modified xsi:type="dcterms:W3CDTF">2022-06-07T20:28:15Z</dcterms:modified>
</cp:coreProperties>
</file>