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1"/>
  </p:notesMasterIdLst>
  <p:sldIdLst>
    <p:sldId id="256" r:id="rId3"/>
    <p:sldId id="265" r:id="rId4"/>
    <p:sldId id="261" r:id="rId5"/>
    <p:sldId id="262" r:id="rId6"/>
    <p:sldId id="258" r:id="rId7"/>
    <p:sldId id="263" r:id="rId8"/>
    <p:sldId id="259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0" autoAdjust="0"/>
    <p:restoredTop sz="9460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A3557F-32FA-4155-823C-80737DCE9C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2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DFB4A4-6930-4453-9BA0-A42AC10CE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4AA6-7317-491B-A154-A4C356609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4EFC2-CFBA-4B66-87F7-F855C0DE5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FBA86F-6120-450D-93A7-3E58D17A1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2438-7E61-4B9A-BD7B-DDA36759E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247E-7844-47E7-8103-C447B1346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058CB-3DBE-4A67-90A6-3BD66BBA4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DE29-02DF-46FC-87A4-F84D01FA3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8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B729F-E705-485A-B10F-FF7937CE0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F5668-AF4B-4593-87BC-D4897D8B4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4A8-416F-45F6-A40D-E806F7AC9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8A1A9-66EF-4EBB-B775-303824DC7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0329-641F-4256-B350-9DB3DE50B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B91C-F917-48E6-83A3-B44C1C037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3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B38C6-4369-48B3-AF20-1C607B6C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1330-3960-427E-8574-FF26C80AE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525B3-6896-4868-8914-5DB00C3927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0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DAC8-58CB-41FF-9E77-37F9BD57A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5614A-0DB8-45BE-8A48-94413B498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0044-6DDC-41B0-9311-E9D90F672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6258C-AB37-47FB-9004-189B0DB9F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CDF8-F466-4FB7-A9A7-653E2ECB7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EAC46-CE77-4112-811B-62A9C042DB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85374C-E88B-4316-A19C-753F7C583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1124744"/>
            <a:ext cx="6386909" cy="2376264"/>
          </a:xfrm>
        </p:spPr>
        <p:txBody>
          <a:bodyPr anchor="t"/>
          <a:lstStyle/>
          <a:p>
            <a:pPr algn="ctr"/>
            <a:r>
              <a:rPr lang="en-US" altLang="en-US" sz="4400" b="1" dirty="0" err="1" smtClean="0">
                <a:solidFill>
                  <a:srgbClr val="0070C0"/>
                </a:solidFill>
              </a:rPr>
              <a:t>Silab</a:t>
            </a:r>
            <a:r>
              <a:rPr lang="id-ID" altLang="en-US" sz="4400" b="1" dirty="0" smtClean="0">
                <a:solidFill>
                  <a:srgbClr val="0070C0"/>
                </a:solidFill>
              </a:rPr>
              <a:t>us </a:t>
            </a:r>
            <a:r>
              <a:rPr lang="en-US" altLang="en-US" sz="4400" b="1" dirty="0" smtClean="0">
                <a:solidFill>
                  <a:srgbClr val="0070C0"/>
                </a:solidFill>
              </a:rPr>
              <a:t/>
            </a:r>
            <a:br>
              <a:rPr lang="en-US" altLang="en-US" sz="4400" b="1" dirty="0" smtClean="0">
                <a:solidFill>
                  <a:srgbClr val="0070C0"/>
                </a:solidFill>
              </a:rPr>
            </a:br>
            <a:r>
              <a:rPr lang="en-US" altLang="en-US" sz="4400" b="1" dirty="0" err="1" smtClean="0">
                <a:solidFill>
                  <a:srgbClr val="0070C0"/>
                </a:solidFill>
              </a:rPr>
              <a:t>Teori</a:t>
            </a:r>
            <a:r>
              <a:rPr lang="en-US" altLang="en-US" sz="4400" b="1" dirty="0" smtClean="0">
                <a:solidFill>
                  <a:srgbClr val="0070C0"/>
                </a:solidFill>
              </a:rPr>
              <a:t> Governance</a:t>
            </a:r>
            <a:endParaRPr lang="id-ID" sz="4400" dirty="0">
              <a:solidFill>
                <a:srgbClr val="0070C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3886200"/>
            <a:ext cx="5760640" cy="1752600"/>
          </a:xfrm>
        </p:spPr>
        <p:txBody>
          <a:bodyPr/>
          <a:lstStyle/>
          <a:p>
            <a:pPr algn="ctr"/>
            <a:endParaRPr lang="id-ID" alt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alt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Fatih</a:t>
            </a:r>
            <a:r>
              <a:rPr lang="en-US" alt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</a:rPr>
              <a:t>Gama 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</a:rPr>
              <a:t>Abisono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</a:rPr>
              <a:t>, SIP, MA</a:t>
            </a:r>
            <a:r>
              <a:rPr lang="en-US" altLang="en-US" sz="28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id-ID" alt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d-ID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PRODI ILMU PEMERINTAHAN</a:t>
            </a:r>
          </a:p>
          <a:p>
            <a:pPr algn="ctr"/>
            <a:r>
              <a:rPr lang="id-ID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STPMD “APMD’</a:t>
            </a:r>
            <a:endParaRPr lang="en-US" alt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6316662" cy="864096"/>
          </a:xfrm>
        </p:spPr>
        <p:txBody>
          <a:bodyPr anchor="t"/>
          <a:lstStyle/>
          <a:p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p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80728"/>
            <a:ext cx="8784976" cy="568863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/>
              <a:t>Kajian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Governance </a:t>
            </a:r>
            <a:r>
              <a:rPr lang="en-US" sz="2800" dirty="0" err="1" smtClean="0"/>
              <a:t>meliputi</a:t>
            </a:r>
            <a:r>
              <a:rPr lang="en-US" sz="2800" dirty="0" smtClean="0"/>
              <a:t> </a:t>
            </a:r>
            <a:r>
              <a:rPr lang="en-US" sz="2800" dirty="0" err="1"/>
              <a:t>empat</a:t>
            </a:r>
            <a:r>
              <a:rPr lang="en-US" sz="2800" dirty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/>
              <a:t>:</a:t>
            </a:r>
            <a:r>
              <a:rPr lang="en-US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Governance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perspektif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/>
              <a:t>p</a:t>
            </a:r>
            <a:r>
              <a:rPr lang="en-US" sz="2800" dirty="0" err="1" smtClean="0"/>
              <a:t>engelolaan</a:t>
            </a:r>
            <a:r>
              <a:rPr lang="en-US" sz="2800" dirty="0" smtClean="0"/>
              <a:t> </a:t>
            </a:r>
            <a:r>
              <a:rPr lang="en-US" sz="2800" dirty="0" err="1"/>
              <a:t>u</a:t>
            </a:r>
            <a:r>
              <a:rPr lang="en-US" sz="2800" dirty="0" err="1" smtClean="0"/>
              <a:t>rusan</a:t>
            </a:r>
            <a:r>
              <a:rPr lang="en-US" sz="2800" dirty="0" smtClean="0"/>
              <a:t> </a:t>
            </a:r>
            <a:r>
              <a:rPr lang="en-US" sz="2800" dirty="0" err="1"/>
              <a:t>p</a:t>
            </a:r>
            <a:r>
              <a:rPr lang="en-US" sz="2800" dirty="0" err="1" smtClean="0"/>
              <a:t>ublik</a:t>
            </a:r>
            <a:r>
              <a:rPr lang="en-US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/>
              <a:t>Berbagai</a:t>
            </a:r>
            <a:r>
              <a:rPr lang="en-US" sz="2800" dirty="0" smtClean="0"/>
              <a:t> model Governance: Negara, </a:t>
            </a:r>
            <a:r>
              <a:rPr lang="en-US" sz="2800" dirty="0" err="1" smtClean="0"/>
              <a:t>Pasar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Inter </a:t>
            </a: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i="1" dirty="0" smtClean="0"/>
              <a:t>di </a:t>
            </a:r>
            <a:r>
              <a:rPr lang="en-US" sz="2800" i="1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ranah</a:t>
            </a:r>
            <a:r>
              <a:rPr lang="en-US" sz="2800" dirty="0" smtClean="0"/>
              <a:t> Governance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Inter </a:t>
            </a: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ranah</a:t>
            </a:r>
            <a:r>
              <a:rPr lang="en-US" sz="2800" dirty="0" smtClean="0"/>
              <a:t> Governance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kontestasi</a:t>
            </a:r>
            <a:r>
              <a:rPr lang="en-US" sz="2800" dirty="0"/>
              <a:t> </a:t>
            </a:r>
            <a:r>
              <a:rPr lang="en-US" sz="2800" dirty="0" err="1"/>
              <a:t>urusan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endParaRPr lang="en-US" sz="2800" dirty="0"/>
          </a:p>
          <a:p>
            <a:pPr marL="0" indent="0">
              <a:buNone/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05945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Tujuan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688632"/>
          </a:xfrm>
        </p:spPr>
        <p:txBody>
          <a:bodyPr/>
          <a:lstStyle/>
          <a:p>
            <a:r>
              <a:rPr lang="en-US" dirty="0" smtClean="0"/>
              <a:t>Mata </a:t>
            </a:r>
            <a:r>
              <a:rPr lang="id-ID" dirty="0" smtClean="0"/>
              <a:t>kuliah </a:t>
            </a:r>
            <a:r>
              <a:rPr lang="id-ID" dirty="0"/>
              <a:t>ini dirancang untuk mempersiapkan mahasiswa untuk memiliki pengetahuan yang utuh dan mendalam </a:t>
            </a:r>
            <a:r>
              <a:rPr lang="en-US" dirty="0" smtClean="0"/>
              <a:t>(</a:t>
            </a:r>
            <a:r>
              <a:rPr lang="en-US" dirty="0" err="1" smtClean="0"/>
              <a:t>toug</a:t>
            </a:r>
            <a:r>
              <a:rPr lang="id-ID" dirty="0" smtClean="0"/>
              <a:t>h</a:t>
            </a:r>
            <a:r>
              <a:rPr lang="en-US" dirty="0" err="1" smtClean="0"/>
              <a:t>tfull</a:t>
            </a:r>
            <a:r>
              <a:rPr lang="en-US" dirty="0" smtClean="0"/>
              <a:t>) </a:t>
            </a:r>
            <a:r>
              <a:rPr lang="id-ID" dirty="0" smtClean="0"/>
              <a:t>tentang </a:t>
            </a:r>
            <a:r>
              <a:rPr lang="id-ID" dirty="0"/>
              <a:t>skope studi dan praktik </a:t>
            </a:r>
            <a:r>
              <a:rPr lang="id-ID" i="1" dirty="0" smtClean="0"/>
              <a:t>governance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ada</a:t>
            </a:r>
            <a:r>
              <a:rPr lang="id-ID" dirty="0" smtClean="0"/>
              <a:t>. </a:t>
            </a:r>
            <a:r>
              <a:rPr lang="id-ID" dirty="0"/>
              <a:t>Di dalamnya akan dijelaskan pula tentang perubahan paradigmatik dan pergeseran konteks yang sangat dinamis. Tentu saja, dinamika tersebut dibayangkan seyogyanya bekerja dalam tata kelola pemerintahan yang demokratis.</a:t>
            </a:r>
            <a:endParaRPr lang="en-US" dirty="0"/>
          </a:p>
          <a:p>
            <a:r>
              <a:rPr lang="id-ID" dirty="0"/>
              <a:t>Namun demikian, kuliah ini juga berusaha ingin menjelaskan kompleksitas pengelolaan pemerintahan itu sendiri dan tantangan-tantangan baru yang mesti dijawab oleh studi politik dan pemerintahan kontemporer. Dengan cara semacam ini maka mahasiswa dibayangkan akan memiliki kemampuan analitis untuk melihat dinamika tata kelola pemerintahan di Indonesia.</a:t>
            </a:r>
            <a:endParaRPr lang="en-US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Metode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256584"/>
          </a:xfrm>
        </p:spPr>
        <p:txBody>
          <a:bodyPr/>
          <a:lstStyle/>
          <a:p>
            <a:pPr>
              <a:defRPr/>
            </a:pPr>
            <a:r>
              <a:rPr lang="en-US" sz="2800" b="1" dirty="0" err="1"/>
              <a:t>Metode</a:t>
            </a:r>
            <a:r>
              <a:rPr lang="en-US" sz="2800" b="1" dirty="0"/>
              <a:t>	:	</a:t>
            </a:r>
            <a:r>
              <a:rPr lang="en-US" sz="2800" dirty="0" err="1" smtClean="0"/>
              <a:t>Ceramah</a:t>
            </a:r>
            <a:r>
              <a:rPr lang="en-US" sz="2800" dirty="0"/>
              <a:t>, Tanya </a:t>
            </a:r>
            <a:r>
              <a:rPr lang="en-US" sz="2800" dirty="0" err="1"/>
              <a:t>Jawab</a:t>
            </a:r>
            <a:r>
              <a:rPr lang="en-US" sz="2800" dirty="0"/>
              <a:t>, </a:t>
            </a:r>
            <a:r>
              <a:rPr lang="en-US" sz="2800" dirty="0" err="1" smtClean="0"/>
              <a:t>Diskusi</a:t>
            </a:r>
            <a:r>
              <a:rPr lang="id-ID" sz="2800" dirty="0" smtClean="0"/>
              <a:t> 				interaktif</a:t>
            </a:r>
            <a:r>
              <a:rPr lang="en-US" sz="2800" dirty="0" smtClean="0"/>
              <a:t>,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id-ID" sz="2800" dirty="0" smtClean="0"/>
              <a:t>yang diperkaya </a:t>
            </a:r>
            <a:r>
              <a:rPr lang="id-ID" sz="2800" dirty="0" smtClean="0"/>
              <a:t>	</a:t>
            </a:r>
            <a:r>
              <a:rPr lang="id-ID" sz="2800" dirty="0" smtClean="0"/>
              <a:t>			dengan </a:t>
            </a:r>
            <a:r>
              <a:rPr lang="id-ID" sz="2800" dirty="0" smtClean="0"/>
              <a:t>Studi Kasus </a:t>
            </a:r>
            <a:endParaRPr lang="en-US" sz="2800" dirty="0"/>
          </a:p>
          <a:p>
            <a:pPr>
              <a:defRPr/>
            </a:pPr>
            <a:r>
              <a:rPr lang="en-US" sz="2800" b="1" dirty="0" err="1"/>
              <a:t>Tugas</a:t>
            </a:r>
            <a:r>
              <a:rPr lang="en-US" sz="2800" b="1" dirty="0"/>
              <a:t>	</a:t>
            </a:r>
            <a:r>
              <a:rPr lang="en-US" sz="2800" dirty="0"/>
              <a:t>:	</a:t>
            </a:r>
            <a:r>
              <a:rPr lang="id-ID" sz="2800" dirty="0" smtClean="0"/>
              <a:t>Review Literatur, </a:t>
            </a:r>
            <a:r>
              <a:rPr lang="en-US" sz="2800" dirty="0" err="1" smtClean="0"/>
              <a:t>Makalah</a:t>
            </a:r>
            <a:r>
              <a:rPr lang="en-US" sz="2800" dirty="0" smtClean="0"/>
              <a:t> </a:t>
            </a:r>
            <a:r>
              <a:rPr lang="id-ID" sz="2800" dirty="0" smtClean="0"/>
              <a:t>					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(</a:t>
            </a:r>
            <a:r>
              <a:rPr lang="en-US" sz="2800" dirty="0"/>
              <a:t>UTS), </a:t>
            </a:r>
            <a:r>
              <a:rPr lang="id-ID" sz="2800" dirty="0" smtClean="0"/>
              <a:t>Responsi</a:t>
            </a:r>
            <a:endParaRPr lang="en-US" sz="2800" dirty="0"/>
          </a:p>
          <a:p>
            <a:pPr>
              <a:defRPr/>
            </a:pPr>
            <a:r>
              <a:rPr lang="en-US" sz="2800" b="1" dirty="0"/>
              <a:t>Media	:	</a:t>
            </a:r>
            <a:r>
              <a:rPr lang="en-US" sz="2800" dirty="0"/>
              <a:t>White Board, LCD </a:t>
            </a:r>
            <a:r>
              <a:rPr lang="en-US" sz="2800" dirty="0" err="1"/>
              <a:t>Proyektor</a:t>
            </a:r>
            <a:r>
              <a:rPr lang="en-US" sz="2800" dirty="0"/>
              <a:t>, </a:t>
            </a:r>
            <a:r>
              <a:rPr lang="id-ID" sz="2800" dirty="0" smtClean="0"/>
              <a:t>				</a:t>
            </a:r>
            <a:r>
              <a:rPr lang="en-US" sz="2800" dirty="0" err="1" smtClean="0"/>
              <a:t>Materi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/>
              <a:t>, </a:t>
            </a:r>
            <a:r>
              <a:rPr lang="en-US" sz="2800" dirty="0" err="1"/>
              <a:t>Buku</a:t>
            </a:r>
            <a:r>
              <a:rPr lang="en-US" sz="2800" dirty="0"/>
              <a:t> </a:t>
            </a:r>
            <a:r>
              <a:rPr lang="en-US" sz="2800" dirty="0" err="1"/>
              <a:t>Referensi</a:t>
            </a:r>
            <a:endParaRPr lang="it-IT" altLang="en-US" sz="28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71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332657"/>
            <a:ext cx="7313612" cy="864096"/>
          </a:xfrm>
        </p:spPr>
        <p:txBody>
          <a:bodyPr anchor="t"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40768"/>
            <a:ext cx="8856984" cy="5112568"/>
          </a:xfrm>
        </p:spPr>
        <p:txBody>
          <a:bodyPr/>
          <a:lstStyle/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dirinci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1 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Penjelasan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Mata </a:t>
            </a:r>
            <a:r>
              <a:rPr lang="en-US" altLang="en-US" sz="2000" dirty="0" err="1" smtClean="0"/>
              <a:t>kuliah</a:t>
            </a:r>
            <a:r>
              <a:rPr lang="en-US" altLang="en-US" sz="2000" dirty="0" smtClean="0"/>
              <a:t> (</a:t>
            </a:r>
            <a:r>
              <a:rPr lang="en-US" altLang="en-US" sz="2000" dirty="0" err="1" smtClean="0"/>
              <a:t>Spektrum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Studi</a:t>
            </a:r>
            <a:r>
              <a:rPr lang="en-US" altLang="en-US" sz="2000" dirty="0"/>
              <a:t>, </a:t>
            </a:r>
            <a:r>
              <a:rPr lang="en-US" altLang="en-US" sz="2000" dirty="0" err="1" smtClean="0"/>
              <a:t>Penugasan</a:t>
            </a:r>
            <a:r>
              <a:rPr lang="en-US" altLang="en-US" sz="2000" dirty="0" smtClean="0"/>
              <a:t>,    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	   </a:t>
            </a:r>
            <a:r>
              <a:rPr lang="id-ID" altLang="en-US" sz="2000" dirty="0" smtClean="0"/>
              <a:t>Kontrak Belajar</a:t>
            </a:r>
            <a:r>
              <a:rPr lang="en-US" altLang="en-US" sz="2000" dirty="0" smtClean="0"/>
              <a:t>, </a:t>
            </a:r>
            <a:r>
              <a:rPr lang="en-US" altLang="en-US" sz="2000" dirty="0" err="1"/>
              <a:t>Evaluasi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Pembelajaran</a:t>
            </a:r>
            <a:r>
              <a:rPr lang="en-US" altLang="en-US" sz="2000" dirty="0" smtClean="0"/>
              <a:t>).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2 :  </a:t>
            </a:r>
            <a:r>
              <a:rPr lang="en-US" altLang="en-US" sz="2000" dirty="0" err="1" smtClean="0"/>
              <a:t>Asal-usul</a:t>
            </a:r>
            <a:r>
              <a:rPr lang="en-US" altLang="en-US" sz="2000" dirty="0" smtClean="0"/>
              <a:t> Governance: </a:t>
            </a:r>
            <a:r>
              <a:rPr lang="en-US" altLang="en-US" sz="2000" dirty="0" err="1" smtClean="0"/>
              <a:t>konteks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historis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3 :  </a:t>
            </a:r>
            <a:r>
              <a:rPr lang="en-US" altLang="en-US" sz="2000" dirty="0" err="1" smtClean="0"/>
              <a:t>Makna</a:t>
            </a:r>
            <a:r>
              <a:rPr lang="en-US" altLang="en-US" sz="2000" dirty="0" smtClean="0"/>
              <a:t> &amp; </a:t>
            </a:r>
            <a:r>
              <a:rPr lang="en-US" altLang="en-US" sz="2000" dirty="0" err="1" smtClean="0"/>
              <a:t>ruang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lingkup</a:t>
            </a:r>
            <a:r>
              <a:rPr lang="en-US" altLang="en-US" sz="2000" dirty="0" smtClean="0"/>
              <a:t> Governance (Publicness, Power 		    relation, and Governance)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4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kepentingan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 : 		    Model </a:t>
            </a:r>
            <a:r>
              <a:rPr lang="en-US" altLang="en-US" sz="2000" dirty="0" err="1" smtClean="0"/>
              <a:t>Klasik</a:t>
            </a:r>
            <a:r>
              <a:rPr lang="en-US" altLang="en-US" sz="2000" dirty="0" smtClean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5 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tantangan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		    </a:t>
            </a:r>
            <a:r>
              <a:rPr lang="en-US" altLang="en-US" sz="2000" dirty="0" err="1" smtClean="0"/>
              <a:t>reformasi</a:t>
            </a:r>
            <a:r>
              <a:rPr lang="en-US" altLang="en-US" sz="2000" dirty="0" smtClean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6 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/>
              <a:t>: Good 	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	   Governance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reformasi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tata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kelola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berbasis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pasar</a:t>
            </a:r>
            <a:endParaRPr lang="en-US" altLang="en-US" sz="2000" dirty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endParaRPr lang="id-ID" altLang="en-US" sz="20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332657"/>
            <a:ext cx="7313612" cy="864096"/>
          </a:xfrm>
        </p:spPr>
        <p:txBody>
          <a:bodyPr anchor="t"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340768"/>
            <a:ext cx="8712968" cy="5256584"/>
          </a:xfrm>
        </p:spPr>
        <p:txBody>
          <a:bodyPr/>
          <a:lstStyle/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7 </a:t>
            </a:r>
            <a:r>
              <a:rPr lang="en-US" altLang="en-US" sz="2000" dirty="0" smtClean="0"/>
              <a:t>  :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pengelolaan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publik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ala </a:t>
            </a:r>
            <a:r>
              <a:rPr lang="en-US" altLang="en-US" sz="2000" dirty="0" err="1" smtClean="0"/>
              <a:t>komunitas</a:t>
            </a:r>
            <a:endParaRPr lang="en-US" altLang="en-US" sz="2000" dirty="0" smtClean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8   : </a:t>
            </a:r>
            <a:r>
              <a:rPr lang="en-US" altLang="en-US" sz="2000" dirty="0" err="1" smtClean="0"/>
              <a:t>Variasi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model</a:t>
            </a:r>
            <a:endParaRPr lang="en-US" sz="2000" dirty="0" smtClean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9   : </a:t>
            </a:r>
            <a:r>
              <a:rPr lang="en-US" altLang="en-US" sz="2000" dirty="0" err="1" smtClean="0"/>
              <a:t>Resiko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Krisis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Tantangan</a:t>
            </a:r>
            <a:r>
              <a:rPr lang="en-US" altLang="en-US" sz="2000" dirty="0" smtClean="0"/>
              <a:t> Democratic Governance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10 </a:t>
            </a:r>
            <a:r>
              <a:rPr lang="en-US" altLang="en-US" sz="2000" dirty="0"/>
              <a:t>: </a:t>
            </a:r>
            <a:r>
              <a:rPr lang="id-ID" altLang="en-US" sz="2000" dirty="0" smtClean="0"/>
              <a:t> Kasus </a:t>
            </a:r>
            <a:r>
              <a:rPr lang="en-US" altLang="en-US" sz="2000" dirty="0" smtClean="0"/>
              <a:t>I</a:t>
            </a:r>
            <a:endParaRPr lang="en-US" altLang="en-US" sz="2000" dirty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11 </a:t>
            </a:r>
            <a:r>
              <a:rPr lang="en-US" altLang="en-US" sz="2000" dirty="0"/>
              <a:t>: </a:t>
            </a:r>
            <a:r>
              <a:rPr lang="id-ID" altLang="en-US" sz="2000" dirty="0" smtClean="0"/>
              <a:t> Kasus </a:t>
            </a:r>
            <a:r>
              <a:rPr lang="en-US" altLang="en-US" sz="2000" dirty="0" smtClean="0"/>
              <a:t>II</a:t>
            </a:r>
            <a:endParaRPr lang="en-US" altLang="en-US" sz="2000" dirty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12 </a:t>
            </a:r>
            <a:r>
              <a:rPr lang="en-US" altLang="en-US" sz="2000" dirty="0"/>
              <a:t>: </a:t>
            </a:r>
            <a:r>
              <a:rPr lang="id-ID" altLang="en-US" sz="2000" dirty="0" smtClean="0"/>
              <a:t> Kasus </a:t>
            </a:r>
            <a:r>
              <a:rPr lang="en-US" altLang="en-US" sz="2000" dirty="0" smtClean="0"/>
              <a:t>III</a:t>
            </a:r>
            <a:endParaRPr lang="en-US" altLang="en-US" sz="2000" dirty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13 </a:t>
            </a:r>
            <a:r>
              <a:rPr lang="en-US" altLang="en-US" sz="2000" dirty="0"/>
              <a:t>: </a:t>
            </a:r>
            <a:r>
              <a:rPr lang="id-ID" altLang="en-US" sz="2000" dirty="0" smtClean="0"/>
              <a:t> Kasus </a:t>
            </a:r>
            <a:r>
              <a:rPr lang="en-US" altLang="en-US" sz="2000" dirty="0" smtClean="0"/>
              <a:t>IV </a:t>
            </a:r>
            <a:endParaRPr lang="en-US" altLang="en-US" sz="2000" dirty="0" smtClean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14 : Review</a:t>
            </a:r>
            <a:endParaRPr lang="en-US" altLang="en-US" sz="2000" dirty="0"/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53575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Evaluasi Pembelajaran</a:t>
            </a:r>
            <a:endParaRPr lang="id-ID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9" y="1600200"/>
            <a:ext cx="8358510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 err="1"/>
              <a:t>Presensi</a:t>
            </a:r>
            <a:r>
              <a:rPr lang="en-US" dirty="0"/>
              <a:t>		</a:t>
            </a:r>
            <a:r>
              <a:rPr lang="id-ID" dirty="0" smtClean="0"/>
              <a:t>	</a:t>
            </a:r>
            <a:r>
              <a:rPr lang="en-US" dirty="0" smtClean="0"/>
              <a:t>:  10 </a:t>
            </a:r>
            <a:r>
              <a:rPr lang="en-US" dirty="0"/>
              <a:t>% </a:t>
            </a:r>
            <a:r>
              <a:rPr lang="en-US" dirty="0" smtClean="0"/>
              <a:t> (</a:t>
            </a:r>
            <a:r>
              <a:rPr lang="en-US" dirty="0" err="1"/>
              <a:t>Wajib</a:t>
            </a:r>
            <a:r>
              <a:rPr lang="en-US" dirty="0"/>
              <a:t> 75 % </a:t>
            </a:r>
            <a:r>
              <a:rPr lang="en-US" dirty="0" err="1"/>
              <a:t>Hadir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id-ID" dirty="0" smtClean="0"/>
              <a:t>Review		 </a:t>
            </a:r>
            <a:r>
              <a:rPr lang="en-US" dirty="0"/>
              <a:t>	:  </a:t>
            </a:r>
            <a:r>
              <a:rPr lang="id-ID" dirty="0" smtClean="0"/>
              <a:t> 25</a:t>
            </a:r>
            <a:r>
              <a:rPr lang="en-US" dirty="0" smtClean="0"/>
              <a:t> % </a:t>
            </a:r>
            <a:r>
              <a:rPr lang="en-US" dirty="0" smtClean="0"/>
              <a:t>(</a:t>
            </a:r>
            <a:r>
              <a:rPr lang="id-ID" dirty="0" smtClean="0"/>
              <a:t>8X Review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UTS 			:  </a:t>
            </a:r>
            <a:r>
              <a:rPr lang="id-ID" dirty="0" smtClean="0"/>
              <a:t> 30</a:t>
            </a:r>
            <a:r>
              <a:rPr lang="en-US" dirty="0" smtClean="0"/>
              <a:t> % </a:t>
            </a:r>
            <a:r>
              <a:rPr lang="en-US" dirty="0" smtClean="0"/>
              <a:t>(</a:t>
            </a:r>
            <a:r>
              <a:rPr lang="id-ID" dirty="0"/>
              <a:t>Makalah </a:t>
            </a:r>
            <a:r>
              <a:rPr lang="id-ID" dirty="0" smtClean="0"/>
              <a:t>Individu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UAS</a:t>
            </a:r>
            <a:r>
              <a:rPr lang="en-US" dirty="0"/>
              <a:t>			:  </a:t>
            </a:r>
            <a:r>
              <a:rPr lang="id-ID" dirty="0" smtClean="0"/>
              <a:t> </a:t>
            </a:r>
            <a:r>
              <a:rPr lang="en-US" dirty="0" smtClean="0"/>
              <a:t>3</a:t>
            </a:r>
            <a:r>
              <a:rPr lang="id-ID" dirty="0" smtClean="0"/>
              <a:t>5</a:t>
            </a:r>
            <a:r>
              <a:rPr lang="en-US" dirty="0" smtClean="0"/>
              <a:t> </a:t>
            </a:r>
            <a:r>
              <a:rPr lang="en-US" dirty="0"/>
              <a:t>% (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404664"/>
            <a:ext cx="8226425" cy="5721499"/>
          </a:xfrm>
        </p:spPr>
        <p:txBody>
          <a:bodyPr/>
          <a:lstStyle/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endParaRPr lang="id-ID" sz="4000" dirty="0"/>
          </a:p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r>
              <a:rPr lang="id-ID" sz="4000" dirty="0" smtClean="0"/>
              <a:t>TERIMA KASIH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13575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1924_slide">
  <a:themeElements>
    <a:clrScheme name="Office Theme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ind_1924_slide</Template>
  <TotalTime>1780</TotalTime>
  <Words>265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ind_1924_slide</vt:lpstr>
      <vt:lpstr>1_Default Design</vt:lpstr>
      <vt:lpstr>Silabus  Teori Governance</vt:lpstr>
      <vt:lpstr>Ruang Lingkup Pembelajaran</vt:lpstr>
      <vt:lpstr>Tujuan Pembelajaran</vt:lpstr>
      <vt:lpstr>Metode Pembelajaran</vt:lpstr>
      <vt:lpstr>Rincian Materi Perkuliahan</vt:lpstr>
      <vt:lpstr>Rincian Materi Perkuliahan</vt:lpstr>
      <vt:lpstr>Evaluasi Pembelajaran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Gamelan</dc:creator>
  <cp:lastModifiedBy>user</cp:lastModifiedBy>
  <cp:revision>49</cp:revision>
  <dcterms:created xsi:type="dcterms:W3CDTF">2016-02-21T12:46:20Z</dcterms:created>
  <dcterms:modified xsi:type="dcterms:W3CDTF">2020-09-30T00:58:51Z</dcterms:modified>
</cp:coreProperties>
</file>