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0" r:id="rId4"/>
    <p:sldId id="261" r:id="rId5"/>
    <p:sldId id="262" r:id="rId6"/>
    <p:sldId id="264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476" y="-4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34893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894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5671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2161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97502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35669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73467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6980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2716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270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261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B4ADC6-FE56-487C-8AE1-3CC6384AE829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AB9D62-9F1D-42EC-B425-BC06EC36E4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6765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PRINSIP_PRINSIP PEMBANGUNAN BERKELANJUTAN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20926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96962"/>
          </a:xfrm>
        </p:spPr>
        <p:txBody>
          <a:bodyPr>
            <a:normAutofit/>
          </a:bodyPr>
          <a:lstStyle/>
          <a:p>
            <a:pPr algn="l"/>
            <a:r>
              <a:rPr lang="id-ID" sz="2400" dirty="0" smtClean="0"/>
              <a:t>Menurut Surya T. Djajadiningrat, agar proses pembangunan dapat berkealnjutan, harus bertumpu pada beberapa faktor:</a:t>
            </a:r>
            <a:endParaRPr lang="id-ID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678363"/>
          </a:xfrm>
        </p:spPr>
        <p:txBody>
          <a:bodyPr>
            <a:normAutofit/>
          </a:bodyPr>
          <a:lstStyle/>
          <a:p>
            <a:r>
              <a:rPr lang="id-ID" sz="2400" dirty="0" smtClean="0"/>
              <a:t>Kondisi sumber daya alam.</a:t>
            </a:r>
          </a:p>
          <a:p>
            <a:r>
              <a:rPr lang="id-ID" sz="2400" dirty="0" smtClean="0"/>
              <a:t>Kualitas lingkungan</a:t>
            </a:r>
          </a:p>
          <a:p>
            <a:r>
              <a:rPr lang="id-ID" sz="2400" dirty="0" smtClean="0"/>
              <a:t>Kependudukan</a:t>
            </a:r>
          </a:p>
          <a:p>
            <a:endParaRPr lang="id-ID" sz="2400" dirty="0"/>
          </a:p>
          <a:p>
            <a:r>
              <a:rPr lang="id-ID" sz="2400" dirty="0" smtClean="0"/>
              <a:t>John Elkington: 3p (profit, people dan planet)</a:t>
            </a:r>
          </a:p>
          <a:p>
            <a:pPr marL="0" indent="0">
              <a:buNone/>
            </a:pPr>
            <a:r>
              <a:rPr lang="id-ID" sz="2400" dirty="0"/>
              <a:t>	</a:t>
            </a:r>
            <a:r>
              <a:rPr lang="id-ID" sz="2400" dirty="0" smtClean="0"/>
              <a:t>bukan hanya profit yang dikejar, tetapi harus memberikan 	kontribusi positif kepada masyarakat (people), dan ikut 	aktif dalam menjaga kelestarian lingkungan</a:t>
            </a:r>
            <a:endParaRPr lang="id-ID" sz="2400" dirty="0"/>
          </a:p>
        </p:txBody>
      </p:sp>
    </p:spTree>
    <p:extLst>
      <p:ext uri="{BB962C8B-B14F-4D97-AF65-F5344CB8AC3E}">
        <p14:creationId xmlns:p14="http://schemas.microsoft.com/office/powerpoint/2010/main" val="34166487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rmAutofit fontScale="90000"/>
          </a:bodyPr>
          <a:lstStyle/>
          <a:p>
            <a:pPr algn="l"/>
            <a:r>
              <a:rPr lang="id-ID" sz="2700" dirty="0"/>
              <a:t>Terdapat tujuan dari pembangunan berkesinambungan, yakni: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638800"/>
          </a:xfrm>
        </p:spPr>
        <p:txBody>
          <a:bodyPr>
            <a:normAutofit fontScale="70000" lnSpcReduction="20000"/>
          </a:bodyPr>
          <a:lstStyle/>
          <a:p>
            <a:r>
              <a:rPr lang="id-ID" dirty="0" smtClean="0"/>
              <a:t>Menyelesaikan </a:t>
            </a:r>
            <a:r>
              <a:rPr lang="id-ID" dirty="0"/>
              <a:t>segala bentuk masalah kemiskinan pada seluruh tempat (baik pada desa, kota, dan lain sebagainya)</a:t>
            </a:r>
          </a:p>
          <a:p>
            <a:r>
              <a:rPr lang="id-ID" dirty="0"/>
              <a:t>Membuat kepastian pendidikan yang layak, berkualitas dan inklusif dan juga mendorong kesempatan belajar seumur hidup untuk semua orang.</a:t>
            </a:r>
          </a:p>
          <a:p>
            <a:r>
              <a:rPr lang="id-ID" dirty="0"/>
              <a:t>Tercapainya kesetaraan gender dan pemberdayaan pada perempuan</a:t>
            </a:r>
          </a:p>
          <a:p>
            <a:r>
              <a:rPr lang="id-ID" dirty="0"/>
              <a:t>Mengakhiri kelaparan dengan penggalaan pertanian berkelanjutan, mencapai ketahanan pangan dan perbaikan nutrisi.</a:t>
            </a:r>
          </a:p>
          <a:p>
            <a:r>
              <a:rPr lang="id-ID" dirty="0"/>
              <a:t>Menjamin akses air dan sanitasi untuk semua orang</a:t>
            </a:r>
          </a:p>
          <a:p>
            <a:r>
              <a:rPr lang="id-ID" dirty="0"/>
              <a:t>Penggalaan hidup sehat dan mendukung kesejahteraan untuk semua umur</a:t>
            </a:r>
          </a:p>
          <a:p>
            <a:r>
              <a:rPr lang="id-ID" dirty="0"/>
              <a:t>Memastikan akses energi yang terjangkau, bisa diandalka, berkelanjutan dan modern</a:t>
            </a:r>
          </a:p>
          <a:p>
            <a:r>
              <a:rPr lang="id-ID" dirty="0"/>
              <a:t>Mengurangi kesenjangan baik dalam dan antar negara</a:t>
            </a:r>
          </a:p>
          <a:p>
            <a:r>
              <a:rPr lang="id-ID" dirty="0"/>
              <a:t>Pembangunan infrastruktur yang kuat, mempromosikan industrial berkelanjutan dan mendorong inovasi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622242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pPr algn="l"/>
            <a:r>
              <a:rPr lang="id-ID" sz="2700" dirty="0">
                <a:solidFill>
                  <a:prstClr val="black"/>
                </a:solidFill>
              </a:rPr>
              <a:t>Terdapat tujuan dari pembangunan berkesinambungan, yakni: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562600"/>
          </a:xfrm>
        </p:spPr>
        <p:txBody>
          <a:bodyPr>
            <a:normAutofit fontScale="70000" lnSpcReduction="20000"/>
          </a:bodyPr>
          <a:lstStyle/>
          <a:p>
            <a:r>
              <a:rPr lang="id-ID" dirty="0"/>
              <a:t>Melakukan promosi pertumbungan ekonomi yang berkelanjutan dan inklusif dan juga lapangan pekerjaan yang layak untuk semua orang.</a:t>
            </a:r>
          </a:p>
          <a:p>
            <a:r>
              <a:rPr lang="id-ID" dirty="0"/>
              <a:t>Memastikan pola konsumsi dan produksi yang berkelanjutan</a:t>
            </a:r>
          </a:p>
          <a:p>
            <a:r>
              <a:rPr lang="id-ID" dirty="0"/>
              <a:t>Membuat perkotaan yang inklusif, aman, kuat dan berkelanjutan</a:t>
            </a:r>
          </a:p>
          <a:p>
            <a:r>
              <a:rPr lang="id-ID" dirty="0"/>
              <a:t>Mengambil langkah penting untuk melawan perubahan iklim dan juga dampaknya.</a:t>
            </a:r>
          </a:p>
          <a:p>
            <a:r>
              <a:rPr lang="id-ID" dirty="0"/>
              <a:t>Memastikan pola konsumsi dan produksi yang berkelanjutan</a:t>
            </a:r>
          </a:p>
          <a:p>
            <a:r>
              <a:rPr lang="id-ID" dirty="0"/>
              <a:t>Melindungi dan memanfaatkan samudra, laut dan sumber daya kelautan yang berkelanjutan</a:t>
            </a:r>
          </a:p>
          <a:p>
            <a:r>
              <a:rPr lang="id-ID" dirty="0"/>
              <a:t>Membuat hidup kemitraan global kembali untuk pembangunan berkelanjutan</a:t>
            </a:r>
          </a:p>
          <a:p>
            <a:r>
              <a:rPr lang="id-ID" dirty="0"/>
              <a:t>Mendorong masyarakat yang adil, damai dan inklusif</a:t>
            </a:r>
          </a:p>
          <a:p>
            <a:r>
              <a:rPr lang="id-ID" dirty="0"/>
              <a:t>Mengelola hutan dengan berkelanjutan, melawan berubahnya lahan menjadi gurun, menghentikan dan melakukan rehabilitasi kerusakan lahan, dan juga menjalankan penghentian punahnya keanekaragaman hayati.</a:t>
            </a:r>
          </a:p>
        </p:txBody>
      </p:sp>
    </p:spTree>
    <p:extLst>
      <p:ext uri="{BB962C8B-B14F-4D97-AF65-F5344CB8AC3E}">
        <p14:creationId xmlns:p14="http://schemas.microsoft.com/office/powerpoint/2010/main" val="172996004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err="1" smtClean="0"/>
              <a:t>Empat</a:t>
            </a:r>
            <a:r>
              <a:rPr lang="en-US" dirty="0" smtClean="0"/>
              <a:t> </a:t>
            </a:r>
            <a:r>
              <a:rPr lang="en-US" dirty="0" err="1" smtClean="0"/>
              <a:t>prinsip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mencapai</a:t>
            </a:r>
            <a:r>
              <a:rPr lang="en-US" dirty="0" smtClean="0"/>
              <a:t> </a:t>
            </a:r>
            <a:r>
              <a:rPr lang="en-US" dirty="0" err="1" smtClean="0"/>
              <a:t>pembangunan</a:t>
            </a:r>
            <a:r>
              <a:rPr lang="en-US" dirty="0" smtClean="0"/>
              <a:t> </a:t>
            </a:r>
            <a:r>
              <a:rPr lang="en-US" dirty="0" err="1" smtClean="0"/>
              <a:t>berkelanjutan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Pemenuhan</a:t>
            </a:r>
            <a:r>
              <a:rPr lang="en-US" dirty="0" smtClean="0"/>
              <a:t> </a:t>
            </a:r>
            <a:r>
              <a:rPr lang="en-US" dirty="0" err="1" smtClean="0"/>
              <a:t>kebutuhan</a:t>
            </a:r>
            <a:r>
              <a:rPr lang="en-US" dirty="0" smtClean="0"/>
              <a:t> </a:t>
            </a:r>
            <a:r>
              <a:rPr lang="en-US" dirty="0" err="1" smtClean="0"/>
              <a:t>dasar</a:t>
            </a:r>
            <a:r>
              <a:rPr lang="en-US" dirty="0" smtClean="0"/>
              <a:t> </a:t>
            </a:r>
            <a:r>
              <a:rPr lang="en-US" dirty="0" err="1" smtClean="0"/>
              <a:t>manusia</a:t>
            </a:r>
            <a:endParaRPr lang="en-US" dirty="0" smtClean="0"/>
          </a:p>
          <a:p>
            <a:r>
              <a:rPr lang="en-US" dirty="0" err="1" smtClean="0"/>
              <a:t>Pemeliharaan</a:t>
            </a:r>
            <a:r>
              <a:rPr lang="en-US" dirty="0" smtClean="0"/>
              <a:t> </a:t>
            </a:r>
            <a:r>
              <a:rPr lang="en-US" dirty="0" err="1" smtClean="0"/>
              <a:t>lingkungan</a:t>
            </a:r>
            <a:endParaRPr lang="en-US" dirty="0" smtClean="0"/>
          </a:p>
          <a:p>
            <a:r>
              <a:rPr lang="en-US" dirty="0" err="1" smtClean="0"/>
              <a:t>Keadilan</a:t>
            </a:r>
            <a:r>
              <a:rPr lang="en-US" dirty="0" smtClean="0"/>
              <a:t> </a:t>
            </a:r>
            <a:r>
              <a:rPr lang="en-US" dirty="0" err="1" smtClean="0"/>
              <a:t>sosial</a:t>
            </a:r>
            <a:endParaRPr lang="en-US" dirty="0" smtClean="0"/>
          </a:p>
          <a:p>
            <a:r>
              <a:rPr lang="en-US" dirty="0" err="1" smtClean="0"/>
              <a:t>Kesempatan</a:t>
            </a:r>
            <a:r>
              <a:rPr lang="en-US" dirty="0" smtClean="0"/>
              <a:t> </a:t>
            </a:r>
            <a:r>
              <a:rPr lang="en-US" dirty="0" err="1" smtClean="0"/>
              <a:t>untuk</a:t>
            </a:r>
            <a:r>
              <a:rPr lang="en-US" dirty="0" smtClean="0"/>
              <a:t> </a:t>
            </a:r>
            <a:r>
              <a:rPr lang="en-US" dirty="0" err="1" smtClean="0"/>
              <a:t>menentukan</a:t>
            </a:r>
            <a:r>
              <a:rPr lang="en-US" dirty="0" smtClean="0"/>
              <a:t> </a:t>
            </a:r>
            <a:r>
              <a:rPr lang="en-US" dirty="0" err="1" smtClean="0"/>
              <a:t>nasib</a:t>
            </a:r>
            <a:r>
              <a:rPr lang="en-US" dirty="0" smtClean="0"/>
              <a:t> </a:t>
            </a:r>
            <a:r>
              <a:rPr lang="en-US" dirty="0" err="1" smtClean="0"/>
              <a:t>sendiri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810432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sz="3200" dirty="0" smtClean="0"/>
              <a:t>Prinsip dasar pembangunan berkelanjutan:</a:t>
            </a:r>
            <a:endParaRPr lang="id-ID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id-ID" dirty="0" smtClean="0"/>
              <a:t>Pemerataan dan keadilan sosial (pemerataan untuk generasi sekarang dan yang akan datang, kesejahteraan semua lapisanmasyarakat)</a:t>
            </a:r>
          </a:p>
          <a:p>
            <a:r>
              <a:rPr lang="id-ID" dirty="0" smtClean="0"/>
              <a:t>Menghargai keanekaragaman/diversity (hayati dan budaya)</a:t>
            </a:r>
          </a:p>
          <a:p>
            <a:r>
              <a:rPr lang="id-ID" dirty="0" smtClean="0"/>
              <a:t>Menggunakan pendekatan integratif (kompleksitas keterkaitan sistem alam dan sistem sosial)</a:t>
            </a:r>
          </a:p>
          <a:p>
            <a:r>
              <a:rPr lang="id-ID" dirty="0" smtClean="0"/>
              <a:t>Perspektif jangka panjang (menilai masa kini sama pentingnya dengan masa depan)</a:t>
            </a:r>
          </a:p>
          <a:p>
            <a:pPr marL="0" indent="0">
              <a:buNone/>
            </a:pPr>
            <a:r>
              <a:rPr lang="id-ID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8172213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id-ID" sz="1800" dirty="0">
                <a:latin typeface="arial"/>
              </a:rPr>
              <a:t>menurut UNCED dalam KTT Pembangunan Berkelanjutan tahun 2002 di Johannesburg Afrika Selatan, prinsip - prinsip pembangunan berkelanjutan antara lain :</a:t>
            </a:r>
            <a:endParaRPr lang="id-ID" sz="1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410200"/>
          </a:xfrm>
        </p:spPr>
        <p:txBody>
          <a:bodyPr>
            <a:normAutofit fontScale="55000" lnSpcReduction="20000"/>
          </a:bodyPr>
          <a:lstStyle/>
          <a:p>
            <a:pPr marL="0" indent="0">
              <a:buNone/>
            </a:pPr>
            <a:r>
              <a:rPr lang="id-ID" dirty="0" smtClean="0"/>
              <a:t>1. Keadilan </a:t>
            </a:r>
            <a:r>
              <a:rPr lang="id-ID" dirty="0"/>
              <a:t>antar generasi</a:t>
            </a:r>
          </a:p>
          <a:p>
            <a:pPr marL="0" indent="0">
              <a:buNone/>
            </a:pPr>
            <a:r>
              <a:rPr lang="id-ID" dirty="0" smtClean="0"/>
              <a:t>	setiap </a:t>
            </a:r>
            <a:r>
              <a:rPr lang="id-ID" dirty="0"/>
              <a:t>generasi </a:t>
            </a:r>
            <a:r>
              <a:rPr lang="id-ID" dirty="0" smtClean="0"/>
              <a:t>memiliki </a:t>
            </a:r>
            <a:r>
              <a:rPr lang="id-ID" dirty="0"/>
              <a:t>hak untuk menerima dan menempati bumi bukan </a:t>
            </a:r>
            <a:r>
              <a:rPr lang="id-ID" dirty="0" smtClean="0"/>
              <a:t>	dalam </a:t>
            </a:r>
            <a:r>
              <a:rPr lang="id-ID" dirty="0"/>
              <a:t>kondisi </a:t>
            </a:r>
            <a:r>
              <a:rPr lang="id-ID" dirty="0" smtClean="0"/>
              <a:t>yang buruk </a:t>
            </a:r>
            <a:r>
              <a:rPr lang="id-ID" dirty="0"/>
              <a:t>akibat perbuatan generasi sebelumnya.</a:t>
            </a:r>
            <a:br>
              <a:rPr lang="id-ID" dirty="0"/>
            </a:br>
            <a:r>
              <a:rPr lang="id-ID" dirty="0" smtClean="0"/>
              <a:t>2. Keadilan </a:t>
            </a:r>
            <a:r>
              <a:rPr lang="id-ID" dirty="0"/>
              <a:t>dalam satu generasi</a:t>
            </a:r>
          </a:p>
          <a:p>
            <a:pPr marL="0" indent="0">
              <a:buNone/>
            </a:pPr>
            <a:r>
              <a:rPr lang="id-ID" dirty="0" smtClean="0"/>
              <a:t>	beban </a:t>
            </a:r>
            <a:r>
              <a:rPr lang="id-ID" dirty="0"/>
              <a:t>permasalahan lingkungan harus dipikul bersama oleh </a:t>
            </a:r>
            <a:r>
              <a:rPr lang="id-ID" dirty="0" smtClean="0"/>
              <a:t>masyarakat 	dalam satu generasi</a:t>
            </a:r>
            <a:r>
              <a:rPr lang="id-ID" dirty="0"/>
              <a:t>.</a:t>
            </a:r>
            <a:br>
              <a:rPr lang="id-ID" dirty="0"/>
            </a:br>
            <a:r>
              <a:rPr lang="id-ID" dirty="0" smtClean="0"/>
              <a:t>3. Prinsip </a:t>
            </a:r>
            <a:r>
              <a:rPr lang="id-ID" dirty="0"/>
              <a:t>pencegahan dini</a:t>
            </a:r>
          </a:p>
          <a:p>
            <a:pPr marL="0" indent="0">
              <a:buNone/>
            </a:pPr>
            <a:r>
              <a:rPr lang="id-ID" dirty="0" smtClean="0"/>
              <a:t>	Prinsip </a:t>
            </a:r>
            <a:r>
              <a:rPr lang="id-ID" dirty="0"/>
              <a:t>ini mengandung pengertian bahwa apabila terjadi ancaman yang </a:t>
            </a:r>
            <a:r>
              <a:rPr lang="id-ID" dirty="0" smtClean="0"/>
              <a:t>	berarti </a:t>
            </a:r>
            <a:r>
              <a:rPr lang="id-ID" dirty="0"/>
              <a:t>yang </a:t>
            </a:r>
            <a:r>
              <a:rPr lang="id-ID" dirty="0" smtClean="0"/>
              <a:t>menyebabkan </a:t>
            </a:r>
            <a:r>
              <a:rPr lang="id-ID" dirty="0"/>
              <a:t>kerusakan lingkungan yang tidak dapat </a:t>
            </a:r>
            <a:r>
              <a:rPr lang="id-ID" dirty="0" smtClean="0"/>
              <a:t>	dipulihkan </a:t>
            </a:r>
            <a:r>
              <a:rPr lang="id-ID" dirty="0"/>
              <a:t>maka ketiadaan temuan </a:t>
            </a:r>
            <a:r>
              <a:rPr lang="id-ID" dirty="0" smtClean="0"/>
              <a:t>	atau </a:t>
            </a:r>
            <a:r>
              <a:rPr lang="id-ID" dirty="0"/>
              <a:t>pembuktian ilmiah yang </a:t>
            </a:r>
            <a:r>
              <a:rPr lang="id-ID" dirty="0" smtClean="0"/>
              <a:t>	konklusif </a:t>
            </a:r>
            <a:r>
              <a:rPr lang="id-ID" dirty="0"/>
              <a:t>dan pasti tidak dapat dijadikan alasan untuk </a:t>
            </a:r>
            <a:r>
              <a:rPr lang="id-ID" dirty="0" smtClean="0"/>
              <a:t>menunda </a:t>
            </a:r>
            <a:r>
              <a:rPr lang="id-ID" dirty="0"/>
              <a:t>upaya - </a:t>
            </a:r>
            <a:r>
              <a:rPr lang="id-ID" dirty="0" smtClean="0"/>
              <a:t>	upaya </a:t>
            </a:r>
            <a:r>
              <a:rPr lang="id-ID" dirty="0"/>
              <a:t>untuk mencegah terjadinya kerusakan lingkungan.</a:t>
            </a:r>
            <a:br>
              <a:rPr lang="id-ID" dirty="0"/>
            </a:br>
            <a:r>
              <a:rPr lang="id-ID" dirty="0" smtClean="0"/>
              <a:t>4. Perlindungan </a:t>
            </a:r>
            <a:r>
              <a:rPr lang="id-ID" dirty="0"/>
              <a:t>keanekaragaman hayati</a:t>
            </a:r>
          </a:p>
          <a:p>
            <a:pPr marL="0" indent="0">
              <a:buNone/>
            </a:pPr>
            <a:r>
              <a:rPr lang="id-ID" dirty="0" smtClean="0"/>
              <a:t>	Prinsip </a:t>
            </a:r>
            <a:r>
              <a:rPr lang="id-ID" dirty="0"/>
              <a:t>ini merupakan prasyarat dari keberhasilan implementasi prinsip </a:t>
            </a:r>
            <a:r>
              <a:rPr lang="id-ID" dirty="0" smtClean="0"/>
              <a:t>	keadilan </a:t>
            </a:r>
            <a:r>
              <a:rPr lang="id-ID" dirty="0"/>
              <a:t>antar </a:t>
            </a:r>
            <a:r>
              <a:rPr lang="id-ID" dirty="0" smtClean="0"/>
              <a:t>generasi</a:t>
            </a:r>
            <a:r>
              <a:rPr lang="id-ID" dirty="0"/>
              <a:t>. Perlindungan terhadap keanekaragaman hayati juga </a:t>
            </a:r>
            <a:r>
              <a:rPr lang="id-ID" dirty="0" smtClean="0"/>
              <a:t>	berarti </a:t>
            </a:r>
            <a:r>
              <a:rPr lang="id-ID" dirty="0"/>
              <a:t>mencegah kepunahan </a:t>
            </a:r>
            <a:r>
              <a:rPr lang="id-ID" dirty="0" smtClean="0"/>
              <a:t>jenis </a:t>
            </a:r>
            <a:r>
              <a:rPr lang="id-ID" dirty="0"/>
              <a:t>keanekaragaman hayati.</a:t>
            </a:r>
            <a:br>
              <a:rPr lang="id-ID" dirty="0"/>
            </a:br>
            <a:r>
              <a:rPr lang="id-ID" dirty="0" smtClean="0"/>
              <a:t>5. Internalisasi </a:t>
            </a:r>
            <a:r>
              <a:rPr lang="id-ID" dirty="0"/>
              <a:t>biaya lingkungan</a:t>
            </a:r>
          </a:p>
          <a:p>
            <a:pPr marL="0" indent="0">
              <a:buNone/>
            </a:pPr>
            <a:r>
              <a:rPr lang="id-ID" dirty="0" smtClean="0"/>
              <a:t>	Kerusakan </a:t>
            </a:r>
            <a:r>
              <a:rPr lang="id-ID" dirty="0"/>
              <a:t>lingkungan dapat dilihat sebagai biaya eksternal dari suatu </a:t>
            </a:r>
            <a:r>
              <a:rPr lang="id-ID" dirty="0" smtClean="0"/>
              <a:t>	kegiatan </a:t>
            </a:r>
            <a:r>
              <a:rPr lang="id-ID" dirty="0"/>
              <a:t>ekonomi dan </a:t>
            </a:r>
            <a:r>
              <a:rPr lang="id-ID" dirty="0" smtClean="0"/>
              <a:t>harus </a:t>
            </a:r>
            <a:r>
              <a:rPr lang="id-ID" dirty="0"/>
              <a:t>ditanggung oleh pelaku kegiatan ekonomi. Oleh </a:t>
            </a:r>
            <a:r>
              <a:rPr lang="id-ID" dirty="0" smtClean="0"/>
              <a:t>	karena </a:t>
            </a:r>
            <a:r>
              <a:rPr lang="id-ID" dirty="0"/>
              <a:t>itu biaya kerusakan lingkungan </a:t>
            </a:r>
            <a:r>
              <a:rPr lang="id-ID" dirty="0" smtClean="0"/>
              <a:t>harus </a:t>
            </a:r>
            <a:r>
              <a:rPr lang="id-ID" dirty="0"/>
              <a:t>diintegrasikan dalam  proses </a:t>
            </a:r>
            <a:r>
              <a:rPr lang="id-ID" dirty="0" smtClean="0"/>
              <a:t>	pengambilan </a:t>
            </a:r>
            <a:r>
              <a:rPr lang="id-ID" dirty="0"/>
              <a:t>keputusan yang berkaitan dengan </a:t>
            </a:r>
            <a:r>
              <a:rPr lang="id-ID" dirty="0" smtClean="0"/>
              <a:t>penggunaan </a:t>
            </a:r>
            <a:r>
              <a:rPr lang="id-ID" dirty="0"/>
              <a:t>sumberdaya </a:t>
            </a:r>
            <a:r>
              <a:rPr lang="id-ID" dirty="0" smtClean="0"/>
              <a:t>	alam</a:t>
            </a:r>
            <a:r>
              <a:rPr lang="id-ID" dirty="0"/>
              <a:t>.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8030718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145</TotalTime>
  <Words>370</Words>
  <Application>Microsoft Office PowerPoint</Application>
  <PresentationFormat>On-screen Show (4:3)</PresentationFormat>
  <Paragraphs>46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PRINSIP_PRINSIP PEMBANGUNAN BERKELANJUTAN</vt:lpstr>
      <vt:lpstr>Menurut Surya T. Djajadiningrat, agar proses pembangunan dapat berkealnjutan, harus bertumpu pada beberapa faktor:</vt:lpstr>
      <vt:lpstr>Terdapat tujuan dari pembangunan berkesinambungan, yakni: </vt:lpstr>
      <vt:lpstr>Terdapat tujuan dari pembangunan berkesinambungan, yakni:</vt:lpstr>
      <vt:lpstr>Empat prinsip untuk mencapai pembangunan berkelanjutan</vt:lpstr>
      <vt:lpstr>Prinsip dasar pembangunan berkelanjutan:</vt:lpstr>
      <vt:lpstr>menurut UNCED dalam KTT Pembangunan Berkelanjutan tahun 2002 di Johannesburg Afrika Selatan, prinsip - prinsip pembangunan berkelanjutan antara lain :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PRINSIP_PRINSIP PEMBANGUNAN BERKELANJUTAN</dc:title>
  <dc:creator>Widati</dc:creator>
  <cp:lastModifiedBy>Widati</cp:lastModifiedBy>
  <cp:revision>11</cp:revision>
  <dcterms:created xsi:type="dcterms:W3CDTF">2017-03-03T03:27:16Z</dcterms:created>
  <dcterms:modified xsi:type="dcterms:W3CDTF">2019-04-04T22:18:54Z</dcterms:modified>
</cp:coreProperties>
</file>