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1" r:id="rId4"/>
    <p:sldId id="260" r:id="rId5"/>
    <p:sldId id="265" r:id="rId6"/>
    <p:sldId id="267" r:id="rId7"/>
    <p:sldId id="268" r:id="rId8"/>
    <p:sldId id="262" r:id="rId9"/>
    <p:sldId id="266" r:id="rId10"/>
    <p:sldId id="26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71984A-F4E0-465A-A032-7543395B799B}" type="datetimeFigureOut">
              <a:rPr lang="en-US" smtClean="0"/>
              <a:pPr/>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119B15-8D4D-4298-9191-FE9A6225D892}" type="slidenum">
              <a:rPr lang="en-US" smtClean="0"/>
              <a:pPr/>
              <a:t>‹#›</a:t>
            </a:fld>
            <a:endParaRPr lang="en-US"/>
          </a:p>
        </p:txBody>
      </p:sp>
    </p:spTree>
    <p:extLst>
      <p:ext uri="{BB962C8B-B14F-4D97-AF65-F5344CB8AC3E}">
        <p14:creationId xmlns:p14="http://schemas.microsoft.com/office/powerpoint/2010/main" xmlns="" val="2372039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71984A-F4E0-465A-A032-7543395B799B}" type="datetimeFigureOut">
              <a:rPr lang="en-US" smtClean="0"/>
              <a:pPr/>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119B15-8D4D-4298-9191-FE9A6225D892}" type="slidenum">
              <a:rPr lang="en-US" smtClean="0"/>
              <a:pPr/>
              <a:t>‹#›</a:t>
            </a:fld>
            <a:endParaRPr lang="en-US"/>
          </a:p>
        </p:txBody>
      </p:sp>
    </p:spTree>
    <p:extLst>
      <p:ext uri="{BB962C8B-B14F-4D97-AF65-F5344CB8AC3E}">
        <p14:creationId xmlns:p14="http://schemas.microsoft.com/office/powerpoint/2010/main" xmlns="" val="1514720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71984A-F4E0-465A-A032-7543395B799B}" type="datetimeFigureOut">
              <a:rPr lang="en-US" smtClean="0"/>
              <a:pPr/>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119B15-8D4D-4298-9191-FE9A6225D892}" type="slidenum">
              <a:rPr lang="en-US" smtClean="0"/>
              <a:pPr/>
              <a:t>‹#›</a:t>
            </a:fld>
            <a:endParaRPr lang="en-US"/>
          </a:p>
        </p:txBody>
      </p:sp>
    </p:spTree>
    <p:extLst>
      <p:ext uri="{BB962C8B-B14F-4D97-AF65-F5344CB8AC3E}">
        <p14:creationId xmlns:p14="http://schemas.microsoft.com/office/powerpoint/2010/main" xmlns="" val="1424269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71984A-F4E0-465A-A032-7543395B799B}" type="datetimeFigureOut">
              <a:rPr lang="en-US" smtClean="0"/>
              <a:pPr/>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119B15-8D4D-4298-9191-FE9A6225D892}" type="slidenum">
              <a:rPr lang="en-US" smtClean="0"/>
              <a:pPr/>
              <a:t>‹#›</a:t>
            </a:fld>
            <a:endParaRPr lang="en-US"/>
          </a:p>
        </p:txBody>
      </p:sp>
    </p:spTree>
    <p:extLst>
      <p:ext uri="{BB962C8B-B14F-4D97-AF65-F5344CB8AC3E}">
        <p14:creationId xmlns:p14="http://schemas.microsoft.com/office/powerpoint/2010/main" xmlns="" val="783782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71984A-F4E0-465A-A032-7543395B799B}" type="datetimeFigureOut">
              <a:rPr lang="en-US" smtClean="0"/>
              <a:pPr/>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119B15-8D4D-4298-9191-FE9A6225D892}" type="slidenum">
              <a:rPr lang="en-US" smtClean="0"/>
              <a:pPr/>
              <a:t>‹#›</a:t>
            </a:fld>
            <a:endParaRPr lang="en-US"/>
          </a:p>
        </p:txBody>
      </p:sp>
    </p:spTree>
    <p:extLst>
      <p:ext uri="{BB962C8B-B14F-4D97-AF65-F5344CB8AC3E}">
        <p14:creationId xmlns:p14="http://schemas.microsoft.com/office/powerpoint/2010/main" xmlns="" val="940239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71984A-F4E0-465A-A032-7543395B799B}" type="datetimeFigureOut">
              <a:rPr lang="en-US" smtClean="0"/>
              <a:pPr/>
              <a:t>2/20/2017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119B15-8D4D-4298-9191-FE9A6225D892}" type="slidenum">
              <a:rPr lang="en-US" smtClean="0"/>
              <a:pPr/>
              <a:t>‹#›</a:t>
            </a:fld>
            <a:endParaRPr lang="en-US"/>
          </a:p>
        </p:txBody>
      </p:sp>
    </p:spTree>
    <p:extLst>
      <p:ext uri="{BB962C8B-B14F-4D97-AF65-F5344CB8AC3E}">
        <p14:creationId xmlns:p14="http://schemas.microsoft.com/office/powerpoint/2010/main" xmlns="" val="3191006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71984A-F4E0-465A-A032-7543395B799B}" type="datetimeFigureOut">
              <a:rPr lang="en-US" smtClean="0"/>
              <a:pPr/>
              <a:t>2/20/2017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119B15-8D4D-4298-9191-FE9A6225D892}" type="slidenum">
              <a:rPr lang="en-US" smtClean="0"/>
              <a:pPr/>
              <a:t>‹#›</a:t>
            </a:fld>
            <a:endParaRPr lang="en-US"/>
          </a:p>
        </p:txBody>
      </p:sp>
    </p:spTree>
    <p:extLst>
      <p:ext uri="{BB962C8B-B14F-4D97-AF65-F5344CB8AC3E}">
        <p14:creationId xmlns:p14="http://schemas.microsoft.com/office/powerpoint/2010/main" xmlns="" val="2263793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71984A-F4E0-465A-A032-7543395B799B}" type="datetimeFigureOut">
              <a:rPr lang="en-US" smtClean="0"/>
              <a:pPr/>
              <a:t>2/20/2017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119B15-8D4D-4298-9191-FE9A6225D892}" type="slidenum">
              <a:rPr lang="en-US" smtClean="0"/>
              <a:pPr/>
              <a:t>‹#›</a:t>
            </a:fld>
            <a:endParaRPr lang="en-US"/>
          </a:p>
        </p:txBody>
      </p:sp>
    </p:spTree>
    <p:extLst>
      <p:ext uri="{BB962C8B-B14F-4D97-AF65-F5344CB8AC3E}">
        <p14:creationId xmlns:p14="http://schemas.microsoft.com/office/powerpoint/2010/main" xmlns="" val="931922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71984A-F4E0-465A-A032-7543395B799B}" type="datetimeFigureOut">
              <a:rPr lang="en-US" smtClean="0"/>
              <a:pPr/>
              <a:t>2/20/2017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119B15-8D4D-4298-9191-FE9A6225D892}" type="slidenum">
              <a:rPr lang="en-US" smtClean="0"/>
              <a:pPr/>
              <a:t>‹#›</a:t>
            </a:fld>
            <a:endParaRPr lang="en-US"/>
          </a:p>
        </p:txBody>
      </p:sp>
    </p:spTree>
    <p:extLst>
      <p:ext uri="{BB962C8B-B14F-4D97-AF65-F5344CB8AC3E}">
        <p14:creationId xmlns:p14="http://schemas.microsoft.com/office/powerpoint/2010/main" xmlns="" val="283176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71984A-F4E0-465A-A032-7543395B799B}" type="datetimeFigureOut">
              <a:rPr lang="en-US" smtClean="0"/>
              <a:pPr/>
              <a:t>2/20/2017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119B15-8D4D-4298-9191-FE9A6225D892}" type="slidenum">
              <a:rPr lang="en-US" smtClean="0"/>
              <a:pPr/>
              <a:t>‹#›</a:t>
            </a:fld>
            <a:endParaRPr lang="en-US"/>
          </a:p>
        </p:txBody>
      </p:sp>
    </p:spTree>
    <p:extLst>
      <p:ext uri="{BB962C8B-B14F-4D97-AF65-F5344CB8AC3E}">
        <p14:creationId xmlns:p14="http://schemas.microsoft.com/office/powerpoint/2010/main" xmlns="" val="4035579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71984A-F4E0-465A-A032-7543395B799B}" type="datetimeFigureOut">
              <a:rPr lang="en-US" smtClean="0"/>
              <a:pPr/>
              <a:t>2/20/2017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119B15-8D4D-4298-9191-FE9A6225D892}" type="slidenum">
              <a:rPr lang="en-US" smtClean="0"/>
              <a:pPr/>
              <a:t>‹#›</a:t>
            </a:fld>
            <a:endParaRPr lang="en-US"/>
          </a:p>
        </p:txBody>
      </p:sp>
    </p:spTree>
    <p:extLst>
      <p:ext uri="{BB962C8B-B14F-4D97-AF65-F5344CB8AC3E}">
        <p14:creationId xmlns:p14="http://schemas.microsoft.com/office/powerpoint/2010/main" xmlns="" val="732229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71984A-F4E0-465A-A032-7543395B799B}" type="datetimeFigureOut">
              <a:rPr lang="en-US" smtClean="0"/>
              <a:pPr/>
              <a:t>2/20/2017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119B15-8D4D-4298-9191-FE9A6225D892}" type="slidenum">
              <a:rPr lang="en-US" smtClean="0"/>
              <a:pPr/>
              <a:t>‹#›</a:t>
            </a:fld>
            <a:endParaRPr lang="en-US"/>
          </a:p>
        </p:txBody>
      </p:sp>
    </p:spTree>
    <p:extLst>
      <p:ext uri="{BB962C8B-B14F-4D97-AF65-F5344CB8AC3E}">
        <p14:creationId xmlns:p14="http://schemas.microsoft.com/office/powerpoint/2010/main" xmlns="" val="40424999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81201"/>
            <a:ext cx="7772400" cy="1619250"/>
          </a:xfrm>
        </p:spPr>
        <p:txBody>
          <a:bodyPr>
            <a:noAutofit/>
          </a:bodyPr>
          <a:lstStyle/>
          <a:p>
            <a:r>
              <a:rPr lang="en-US" sz="6600" b="1" dirty="0" smtClean="0"/>
              <a:t>PENGERTIAN URBAN GOVERNANCE</a:t>
            </a:r>
            <a:endParaRPr lang="en-US" sz="6600" b="1" dirty="0"/>
          </a:p>
        </p:txBody>
      </p:sp>
      <p:sp>
        <p:nvSpPr>
          <p:cNvPr id="3" name="Subtitle 2"/>
          <p:cNvSpPr>
            <a:spLocks noGrp="1"/>
          </p:cNvSpPr>
          <p:nvPr>
            <p:ph type="subTitle" idx="1"/>
          </p:nvPr>
        </p:nvSpPr>
        <p:spPr>
          <a:solidFill>
            <a:schemeClr val="bg1">
              <a:lumMod val="65000"/>
            </a:schemeClr>
          </a:solidFill>
        </p:spPr>
        <p:txBody>
          <a:bodyPr>
            <a:normAutofit fontScale="92500" lnSpcReduction="20000"/>
          </a:bodyPr>
          <a:lstStyle/>
          <a:p>
            <a:r>
              <a:rPr lang="id-ID" b="1" dirty="0" smtClean="0">
                <a:solidFill>
                  <a:schemeClr val="accent1">
                    <a:lumMod val="75000"/>
                  </a:schemeClr>
                </a:solidFill>
              </a:rPr>
              <a:t> Jaka Triwidaryanta</a:t>
            </a:r>
          </a:p>
          <a:p>
            <a:r>
              <a:rPr lang="en-US" b="1" dirty="0" smtClean="0">
                <a:solidFill>
                  <a:schemeClr val="accent1">
                    <a:lumMod val="75000"/>
                  </a:schemeClr>
                </a:solidFill>
              </a:rPr>
              <a:t>PROGRAM </a:t>
            </a:r>
            <a:r>
              <a:rPr lang="en-US" b="1" dirty="0" smtClean="0">
                <a:solidFill>
                  <a:schemeClr val="accent1">
                    <a:lumMod val="75000"/>
                  </a:schemeClr>
                </a:solidFill>
              </a:rPr>
              <a:t>STUDI ILMU PEMERINTAHAN STPMD “APMD”</a:t>
            </a:r>
          </a:p>
          <a:p>
            <a:r>
              <a:rPr lang="en-US" b="1" dirty="0" smtClean="0">
                <a:solidFill>
                  <a:schemeClr val="accent1">
                    <a:lumMod val="75000"/>
                  </a:schemeClr>
                </a:solidFill>
              </a:rPr>
              <a:t>YOGYAKARTA 2016</a:t>
            </a:r>
            <a:endParaRPr lang="en-US" b="1" dirty="0">
              <a:solidFill>
                <a:schemeClr val="accent1">
                  <a:lumMod val="75000"/>
                </a:schemeClr>
              </a:solidFill>
            </a:endParaRPr>
          </a:p>
        </p:txBody>
      </p:sp>
    </p:spTree>
    <p:extLst>
      <p:ext uri="{BB962C8B-B14F-4D97-AF65-F5344CB8AC3E}">
        <p14:creationId xmlns:p14="http://schemas.microsoft.com/office/powerpoint/2010/main" xmlns="" val="20335418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75000"/>
            </a:schemeClr>
          </a:solidFill>
        </p:spPr>
        <p:txBody>
          <a:bodyPr/>
          <a:lstStyle/>
          <a:p>
            <a:r>
              <a:rPr lang="en-US" b="1" dirty="0" err="1" smtClean="0">
                <a:solidFill>
                  <a:srgbClr val="FF0000"/>
                </a:solidFill>
              </a:rPr>
              <a:t>Pertanyaan</a:t>
            </a:r>
            <a:r>
              <a:rPr lang="en-US" b="1" dirty="0" smtClean="0">
                <a:solidFill>
                  <a:srgbClr val="FF0000"/>
                </a:solidFill>
              </a:rPr>
              <a:t> </a:t>
            </a:r>
            <a:r>
              <a:rPr lang="en-US" b="1" dirty="0" err="1" smtClean="0">
                <a:solidFill>
                  <a:srgbClr val="FF0000"/>
                </a:solidFill>
              </a:rPr>
              <a:t>Untuk</a:t>
            </a:r>
            <a:r>
              <a:rPr lang="en-US" b="1" dirty="0" smtClean="0">
                <a:solidFill>
                  <a:srgbClr val="FF0000"/>
                </a:solidFill>
              </a:rPr>
              <a:t> </a:t>
            </a:r>
            <a:r>
              <a:rPr lang="en-US" b="1" dirty="0" err="1" smtClean="0">
                <a:solidFill>
                  <a:srgbClr val="FF0000"/>
                </a:solidFill>
              </a:rPr>
              <a:t>diskusi</a:t>
            </a:r>
            <a:r>
              <a:rPr lang="en-US" b="1" dirty="0" smtClean="0">
                <a:solidFill>
                  <a:srgbClr val="FF0000"/>
                </a:solidFill>
              </a:rPr>
              <a:t> </a:t>
            </a:r>
            <a:r>
              <a:rPr lang="en-US" b="1" dirty="0" err="1" smtClean="0">
                <a:solidFill>
                  <a:srgbClr val="FF0000"/>
                </a:solidFill>
              </a:rPr>
              <a:t>Kelas</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r>
              <a:rPr lang="en-US" dirty="0" err="1" smtClean="0"/>
              <a:t>Menurut</a:t>
            </a:r>
            <a:r>
              <a:rPr lang="en-US" dirty="0" smtClean="0"/>
              <a:t> </a:t>
            </a:r>
            <a:r>
              <a:rPr lang="en-US" dirty="0" err="1" smtClean="0"/>
              <a:t>anda</a:t>
            </a:r>
            <a:r>
              <a:rPr lang="en-US" dirty="0" smtClean="0"/>
              <a:t>, </a:t>
            </a:r>
            <a:r>
              <a:rPr lang="en-US" dirty="0" err="1" smtClean="0"/>
              <a:t>sejauhmana</a:t>
            </a:r>
            <a:r>
              <a:rPr lang="en-US" dirty="0" smtClean="0"/>
              <a:t> </a:t>
            </a:r>
            <a:r>
              <a:rPr lang="en-US" dirty="0" err="1" smtClean="0"/>
              <a:t>masyarakat</a:t>
            </a:r>
            <a:r>
              <a:rPr lang="en-US" dirty="0" smtClean="0"/>
              <a:t> </a:t>
            </a:r>
            <a:r>
              <a:rPr lang="en-US" dirty="0" err="1" smtClean="0"/>
              <a:t>kota</a:t>
            </a:r>
            <a:r>
              <a:rPr lang="en-US" dirty="0" smtClean="0"/>
              <a:t> </a:t>
            </a:r>
            <a:r>
              <a:rPr lang="en-US" dirty="0" err="1" smtClean="0"/>
              <a:t>dilibatkan</a:t>
            </a:r>
            <a:r>
              <a:rPr lang="en-US" dirty="0" smtClean="0"/>
              <a:t> </a:t>
            </a:r>
            <a:r>
              <a:rPr lang="en-US" dirty="0" err="1" smtClean="0"/>
              <a:t>dalam</a:t>
            </a:r>
            <a:r>
              <a:rPr lang="en-US" dirty="0" smtClean="0"/>
              <a:t> proses </a:t>
            </a:r>
            <a:r>
              <a:rPr lang="en-US" dirty="0" err="1" smtClean="0"/>
              <a:t>perencanaan</a:t>
            </a:r>
            <a:r>
              <a:rPr lang="en-US" dirty="0" smtClean="0"/>
              <a:t> </a:t>
            </a:r>
            <a:r>
              <a:rPr lang="en-US" dirty="0" err="1" smtClean="0"/>
              <a:t>kota</a:t>
            </a:r>
            <a:r>
              <a:rPr lang="en-US" dirty="0" smtClean="0"/>
              <a:t> </a:t>
            </a:r>
            <a:r>
              <a:rPr lang="en-US" dirty="0" err="1" smtClean="0"/>
              <a:t>dan</a:t>
            </a:r>
            <a:r>
              <a:rPr lang="en-US" dirty="0" smtClean="0"/>
              <a:t> </a:t>
            </a:r>
            <a:r>
              <a:rPr lang="en-US" dirty="0" err="1" smtClean="0"/>
              <a:t>dalam</a:t>
            </a:r>
            <a:r>
              <a:rPr lang="en-US" dirty="0" smtClean="0"/>
              <a:t> </a:t>
            </a:r>
            <a:r>
              <a:rPr lang="en-US" dirty="0" err="1" smtClean="0"/>
              <a:t>mengatur</a:t>
            </a:r>
            <a:r>
              <a:rPr lang="en-US" dirty="0" smtClean="0"/>
              <a:t> </a:t>
            </a:r>
            <a:r>
              <a:rPr lang="en-US" dirty="0" err="1" smtClean="0"/>
              <a:t>kota</a:t>
            </a:r>
            <a:r>
              <a:rPr lang="en-US" dirty="0" smtClean="0"/>
              <a:t>? </a:t>
            </a:r>
          </a:p>
          <a:p>
            <a:r>
              <a:rPr lang="en-US" dirty="0" err="1" smtClean="0"/>
              <a:t>Bagaimana</a:t>
            </a:r>
            <a:r>
              <a:rPr lang="en-US" dirty="0" smtClean="0"/>
              <a:t> </a:t>
            </a:r>
            <a:r>
              <a:rPr lang="en-US" dirty="0" err="1" smtClean="0"/>
              <a:t>Mengelola</a:t>
            </a:r>
            <a:r>
              <a:rPr lang="en-US" dirty="0" smtClean="0"/>
              <a:t> Kota agar </a:t>
            </a:r>
            <a:r>
              <a:rPr lang="en-US" dirty="0" err="1" smtClean="0"/>
              <a:t>tidak</a:t>
            </a:r>
            <a:r>
              <a:rPr lang="en-US" dirty="0" smtClean="0"/>
              <a:t> </a:t>
            </a:r>
            <a:r>
              <a:rPr lang="en-US" dirty="0" err="1" smtClean="0"/>
              <a:t>merusak</a:t>
            </a:r>
            <a:r>
              <a:rPr lang="en-US" dirty="0" smtClean="0"/>
              <a:t> </a:t>
            </a:r>
            <a:r>
              <a:rPr lang="en-US" dirty="0" err="1" smtClean="0"/>
              <a:t>lingkungan</a:t>
            </a:r>
            <a:r>
              <a:rPr lang="en-US" dirty="0" smtClean="0"/>
              <a:t>?</a:t>
            </a:r>
          </a:p>
          <a:p>
            <a:r>
              <a:rPr lang="en-US" dirty="0" err="1" smtClean="0"/>
              <a:t>Bagaimana</a:t>
            </a:r>
            <a:r>
              <a:rPr lang="en-US" dirty="0" smtClean="0"/>
              <a:t> </a:t>
            </a:r>
            <a:r>
              <a:rPr lang="en-US" dirty="0" err="1" smtClean="0"/>
              <a:t>relasi</a:t>
            </a:r>
            <a:r>
              <a:rPr lang="en-US" dirty="0" smtClean="0"/>
              <a:t> </a:t>
            </a:r>
            <a:r>
              <a:rPr lang="en-US" dirty="0" err="1" smtClean="0"/>
              <a:t>antar</a:t>
            </a:r>
            <a:r>
              <a:rPr lang="en-US" dirty="0" smtClean="0"/>
              <a:t> </a:t>
            </a:r>
            <a:r>
              <a:rPr lang="en-US" dirty="0" err="1" smtClean="0"/>
              <a:t>pemerintah</a:t>
            </a:r>
            <a:r>
              <a:rPr lang="en-US" dirty="0" smtClean="0"/>
              <a:t> </a:t>
            </a:r>
            <a:r>
              <a:rPr lang="en-US" dirty="0" err="1" smtClean="0"/>
              <a:t>kota</a:t>
            </a:r>
            <a:r>
              <a:rPr lang="en-US" dirty="0" smtClean="0"/>
              <a:t>, </a:t>
            </a:r>
            <a:r>
              <a:rPr lang="en-US" dirty="0" err="1" smtClean="0"/>
              <a:t>warga</a:t>
            </a:r>
            <a:r>
              <a:rPr lang="en-US" dirty="0" smtClean="0"/>
              <a:t> </a:t>
            </a:r>
            <a:r>
              <a:rPr lang="en-US" dirty="0" err="1" smtClean="0"/>
              <a:t>kota</a:t>
            </a:r>
            <a:r>
              <a:rPr lang="en-US" dirty="0" smtClean="0"/>
              <a:t> </a:t>
            </a:r>
            <a:r>
              <a:rPr lang="en-US" dirty="0" err="1" smtClean="0"/>
              <a:t>dan</a:t>
            </a:r>
            <a:r>
              <a:rPr lang="en-US" dirty="0" smtClean="0"/>
              <a:t> </a:t>
            </a:r>
            <a:r>
              <a:rPr lang="en-US" dirty="0" err="1" smtClean="0"/>
              <a:t>sektor</a:t>
            </a:r>
            <a:r>
              <a:rPr lang="en-US" dirty="0" smtClean="0"/>
              <a:t> </a:t>
            </a:r>
            <a:r>
              <a:rPr lang="en-US" dirty="0" err="1" smtClean="0"/>
              <a:t>bisnis</a:t>
            </a:r>
            <a:r>
              <a:rPr lang="en-US" dirty="0" smtClean="0"/>
              <a:t> yang </a:t>
            </a:r>
            <a:r>
              <a:rPr lang="en-US" dirty="0" err="1" smtClean="0"/>
              <a:t>anda</a:t>
            </a:r>
            <a:r>
              <a:rPr lang="en-US" dirty="0" smtClean="0"/>
              <a:t> </a:t>
            </a:r>
            <a:r>
              <a:rPr lang="en-US" dirty="0" err="1" smtClean="0"/>
              <a:t>lihat</a:t>
            </a:r>
            <a:r>
              <a:rPr lang="en-US" dirty="0" smtClean="0"/>
              <a:t> di </a:t>
            </a:r>
            <a:r>
              <a:rPr lang="en-US" dirty="0" err="1" smtClean="0"/>
              <a:t>kota</a:t>
            </a:r>
            <a:r>
              <a:rPr lang="en-US" dirty="0" smtClean="0"/>
              <a:t> Yogyakarta?</a:t>
            </a:r>
          </a:p>
          <a:p>
            <a:r>
              <a:rPr lang="en-US" dirty="0" err="1" smtClean="0"/>
              <a:t>Buatlah</a:t>
            </a:r>
            <a:r>
              <a:rPr lang="en-US" dirty="0" smtClean="0"/>
              <a:t> </a:t>
            </a:r>
            <a:r>
              <a:rPr lang="en-US" dirty="0" err="1" smtClean="0"/>
              <a:t>identifikasi</a:t>
            </a:r>
            <a:r>
              <a:rPr lang="en-US" dirty="0" smtClean="0"/>
              <a:t> </a:t>
            </a:r>
            <a:r>
              <a:rPr lang="en-US" dirty="0" err="1" smtClean="0"/>
              <a:t>masalah-masalah</a:t>
            </a:r>
            <a:r>
              <a:rPr lang="en-US" dirty="0" smtClean="0"/>
              <a:t> yang </a:t>
            </a:r>
            <a:r>
              <a:rPr lang="en-US" dirty="0" err="1" smtClean="0"/>
              <a:t>sering</a:t>
            </a:r>
            <a:r>
              <a:rPr lang="en-US" dirty="0" smtClean="0"/>
              <a:t> </a:t>
            </a:r>
            <a:r>
              <a:rPr lang="en-US" dirty="0" err="1" smtClean="0"/>
              <a:t>muncul</a:t>
            </a:r>
            <a:r>
              <a:rPr lang="en-US" dirty="0" smtClean="0"/>
              <a:t> di </a:t>
            </a:r>
            <a:r>
              <a:rPr lang="en-US" dirty="0" err="1" smtClean="0"/>
              <a:t>perkotaan</a:t>
            </a:r>
            <a:r>
              <a:rPr lang="en-US" dirty="0" smtClean="0"/>
              <a:t>? </a:t>
            </a:r>
            <a:r>
              <a:rPr lang="en-US" dirty="0" err="1" smtClean="0"/>
              <a:t>Menurut</a:t>
            </a:r>
            <a:r>
              <a:rPr lang="en-US" dirty="0" smtClean="0"/>
              <a:t> </a:t>
            </a:r>
            <a:r>
              <a:rPr lang="en-US" dirty="0" err="1" smtClean="0"/>
              <a:t>anda</a:t>
            </a:r>
            <a:r>
              <a:rPr lang="en-US" dirty="0" smtClean="0"/>
              <a:t>, </a:t>
            </a:r>
            <a:r>
              <a:rPr lang="en-US" dirty="0" err="1" smtClean="0"/>
              <a:t>bagaimana</a:t>
            </a:r>
            <a:r>
              <a:rPr lang="en-US" dirty="0" smtClean="0"/>
              <a:t> </a:t>
            </a:r>
            <a:r>
              <a:rPr lang="en-US" dirty="0" err="1" smtClean="0"/>
              <a:t>masalah</a:t>
            </a:r>
            <a:r>
              <a:rPr lang="en-US" dirty="0" smtClean="0"/>
              <a:t> </a:t>
            </a:r>
            <a:r>
              <a:rPr lang="en-US" dirty="0" err="1" smtClean="0"/>
              <a:t>tersebut</a:t>
            </a:r>
            <a:r>
              <a:rPr lang="en-US" dirty="0" smtClean="0"/>
              <a:t> </a:t>
            </a:r>
            <a:r>
              <a:rPr lang="en-US" dirty="0" err="1" smtClean="0"/>
              <a:t>diatasi</a:t>
            </a:r>
            <a:r>
              <a:rPr lang="en-US" dirty="0" smtClean="0"/>
              <a:t>?</a:t>
            </a:r>
          </a:p>
          <a:p>
            <a:endParaRPr lang="en-US" dirty="0"/>
          </a:p>
          <a:p>
            <a:endParaRPr lang="en-US" dirty="0"/>
          </a:p>
        </p:txBody>
      </p:sp>
    </p:spTree>
    <p:extLst>
      <p:ext uri="{BB962C8B-B14F-4D97-AF65-F5344CB8AC3E}">
        <p14:creationId xmlns:p14="http://schemas.microsoft.com/office/powerpoint/2010/main" xmlns="" val="19010977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75000"/>
            </a:schemeClr>
          </a:solidFill>
        </p:spPr>
        <p:txBody>
          <a:bodyPr/>
          <a:lstStyle/>
          <a:p>
            <a:r>
              <a:rPr lang="en-US" b="1" dirty="0" err="1" smtClean="0">
                <a:solidFill>
                  <a:srgbClr val="FF0000"/>
                </a:solidFill>
              </a:rPr>
              <a:t>Buku</a:t>
            </a:r>
            <a:r>
              <a:rPr lang="en-US" b="1" dirty="0" smtClean="0">
                <a:solidFill>
                  <a:srgbClr val="FF0000"/>
                </a:solidFill>
              </a:rPr>
              <a:t> </a:t>
            </a:r>
            <a:r>
              <a:rPr lang="en-US" b="1" dirty="0" err="1" smtClean="0">
                <a:solidFill>
                  <a:srgbClr val="FF0000"/>
                </a:solidFill>
              </a:rPr>
              <a:t>Refernsi</a:t>
            </a:r>
            <a:endParaRPr lang="en-US" b="1" dirty="0">
              <a:solidFill>
                <a:srgbClr val="FF0000"/>
              </a:solidFill>
            </a:endParaRPr>
          </a:p>
        </p:txBody>
      </p:sp>
      <p:sp>
        <p:nvSpPr>
          <p:cNvPr id="3" name="Content Placeholder 2"/>
          <p:cNvSpPr>
            <a:spLocks noGrp="1"/>
          </p:cNvSpPr>
          <p:nvPr>
            <p:ph idx="1"/>
          </p:nvPr>
        </p:nvSpPr>
        <p:spPr/>
        <p:txBody>
          <a:bodyPr/>
          <a:lstStyle/>
          <a:p>
            <a:r>
              <a:rPr lang="en-US" dirty="0" err="1" smtClean="0"/>
              <a:t>Frederik</a:t>
            </a:r>
            <a:r>
              <a:rPr lang="en-US" dirty="0" smtClean="0"/>
              <a:t> </a:t>
            </a:r>
            <a:r>
              <a:rPr lang="en-US" dirty="0" err="1" smtClean="0"/>
              <a:t>Esko</a:t>
            </a:r>
            <a:r>
              <a:rPr lang="en-US" dirty="0" smtClean="0"/>
              <a:t> Lange; </a:t>
            </a:r>
            <a:r>
              <a:rPr lang="en-US" i="1" dirty="0" smtClean="0"/>
              <a:t>Urban Governance: An Essential Determinant of City Development</a:t>
            </a:r>
            <a:r>
              <a:rPr lang="en-US" dirty="0" smtClean="0"/>
              <a:t>, World Vision, 2010. </a:t>
            </a:r>
            <a:endParaRPr lang="en-US" dirty="0"/>
          </a:p>
        </p:txBody>
      </p:sp>
    </p:spTree>
    <p:extLst>
      <p:ext uri="{BB962C8B-B14F-4D97-AF65-F5344CB8AC3E}">
        <p14:creationId xmlns:p14="http://schemas.microsoft.com/office/powerpoint/2010/main" xmlns="" val="10849371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85000"/>
            </a:schemeClr>
          </a:solidFill>
        </p:spPr>
        <p:txBody>
          <a:bodyPr/>
          <a:lstStyle/>
          <a:p>
            <a:r>
              <a:rPr lang="en-US" b="1" dirty="0" smtClean="0">
                <a:solidFill>
                  <a:srgbClr val="FF0000"/>
                </a:solidFill>
              </a:rPr>
              <a:t>TENTANG URBAN GOVERNANCE</a:t>
            </a:r>
            <a:endParaRPr lang="en-US" b="1"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r>
              <a:rPr lang="en-US" i="1" dirty="0" smtClean="0"/>
              <a:t>Urban governance </a:t>
            </a:r>
            <a:r>
              <a:rPr lang="en-US" dirty="0" err="1" smtClean="0"/>
              <a:t>atau</a:t>
            </a:r>
            <a:r>
              <a:rPr lang="en-US" dirty="0" smtClean="0"/>
              <a:t> </a:t>
            </a:r>
            <a:r>
              <a:rPr lang="en-US" dirty="0" err="1" smtClean="0"/>
              <a:t>tatakelola</a:t>
            </a:r>
            <a:r>
              <a:rPr lang="en-US" dirty="0" smtClean="0"/>
              <a:t> </a:t>
            </a:r>
            <a:r>
              <a:rPr lang="en-US" dirty="0" err="1" smtClean="0"/>
              <a:t>kota</a:t>
            </a:r>
            <a:r>
              <a:rPr lang="en-US" dirty="0" smtClean="0"/>
              <a:t>  </a:t>
            </a:r>
            <a:r>
              <a:rPr lang="en-US" dirty="0" err="1" smtClean="0"/>
              <a:t>merupakan</a:t>
            </a:r>
            <a:r>
              <a:rPr lang="en-US" dirty="0" smtClean="0"/>
              <a:t> </a:t>
            </a:r>
            <a:r>
              <a:rPr lang="en-US" dirty="0" err="1" smtClean="0"/>
              <a:t>topik</a:t>
            </a:r>
            <a:r>
              <a:rPr lang="en-US" dirty="0" smtClean="0"/>
              <a:t> yang </a:t>
            </a:r>
            <a:r>
              <a:rPr lang="en-US" dirty="0" err="1" smtClean="0"/>
              <a:t>selalu</a:t>
            </a:r>
            <a:r>
              <a:rPr lang="en-US" dirty="0" smtClean="0"/>
              <a:t> </a:t>
            </a:r>
            <a:r>
              <a:rPr lang="en-US" dirty="0" err="1" smtClean="0"/>
              <a:t>menarik</a:t>
            </a:r>
            <a:r>
              <a:rPr lang="en-US" dirty="0" err="1" smtClean="0">
                <a:sym typeface="Wingdings" pitchFamily="2" charset="2"/>
              </a:rPr>
              <a:t>menarik</a:t>
            </a:r>
            <a:r>
              <a:rPr lang="en-US" dirty="0" smtClean="0">
                <a:sym typeface="Wingdings" pitchFamily="2" charset="2"/>
              </a:rPr>
              <a:t> </a:t>
            </a:r>
            <a:r>
              <a:rPr lang="en-US" dirty="0" err="1" smtClean="0">
                <a:sym typeface="Wingdings" pitchFamily="2" charset="2"/>
              </a:rPr>
              <a:t>karena</a:t>
            </a:r>
            <a:r>
              <a:rPr lang="en-US" dirty="0" smtClean="0">
                <a:sym typeface="Wingdings" pitchFamily="2" charset="2"/>
              </a:rPr>
              <a:t> </a:t>
            </a:r>
            <a:r>
              <a:rPr lang="en-US" dirty="0" err="1" smtClean="0">
                <a:sym typeface="Wingdings" pitchFamily="2" charset="2"/>
              </a:rPr>
              <a:t>terkait</a:t>
            </a:r>
            <a:r>
              <a:rPr lang="en-US" dirty="0" smtClean="0">
                <a:sym typeface="Wingdings" pitchFamily="2" charset="2"/>
              </a:rPr>
              <a:t> </a:t>
            </a:r>
            <a:r>
              <a:rPr lang="en-US" dirty="0" err="1" smtClean="0">
                <a:sym typeface="Wingdings" pitchFamily="2" charset="2"/>
              </a:rPr>
              <a:t>dengan</a:t>
            </a:r>
            <a:r>
              <a:rPr lang="en-US" dirty="0" smtClean="0">
                <a:sym typeface="Wingdings" pitchFamily="2" charset="2"/>
              </a:rPr>
              <a:t> </a:t>
            </a:r>
            <a:r>
              <a:rPr lang="en-US" dirty="0" err="1" smtClean="0">
                <a:sym typeface="Wingdings" pitchFamily="2" charset="2"/>
              </a:rPr>
              <a:t>transformasi</a:t>
            </a:r>
            <a:r>
              <a:rPr lang="en-US" dirty="0" smtClean="0">
                <a:sym typeface="Wingdings" pitchFamily="2" charset="2"/>
              </a:rPr>
              <a:t> </a:t>
            </a:r>
            <a:r>
              <a:rPr lang="en-US" dirty="0" err="1" smtClean="0">
                <a:sym typeface="Wingdings" pitchFamily="2" charset="2"/>
              </a:rPr>
              <a:t>dan</a:t>
            </a:r>
            <a:r>
              <a:rPr lang="en-US" dirty="0" smtClean="0">
                <a:sym typeface="Wingdings" pitchFamily="2" charset="2"/>
              </a:rPr>
              <a:t> </a:t>
            </a:r>
            <a:r>
              <a:rPr lang="en-US" dirty="0" err="1" smtClean="0">
                <a:sym typeface="Wingdings" pitchFamily="2" charset="2"/>
              </a:rPr>
              <a:t>transisi</a:t>
            </a:r>
            <a:r>
              <a:rPr lang="en-US" dirty="0" smtClean="0">
                <a:sym typeface="Wingdings" pitchFamily="2" charset="2"/>
              </a:rPr>
              <a:t> </a:t>
            </a:r>
            <a:r>
              <a:rPr lang="en-US" dirty="0" err="1" smtClean="0">
                <a:sym typeface="Wingdings" pitchFamily="2" charset="2"/>
              </a:rPr>
              <a:t>masyarakat</a:t>
            </a:r>
            <a:r>
              <a:rPr lang="en-US" dirty="0" smtClean="0">
                <a:sym typeface="Wingdings" pitchFamily="2" charset="2"/>
              </a:rPr>
              <a:t> </a:t>
            </a:r>
            <a:r>
              <a:rPr lang="en-US" dirty="0" err="1" smtClean="0">
                <a:sym typeface="Wingdings" pitchFamily="2" charset="2"/>
              </a:rPr>
              <a:t>urbanmasuk</a:t>
            </a:r>
            <a:r>
              <a:rPr lang="en-US" dirty="0" smtClean="0">
                <a:sym typeface="Wingdings" pitchFamily="2" charset="2"/>
              </a:rPr>
              <a:t> </a:t>
            </a:r>
            <a:r>
              <a:rPr lang="en-US" dirty="0" err="1" smtClean="0">
                <a:sym typeface="Wingdings" pitchFamily="2" charset="2"/>
              </a:rPr>
              <a:t>kota</a:t>
            </a:r>
            <a:r>
              <a:rPr lang="en-US" dirty="0" smtClean="0">
                <a:sym typeface="Wingdings" pitchFamily="2" charset="2"/>
              </a:rPr>
              <a:t> </a:t>
            </a:r>
            <a:r>
              <a:rPr lang="en-US" dirty="0" err="1" smtClean="0">
                <a:sym typeface="Wingdings" pitchFamily="2" charset="2"/>
              </a:rPr>
              <a:t>membawa</a:t>
            </a:r>
            <a:r>
              <a:rPr lang="en-US" dirty="0" smtClean="0">
                <a:sym typeface="Wingdings" pitchFamily="2" charset="2"/>
              </a:rPr>
              <a:t> </a:t>
            </a:r>
            <a:r>
              <a:rPr lang="en-US" dirty="0" err="1" smtClean="0">
                <a:sym typeface="Wingdings" pitchFamily="2" charset="2"/>
              </a:rPr>
              <a:t>masalahkembali</a:t>
            </a:r>
            <a:r>
              <a:rPr lang="en-US" dirty="0" smtClean="0">
                <a:sym typeface="Wingdings" pitchFamily="2" charset="2"/>
              </a:rPr>
              <a:t> </a:t>
            </a:r>
            <a:r>
              <a:rPr lang="en-US" dirty="0" err="1" smtClean="0">
                <a:sym typeface="Wingdings" pitchFamily="2" charset="2"/>
              </a:rPr>
              <a:t>ke</a:t>
            </a:r>
            <a:r>
              <a:rPr lang="en-US" dirty="0" smtClean="0">
                <a:sym typeface="Wingdings" pitchFamily="2" charset="2"/>
              </a:rPr>
              <a:t> </a:t>
            </a:r>
            <a:r>
              <a:rPr lang="en-US" dirty="0" err="1" smtClean="0">
                <a:sym typeface="Wingdings" pitchFamily="2" charset="2"/>
              </a:rPr>
              <a:t>desa</a:t>
            </a:r>
            <a:r>
              <a:rPr lang="en-US" dirty="0" smtClean="0">
                <a:sym typeface="Wingdings" pitchFamily="2" charset="2"/>
              </a:rPr>
              <a:t> </a:t>
            </a:r>
            <a:r>
              <a:rPr lang="en-US" dirty="0" err="1" smtClean="0">
                <a:sym typeface="Wingdings" pitchFamily="2" charset="2"/>
              </a:rPr>
              <a:t>juga</a:t>
            </a:r>
            <a:r>
              <a:rPr lang="en-US" dirty="0" smtClean="0">
                <a:sym typeface="Wingdings" pitchFamily="2" charset="2"/>
              </a:rPr>
              <a:t> </a:t>
            </a:r>
            <a:r>
              <a:rPr lang="en-US" dirty="0" err="1" smtClean="0">
                <a:sym typeface="Wingdings" pitchFamily="2" charset="2"/>
              </a:rPr>
              <a:t>membawa</a:t>
            </a:r>
            <a:r>
              <a:rPr lang="en-US" dirty="0" smtClean="0">
                <a:sym typeface="Wingdings" pitchFamily="2" charset="2"/>
              </a:rPr>
              <a:t> </a:t>
            </a:r>
            <a:r>
              <a:rPr lang="en-US" dirty="0" err="1" smtClean="0">
                <a:sym typeface="Wingdings" pitchFamily="2" charset="2"/>
              </a:rPr>
              <a:t>masalah</a:t>
            </a:r>
            <a:r>
              <a:rPr lang="en-US" dirty="0" smtClean="0">
                <a:sym typeface="Wingdings" pitchFamily="2" charset="2"/>
              </a:rPr>
              <a:t> </a:t>
            </a:r>
            <a:r>
              <a:rPr lang="en-US" dirty="0" err="1" smtClean="0">
                <a:sym typeface="Wingdings" pitchFamily="2" charset="2"/>
              </a:rPr>
              <a:t>dari</a:t>
            </a:r>
            <a:r>
              <a:rPr lang="en-US" dirty="0" smtClean="0">
                <a:sym typeface="Wingdings" pitchFamily="2" charset="2"/>
              </a:rPr>
              <a:t> </a:t>
            </a:r>
            <a:r>
              <a:rPr lang="en-US" dirty="0" err="1" smtClean="0">
                <a:sym typeface="Wingdings" pitchFamily="2" charset="2"/>
              </a:rPr>
              <a:t>kota</a:t>
            </a:r>
            <a:endParaRPr lang="en-US" dirty="0" smtClean="0">
              <a:sym typeface="Wingdings" pitchFamily="2" charset="2"/>
            </a:endParaRPr>
          </a:p>
          <a:p>
            <a:r>
              <a:rPr lang="en-US" dirty="0" smtClean="0">
                <a:sym typeface="Wingdings" pitchFamily="2" charset="2"/>
              </a:rPr>
              <a:t>Kota </a:t>
            </a:r>
            <a:r>
              <a:rPr lang="en-US" dirty="0" err="1" smtClean="0">
                <a:sym typeface="Wingdings" pitchFamily="2" charset="2"/>
              </a:rPr>
              <a:t>merupakan</a:t>
            </a:r>
            <a:r>
              <a:rPr lang="en-US" dirty="0" smtClean="0">
                <a:sym typeface="Wingdings" pitchFamily="2" charset="2"/>
              </a:rPr>
              <a:t> </a:t>
            </a:r>
            <a:r>
              <a:rPr lang="en-US" dirty="0" err="1" smtClean="0">
                <a:sym typeface="Wingdings" pitchFamily="2" charset="2"/>
              </a:rPr>
              <a:t>tempat</a:t>
            </a:r>
            <a:r>
              <a:rPr lang="en-US" dirty="0" smtClean="0">
                <a:sym typeface="Wingdings" pitchFamily="2" charset="2"/>
              </a:rPr>
              <a:t> </a:t>
            </a:r>
            <a:r>
              <a:rPr lang="en-US" dirty="0" err="1" smtClean="0">
                <a:sym typeface="Wingdings" pitchFamily="2" charset="2"/>
              </a:rPr>
              <a:t>dimana</a:t>
            </a:r>
            <a:r>
              <a:rPr lang="en-US" dirty="0" smtClean="0">
                <a:sym typeface="Wingdings" pitchFamily="2" charset="2"/>
              </a:rPr>
              <a:t> </a:t>
            </a:r>
            <a:r>
              <a:rPr lang="en-US" dirty="0" err="1" smtClean="0">
                <a:sym typeface="Wingdings" pitchFamily="2" charset="2"/>
              </a:rPr>
              <a:t>penduduk</a:t>
            </a:r>
            <a:r>
              <a:rPr lang="en-US" dirty="0" smtClean="0">
                <a:sym typeface="Wingdings" pitchFamily="2" charset="2"/>
              </a:rPr>
              <a:t> urban </a:t>
            </a:r>
            <a:r>
              <a:rPr lang="en-US" dirty="0" err="1" smtClean="0">
                <a:sym typeface="Wingdings" pitchFamily="2" charset="2"/>
              </a:rPr>
              <a:t>mengalami</a:t>
            </a:r>
            <a:r>
              <a:rPr lang="en-US" dirty="0" smtClean="0">
                <a:sym typeface="Wingdings" pitchFamily="2" charset="2"/>
              </a:rPr>
              <a:t> proses </a:t>
            </a:r>
            <a:r>
              <a:rPr lang="en-US" dirty="0" err="1" smtClean="0">
                <a:sym typeface="Wingdings" pitchFamily="2" charset="2"/>
              </a:rPr>
              <a:t>interaksi</a:t>
            </a:r>
            <a:r>
              <a:rPr lang="en-US" dirty="0" smtClean="0">
                <a:sym typeface="Wingdings" pitchFamily="2" charset="2"/>
              </a:rPr>
              <a:t> </a:t>
            </a:r>
            <a:r>
              <a:rPr lang="en-US" dirty="0" err="1" smtClean="0">
                <a:sym typeface="Wingdings" pitchFamily="2" charset="2"/>
              </a:rPr>
              <a:t>sosial</a:t>
            </a:r>
            <a:r>
              <a:rPr lang="en-US" dirty="0" smtClean="0">
                <a:sym typeface="Wingdings" pitchFamily="2" charset="2"/>
              </a:rPr>
              <a:t> yang </a:t>
            </a:r>
            <a:r>
              <a:rPr lang="en-US" dirty="0" err="1" smtClean="0">
                <a:sym typeface="Wingdings" pitchFamily="2" charset="2"/>
              </a:rPr>
              <a:t>berbeda</a:t>
            </a:r>
            <a:r>
              <a:rPr lang="en-US" dirty="0" smtClean="0">
                <a:sym typeface="Wingdings" pitchFamily="2" charset="2"/>
              </a:rPr>
              <a:t> </a:t>
            </a:r>
            <a:r>
              <a:rPr lang="en-US" dirty="0" err="1" smtClean="0">
                <a:sym typeface="Wingdings" pitchFamily="2" charset="2"/>
              </a:rPr>
              <a:t>jauh</a:t>
            </a:r>
            <a:r>
              <a:rPr lang="en-US" dirty="0" smtClean="0">
                <a:sym typeface="Wingdings" pitchFamily="2" charset="2"/>
              </a:rPr>
              <a:t> </a:t>
            </a:r>
            <a:r>
              <a:rPr lang="en-US" dirty="0" err="1" smtClean="0">
                <a:sym typeface="Wingdings" pitchFamily="2" charset="2"/>
              </a:rPr>
              <a:t>dengan</a:t>
            </a:r>
            <a:r>
              <a:rPr lang="en-US" dirty="0" smtClean="0">
                <a:sym typeface="Wingdings" pitchFamily="2" charset="2"/>
              </a:rPr>
              <a:t> proses </a:t>
            </a:r>
            <a:r>
              <a:rPr lang="en-US" dirty="0" err="1" smtClean="0">
                <a:sym typeface="Wingdings" pitchFamily="2" charset="2"/>
              </a:rPr>
              <a:t>interaksi</a:t>
            </a:r>
            <a:r>
              <a:rPr lang="en-US" dirty="0" smtClean="0">
                <a:sym typeface="Wingdings" pitchFamily="2" charset="2"/>
              </a:rPr>
              <a:t> yang </a:t>
            </a:r>
            <a:r>
              <a:rPr lang="en-US" dirty="0" err="1" smtClean="0">
                <a:sym typeface="Wingdings" pitchFamily="2" charset="2"/>
              </a:rPr>
              <a:t>mereka</a:t>
            </a:r>
            <a:r>
              <a:rPr lang="en-US" dirty="0" smtClean="0">
                <a:sym typeface="Wingdings" pitchFamily="2" charset="2"/>
              </a:rPr>
              <a:t> </a:t>
            </a:r>
            <a:r>
              <a:rPr lang="en-US" dirty="0" err="1" smtClean="0">
                <a:sym typeface="Wingdings" pitchFamily="2" charset="2"/>
              </a:rPr>
              <a:t>alami</a:t>
            </a:r>
            <a:r>
              <a:rPr lang="en-US" dirty="0" smtClean="0">
                <a:sym typeface="Wingdings" pitchFamily="2" charset="2"/>
              </a:rPr>
              <a:t> di </a:t>
            </a:r>
            <a:r>
              <a:rPr lang="en-US" dirty="0" err="1" smtClean="0">
                <a:sym typeface="Wingdings" pitchFamily="2" charset="2"/>
              </a:rPr>
              <a:t>desa</a:t>
            </a:r>
            <a:r>
              <a:rPr lang="en-US" dirty="0" smtClean="0">
                <a:sym typeface="Wingdings" pitchFamily="2" charset="2"/>
              </a:rPr>
              <a:t>. </a:t>
            </a:r>
            <a:r>
              <a:rPr lang="en-US" dirty="0" err="1" smtClean="0">
                <a:sym typeface="Wingdings" pitchFamily="2" charset="2"/>
              </a:rPr>
              <a:t>Akibat</a:t>
            </a:r>
            <a:r>
              <a:rPr lang="en-US" dirty="0" smtClean="0">
                <a:sym typeface="Wingdings" pitchFamily="2" charset="2"/>
              </a:rPr>
              <a:t> proses </a:t>
            </a:r>
            <a:r>
              <a:rPr lang="en-US" dirty="0" err="1" smtClean="0">
                <a:sym typeface="Wingdings" pitchFamily="2" charset="2"/>
              </a:rPr>
              <a:t>interaksi</a:t>
            </a:r>
            <a:r>
              <a:rPr lang="en-US" dirty="0" smtClean="0">
                <a:sym typeface="Wingdings" pitchFamily="2" charset="2"/>
              </a:rPr>
              <a:t> </a:t>
            </a:r>
            <a:r>
              <a:rPr lang="en-US" dirty="0" err="1" smtClean="0">
                <a:sym typeface="Wingdings" pitchFamily="2" charset="2"/>
              </a:rPr>
              <a:t>ini</a:t>
            </a:r>
            <a:r>
              <a:rPr lang="en-US" dirty="0" smtClean="0">
                <a:sym typeface="Wingdings" pitchFamily="2" charset="2"/>
              </a:rPr>
              <a:t>, </a:t>
            </a:r>
            <a:r>
              <a:rPr lang="en-US" dirty="0" err="1" smtClean="0">
                <a:sym typeface="Wingdings" pitchFamily="2" charset="2"/>
              </a:rPr>
              <a:t>masyarakat</a:t>
            </a:r>
            <a:r>
              <a:rPr lang="en-US" dirty="0" smtClean="0">
                <a:sym typeface="Wingdings" pitchFamily="2" charset="2"/>
              </a:rPr>
              <a:t> urban </a:t>
            </a:r>
            <a:r>
              <a:rPr lang="en-US" dirty="0" err="1" smtClean="0">
                <a:sym typeface="Wingdings" pitchFamily="2" charset="2"/>
              </a:rPr>
              <a:t>mengalami</a:t>
            </a:r>
            <a:r>
              <a:rPr lang="en-US" dirty="0" smtClean="0">
                <a:sym typeface="Wingdings" pitchFamily="2" charset="2"/>
              </a:rPr>
              <a:t> </a:t>
            </a:r>
            <a:r>
              <a:rPr lang="en-US" dirty="0" err="1" smtClean="0">
                <a:sym typeface="Wingdings" pitchFamily="2" charset="2"/>
              </a:rPr>
              <a:t>apa</a:t>
            </a:r>
            <a:r>
              <a:rPr lang="en-US" dirty="0" smtClean="0">
                <a:sym typeface="Wingdings" pitchFamily="2" charset="2"/>
              </a:rPr>
              <a:t> yang </a:t>
            </a:r>
            <a:r>
              <a:rPr lang="en-US" dirty="0" err="1" smtClean="0">
                <a:sym typeface="Wingdings" pitchFamily="2" charset="2"/>
              </a:rPr>
              <a:t>disebut</a:t>
            </a:r>
            <a:r>
              <a:rPr lang="en-US" dirty="0" smtClean="0">
                <a:sym typeface="Wingdings" pitchFamily="2" charset="2"/>
              </a:rPr>
              <a:t> </a:t>
            </a:r>
            <a:r>
              <a:rPr lang="en-US" dirty="0" err="1" smtClean="0">
                <a:sym typeface="Wingdings" pitchFamily="2" charset="2"/>
              </a:rPr>
              <a:t>dengan</a:t>
            </a:r>
            <a:r>
              <a:rPr lang="en-US" dirty="0" smtClean="0">
                <a:sym typeface="Wingdings" pitchFamily="2" charset="2"/>
              </a:rPr>
              <a:t> </a:t>
            </a:r>
            <a:r>
              <a:rPr lang="en-US" dirty="0" err="1" smtClean="0">
                <a:sym typeface="Wingdings" pitchFamily="2" charset="2"/>
              </a:rPr>
              <a:t>istilah</a:t>
            </a:r>
            <a:r>
              <a:rPr lang="en-US" dirty="0" smtClean="0">
                <a:sym typeface="Wingdings" pitchFamily="2" charset="2"/>
              </a:rPr>
              <a:t> </a:t>
            </a:r>
            <a:r>
              <a:rPr lang="en-US" i="1" dirty="0" smtClean="0">
                <a:sym typeface="Wingdings" pitchFamily="2" charset="2"/>
              </a:rPr>
              <a:t>changes of social character </a:t>
            </a:r>
            <a:r>
              <a:rPr lang="en-US" dirty="0" err="1" smtClean="0">
                <a:sym typeface="Wingdings" pitchFamily="2" charset="2"/>
              </a:rPr>
              <a:t>atau</a:t>
            </a:r>
            <a:r>
              <a:rPr lang="en-US" dirty="0" smtClean="0">
                <a:sym typeface="Wingdings" pitchFamily="2" charset="2"/>
              </a:rPr>
              <a:t> </a:t>
            </a:r>
            <a:r>
              <a:rPr lang="en-US" dirty="0" err="1" smtClean="0">
                <a:sym typeface="Wingdings" pitchFamily="2" charset="2"/>
              </a:rPr>
              <a:t>perubahan</a:t>
            </a:r>
            <a:r>
              <a:rPr lang="en-US" dirty="0" smtClean="0">
                <a:sym typeface="Wingdings" pitchFamily="2" charset="2"/>
              </a:rPr>
              <a:t> </a:t>
            </a:r>
            <a:r>
              <a:rPr lang="en-US" dirty="0" err="1" smtClean="0">
                <a:sym typeface="Wingdings" pitchFamily="2" charset="2"/>
              </a:rPr>
              <a:t>karakter</a:t>
            </a:r>
            <a:r>
              <a:rPr lang="en-US" dirty="0" smtClean="0">
                <a:sym typeface="Wingdings" pitchFamily="2" charset="2"/>
              </a:rPr>
              <a:t> </a:t>
            </a:r>
            <a:r>
              <a:rPr lang="en-US" dirty="0" err="1" smtClean="0">
                <a:sym typeface="Wingdings" pitchFamily="2" charset="2"/>
              </a:rPr>
              <a:t>dalam</a:t>
            </a:r>
            <a:r>
              <a:rPr lang="en-US" dirty="0" smtClean="0">
                <a:sym typeface="Wingdings" pitchFamily="2" charset="2"/>
              </a:rPr>
              <a:t> </a:t>
            </a:r>
            <a:r>
              <a:rPr lang="en-US" dirty="0" err="1" smtClean="0">
                <a:sym typeface="Wingdings" pitchFamily="2" charset="2"/>
              </a:rPr>
              <a:t>bentuk</a:t>
            </a:r>
            <a:r>
              <a:rPr lang="en-US" dirty="0" smtClean="0">
                <a:sym typeface="Wingdings" pitchFamily="2" charset="2"/>
              </a:rPr>
              <a:t> </a:t>
            </a:r>
            <a:r>
              <a:rPr lang="en-US" dirty="0" err="1" smtClean="0">
                <a:sym typeface="Wingdings" pitchFamily="2" charset="2"/>
              </a:rPr>
              <a:t>prilaku</a:t>
            </a:r>
            <a:r>
              <a:rPr lang="en-US" dirty="0" smtClean="0">
                <a:sym typeface="Wingdings" pitchFamily="2" charset="2"/>
              </a:rPr>
              <a:t> </a:t>
            </a:r>
            <a:r>
              <a:rPr lang="en-US" dirty="0" err="1" smtClean="0">
                <a:sym typeface="Wingdings" pitchFamily="2" charset="2"/>
              </a:rPr>
              <a:t>sosialtiba-tiba</a:t>
            </a:r>
            <a:r>
              <a:rPr lang="en-US" dirty="0" smtClean="0">
                <a:sym typeface="Wingdings" pitchFamily="2" charset="2"/>
              </a:rPr>
              <a:t> </a:t>
            </a:r>
            <a:r>
              <a:rPr lang="en-US" dirty="0" err="1" smtClean="0">
                <a:sym typeface="Wingdings" pitchFamily="2" charset="2"/>
              </a:rPr>
              <a:t>merubah</a:t>
            </a:r>
            <a:r>
              <a:rPr lang="en-US" dirty="0" smtClean="0">
                <a:sym typeface="Wingdings" pitchFamily="2" charset="2"/>
              </a:rPr>
              <a:t> </a:t>
            </a:r>
            <a:r>
              <a:rPr lang="en-US" dirty="0" err="1" smtClean="0">
                <a:sym typeface="Wingdings" pitchFamily="2" charset="2"/>
              </a:rPr>
              <a:t>diri</a:t>
            </a:r>
            <a:r>
              <a:rPr lang="en-US" dirty="0" smtClean="0">
                <a:sym typeface="Wingdings" pitchFamily="2" charset="2"/>
              </a:rPr>
              <a:t> </a:t>
            </a:r>
            <a:r>
              <a:rPr lang="en-US" dirty="0" err="1" smtClean="0">
                <a:sym typeface="Wingdings" pitchFamily="2" charset="2"/>
              </a:rPr>
              <a:t>dalam</a:t>
            </a:r>
            <a:r>
              <a:rPr lang="en-US" dirty="0" smtClean="0">
                <a:sym typeface="Wingdings" pitchFamily="2" charset="2"/>
              </a:rPr>
              <a:t> </a:t>
            </a:r>
            <a:r>
              <a:rPr lang="en-US" dirty="0" err="1" smtClean="0">
                <a:sym typeface="Wingdings" pitchFamily="2" charset="2"/>
              </a:rPr>
              <a:t>wujud</a:t>
            </a:r>
            <a:r>
              <a:rPr lang="en-US" dirty="0" smtClean="0">
                <a:sym typeface="Wingdings" pitchFamily="2" charset="2"/>
              </a:rPr>
              <a:t> </a:t>
            </a:r>
            <a:r>
              <a:rPr lang="en-US" dirty="0" err="1" smtClean="0">
                <a:sym typeface="Wingdings" pitchFamily="2" charset="2"/>
              </a:rPr>
              <a:t>kostum</a:t>
            </a:r>
            <a:r>
              <a:rPr lang="en-US" dirty="0" smtClean="0">
                <a:sym typeface="Wingdings" pitchFamily="2" charset="2"/>
              </a:rPr>
              <a:t>, </a:t>
            </a:r>
            <a:r>
              <a:rPr lang="en-US" dirty="0" err="1" smtClean="0">
                <a:sym typeface="Wingdings" pitchFamily="2" charset="2"/>
              </a:rPr>
              <a:t>gaya</a:t>
            </a:r>
            <a:r>
              <a:rPr lang="en-US" dirty="0" smtClean="0">
                <a:sym typeface="Wingdings" pitchFamily="2" charset="2"/>
              </a:rPr>
              <a:t> </a:t>
            </a:r>
            <a:r>
              <a:rPr lang="en-US" dirty="0" err="1" smtClean="0">
                <a:sym typeface="Wingdings" pitchFamily="2" charset="2"/>
              </a:rPr>
              <a:t>hidup</a:t>
            </a:r>
            <a:r>
              <a:rPr lang="en-US" dirty="0" smtClean="0">
                <a:sym typeface="Wingdings" pitchFamily="2" charset="2"/>
              </a:rPr>
              <a:t> (</a:t>
            </a:r>
            <a:r>
              <a:rPr lang="en-US" dirty="0" err="1" smtClean="0">
                <a:sym typeface="Wingdings" pitchFamily="2" charset="2"/>
              </a:rPr>
              <a:t>gaya</a:t>
            </a:r>
            <a:r>
              <a:rPr lang="en-US" dirty="0" smtClean="0">
                <a:sym typeface="Wingdings" pitchFamily="2" charset="2"/>
              </a:rPr>
              <a:t> </a:t>
            </a:r>
            <a:r>
              <a:rPr lang="en-US" dirty="0" err="1" smtClean="0">
                <a:sym typeface="Wingdings" pitchFamily="2" charset="2"/>
              </a:rPr>
              <a:t>terlalu</a:t>
            </a:r>
            <a:r>
              <a:rPr lang="en-US" dirty="0" smtClean="0">
                <a:sym typeface="Wingdings" pitchFamily="2" charset="2"/>
              </a:rPr>
              <a:t> </a:t>
            </a:r>
            <a:r>
              <a:rPr lang="en-US" dirty="0" err="1" smtClean="0">
                <a:sym typeface="Wingdings" pitchFamily="2" charset="2"/>
              </a:rPr>
              <a:t>berlebihan</a:t>
            </a:r>
            <a:r>
              <a:rPr lang="en-US" dirty="0" smtClean="0">
                <a:sym typeface="Wingdings" pitchFamily="2" charset="2"/>
              </a:rPr>
              <a:t>, </a:t>
            </a:r>
            <a:r>
              <a:rPr lang="en-US" dirty="0" err="1" smtClean="0">
                <a:sym typeface="Wingdings" pitchFamily="2" charset="2"/>
              </a:rPr>
              <a:t>tidak</a:t>
            </a:r>
            <a:r>
              <a:rPr lang="en-US" dirty="0" smtClean="0">
                <a:sym typeface="Wingdings" pitchFamily="2" charset="2"/>
              </a:rPr>
              <a:t> </a:t>
            </a:r>
            <a:r>
              <a:rPr lang="en-US" dirty="0" err="1" smtClean="0">
                <a:sym typeface="Wingdings" pitchFamily="2" charset="2"/>
              </a:rPr>
              <a:t>sebanding</a:t>
            </a:r>
            <a:r>
              <a:rPr lang="en-US" dirty="0" smtClean="0">
                <a:sym typeface="Wingdings" pitchFamily="2" charset="2"/>
              </a:rPr>
              <a:t> </a:t>
            </a:r>
            <a:r>
              <a:rPr lang="en-US" dirty="0" err="1" smtClean="0">
                <a:sym typeface="Wingdings" pitchFamily="2" charset="2"/>
              </a:rPr>
              <a:t>dengan</a:t>
            </a:r>
            <a:r>
              <a:rPr lang="en-US" dirty="0" smtClean="0">
                <a:sym typeface="Wingdings" pitchFamily="2" charset="2"/>
              </a:rPr>
              <a:t> </a:t>
            </a:r>
            <a:r>
              <a:rPr lang="en-US" dirty="0" err="1" smtClean="0">
                <a:sym typeface="Wingdings" pitchFamily="2" charset="2"/>
              </a:rPr>
              <a:t>kemampuan</a:t>
            </a:r>
            <a:r>
              <a:rPr lang="en-US" dirty="0">
                <a:sym typeface="Wingdings" pitchFamily="2" charset="2"/>
              </a:rPr>
              <a:t>)</a:t>
            </a:r>
            <a:r>
              <a:rPr lang="en-US" dirty="0" smtClean="0">
                <a:sym typeface="Wingdings" pitchFamily="2" charset="2"/>
              </a:rPr>
              <a:t>, </a:t>
            </a:r>
            <a:r>
              <a:rPr lang="en-US" dirty="0" err="1" smtClean="0">
                <a:sym typeface="Wingdings" pitchFamily="2" charset="2"/>
              </a:rPr>
              <a:t>perubahan</a:t>
            </a:r>
            <a:r>
              <a:rPr lang="en-US" dirty="0" smtClean="0">
                <a:sym typeface="Wingdings" pitchFamily="2" charset="2"/>
              </a:rPr>
              <a:t> </a:t>
            </a:r>
            <a:r>
              <a:rPr lang="en-US" dirty="0" err="1" smtClean="0">
                <a:sym typeface="Wingdings" pitchFamily="2" charset="2"/>
              </a:rPr>
              <a:t>penampilan</a:t>
            </a:r>
            <a:r>
              <a:rPr lang="en-US" dirty="0" smtClean="0">
                <a:sym typeface="Wingdings" pitchFamily="2" charset="2"/>
              </a:rPr>
              <a:t> </a:t>
            </a:r>
            <a:r>
              <a:rPr lang="en-US" dirty="0" err="1" smtClean="0">
                <a:sym typeface="Wingdings" pitchFamily="2" charset="2"/>
              </a:rPr>
              <a:t>dan</a:t>
            </a:r>
            <a:r>
              <a:rPr lang="en-US" dirty="0" smtClean="0">
                <a:sym typeface="Wingdings" pitchFamily="2" charset="2"/>
              </a:rPr>
              <a:t> </a:t>
            </a:r>
            <a:r>
              <a:rPr lang="en-US" dirty="0" err="1" smtClean="0">
                <a:sym typeface="Wingdings" pitchFamily="2" charset="2"/>
              </a:rPr>
              <a:t>sebagainya</a:t>
            </a:r>
            <a:endParaRPr lang="en-US" dirty="0" smtClean="0">
              <a:sym typeface="Wingdings" pitchFamily="2" charset="2"/>
            </a:endParaRPr>
          </a:p>
          <a:p>
            <a:r>
              <a:rPr lang="en-US" dirty="0" err="1" smtClean="0">
                <a:sym typeface="Wingdings" pitchFamily="2" charset="2"/>
              </a:rPr>
              <a:t>Warga</a:t>
            </a:r>
            <a:r>
              <a:rPr lang="en-US" dirty="0" smtClean="0">
                <a:sym typeface="Wingdings" pitchFamily="2" charset="2"/>
              </a:rPr>
              <a:t> urban </a:t>
            </a:r>
            <a:r>
              <a:rPr lang="en-US" dirty="0" err="1" smtClean="0">
                <a:sym typeface="Wingdings" pitchFamily="2" charset="2"/>
              </a:rPr>
              <a:t>membawa</a:t>
            </a:r>
            <a:r>
              <a:rPr lang="en-US" dirty="0" smtClean="0">
                <a:sym typeface="Wingdings" pitchFamily="2" charset="2"/>
              </a:rPr>
              <a:t> </a:t>
            </a:r>
            <a:r>
              <a:rPr lang="en-US" dirty="0" err="1" smtClean="0">
                <a:sym typeface="Wingdings" pitchFamily="2" charset="2"/>
              </a:rPr>
              <a:t>prilaku</a:t>
            </a:r>
            <a:r>
              <a:rPr lang="en-US" dirty="0" smtClean="0">
                <a:sym typeface="Wingdings" pitchFamily="2" charset="2"/>
              </a:rPr>
              <a:t> </a:t>
            </a:r>
            <a:r>
              <a:rPr lang="en-US" dirty="0" err="1" smtClean="0">
                <a:sym typeface="Wingdings" pitchFamily="2" charset="2"/>
              </a:rPr>
              <a:t>hidup</a:t>
            </a:r>
            <a:r>
              <a:rPr lang="en-US" dirty="0" smtClean="0">
                <a:sym typeface="Wingdings" pitchFamily="2" charset="2"/>
              </a:rPr>
              <a:t> di </a:t>
            </a:r>
            <a:r>
              <a:rPr lang="en-US" dirty="0" err="1" smtClean="0">
                <a:sym typeface="Wingdings" pitchFamily="2" charset="2"/>
              </a:rPr>
              <a:t>desa</a:t>
            </a:r>
            <a:r>
              <a:rPr lang="en-US" dirty="0" smtClean="0">
                <a:sym typeface="Wingdings" pitchFamily="2" charset="2"/>
              </a:rPr>
              <a:t> </a:t>
            </a:r>
            <a:r>
              <a:rPr lang="en-US" dirty="0" err="1" smtClean="0">
                <a:sym typeface="Wingdings" pitchFamily="2" charset="2"/>
              </a:rPr>
              <a:t>ke</a:t>
            </a:r>
            <a:r>
              <a:rPr lang="en-US" dirty="0" smtClean="0">
                <a:sym typeface="Wingdings" pitchFamily="2" charset="2"/>
              </a:rPr>
              <a:t> </a:t>
            </a:r>
            <a:r>
              <a:rPr lang="en-US" dirty="0" err="1" smtClean="0">
                <a:sym typeface="Wingdings" pitchFamily="2" charset="2"/>
              </a:rPr>
              <a:t>kotamakan</a:t>
            </a:r>
            <a:r>
              <a:rPr lang="en-US" dirty="0" smtClean="0">
                <a:sym typeface="Wingdings" pitchFamily="2" charset="2"/>
              </a:rPr>
              <a:t> </a:t>
            </a:r>
            <a:r>
              <a:rPr lang="en-US" dirty="0" err="1" smtClean="0">
                <a:sym typeface="Wingdings" pitchFamily="2" charset="2"/>
              </a:rPr>
              <a:t>dengan</a:t>
            </a:r>
            <a:r>
              <a:rPr lang="en-US" dirty="0" smtClean="0">
                <a:sym typeface="Wingdings" pitchFamily="2" charset="2"/>
              </a:rPr>
              <a:t> </a:t>
            </a:r>
            <a:r>
              <a:rPr lang="en-US" dirty="0" err="1" smtClean="0">
                <a:sym typeface="Wingdings" pitchFamily="2" charset="2"/>
              </a:rPr>
              <a:t>tangan</a:t>
            </a:r>
            <a:r>
              <a:rPr lang="en-US" dirty="0" smtClean="0">
                <a:sym typeface="Wingdings" pitchFamily="2" charset="2"/>
              </a:rPr>
              <a:t>, </a:t>
            </a:r>
            <a:r>
              <a:rPr lang="en-US" dirty="0" err="1" smtClean="0">
                <a:sym typeface="Wingdings" pitchFamily="2" charset="2"/>
              </a:rPr>
              <a:t>buang</a:t>
            </a:r>
            <a:r>
              <a:rPr lang="en-US" dirty="0" smtClean="0">
                <a:sym typeface="Wingdings" pitchFamily="2" charset="2"/>
              </a:rPr>
              <a:t> </a:t>
            </a:r>
            <a:r>
              <a:rPr lang="en-US" dirty="0" err="1" smtClean="0">
                <a:sym typeface="Wingdings" pitchFamily="2" charset="2"/>
              </a:rPr>
              <a:t>sampah</a:t>
            </a:r>
            <a:r>
              <a:rPr lang="en-US" dirty="0" smtClean="0">
                <a:sym typeface="Wingdings" pitchFamily="2" charset="2"/>
              </a:rPr>
              <a:t> </a:t>
            </a:r>
            <a:r>
              <a:rPr lang="en-US" dirty="0" err="1" smtClean="0">
                <a:sym typeface="Wingdings" pitchFamily="2" charset="2"/>
              </a:rPr>
              <a:t>sembarang</a:t>
            </a:r>
            <a:r>
              <a:rPr lang="en-US" dirty="0" smtClean="0">
                <a:sym typeface="Wingdings" pitchFamily="2" charset="2"/>
              </a:rPr>
              <a:t>, </a:t>
            </a:r>
            <a:r>
              <a:rPr lang="en-US" dirty="0" err="1" smtClean="0">
                <a:sym typeface="Wingdings" pitchFamily="2" charset="2"/>
              </a:rPr>
              <a:t>berak</a:t>
            </a:r>
            <a:r>
              <a:rPr lang="en-US" dirty="0" smtClean="0">
                <a:sym typeface="Wingdings" pitchFamily="2" charset="2"/>
              </a:rPr>
              <a:t> di </a:t>
            </a:r>
            <a:r>
              <a:rPr lang="en-US" dirty="0" err="1" smtClean="0">
                <a:sym typeface="Wingdings" pitchFamily="2" charset="2"/>
              </a:rPr>
              <a:t>sembarang</a:t>
            </a:r>
            <a:r>
              <a:rPr lang="en-US" dirty="0" smtClean="0">
                <a:sym typeface="Wingdings" pitchFamily="2" charset="2"/>
              </a:rPr>
              <a:t> </a:t>
            </a:r>
            <a:r>
              <a:rPr lang="en-US" dirty="0" err="1" smtClean="0">
                <a:sym typeface="Wingdings" pitchFamily="2" charset="2"/>
              </a:rPr>
              <a:t>tempat</a:t>
            </a:r>
            <a:r>
              <a:rPr lang="en-US" dirty="0" smtClean="0">
                <a:sym typeface="Wingdings" pitchFamily="2" charset="2"/>
              </a:rPr>
              <a:t> </a:t>
            </a:r>
            <a:r>
              <a:rPr lang="en-US" dirty="0" err="1" smtClean="0">
                <a:sym typeface="Wingdings" pitchFamily="2" charset="2"/>
              </a:rPr>
              <a:t>dan</a:t>
            </a:r>
            <a:r>
              <a:rPr lang="en-US" dirty="0" smtClean="0">
                <a:sym typeface="Wingdings" pitchFamily="2" charset="2"/>
              </a:rPr>
              <a:t> </a:t>
            </a:r>
            <a:r>
              <a:rPr lang="en-US" dirty="0" err="1" smtClean="0">
                <a:sym typeface="Wingdings" pitchFamily="2" charset="2"/>
              </a:rPr>
              <a:t>sebagainya</a:t>
            </a:r>
            <a:r>
              <a:rPr lang="en-US" dirty="0" smtClean="0">
                <a:sym typeface="Wingdings" pitchFamily="2" charset="2"/>
              </a:rPr>
              <a:t>. </a:t>
            </a:r>
            <a:r>
              <a:rPr lang="en-US" dirty="0" err="1" smtClean="0">
                <a:sym typeface="Wingdings" pitchFamily="2" charset="2"/>
              </a:rPr>
              <a:t>Akibatnya</a:t>
            </a:r>
            <a:r>
              <a:rPr lang="en-US" dirty="0" smtClean="0">
                <a:sym typeface="Wingdings" pitchFamily="2" charset="2"/>
              </a:rPr>
              <a:t> </a:t>
            </a:r>
            <a:r>
              <a:rPr lang="en-US" dirty="0" err="1" smtClean="0">
                <a:sym typeface="Wingdings" pitchFamily="2" charset="2"/>
              </a:rPr>
              <a:t>menimbulkan</a:t>
            </a:r>
            <a:r>
              <a:rPr lang="en-US" dirty="0" smtClean="0">
                <a:sym typeface="Wingdings" pitchFamily="2" charset="2"/>
              </a:rPr>
              <a:t> </a:t>
            </a:r>
            <a:r>
              <a:rPr lang="en-US" dirty="0" err="1" smtClean="0">
                <a:sym typeface="Wingdings" pitchFamily="2" charset="2"/>
              </a:rPr>
              <a:t>masalah</a:t>
            </a:r>
            <a:r>
              <a:rPr lang="en-US" dirty="0" smtClean="0">
                <a:sym typeface="Wingdings" pitchFamily="2" charset="2"/>
              </a:rPr>
              <a:t> </a:t>
            </a:r>
            <a:r>
              <a:rPr lang="en-US" dirty="0" err="1" smtClean="0">
                <a:sym typeface="Wingdings" pitchFamily="2" charset="2"/>
              </a:rPr>
              <a:t>sanitasi</a:t>
            </a:r>
            <a:r>
              <a:rPr lang="en-US" dirty="0" smtClean="0">
                <a:sym typeface="Wingdings" pitchFamily="2" charset="2"/>
              </a:rPr>
              <a:t>, </a:t>
            </a:r>
            <a:r>
              <a:rPr lang="en-US" dirty="0" err="1" smtClean="0">
                <a:sym typeface="Wingdings" pitchFamily="2" charset="2"/>
              </a:rPr>
              <a:t>polusi</a:t>
            </a:r>
            <a:r>
              <a:rPr lang="en-US" dirty="0" smtClean="0">
                <a:sym typeface="Wingdings" pitchFamily="2" charset="2"/>
              </a:rPr>
              <a:t> </a:t>
            </a:r>
            <a:r>
              <a:rPr lang="en-US" dirty="0" err="1" smtClean="0">
                <a:sym typeface="Wingdings" pitchFamily="2" charset="2"/>
              </a:rPr>
              <a:t>dan</a:t>
            </a:r>
            <a:r>
              <a:rPr lang="en-US" dirty="0" smtClean="0">
                <a:sym typeface="Wingdings" pitchFamily="2" charset="2"/>
              </a:rPr>
              <a:t> </a:t>
            </a:r>
            <a:r>
              <a:rPr lang="en-US" dirty="0" err="1" smtClean="0">
                <a:sym typeface="Wingdings" pitchFamily="2" charset="2"/>
              </a:rPr>
              <a:t>banjir</a:t>
            </a:r>
            <a:r>
              <a:rPr lang="en-US" dirty="0" smtClean="0">
                <a:sym typeface="Wingdings" pitchFamily="2" charset="2"/>
              </a:rPr>
              <a:t>.</a:t>
            </a:r>
          </a:p>
        </p:txBody>
      </p:sp>
    </p:spTree>
    <p:extLst>
      <p:ext uri="{BB962C8B-B14F-4D97-AF65-F5344CB8AC3E}">
        <p14:creationId xmlns:p14="http://schemas.microsoft.com/office/powerpoint/2010/main" xmlns="" val="31398921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75000"/>
            </a:schemeClr>
          </a:solidFill>
        </p:spPr>
        <p:txBody>
          <a:bodyPr/>
          <a:lstStyle/>
          <a:p>
            <a:r>
              <a:rPr lang="en-US" b="1" dirty="0" err="1" smtClean="0">
                <a:solidFill>
                  <a:srgbClr val="C00000"/>
                </a:solidFill>
              </a:rPr>
              <a:t>Pengertian</a:t>
            </a:r>
            <a:r>
              <a:rPr lang="en-US" b="1" dirty="0" smtClean="0">
                <a:solidFill>
                  <a:srgbClr val="C00000"/>
                </a:solidFill>
              </a:rPr>
              <a:t> Governance</a:t>
            </a:r>
            <a:endParaRPr lang="en-US" b="1" dirty="0">
              <a:solidFill>
                <a:srgbClr val="C00000"/>
              </a:solidFill>
            </a:endParaRPr>
          </a:p>
        </p:txBody>
      </p:sp>
      <p:sp>
        <p:nvSpPr>
          <p:cNvPr id="3" name="Content Placeholder 2"/>
          <p:cNvSpPr>
            <a:spLocks noGrp="1"/>
          </p:cNvSpPr>
          <p:nvPr>
            <p:ph idx="1"/>
          </p:nvPr>
        </p:nvSpPr>
        <p:spPr/>
        <p:txBody>
          <a:bodyPr>
            <a:normAutofit fontScale="70000" lnSpcReduction="20000"/>
          </a:bodyPr>
          <a:lstStyle/>
          <a:p>
            <a:r>
              <a:rPr lang="en-US" b="1" dirty="0" smtClean="0">
                <a:solidFill>
                  <a:srgbClr val="002060"/>
                </a:solidFill>
              </a:rPr>
              <a:t>Governance as distinct from government refers to the relationship between civil society and the state, between rules and ruled, the government and the  governed (….) It is this latter aspect-the relation of civil society to the state-that distinguishes the study of governance from other studies of government (</a:t>
            </a:r>
            <a:r>
              <a:rPr lang="en-US" b="1" dirty="0" err="1" smtClean="0">
                <a:solidFill>
                  <a:srgbClr val="002060"/>
                </a:solidFill>
              </a:rPr>
              <a:t>Frederik</a:t>
            </a:r>
            <a:r>
              <a:rPr lang="en-US" b="1" dirty="0" smtClean="0">
                <a:solidFill>
                  <a:srgbClr val="002060"/>
                </a:solidFill>
              </a:rPr>
              <a:t> </a:t>
            </a:r>
            <a:r>
              <a:rPr lang="en-US" b="1" dirty="0" err="1" smtClean="0">
                <a:solidFill>
                  <a:srgbClr val="002060"/>
                </a:solidFill>
              </a:rPr>
              <a:t>Esco</a:t>
            </a:r>
            <a:r>
              <a:rPr lang="en-US" b="1" dirty="0" smtClean="0">
                <a:solidFill>
                  <a:srgbClr val="002060"/>
                </a:solidFill>
              </a:rPr>
              <a:t> Lange )</a:t>
            </a:r>
            <a:r>
              <a:rPr lang="en-US" dirty="0" smtClean="0">
                <a:sym typeface="Wingdings" pitchFamily="2" charset="2"/>
              </a:rPr>
              <a:t>Governance </a:t>
            </a:r>
            <a:r>
              <a:rPr lang="en-US" dirty="0" err="1" smtClean="0">
                <a:sym typeface="Wingdings" pitchFamily="2" charset="2"/>
              </a:rPr>
              <a:t>sebagai</a:t>
            </a:r>
            <a:r>
              <a:rPr lang="en-US" dirty="0" smtClean="0">
                <a:sym typeface="Wingdings" pitchFamily="2" charset="2"/>
              </a:rPr>
              <a:t> </a:t>
            </a:r>
            <a:r>
              <a:rPr lang="en-US" dirty="0" err="1" smtClean="0">
                <a:sym typeface="Wingdings" pitchFamily="2" charset="2"/>
              </a:rPr>
              <a:t>konsep</a:t>
            </a:r>
            <a:r>
              <a:rPr lang="en-US" dirty="0" smtClean="0">
                <a:sym typeface="Wingdings" pitchFamily="2" charset="2"/>
              </a:rPr>
              <a:t> yang </a:t>
            </a:r>
            <a:r>
              <a:rPr lang="en-US" dirty="0" err="1" smtClean="0">
                <a:sym typeface="Wingdings" pitchFamily="2" charset="2"/>
              </a:rPr>
              <a:t>berbeda</a:t>
            </a:r>
            <a:r>
              <a:rPr lang="en-US" dirty="0" smtClean="0">
                <a:sym typeface="Wingdings" pitchFamily="2" charset="2"/>
              </a:rPr>
              <a:t> </a:t>
            </a:r>
            <a:r>
              <a:rPr lang="en-US" dirty="0" err="1" smtClean="0">
                <a:sym typeface="Wingdings" pitchFamily="2" charset="2"/>
              </a:rPr>
              <a:t>dengan</a:t>
            </a:r>
            <a:r>
              <a:rPr lang="en-US" dirty="0" smtClean="0">
                <a:sym typeface="Wingdings" pitchFamily="2" charset="2"/>
              </a:rPr>
              <a:t> </a:t>
            </a:r>
            <a:r>
              <a:rPr lang="en-US" dirty="0" err="1" smtClean="0">
                <a:sym typeface="Wingdings" pitchFamily="2" charset="2"/>
              </a:rPr>
              <a:t>pemerintah</a:t>
            </a:r>
            <a:r>
              <a:rPr lang="en-US" dirty="0" smtClean="0">
                <a:sym typeface="Wingdings" pitchFamily="2" charset="2"/>
              </a:rPr>
              <a:t> </a:t>
            </a:r>
            <a:r>
              <a:rPr lang="en-US" dirty="0" err="1" smtClean="0">
                <a:sym typeface="Wingdings" pitchFamily="2" charset="2"/>
              </a:rPr>
              <a:t>merujuk</a:t>
            </a:r>
            <a:r>
              <a:rPr lang="en-US" dirty="0" smtClean="0">
                <a:sym typeface="Wingdings" pitchFamily="2" charset="2"/>
              </a:rPr>
              <a:t> </a:t>
            </a:r>
            <a:r>
              <a:rPr lang="en-US" dirty="0" err="1" smtClean="0">
                <a:sym typeface="Wingdings" pitchFamily="2" charset="2"/>
              </a:rPr>
              <a:t>pada</a:t>
            </a:r>
            <a:r>
              <a:rPr lang="en-US" dirty="0" smtClean="0">
                <a:sym typeface="Wingdings" pitchFamily="2" charset="2"/>
              </a:rPr>
              <a:t> </a:t>
            </a:r>
            <a:r>
              <a:rPr lang="en-US" dirty="0" err="1" smtClean="0">
                <a:sym typeface="Wingdings" pitchFamily="2" charset="2"/>
              </a:rPr>
              <a:t>relasi</a:t>
            </a:r>
            <a:r>
              <a:rPr lang="en-US" dirty="0" smtClean="0">
                <a:sym typeface="Wingdings" pitchFamily="2" charset="2"/>
              </a:rPr>
              <a:t> </a:t>
            </a:r>
            <a:r>
              <a:rPr lang="en-US" dirty="0" err="1" smtClean="0">
                <a:sym typeface="Wingdings" pitchFamily="2" charset="2"/>
              </a:rPr>
              <a:t>antara</a:t>
            </a:r>
            <a:r>
              <a:rPr lang="en-US" dirty="0" smtClean="0">
                <a:sym typeface="Wingdings" pitchFamily="2" charset="2"/>
              </a:rPr>
              <a:t> </a:t>
            </a:r>
            <a:r>
              <a:rPr lang="en-US" dirty="0" err="1" smtClean="0">
                <a:sym typeface="Wingdings" pitchFamily="2" charset="2"/>
              </a:rPr>
              <a:t>negara</a:t>
            </a:r>
            <a:r>
              <a:rPr lang="en-US" dirty="0" smtClean="0">
                <a:sym typeface="Wingdings" pitchFamily="2" charset="2"/>
              </a:rPr>
              <a:t> </a:t>
            </a:r>
            <a:r>
              <a:rPr lang="en-US" dirty="0" err="1" smtClean="0">
                <a:sym typeface="Wingdings" pitchFamily="2" charset="2"/>
              </a:rPr>
              <a:t>dan</a:t>
            </a:r>
            <a:r>
              <a:rPr lang="en-US" dirty="0" smtClean="0">
                <a:sym typeface="Wingdings" pitchFamily="2" charset="2"/>
              </a:rPr>
              <a:t> </a:t>
            </a:r>
            <a:r>
              <a:rPr lang="en-US" dirty="0" err="1" smtClean="0">
                <a:sym typeface="Wingdings" pitchFamily="2" charset="2"/>
              </a:rPr>
              <a:t>masyarakat</a:t>
            </a:r>
            <a:r>
              <a:rPr lang="en-US" dirty="0" smtClean="0">
                <a:sym typeface="Wingdings" pitchFamily="2" charset="2"/>
              </a:rPr>
              <a:t> </a:t>
            </a:r>
            <a:r>
              <a:rPr lang="en-US" dirty="0" err="1" smtClean="0">
                <a:sym typeface="Wingdings" pitchFamily="2" charset="2"/>
              </a:rPr>
              <a:t>sipil</a:t>
            </a:r>
            <a:r>
              <a:rPr lang="en-US" dirty="0" smtClean="0">
                <a:sym typeface="Wingdings" pitchFamily="2" charset="2"/>
              </a:rPr>
              <a:t>, </a:t>
            </a:r>
            <a:r>
              <a:rPr lang="en-US" dirty="0" err="1" smtClean="0">
                <a:sym typeface="Wingdings" pitchFamily="2" charset="2"/>
              </a:rPr>
              <a:t>antara</a:t>
            </a:r>
            <a:r>
              <a:rPr lang="en-US" dirty="0" smtClean="0">
                <a:sym typeface="Wingdings" pitchFamily="2" charset="2"/>
              </a:rPr>
              <a:t> </a:t>
            </a:r>
            <a:r>
              <a:rPr lang="en-US" dirty="0" err="1" smtClean="0">
                <a:sym typeface="Wingdings" pitchFamily="2" charset="2"/>
              </a:rPr>
              <a:t>penguasa</a:t>
            </a:r>
            <a:r>
              <a:rPr lang="en-US" dirty="0" smtClean="0">
                <a:sym typeface="Wingdings" pitchFamily="2" charset="2"/>
              </a:rPr>
              <a:t> </a:t>
            </a:r>
            <a:r>
              <a:rPr lang="en-US" dirty="0" err="1" smtClean="0">
                <a:sym typeface="Wingdings" pitchFamily="2" charset="2"/>
              </a:rPr>
              <a:t>dan</a:t>
            </a:r>
            <a:r>
              <a:rPr lang="en-US" dirty="0" smtClean="0">
                <a:sym typeface="Wingdings" pitchFamily="2" charset="2"/>
              </a:rPr>
              <a:t> yang </a:t>
            </a:r>
            <a:r>
              <a:rPr lang="en-US" dirty="0" err="1" smtClean="0">
                <a:sym typeface="Wingdings" pitchFamily="2" charset="2"/>
              </a:rPr>
              <a:t>dikuasai</a:t>
            </a:r>
            <a:r>
              <a:rPr lang="en-US" dirty="0" smtClean="0">
                <a:sym typeface="Wingdings" pitchFamily="2" charset="2"/>
              </a:rPr>
              <a:t>, </a:t>
            </a:r>
            <a:r>
              <a:rPr lang="en-US" dirty="0" err="1" smtClean="0">
                <a:sym typeface="Wingdings" pitchFamily="2" charset="2"/>
              </a:rPr>
              <a:t>antara</a:t>
            </a:r>
            <a:r>
              <a:rPr lang="en-US" dirty="0" smtClean="0">
                <a:sym typeface="Wingdings" pitchFamily="2" charset="2"/>
              </a:rPr>
              <a:t> </a:t>
            </a:r>
            <a:r>
              <a:rPr lang="en-US" dirty="0" err="1" smtClean="0">
                <a:sym typeface="Wingdings" pitchFamily="2" charset="2"/>
              </a:rPr>
              <a:t>pemerintah</a:t>
            </a:r>
            <a:r>
              <a:rPr lang="en-US" dirty="0" smtClean="0">
                <a:sym typeface="Wingdings" pitchFamily="2" charset="2"/>
              </a:rPr>
              <a:t> </a:t>
            </a:r>
            <a:r>
              <a:rPr lang="en-US" dirty="0" err="1" smtClean="0">
                <a:sym typeface="Wingdings" pitchFamily="2" charset="2"/>
              </a:rPr>
              <a:t>dengan</a:t>
            </a:r>
            <a:r>
              <a:rPr lang="en-US" dirty="0" smtClean="0">
                <a:sym typeface="Wingdings" pitchFamily="2" charset="2"/>
              </a:rPr>
              <a:t> yang </a:t>
            </a:r>
            <a:r>
              <a:rPr lang="en-US" dirty="0" err="1" smtClean="0">
                <a:sym typeface="Wingdings" pitchFamily="2" charset="2"/>
              </a:rPr>
              <a:t>diperintah</a:t>
            </a:r>
            <a:r>
              <a:rPr lang="en-US" dirty="0" smtClean="0">
                <a:sym typeface="Wingdings" pitchFamily="2" charset="2"/>
              </a:rPr>
              <a:t> (….) Hal </a:t>
            </a:r>
            <a:r>
              <a:rPr lang="en-US" dirty="0" err="1" smtClean="0">
                <a:sym typeface="Wingdings" pitchFamily="2" charset="2"/>
              </a:rPr>
              <a:t>ini</a:t>
            </a:r>
            <a:r>
              <a:rPr lang="en-US" dirty="0" smtClean="0">
                <a:sym typeface="Wingdings" pitchFamily="2" charset="2"/>
              </a:rPr>
              <a:t> yang </a:t>
            </a:r>
            <a:r>
              <a:rPr lang="en-US" dirty="0" err="1" smtClean="0">
                <a:sym typeface="Wingdings" pitchFamily="2" charset="2"/>
              </a:rPr>
              <a:t>terakhir</a:t>
            </a:r>
            <a:r>
              <a:rPr lang="en-US" dirty="0" smtClean="0">
                <a:sym typeface="Wingdings" pitchFamily="2" charset="2"/>
              </a:rPr>
              <a:t> </a:t>
            </a:r>
            <a:r>
              <a:rPr lang="en-US" dirty="0" err="1" smtClean="0">
                <a:sym typeface="Wingdings" pitchFamily="2" charset="2"/>
              </a:rPr>
              <a:t>ini-relasi</a:t>
            </a:r>
            <a:r>
              <a:rPr lang="en-US" dirty="0" smtClean="0">
                <a:sym typeface="Wingdings" pitchFamily="2" charset="2"/>
              </a:rPr>
              <a:t> </a:t>
            </a:r>
            <a:r>
              <a:rPr lang="en-US" dirty="0" err="1" smtClean="0">
                <a:sym typeface="Wingdings" pitchFamily="2" charset="2"/>
              </a:rPr>
              <a:t>masyarakat</a:t>
            </a:r>
            <a:r>
              <a:rPr lang="en-US" dirty="0" smtClean="0">
                <a:sym typeface="Wingdings" pitchFamily="2" charset="2"/>
              </a:rPr>
              <a:t> </a:t>
            </a:r>
            <a:r>
              <a:rPr lang="en-US" dirty="0" err="1" smtClean="0">
                <a:sym typeface="Wingdings" pitchFamily="2" charset="2"/>
              </a:rPr>
              <a:t>sipil</a:t>
            </a:r>
            <a:r>
              <a:rPr lang="en-US" dirty="0">
                <a:sym typeface="Wingdings" pitchFamily="2" charset="2"/>
              </a:rPr>
              <a:t> </a:t>
            </a:r>
            <a:r>
              <a:rPr lang="en-US" dirty="0" err="1" smtClean="0">
                <a:sym typeface="Wingdings" pitchFamily="2" charset="2"/>
              </a:rPr>
              <a:t>dengan</a:t>
            </a:r>
            <a:r>
              <a:rPr lang="en-US" dirty="0" smtClean="0">
                <a:sym typeface="Wingdings" pitchFamily="2" charset="2"/>
              </a:rPr>
              <a:t> </a:t>
            </a:r>
            <a:r>
              <a:rPr lang="en-US" dirty="0" err="1" smtClean="0">
                <a:sym typeface="Wingdings" pitchFamily="2" charset="2"/>
              </a:rPr>
              <a:t>negara</a:t>
            </a:r>
            <a:r>
              <a:rPr lang="en-US" dirty="0" smtClean="0">
                <a:sym typeface="Wingdings" pitchFamily="2" charset="2"/>
              </a:rPr>
              <a:t>-yang </a:t>
            </a:r>
            <a:r>
              <a:rPr lang="en-US" dirty="0" err="1" smtClean="0">
                <a:sym typeface="Wingdings" pitchFamily="2" charset="2"/>
              </a:rPr>
              <a:t>membedakan</a:t>
            </a:r>
            <a:r>
              <a:rPr lang="en-US" dirty="0" smtClean="0">
                <a:sym typeface="Wingdings" pitchFamily="2" charset="2"/>
              </a:rPr>
              <a:t> </a:t>
            </a:r>
            <a:r>
              <a:rPr lang="en-US" dirty="0" err="1" smtClean="0">
                <a:sym typeface="Wingdings" pitchFamily="2" charset="2"/>
              </a:rPr>
              <a:t>antara</a:t>
            </a:r>
            <a:r>
              <a:rPr lang="en-US" dirty="0" smtClean="0">
                <a:sym typeface="Wingdings" pitchFamily="2" charset="2"/>
              </a:rPr>
              <a:t> </a:t>
            </a:r>
            <a:r>
              <a:rPr lang="en-US" dirty="0" err="1" smtClean="0">
                <a:sym typeface="Wingdings" pitchFamily="2" charset="2"/>
              </a:rPr>
              <a:t>studi</a:t>
            </a:r>
            <a:r>
              <a:rPr lang="en-US" dirty="0" smtClean="0">
                <a:sym typeface="Wingdings" pitchFamily="2" charset="2"/>
              </a:rPr>
              <a:t> </a:t>
            </a:r>
            <a:r>
              <a:rPr lang="en-US" i="1" dirty="0" smtClean="0">
                <a:sym typeface="Wingdings" pitchFamily="2" charset="2"/>
              </a:rPr>
              <a:t>governance</a:t>
            </a:r>
            <a:r>
              <a:rPr lang="en-US" dirty="0" smtClean="0">
                <a:sym typeface="Wingdings" pitchFamily="2" charset="2"/>
              </a:rPr>
              <a:t> </a:t>
            </a:r>
            <a:r>
              <a:rPr lang="en-US" dirty="0" err="1" smtClean="0">
                <a:sym typeface="Wingdings" pitchFamily="2" charset="2"/>
              </a:rPr>
              <a:t>dengan</a:t>
            </a:r>
            <a:r>
              <a:rPr lang="en-US" dirty="0" smtClean="0">
                <a:sym typeface="Wingdings" pitchFamily="2" charset="2"/>
              </a:rPr>
              <a:t> </a:t>
            </a:r>
            <a:r>
              <a:rPr lang="en-US" dirty="0" err="1" smtClean="0">
                <a:sym typeface="Wingdings" pitchFamily="2" charset="2"/>
              </a:rPr>
              <a:t>studi</a:t>
            </a:r>
            <a:r>
              <a:rPr lang="en-US" dirty="0" smtClean="0">
                <a:sym typeface="Wingdings" pitchFamily="2" charset="2"/>
              </a:rPr>
              <a:t> </a:t>
            </a:r>
            <a:r>
              <a:rPr lang="en-US" dirty="0" err="1" smtClean="0">
                <a:sym typeface="Wingdings" pitchFamily="2" charset="2"/>
              </a:rPr>
              <a:t>tentang</a:t>
            </a:r>
            <a:r>
              <a:rPr lang="en-US" dirty="0" smtClean="0">
                <a:sym typeface="Wingdings" pitchFamily="2" charset="2"/>
              </a:rPr>
              <a:t> </a:t>
            </a:r>
            <a:r>
              <a:rPr lang="en-US" dirty="0" err="1" smtClean="0">
                <a:sym typeface="Wingdings" pitchFamily="2" charset="2"/>
              </a:rPr>
              <a:t>pemerintah</a:t>
            </a:r>
            <a:r>
              <a:rPr lang="en-US" dirty="0" smtClean="0">
                <a:sym typeface="Wingdings" pitchFamily="2" charset="2"/>
              </a:rPr>
              <a:t>.</a:t>
            </a:r>
            <a:endParaRPr lang="en-US" dirty="0"/>
          </a:p>
          <a:p>
            <a:r>
              <a:rPr lang="en-US" dirty="0" smtClean="0"/>
              <a:t>Governance </a:t>
            </a:r>
            <a:r>
              <a:rPr lang="en-US" dirty="0" err="1" smtClean="0"/>
              <a:t>adalah</a:t>
            </a:r>
            <a:r>
              <a:rPr lang="en-US" dirty="0" smtClean="0"/>
              <a:t> proses </a:t>
            </a:r>
            <a:r>
              <a:rPr lang="en-US" dirty="0" err="1" smtClean="0"/>
              <a:t>interaksi</a:t>
            </a:r>
            <a:r>
              <a:rPr lang="en-US" dirty="0" smtClean="0"/>
              <a:t> </a:t>
            </a:r>
            <a:r>
              <a:rPr lang="en-US" dirty="0" err="1" smtClean="0"/>
              <a:t>secara</a:t>
            </a:r>
            <a:r>
              <a:rPr lang="en-US" dirty="0" smtClean="0"/>
              <a:t> </a:t>
            </a:r>
            <a:r>
              <a:rPr lang="en-US" dirty="0" err="1" smtClean="0"/>
              <a:t>kolektif</a:t>
            </a:r>
            <a:r>
              <a:rPr lang="en-US" dirty="0" smtClean="0"/>
              <a:t> </a:t>
            </a:r>
            <a:r>
              <a:rPr lang="en-US" dirty="0" err="1" smtClean="0"/>
              <a:t>antara</a:t>
            </a:r>
            <a:r>
              <a:rPr lang="en-US" dirty="0" smtClean="0"/>
              <a:t> </a:t>
            </a:r>
            <a:r>
              <a:rPr lang="en-US" dirty="0" err="1" smtClean="0"/>
              <a:t>pemerintah</a:t>
            </a:r>
            <a:r>
              <a:rPr lang="en-US" dirty="0" smtClean="0"/>
              <a:t> </a:t>
            </a:r>
            <a:r>
              <a:rPr lang="en-US" dirty="0" err="1" smtClean="0"/>
              <a:t>dengan</a:t>
            </a:r>
            <a:r>
              <a:rPr lang="en-US" dirty="0" smtClean="0"/>
              <a:t> </a:t>
            </a:r>
            <a:r>
              <a:rPr lang="en-US" dirty="0" err="1" smtClean="0"/>
              <a:t>nonpemerintah</a:t>
            </a:r>
            <a:r>
              <a:rPr lang="en-US" dirty="0" smtClean="0"/>
              <a:t> (Ted </a:t>
            </a:r>
            <a:r>
              <a:rPr lang="en-US" dirty="0" err="1" smtClean="0"/>
              <a:t>Gaebler</a:t>
            </a:r>
            <a:r>
              <a:rPr lang="en-US" dirty="0" smtClean="0"/>
              <a:t> </a:t>
            </a:r>
            <a:r>
              <a:rPr lang="en-US" dirty="0" err="1" smtClean="0"/>
              <a:t>dan</a:t>
            </a:r>
            <a:r>
              <a:rPr lang="en-US" dirty="0" smtClean="0"/>
              <a:t> David Osborne-1992)</a:t>
            </a:r>
          </a:p>
          <a:p>
            <a:r>
              <a:rPr lang="en-US" dirty="0" smtClean="0"/>
              <a:t>Governance </a:t>
            </a:r>
            <a:r>
              <a:rPr lang="en-US" dirty="0" err="1" smtClean="0"/>
              <a:t>adalah</a:t>
            </a:r>
            <a:r>
              <a:rPr lang="en-US" dirty="0" smtClean="0"/>
              <a:t> </a:t>
            </a:r>
            <a:r>
              <a:rPr lang="en-US" dirty="0" err="1" smtClean="0"/>
              <a:t>kinerja</a:t>
            </a:r>
            <a:r>
              <a:rPr lang="en-US" dirty="0" smtClean="0"/>
              <a:t> </a:t>
            </a:r>
            <a:r>
              <a:rPr lang="en-US" dirty="0" err="1" smtClean="0"/>
              <a:t>pemerintahan</a:t>
            </a:r>
            <a:r>
              <a:rPr lang="en-US" dirty="0" smtClean="0"/>
              <a:t> yang </a:t>
            </a:r>
            <a:r>
              <a:rPr lang="en-US" dirty="0" err="1" smtClean="0"/>
              <a:t>efektif</a:t>
            </a:r>
            <a:r>
              <a:rPr lang="en-US" dirty="0" smtClean="0"/>
              <a:t> (Bank </a:t>
            </a:r>
            <a:r>
              <a:rPr lang="en-US" dirty="0" err="1" smtClean="0"/>
              <a:t>Dunia</a:t>
            </a:r>
            <a:r>
              <a:rPr lang="en-US" dirty="0" smtClean="0"/>
              <a:t>, 1992);</a:t>
            </a:r>
          </a:p>
          <a:p>
            <a:endParaRPr lang="en-US" dirty="0" smtClean="0"/>
          </a:p>
          <a:p>
            <a:endParaRPr lang="en-US" dirty="0" smtClean="0"/>
          </a:p>
          <a:p>
            <a:endParaRPr lang="en-US" dirty="0"/>
          </a:p>
        </p:txBody>
      </p:sp>
    </p:spTree>
    <p:extLst>
      <p:ext uri="{BB962C8B-B14F-4D97-AF65-F5344CB8AC3E}">
        <p14:creationId xmlns:p14="http://schemas.microsoft.com/office/powerpoint/2010/main" xmlns="" val="3858407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75000"/>
            </a:schemeClr>
          </a:solidFill>
        </p:spPr>
        <p:txBody>
          <a:bodyPr/>
          <a:lstStyle/>
          <a:p>
            <a:r>
              <a:rPr lang="en-US" dirty="0" err="1" smtClean="0">
                <a:solidFill>
                  <a:srgbClr val="FF0000"/>
                </a:solidFill>
              </a:rPr>
              <a:t>Lihat</a:t>
            </a:r>
            <a:r>
              <a:rPr lang="en-US" dirty="0" smtClean="0">
                <a:solidFill>
                  <a:srgbClr val="FF0000"/>
                </a:solidFill>
              </a:rPr>
              <a:t> </a:t>
            </a:r>
            <a:r>
              <a:rPr lang="en-US" dirty="0" err="1" smtClean="0">
                <a:solidFill>
                  <a:srgbClr val="FF0000"/>
                </a:solidFill>
              </a:rPr>
              <a:t>Gambar</a:t>
            </a:r>
            <a:r>
              <a:rPr lang="en-US" dirty="0" smtClean="0">
                <a:solidFill>
                  <a:srgbClr val="FF0000"/>
                </a:solidFill>
              </a:rPr>
              <a:t> </a:t>
            </a:r>
            <a:r>
              <a:rPr lang="en-US" dirty="0" err="1" smtClean="0">
                <a:solidFill>
                  <a:srgbClr val="FF0000"/>
                </a:solidFill>
              </a:rPr>
              <a:t>berikut</a:t>
            </a:r>
            <a:endParaRPr lang="en-US" dirty="0">
              <a:solidFill>
                <a:srgbClr val="FF0000"/>
              </a:solidFill>
            </a:endParaRPr>
          </a:p>
        </p:txBody>
      </p:sp>
      <p:pic>
        <p:nvPicPr>
          <p:cNvPr id="4" name="Picture 4"/>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953000" y="1371600"/>
            <a:ext cx="2895600" cy="43318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aphicFrame>
        <p:nvGraphicFramePr>
          <p:cNvPr id="5" name="Table 4"/>
          <p:cNvGraphicFramePr>
            <a:graphicFrameLocks noGrp="1"/>
          </p:cNvGraphicFramePr>
          <p:nvPr>
            <p:extLst>
              <p:ext uri="{D42A27DB-BD31-4B8C-83A1-F6EECF244321}">
                <p14:modId xmlns:p14="http://schemas.microsoft.com/office/powerpoint/2010/main" xmlns="" val="1614813761"/>
              </p:ext>
            </p:extLst>
          </p:nvPr>
        </p:nvGraphicFramePr>
        <p:xfrm>
          <a:off x="1524000" y="1473200"/>
          <a:ext cx="3429000" cy="4089400"/>
        </p:xfrm>
        <a:graphic>
          <a:graphicData uri="http://schemas.openxmlformats.org/drawingml/2006/table">
            <a:tbl>
              <a:tblPr firstRow="1" bandRow="1">
                <a:tableStyleId>{5C22544A-7EE6-4342-B048-85BDC9FD1C3A}</a:tableStyleId>
              </a:tblPr>
              <a:tblGrid>
                <a:gridCol w="3429000"/>
              </a:tblGrid>
              <a:tr h="4089400">
                <a:tc>
                  <a:txBody>
                    <a:bodyPr/>
                    <a:lstStyle/>
                    <a:p>
                      <a:r>
                        <a:rPr lang="en-US" dirty="0" err="1" smtClean="0"/>
                        <a:t>Teknologi</a:t>
                      </a:r>
                      <a:r>
                        <a:rPr lang="en-US" dirty="0" smtClean="0"/>
                        <a:t> modern </a:t>
                      </a:r>
                      <a:r>
                        <a:rPr lang="en-US" dirty="0" err="1" smtClean="0"/>
                        <a:t>seperti</a:t>
                      </a:r>
                      <a:r>
                        <a:rPr lang="en-US" dirty="0" smtClean="0"/>
                        <a:t> </a:t>
                      </a:r>
                      <a:r>
                        <a:rPr lang="en-US" dirty="0" err="1" smtClean="0"/>
                        <a:t>Handphone</a:t>
                      </a:r>
                      <a:r>
                        <a:rPr lang="en-US" baseline="0" dirty="0" smtClean="0"/>
                        <a:t> (HP) </a:t>
                      </a:r>
                      <a:r>
                        <a:rPr lang="en-US" baseline="0" dirty="0" err="1" smtClean="0"/>
                        <a:t>telah</a:t>
                      </a:r>
                      <a:r>
                        <a:rPr lang="en-US" baseline="0" dirty="0" smtClean="0"/>
                        <a:t> </a:t>
                      </a:r>
                      <a:r>
                        <a:rPr lang="en-US" baseline="0" dirty="0" err="1" smtClean="0"/>
                        <a:t>menjadi</a:t>
                      </a:r>
                      <a:r>
                        <a:rPr lang="en-US" baseline="0" dirty="0" smtClean="0"/>
                        <a:t> trend </a:t>
                      </a:r>
                      <a:r>
                        <a:rPr lang="en-US" baseline="0" dirty="0" err="1" smtClean="0"/>
                        <a:t>masyarakat</a:t>
                      </a:r>
                      <a:r>
                        <a:rPr lang="en-US" baseline="0" dirty="0" smtClean="0"/>
                        <a:t> </a:t>
                      </a:r>
                      <a:r>
                        <a:rPr lang="en-US" baseline="0" dirty="0" err="1" smtClean="0"/>
                        <a:t>perkotaan</a:t>
                      </a:r>
                      <a:r>
                        <a:rPr lang="en-US" baseline="0" dirty="0" smtClean="0"/>
                        <a:t>. </a:t>
                      </a:r>
                      <a:r>
                        <a:rPr lang="en-US" baseline="0" dirty="0" err="1" smtClean="0"/>
                        <a:t>Anak-anak</a:t>
                      </a:r>
                      <a:r>
                        <a:rPr lang="en-US" baseline="0" dirty="0" smtClean="0"/>
                        <a:t> </a:t>
                      </a:r>
                      <a:r>
                        <a:rPr lang="en-US" baseline="0" dirty="0" err="1" smtClean="0"/>
                        <a:t>kota</a:t>
                      </a:r>
                      <a:r>
                        <a:rPr lang="en-US" baseline="0" dirty="0" smtClean="0"/>
                        <a:t> </a:t>
                      </a:r>
                      <a:r>
                        <a:rPr lang="en-US" baseline="0" dirty="0" err="1" smtClean="0"/>
                        <a:t>sejak</a:t>
                      </a:r>
                      <a:r>
                        <a:rPr lang="en-US" baseline="0" dirty="0" smtClean="0"/>
                        <a:t> </a:t>
                      </a:r>
                      <a:r>
                        <a:rPr lang="en-US" baseline="0" dirty="0" err="1" smtClean="0"/>
                        <a:t>dini</a:t>
                      </a:r>
                      <a:r>
                        <a:rPr lang="en-US" baseline="0" dirty="0" smtClean="0"/>
                        <a:t> </a:t>
                      </a:r>
                      <a:r>
                        <a:rPr lang="en-US" baseline="0" dirty="0" err="1" smtClean="0"/>
                        <a:t>diperkenalkan</a:t>
                      </a:r>
                      <a:r>
                        <a:rPr lang="en-US" baseline="0" dirty="0" smtClean="0"/>
                        <a:t> </a:t>
                      </a:r>
                      <a:r>
                        <a:rPr lang="en-US" baseline="0" dirty="0" err="1" smtClean="0"/>
                        <a:t>dengan</a:t>
                      </a:r>
                      <a:r>
                        <a:rPr lang="en-US" baseline="0" dirty="0" smtClean="0"/>
                        <a:t> HP, </a:t>
                      </a:r>
                      <a:r>
                        <a:rPr lang="en-US" baseline="0" dirty="0" err="1" smtClean="0"/>
                        <a:t>disamping</a:t>
                      </a:r>
                      <a:r>
                        <a:rPr lang="en-US" baseline="0" dirty="0" smtClean="0"/>
                        <a:t> </a:t>
                      </a:r>
                      <a:r>
                        <a:rPr lang="en-US" baseline="0" dirty="0" err="1" smtClean="0"/>
                        <a:t>bertujuan</a:t>
                      </a:r>
                      <a:r>
                        <a:rPr lang="en-US" baseline="0" dirty="0" smtClean="0"/>
                        <a:t> </a:t>
                      </a:r>
                      <a:r>
                        <a:rPr lang="en-US" baseline="0" dirty="0" err="1" smtClean="0"/>
                        <a:t>untuk</a:t>
                      </a:r>
                      <a:r>
                        <a:rPr lang="en-US" baseline="0" dirty="0" smtClean="0"/>
                        <a:t> </a:t>
                      </a:r>
                      <a:r>
                        <a:rPr lang="en-US" baseline="0" dirty="0" err="1" smtClean="0"/>
                        <a:t>melatih</a:t>
                      </a:r>
                      <a:r>
                        <a:rPr lang="en-US" baseline="0" dirty="0" smtClean="0"/>
                        <a:t> </a:t>
                      </a:r>
                      <a:r>
                        <a:rPr lang="en-US" baseline="0" dirty="0" err="1" smtClean="0"/>
                        <a:t>pemanfaatan</a:t>
                      </a:r>
                      <a:r>
                        <a:rPr lang="en-US" baseline="0" dirty="0" smtClean="0"/>
                        <a:t> </a:t>
                      </a:r>
                      <a:r>
                        <a:rPr lang="en-US" baseline="0" dirty="0" err="1" smtClean="0"/>
                        <a:t>teknologi</a:t>
                      </a:r>
                      <a:r>
                        <a:rPr lang="en-US" baseline="0" dirty="0" smtClean="0"/>
                        <a:t> HP </a:t>
                      </a:r>
                      <a:r>
                        <a:rPr lang="en-US" baseline="0" dirty="0" err="1" smtClean="0"/>
                        <a:t>untuk</a:t>
                      </a:r>
                      <a:r>
                        <a:rPr lang="en-US" baseline="0" dirty="0" smtClean="0"/>
                        <a:t> </a:t>
                      </a:r>
                      <a:r>
                        <a:rPr lang="en-US" baseline="0" dirty="0" err="1" smtClean="0"/>
                        <a:t>bermain</a:t>
                      </a:r>
                      <a:r>
                        <a:rPr lang="en-US" baseline="0" dirty="0" smtClean="0"/>
                        <a:t> game, </a:t>
                      </a:r>
                      <a:r>
                        <a:rPr lang="en-US" baseline="0" dirty="0" err="1" smtClean="0"/>
                        <a:t>juga</a:t>
                      </a:r>
                      <a:r>
                        <a:rPr lang="en-US" baseline="0" dirty="0" smtClean="0"/>
                        <a:t> </a:t>
                      </a:r>
                      <a:r>
                        <a:rPr lang="en-US" baseline="0" dirty="0" err="1" smtClean="0"/>
                        <a:t>sebagai</a:t>
                      </a:r>
                      <a:r>
                        <a:rPr lang="en-US" baseline="0" dirty="0" smtClean="0"/>
                        <a:t> </a:t>
                      </a:r>
                      <a:r>
                        <a:rPr lang="en-US" baseline="0" dirty="0" err="1" smtClean="0"/>
                        <a:t>bentuk</a:t>
                      </a:r>
                      <a:r>
                        <a:rPr lang="en-US" baseline="0" dirty="0" smtClean="0"/>
                        <a:t> </a:t>
                      </a:r>
                      <a:r>
                        <a:rPr lang="en-US" baseline="0" dirty="0" err="1" smtClean="0"/>
                        <a:t>pembelajaran</a:t>
                      </a:r>
                      <a:r>
                        <a:rPr lang="en-US" baseline="0" dirty="0" smtClean="0"/>
                        <a:t> </a:t>
                      </a:r>
                      <a:r>
                        <a:rPr lang="en-US" baseline="0" dirty="0" err="1" smtClean="0"/>
                        <a:t>sejak</a:t>
                      </a:r>
                      <a:r>
                        <a:rPr lang="en-US" baseline="0" dirty="0" smtClean="0"/>
                        <a:t> </a:t>
                      </a:r>
                      <a:r>
                        <a:rPr lang="en-US" baseline="0" dirty="0" err="1" smtClean="0"/>
                        <a:t>awal</a:t>
                      </a:r>
                      <a:r>
                        <a:rPr lang="en-US" baseline="0" dirty="0" smtClean="0"/>
                        <a:t> </a:t>
                      </a:r>
                      <a:r>
                        <a:rPr lang="en-US" baseline="0" dirty="0" err="1" smtClean="0"/>
                        <a:t>bersentuh</a:t>
                      </a:r>
                      <a:r>
                        <a:rPr lang="en-US" baseline="0" dirty="0" smtClean="0"/>
                        <a:t> </a:t>
                      </a:r>
                      <a:r>
                        <a:rPr lang="en-US" baseline="0" dirty="0" err="1" smtClean="0"/>
                        <a:t>dengan</a:t>
                      </a:r>
                      <a:r>
                        <a:rPr lang="en-US" baseline="0" dirty="0" smtClean="0"/>
                        <a:t> </a:t>
                      </a:r>
                      <a:r>
                        <a:rPr lang="en-US" baseline="0" dirty="0" err="1" smtClean="0"/>
                        <a:t>teknologi</a:t>
                      </a:r>
                      <a:r>
                        <a:rPr lang="en-US" baseline="0" dirty="0" smtClean="0"/>
                        <a:t> modern. </a:t>
                      </a:r>
                      <a:r>
                        <a:rPr lang="en-US" baseline="0" dirty="0" err="1" smtClean="0"/>
                        <a:t>Tetapi</a:t>
                      </a:r>
                      <a:r>
                        <a:rPr lang="en-US" baseline="0" dirty="0" smtClean="0"/>
                        <a:t> </a:t>
                      </a:r>
                      <a:r>
                        <a:rPr lang="en-US" baseline="0" dirty="0" err="1" smtClean="0"/>
                        <a:t>kelemahannya</a:t>
                      </a:r>
                      <a:r>
                        <a:rPr lang="en-US" baseline="0" dirty="0" smtClean="0"/>
                        <a:t>, </a:t>
                      </a:r>
                      <a:r>
                        <a:rPr lang="en-US" baseline="0" dirty="0" err="1" smtClean="0"/>
                        <a:t>teknologi</a:t>
                      </a:r>
                      <a:r>
                        <a:rPr lang="en-US" baseline="0" dirty="0" smtClean="0"/>
                        <a:t> modern </a:t>
                      </a:r>
                      <a:r>
                        <a:rPr lang="en-US" baseline="0" dirty="0" err="1" smtClean="0"/>
                        <a:t>menciptakan</a:t>
                      </a:r>
                      <a:r>
                        <a:rPr lang="en-US" baseline="0" dirty="0" smtClean="0"/>
                        <a:t> </a:t>
                      </a:r>
                      <a:r>
                        <a:rPr lang="en-US" baseline="0" dirty="0" err="1" smtClean="0"/>
                        <a:t>masyarakat</a:t>
                      </a:r>
                      <a:r>
                        <a:rPr lang="en-US" baseline="0" dirty="0" smtClean="0"/>
                        <a:t> “</a:t>
                      </a:r>
                      <a:r>
                        <a:rPr lang="en-US" baseline="0" dirty="0" err="1" smtClean="0"/>
                        <a:t>teralienasi</a:t>
                      </a:r>
                      <a:r>
                        <a:rPr lang="en-US" baseline="0" dirty="0" smtClean="0"/>
                        <a:t>” </a:t>
                      </a:r>
                      <a:r>
                        <a:rPr lang="en-US" baseline="0" dirty="0" err="1" smtClean="0"/>
                        <a:t>dari</a:t>
                      </a:r>
                      <a:r>
                        <a:rPr lang="en-US" baseline="0" dirty="0" smtClean="0"/>
                        <a:t> </a:t>
                      </a:r>
                      <a:r>
                        <a:rPr lang="en-US" baseline="0" dirty="0" err="1" smtClean="0"/>
                        <a:t>dunianya</a:t>
                      </a:r>
                      <a:r>
                        <a:rPr lang="en-US" baseline="0" dirty="0" smtClean="0"/>
                        <a:t>.</a:t>
                      </a:r>
                      <a:endParaRPr lang="en-US" dirty="0"/>
                    </a:p>
                  </a:txBody>
                  <a:tcPr/>
                </a:tc>
              </a:tr>
            </a:tbl>
          </a:graphicData>
        </a:graphic>
      </p:graphicFrame>
    </p:spTree>
    <p:extLst>
      <p:ext uri="{BB962C8B-B14F-4D97-AF65-F5344CB8AC3E}">
        <p14:creationId xmlns:p14="http://schemas.microsoft.com/office/powerpoint/2010/main" xmlns="" val="15265886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75000"/>
            </a:schemeClr>
          </a:solidFill>
        </p:spPr>
        <p:txBody>
          <a:bodyPr>
            <a:normAutofit/>
          </a:bodyPr>
          <a:lstStyle/>
          <a:p>
            <a:r>
              <a:rPr lang="en-US" dirty="0" err="1" smtClean="0">
                <a:solidFill>
                  <a:srgbClr val="FF0000"/>
                </a:solidFill>
              </a:rPr>
              <a:t>Konsep</a:t>
            </a:r>
            <a:r>
              <a:rPr lang="en-US" dirty="0" smtClean="0">
                <a:solidFill>
                  <a:srgbClr val="FF0000"/>
                </a:solidFill>
              </a:rPr>
              <a:t> </a:t>
            </a:r>
            <a:r>
              <a:rPr lang="en-US" dirty="0" err="1" smtClean="0">
                <a:solidFill>
                  <a:srgbClr val="FF0000"/>
                </a:solidFill>
              </a:rPr>
              <a:t>Masyarakat</a:t>
            </a:r>
            <a:r>
              <a:rPr lang="en-US" dirty="0" smtClean="0">
                <a:solidFill>
                  <a:srgbClr val="FF0000"/>
                </a:solidFill>
              </a:rPr>
              <a:t> </a:t>
            </a:r>
            <a:r>
              <a:rPr lang="en-US" dirty="0" err="1" smtClean="0">
                <a:solidFill>
                  <a:srgbClr val="FF0000"/>
                </a:solidFill>
              </a:rPr>
              <a:t>Teralienasi</a:t>
            </a:r>
            <a:endParaRPr lang="en-US" dirty="0">
              <a:solidFill>
                <a:srgbClr val="FF0000"/>
              </a:solidFill>
            </a:endParaRPr>
          </a:p>
        </p:txBody>
      </p:sp>
      <p:sp>
        <p:nvSpPr>
          <p:cNvPr id="3" name="Content Placeholder 2"/>
          <p:cNvSpPr>
            <a:spLocks noGrp="1"/>
          </p:cNvSpPr>
          <p:nvPr>
            <p:ph idx="1"/>
          </p:nvPr>
        </p:nvSpPr>
        <p:spPr/>
        <p:txBody>
          <a:bodyPr>
            <a:normAutofit fontScale="85000" lnSpcReduction="10000"/>
          </a:bodyPr>
          <a:lstStyle/>
          <a:p>
            <a:r>
              <a:rPr lang="en-US" dirty="0" err="1" smtClean="0"/>
              <a:t>Konsep</a:t>
            </a:r>
            <a:r>
              <a:rPr lang="en-US" dirty="0" smtClean="0"/>
              <a:t> </a:t>
            </a:r>
            <a:r>
              <a:rPr lang="en-US" dirty="0" err="1" smtClean="0"/>
              <a:t>ini</a:t>
            </a:r>
            <a:r>
              <a:rPr lang="en-US" dirty="0" smtClean="0"/>
              <a:t> </a:t>
            </a:r>
            <a:r>
              <a:rPr lang="en-US" dirty="0" err="1" smtClean="0"/>
              <a:t>lahir</a:t>
            </a:r>
            <a:r>
              <a:rPr lang="en-US" dirty="0" smtClean="0"/>
              <a:t> </a:t>
            </a:r>
            <a:r>
              <a:rPr lang="en-US" dirty="0" err="1" smtClean="0"/>
              <a:t>dari</a:t>
            </a:r>
            <a:r>
              <a:rPr lang="en-US" dirty="0" smtClean="0"/>
              <a:t> </a:t>
            </a:r>
            <a:r>
              <a:rPr lang="en-US" dirty="0" err="1" smtClean="0"/>
              <a:t>pemikiran</a:t>
            </a:r>
            <a:r>
              <a:rPr lang="en-US" dirty="0" smtClean="0"/>
              <a:t> Karl Max yang </a:t>
            </a:r>
            <a:r>
              <a:rPr lang="en-US" dirty="0" err="1" smtClean="0"/>
              <a:t>muncul</a:t>
            </a:r>
            <a:r>
              <a:rPr lang="en-US" dirty="0" smtClean="0"/>
              <a:t> </a:t>
            </a:r>
            <a:r>
              <a:rPr lang="en-US" dirty="0" err="1" smtClean="0"/>
              <a:t>akibat</a:t>
            </a:r>
            <a:r>
              <a:rPr lang="en-US" dirty="0" smtClean="0"/>
              <a:t> </a:t>
            </a:r>
            <a:r>
              <a:rPr lang="en-US" dirty="0" err="1" smtClean="0"/>
              <a:t>adanya</a:t>
            </a:r>
            <a:r>
              <a:rPr lang="en-US" dirty="0" smtClean="0"/>
              <a:t> </a:t>
            </a:r>
            <a:r>
              <a:rPr lang="en-US" dirty="0" err="1" smtClean="0"/>
              <a:t>kapitalisme</a:t>
            </a:r>
            <a:r>
              <a:rPr lang="en-US" dirty="0" smtClean="0"/>
              <a:t> yang </a:t>
            </a:r>
            <a:r>
              <a:rPr lang="en-US" dirty="0" err="1" smtClean="0"/>
              <a:t>mengguncang</a:t>
            </a:r>
            <a:r>
              <a:rPr lang="en-US" dirty="0" smtClean="0"/>
              <a:t> </a:t>
            </a:r>
            <a:r>
              <a:rPr lang="en-US" dirty="0" err="1" smtClean="0"/>
              <a:t>Eropa</a:t>
            </a:r>
            <a:r>
              <a:rPr lang="en-US" dirty="0" smtClean="0"/>
              <a:t> </a:t>
            </a:r>
            <a:r>
              <a:rPr lang="en-US" dirty="0" err="1" smtClean="0"/>
              <a:t>pasca</a:t>
            </a:r>
            <a:r>
              <a:rPr lang="en-US" dirty="0" smtClean="0"/>
              <a:t> </a:t>
            </a:r>
            <a:r>
              <a:rPr lang="en-US" dirty="0" err="1" smtClean="0"/>
              <a:t>revolusi</a:t>
            </a:r>
            <a:r>
              <a:rPr lang="en-US" dirty="0" smtClean="0"/>
              <a:t> </a:t>
            </a:r>
            <a:r>
              <a:rPr lang="en-US" dirty="0" err="1" smtClean="0"/>
              <a:t>industri</a:t>
            </a:r>
            <a:r>
              <a:rPr lang="en-US" dirty="0" smtClean="0"/>
              <a:t>. Karl Max </a:t>
            </a:r>
            <a:r>
              <a:rPr lang="en-US" dirty="0" err="1" smtClean="0"/>
              <a:t>mempopulerkan</a:t>
            </a:r>
            <a:r>
              <a:rPr lang="en-US" dirty="0" smtClean="0"/>
              <a:t> </a:t>
            </a:r>
            <a:r>
              <a:rPr lang="en-US" dirty="0" err="1" smtClean="0"/>
              <a:t>istilah</a:t>
            </a:r>
            <a:r>
              <a:rPr lang="en-US" dirty="0" smtClean="0"/>
              <a:t> </a:t>
            </a:r>
            <a:r>
              <a:rPr lang="en-US" dirty="0" err="1" smtClean="0"/>
              <a:t>ini</a:t>
            </a:r>
            <a:r>
              <a:rPr lang="en-US" dirty="0" smtClean="0"/>
              <a:t> </a:t>
            </a:r>
            <a:r>
              <a:rPr lang="en-US" dirty="0" err="1" smtClean="0"/>
              <a:t>dalam</a:t>
            </a:r>
            <a:r>
              <a:rPr lang="en-US" dirty="0" smtClean="0"/>
              <a:t> </a:t>
            </a:r>
            <a:r>
              <a:rPr lang="en-US" dirty="0" err="1" smtClean="0"/>
              <a:t>bukunya</a:t>
            </a:r>
            <a:r>
              <a:rPr lang="en-US" dirty="0" smtClean="0"/>
              <a:t> yang </a:t>
            </a:r>
            <a:r>
              <a:rPr lang="en-US" dirty="0" err="1" smtClean="0"/>
              <a:t>berjudul</a:t>
            </a:r>
            <a:r>
              <a:rPr lang="en-US" dirty="0" smtClean="0"/>
              <a:t> </a:t>
            </a:r>
            <a:r>
              <a:rPr lang="en-US" i="1" dirty="0" smtClean="0"/>
              <a:t>Economic and </a:t>
            </a:r>
            <a:r>
              <a:rPr lang="en-US" i="1" dirty="0" err="1" smtClean="0"/>
              <a:t>Philosopical</a:t>
            </a:r>
            <a:r>
              <a:rPr lang="en-US" dirty="0" smtClean="0"/>
              <a:t> (1970). Max </a:t>
            </a:r>
            <a:r>
              <a:rPr lang="en-US" dirty="0" err="1" smtClean="0"/>
              <a:t>menggambarkan</a:t>
            </a:r>
            <a:r>
              <a:rPr lang="en-US" dirty="0" smtClean="0"/>
              <a:t> </a:t>
            </a:r>
            <a:r>
              <a:rPr lang="en-US" dirty="0" err="1" smtClean="0"/>
              <a:t>masyarakat</a:t>
            </a:r>
            <a:r>
              <a:rPr lang="en-US" dirty="0" smtClean="0"/>
              <a:t> </a:t>
            </a:r>
            <a:r>
              <a:rPr lang="en-US" dirty="0" err="1" smtClean="0"/>
              <a:t>teralienasi</a:t>
            </a:r>
            <a:r>
              <a:rPr lang="en-US" dirty="0" smtClean="0"/>
              <a:t> </a:t>
            </a:r>
            <a:r>
              <a:rPr lang="en-US" dirty="0" err="1" smtClean="0"/>
              <a:t>sebagai</a:t>
            </a:r>
            <a:r>
              <a:rPr lang="en-US" dirty="0" smtClean="0"/>
              <a:t> </a:t>
            </a:r>
            <a:r>
              <a:rPr lang="en-US" dirty="0" err="1" smtClean="0"/>
              <a:t>masyarakat</a:t>
            </a:r>
            <a:r>
              <a:rPr lang="en-US" dirty="0" smtClean="0"/>
              <a:t> yang </a:t>
            </a:r>
            <a:r>
              <a:rPr lang="en-US" dirty="0" err="1" smtClean="0"/>
              <a:t>kehilangan</a:t>
            </a:r>
            <a:r>
              <a:rPr lang="en-US" dirty="0" smtClean="0"/>
              <a:t> </a:t>
            </a:r>
            <a:r>
              <a:rPr lang="en-US" dirty="0" err="1" smtClean="0"/>
              <a:t>kontrol</a:t>
            </a:r>
            <a:r>
              <a:rPr lang="en-US" dirty="0" smtClean="0"/>
              <a:t> </a:t>
            </a:r>
            <a:r>
              <a:rPr lang="en-US" dirty="0" err="1" smtClean="0"/>
              <a:t>atas</a:t>
            </a:r>
            <a:r>
              <a:rPr lang="en-US" dirty="0" smtClean="0"/>
              <a:t> </a:t>
            </a:r>
            <a:r>
              <a:rPr lang="en-US" dirty="0" err="1" smtClean="0"/>
              <a:t>dirinya</a:t>
            </a:r>
            <a:r>
              <a:rPr lang="en-US" dirty="0" smtClean="0"/>
              <a:t> </a:t>
            </a:r>
            <a:r>
              <a:rPr lang="en-US" dirty="0" err="1" smtClean="0"/>
              <a:t>sendiri</a:t>
            </a:r>
            <a:r>
              <a:rPr lang="en-US" dirty="0" smtClean="0"/>
              <a:t>, </a:t>
            </a:r>
            <a:r>
              <a:rPr lang="en-US" dirty="0" err="1" smtClean="0"/>
              <a:t>tidak</a:t>
            </a:r>
            <a:r>
              <a:rPr lang="en-US" dirty="0" smtClean="0"/>
              <a:t> </a:t>
            </a:r>
            <a:r>
              <a:rPr lang="en-US" dirty="0" err="1" smtClean="0"/>
              <a:t>memiliki</a:t>
            </a:r>
            <a:r>
              <a:rPr lang="en-US" dirty="0" smtClean="0"/>
              <a:t> </a:t>
            </a:r>
            <a:r>
              <a:rPr lang="en-US" dirty="0" err="1" smtClean="0"/>
              <a:t>otonomi</a:t>
            </a:r>
            <a:r>
              <a:rPr lang="en-US" dirty="0" smtClean="0"/>
              <a:t> </a:t>
            </a:r>
            <a:r>
              <a:rPr lang="en-US" dirty="0" err="1" smtClean="0"/>
              <a:t>dan</a:t>
            </a:r>
            <a:r>
              <a:rPr lang="en-US" dirty="0" smtClean="0"/>
              <a:t> </a:t>
            </a:r>
            <a:r>
              <a:rPr lang="en-US" dirty="0" err="1" smtClean="0"/>
              <a:t>dikendalikan</a:t>
            </a:r>
            <a:r>
              <a:rPr lang="en-US" dirty="0" smtClean="0"/>
              <a:t> </a:t>
            </a:r>
            <a:r>
              <a:rPr lang="en-US" dirty="0" err="1" smtClean="0"/>
              <a:t>oleh</a:t>
            </a:r>
            <a:r>
              <a:rPr lang="en-US" dirty="0" smtClean="0"/>
              <a:t> </a:t>
            </a:r>
            <a:r>
              <a:rPr lang="en-US" dirty="0" err="1" smtClean="0"/>
              <a:t>kepemilikan</a:t>
            </a:r>
            <a:r>
              <a:rPr lang="en-US" dirty="0" smtClean="0"/>
              <a:t> </a:t>
            </a:r>
            <a:r>
              <a:rPr lang="en-US" dirty="0" err="1" smtClean="0"/>
              <a:t>kapital</a:t>
            </a:r>
            <a:r>
              <a:rPr lang="en-US" dirty="0" smtClean="0"/>
              <a:t>. </a:t>
            </a:r>
            <a:r>
              <a:rPr lang="en-US" dirty="0" err="1" smtClean="0"/>
              <a:t>Buruh</a:t>
            </a:r>
            <a:r>
              <a:rPr lang="en-US" dirty="0" smtClean="0"/>
              <a:t> </a:t>
            </a:r>
            <a:r>
              <a:rPr lang="en-US" dirty="0" err="1" smtClean="0"/>
              <a:t>perkotaan</a:t>
            </a:r>
            <a:r>
              <a:rPr lang="en-US" dirty="0" smtClean="0"/>
              <a:t> </a:t>
            </a:r>
            <a:r>
              <a:rPr lang="en-US" dirty="0" err="1" smtClean="0"/>
              <a:t>merupakan</a:t>
            </a:r>
            <a:r>
              <a:rPr lang="en-US" dirty="0" smtClean="0"/>
              <a:t> </a:t>
            </a:r>
            <a:r>
              <a:rPr lang="en-US" dirty="0" err="1" smtClean="0"/>
              <a:t>contoh</a:t>
            </a:r>
            <a:r>
              <a:rPr lang="en-US" dirty="0" smtClean="0"/>
              <a:t> </a:t>
            </a:r>
            <a:r>
              <a:rPr lang="en-US" dirty="0" err="1" smtClean="0"/>
              <a:t>masyarakat</a:t>
            </a:r>
            <a:r>
              <a:rPr lang="en-US" dirty="0" smtClean="0"/>
              <a:t> yang </a:t>
            </a:r>
            <a:r>
              <a:rPr lang="en-US" dirty="0" err="1" smtClean="0"/>
              <a:t>kehilangan</a:t>
            </a:r>
            <a:r>
              <a:rPr lang="en-US" dirty="0" smtClean="0"/>
              <a:t> </a:t>
            </a:r>
            <a:r>
              <a:rPr lang="en-US" dirty="0" err="1" smtClean="0"/>
              <a:t>kontrol</a:t>
            </a:r>
            <a:r>
              <a:rPr lang="en-US" dirty="0" smtClean="0"/>
              <a:t> </a:t>
            </a:r>
            <a:r>
              <a:rPr lang="en-US" dirty="0" err="1" smtClean="0"/>
              <a:t>dan</a:t>
            </a:r>
            <a:r>
              <a:rPr lang="en-US" dirty="0" smtClean="0"/>
              <a:t> </a:t>
            </a:r>
            <a:r>
              <a:rPr lang="en-US" dirty="0" err="1" smtClean="0"/>
              <a:t>otonomi</a:t>
            </a:r>
            <a:r>
              <a:rPr lang="en-US" dirty="0" smtClean="0"/>
              <a:t> </a:t>
            </a:r>
            <a:r>
              <a:rPr lang="en-US" dirty="0" err="1" smtClean="0"/>
              <a:t>individu</a:t>
            </a:r>
            <a:r>
              <a:rPr lang="en-US" dirty="0" smtClean="0"/>
              <a:t> </a:t>
            </a:r>
            <a:r>
              <a:rPr lang="en-US" dirty="0" err="1" smtClean="0"/>
              <a:t>mereka</a:t>
            </a:r>
            <a:r>
              <a:rPr lang="en-US" dirty="0" smtClean="0"/>
              <a:t> </a:t>
            </a:r>
            <a:r>
              <a:rPr lang="en-US" dirty="0" err="1" smtClean="0"/>
              <a:t>akibat</a:t>
            </a:r>
            <a:r>
              <a:rPr lang="en-US" dirty="0" smtClean="0"/>
              <a:t> </a:t>
            </a:r>
            <a:r>
              <a:rPr lang="en-US" dirty="0" err="1" smtClean="0"/>
              <a:t>pengendalian</a:t>
            </a:r>
            <a:r>
              <a:rPr lang="en-US" dirty="0" smtClean="0"/>
              <a:t> </a:t>
            </a:r>
            <a:r>
              <a:rPr lang="en-US" dirty="0" err="1" smtClean="0"/>
              <a:t>kelas</a:t>
            </a:r>
            <a:r>
              <a:rPr lang="en-US" dirty="0" smtClean="0"/>
              <a:t> </a:t>
            </a:r>
            <a:r>
              <a:rPr lang="en-US" dirty="0" err="1" smtClean="0"/>
              <a:t>borjuasi</a:t>
            </a:r>
            <a:r>
              <a:rPr lang="en-US" dirty="0" smtClean="0"/>
              <a:t>/</a:t>
            </a:r>
            <a:r>
              <a:rPr lang="en-US" dirty="0" err="1" smtClean="0"/>
              <a:t>kelas</a:t>
            </a:r>
            <a:r>
              <a:rPr lang="en-US" dirty="0" smtClean="0"/>
              <a:t> </a:t>
            </a:r>
            <a:r>
              <a:rPr lang="en-US" dirty="0" err="1" smtClean="0"/>
              <a:t>pemilik</a:t>
            </a:r>
            <a:r>
              <a:rPr lang="en-US" dirty="0" smtClean="0"/>
              <a:t> modal.</a:t>
            </a:r>
            <a:endParaRPr lang="en-US" dirty="0"/>
          </a:p>
        </p:txBody>
      </p:sp>
    </p:spTree>
    <p:extLst>
      <p:ext uri="{BB962C8B-B14F-4D97-AF65-F5344CB8AC3E}">
        <p14:creationId xmlns:p14="http://schemas.microsoft.com/office/powerpoint/2010/main" xmlns="" val="25308372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solidFill>
                  <a:srgbClr val="FF0000"/>
                </a:solidFill>
              </a:rPr>
              <a:t>Antagonisme</a:t>
            </a:r>
            <a:r>
              <a:rPr lang="en-US" b="1" dirty="0" smtClean="0">
                <a:solidFill>
                  <a:srgbClr val="FF0000"/>
                </a:solidFill>
              </a:rPr>
              <a:t> </a:t>
            </a:r>
            <a:r>
              <a:rPr lang="en-US" b="1" dirty="0" err="1" smtClean="0">
                <a:solidFill>
                  <a:srgbClr val="FF0000"/>
                </a:solidFill>
              </a:rPr>
              <a:t>Masyarakat</a:t>
            </a:r>
            <a:r>
              <a:rPr lang="en-US" b="1" dirty="0" smtClean="0">
                <a:solidFill>
                  <a:srgbClr val="FF0000"/>
                </a:solidFill>
              </a:rPr>
              <a:t> </a:t>
            </a:r>
            <a:r>
              <a:rPr lang="en-US" b="1" dirty="0" err="1">
                <a:solidFill>
                  <a:srgbClr val="FF0000"/>
                </a:solidFill>
              </a:rPr>
              <a:t>T</a:t>
            </a:r>
            <a:r>
              <a:rPr lang="en-US" b="1" dirty="0" err="1" smtClean="0">
                <a:solidFill>
                  <a:srgbClr val="FF0000"/>
                </a:solidFill>
              </a:rPr>
              <a:t>eralienasi</a:t>
            </a:r>
            <a:endParaRPr lang="en-US" b="1" dirty="0">
              <a:solidFill>
                <a:srgbClr val="FF0000"/>
              </a:solidFill>
            </a:endParaRPr>
          </a:p>
        </p:txBody>
      </p:sp>
      <p:sp>
        <p:nvSpPr>
          <p:cNvPr id="3" name="Content Placeholder 2"/>
          <p:cNvSpPr>
            <a:spLocks noGrp="1"/>
          </p:cNvSpPr>
          <p:nvPr>
            <p:ph idx="1"/>
          </p:nvPr>
        </p:nvSpPr>
        <p:spPr>
          <a:solidFill>
            <a:schemeClr val="bg1">
              <a:lumMod val="75000"/>
            </a:schemeClr>
          </a:solidFill>
        </p:spPr>
        <p:txBody>
          <a:bodyPr/>
          <a:lstStyle/>
          <a:p>
            <a:r>
              <a:rPr lang="en-US" dirty="0" smtClean="0"/>
              <a:t>Di </a:t>
            </a:r>
            <a:r>
              <a:rPr lang="en-US" dirty="0" err="1" smtClean="0"/>
              <a:t>kota</a:t>
            </a:r>
            <a:r>
              <a:rPr lang="en-US" dirty="0" smtClean="0"/>
              <a:t> </a:t>
            </a:r>
            <a:r>
              <a:rPr lang="en-US" dirty="0" err="1" smtClean="0"/>
              <a:t>merundukan</a:t>
            </a:r>
            <a:r>
              <a:rPr lang="en-US" dirty="0" smtClean="0"/>
              <a:t> </a:t>
            </a:r>
            <a:r>
              <a:rPr lang="en-US" dirty="0" err="1" smtClean="0"/>
              <a:t>desa</a:t>
            </a:r>
            <a:r>
              <a:rPr lang="en-US" dirty="0" smtClean="0"/>
              <a:t>, di </a:t>
            </a:r>
            <a:r>
              <a:rPr lang="en-US" dirty="0" err="1" smtClean="0"/>
              <a:t>desa</a:t>
            </a:r>
            <a:r>
              <a:rPr lang="en-US" dirty="0" smtClean="0"/>
              <a:t> </a:t>
            </a:r>
            <a:r>
              <a:rPr lang="en-US" dirty="0" err="1" smtClean="0"/>
              <a:t>pengen</a:t>
            </a:r>
            <a:r>
              <a:rPr lang="en-US" dirty="0" smtClean="0"/>
              <a:t> </a:t>
            </a:r>
            <a:r>
              <a:rPr lang="en-US" dirty="0" err="1" smtClean="0"/>
              <a:t>tinggal</a:t>
            </a:r>
            <a:r>
              <a:rPr lang="en-US" dirty="0" smtClean="0"/>
              <a:t> di </a:t>
            </a:r>
            <a:r>
              <a:rPr lang="en-US" dirty="0" err="1" smtClean="0"/>
              <a:t>kota</a:t>
            </a:r>
            <a:endParaRPr lang="en-US" dirty="0" smtClean="0"/>
          </a:p>
          <a:p>
            <a:r>
              <a:rPr lang="en-US" dirty="0" smtClean="0"/>
              <a:t>Di </a:t>
            </a:r>
            <a:r>
              <a:rPr lang="en-US" dirty="0" err="1" smtClean="0"/>
              <a:t>tempat</a:t>
            </a:r>
            <a:r>
              <a:rPr lang="en-US" dirty="0" smtClean="0"/>
              <a:t> </a:t>
            </a:r>
            <a:r>
              <a:rPr lang="en-US" dirty="0" err="1" smtClean="0"/>
              <a:t>keramaian</a:t>
            </a:r>
            <a:r>
              <a:rPr lang="en-US" dirty="0" smtClean="0"/>
              <a:t> </a:t>
            </a:r>
            <a:r>
              <a:rPr lang="en-US" dirty="0" err="1" smtClean="0"/>
              <a:t>merasa</a:t>
            </a:r>
            <a:r>
              <a:rPr lang="en-US" dirty="0" smtClean="0"/>
              <a:t> </a:t>
            </a:r>
            <a:r>
              <a:rPr lang="en-US" dirty="0" err="1" smtClean="0"/>
              <a:t>sepi</a:t>
            </a:r>
            <a:r>
              <a:rPr lang="en-US" dirty="0" smtClean="0"/>
              <a:t>, di </a:t>
            </a:r>
            <a:r>
              <a:rPr lang="en-US" dirty="0" err="1" smtClean="0"/>
              <a:t>tempat</a:t>
            </a:r>
            <a:r>
              <a:rPr lang="en-US" dirty="0" smtClean="0"/>
              <a:t> </a:t>
            </a:r>
            <a:r>
              <a:rPr lang="en-US" dirty="0" err="1" smtClean="0"/>
              <a:t>sepi</a:t>
            </a:r>
            <a:r>
              <a:rPr lang="en-US" dirty="0" smtClean="0"/>
              <a:t> </a:t>
            </a:r>
            <a:r>
              <a:rPr lang="en-US" dirty="0" err="1" smtClean="0"/>
              <a:t>malah</a:t>
            </a:r>
            <a:r>
              <a:rPr lang="en-US" dirty="0" smtClean="0"/>
              <a:t> </a:t>
            </a:r>
            <a:r>
              <a:rPr lang="en-US" dirty="0" err="1" smtClean="0"/>
              <a:t>pengen</a:t>
            </a:r>
            <a:r>
              <a:rPr lang="en-US" dirty="0" smtClean="0"/>
              <a:t> </a:t>
            </a:r>
            <a:r>
              <a:rPr lang="en-US" dirty="0" err="1" smtClean="0"/>
              <a:t>keramaian</a:t>
            </a:r>
            <a:endParaRPr lang="en-US" dirty="0" smtClean="0"/>
          </a:p>
          <a:p>
            <a:r>
              <a:rPr lang="en-US" dirty="0" err="1" smtClean="0"/>
              <a:t>Sudah</a:t>
            </a:r>
            <a:r>
              <a:rPr lang="en-US" dirty="0" smtClean="0"/>
              <a:t> </a:t>
            </a:r>
            <a:r>
              <a:rPr lang="en-US" dirty="0" err="1" smtClean="0"/>
              <a:t>punya</a:t>
            </a:r>
            <a:r>
              <a:rPr lang="en-US" dirty="0" smtClean="0"/>
              <a:t> </a:t>
            </a:r>
            <a:r>
              <a:rPr lang="en-US" dirty="0" err="1" smtClean="0"/>
              <a:t>pacar</a:t>
            </a:r>
            <a:r>
              <a:rPr lang="en-US" dirty="0" smtClean="0"/>
              <a:t>, </a:t>
            </a:r>
            <a:r>
              <a:rPr lang="en-US" dirty="0" err="1" smtClean="0"/>
              <a:t>suka</a:t>
            </a:r>
            <a:r>
              <a:rPr lang="en-US" dirty="0" smtClean="0"/>
              <a:t> </a:t>
            </a:r>
            <a:r>
              <a:rPr lang="en-US" dirty="0" err="1" smtClean="0"/>
              <a:t>pacar</a:t>
            </a:r>
            <a:r>
              <a:rPr lang="en-US" dirty="0" smtClean="0"/>
              <a:t> orang</a:t>
            </a:r>
          </a:p>
          <a:p>
            <a:r>
              <a:rPr lang="en-US" dirty="0" smtClean="0"/>
              <a:t>Orang </a:t>
            </a:r>
            <a:r>
              <a:rPr lang="en-US" dirty="0" err="1" smtClean="0"/>
              <a:t>dekat</a:t>
            </a:r>
            <a:r>
              <a:rPr lang="en-US" dirty="0" smtClean="0"/>
              <a:t> </a:t>
            </a:r>
            <a:r>
              <a:rPr lang="en-US" dirty="0" err="1" smtClean="0"/>
              <a:t>menjadi</a:t>
            </a:r>
            <a:r>
              <a:rPr lang="en-US" dirty="0" smtClean="0"/>
              <a:t> </a:t>
            </a:r>
            <a:r>
              <a:rPr lang="en-US" dirty="0" err="1" smtClean="0"/>
              <a:t>jauh</a:t>
            </a:r>
            <a:r>
              <a:rPr lang="en-US" dirty="0" smtClean="0"/>
              <a:t>, orang </a:t>
            </a:r>
            <a:r>
              <a:rPr lang="en-US" dirty="0" err="1" smtClean="0"/>
              <a:t>jauh</a:t>
            </a:r>
            <a:r>
              <a:rPr lang="en-US" dirty="0" smtClean="0"/>
              <a:t> </a:t>
            </a:r>
            <a:r>
              <a:rPr lang="en-US" dirty="0" err="1" smtClean="0"/>
              <a:t>menjadi</a:t>
            </a:r>
            <a:r>
              <a:rPr lang="en-US" dirty="0" smtClean="0"/>
              <a:t> </a:t>
            </a:r>
            <a:r>
              <a:rPr lang="en-US" dirty="0" err="1" smtClean="0"/>
              <a:t>dekat</a:t>
            </a:r>
            <a:r>
              <a:rPr lang="en-US" dirty="0" smtClean="0"/>
              <a:t> (</a:t>
            </a:r>
            <a:r>
              <a:rPr lang="en-US" dirty="0" err="1" smtClean="0"/>
              <a:t>ngelamun</a:t>
            </a:r>
            <a:r>
              <a:rPr lang="en-US" dirty="0" smtClean="0"/>
              <a:t>), </a:t>
            </a:r>
            <a:r>
              <a:rPr lang="en-US" dirty="0" err="1" smtClean="0"/>
              <a:t>individualis</a:t>
            </a:r>
            <a:r>
              <a:rPr lang="en-US" dirty="0" smtClean="0"/>
              <a:t> </a:t>
            </a:r>
            <a:r>
              <a:rPr lang="en-US" dirty="0" err="1" smtClean="0"/>
              <a:t>dan</a:t>
            </a:r>
            <a:r>
              <a:rPr lang="en-US" dirty="0" smtClean="0"/>
              <a:t> </a:t>
            </a:r>
            <a:r>
              <a:rPr lang="en-US" dirty="0" err="1" smtClean="0"/>
              <a:t>cendrung</a:t>
            </a:r>
            <a:r>
              <a:rPr lang="en-US" dirty="0" smtClean="0"/>
              <a:t> </a:t>
            </a:r>
            <a:r>
              <a:rPr lang="en-US" dirty="0" err="1" smtClean="0"/>
              <a:t>menyendiri</a:t>
            </a:r>
            <a:r>
              <a:rPr lang="en-US" dirty="0"/>
              <a:t>.</a:t>
            </a:r>
            <a:endParaRPr lang="en-US" dirty="0" smtClean="0"/>
          </a:p>
          <a:p>
            <a:endParaRPr lang="en-US" dirty="0" smtClean="0"/>
          </a:p>
          <a:p>
            <a:endParaRPr lang="en-US" dirty="0"/>
          </a:p>
        </p:txBody>
      </p:sp>
    </p:spTree>
    <p:extLst>
      <p:ext uri="{BB962C8B-B14F-4D97-AF65-F5344CB8AC3E}">
        <p14:creationId xmlns:p14="http://schemas.microsoft.com/office/powerpoint/2010/main" xmlns="" val="20843418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solidFill>
                  <a:srgbClr val="FF0000"/>
                </a:solidFill>
              </a:rPr>
              <a:t>Pengertian</a:t>
            </a:r>
            <a:r>
              <a:rPr lang="en-US" b="1" dirty="0" smtClean="0">
                <a:solidFill>
                  <a:srgbClr val="FF0000"/>
                </a:solidFill>
              </a:rPr>
              <a:t> Urban Governance</a:t>
            </a:r>
            <a:endParaRPr lang="en-US" b="1" dirty="0">
              <a:solidFill>
                <a:srgbClr val="FF0000"/>
              </a:solidFill>
            </a:endParaRPr>
          </a:p>
        </p:txBody>
      </p:sp>
      <p:sp>
        <p:nvSpPr>
          <p:cNvPr id="3" name="Content Placeholder 2"/>
          <p:cNvSpPr>
            <a:spLocks noGrp="1"/>
          </p:cNvSpPr>
          <p:nvPr>
            <p:ph idx="1"/>
          </p:nvPr>
        </p:nvSpPr>
        <p:spPr/>
        <p:txBody>
          <a:bodyPr>
            <a:normAutofit fontScale="55000" lnSpcReduction="20000"/>
          </a:bodyPr>
          <a:lstStyle/>
          <a:p>
            <a:r>
              <a:rPr lang="en-US" dirty="0" smtClean="0">
                <a:solidFill>
                  <a:srgbClr val="002060"/>
                </a:solidFill>
              </a:rPr>
              <a:t>Urban governance is the sum of the many ways individuals and institutions, public and private, plan and manage the common affairs of the city. It is a continuing process through which conflicting or diverse interest may be accommodated and cooperative action can be taken. It includes formal institutions as well as informal arrangements and social capital of citizens (UN Habitat, 2002)</a:t>
            </a:r>
            <a:r>
              <a:rPr lang="en-US" dirty="0" smtClean="0">
                <a:sym typeface="Wingdings" pitchFamily="2" charset="2"/>
              </a:rPr>
              <a:t></a:t>
            </a:r>
            <a:r>
              <a:rPr lang="en-US" i="1" dirty="0" smtClean="0">
                <a:sym typeface="Wingdings" pitchFamily="2" charset="2"/>
              </a:rPr>
              <a:t>Urban governance </a:t>
            </a:r>
            <a:r>
              <a:rPr lang="en-US" dirty="0" err="1" smtClean="0">
                <a:sym typeface="Wingdings" pitchFamily="2" charset="2"/>
              </a:rPr>
              <a:t>adalah</a:t>
            </a:r>
            <a:r>
              <a:rPr lang="en-US" dirty="0" smtClean="0">
                <a:sym typeface="Wingdings" pitchFamily="2" charset="2"/>
              </a:rPr>
              <a:t> </a:t>
            </a:r>
            <a:r>
              <a:rPr lang="en-US" dirty="0" err="1" smtClean="0">
                <a:sym typeface="Wingdings" pitchFamily="2" charset="2"/>
              </a:rPr>
              <a:t>jalan</a:t>
            </a:r>
            <a:r>
              <a:rPr lang="en-US" dirty="0" smtClean="0">
                <a:sym typeface="Wingdings" pitchFamily="2" charset="2"/>
              </a:rPr>
              <a:t> </a:t>
            </a:r>
            <a:r>
              <a:rPr lang="en-US" dirty="0" err="1" smtClean="0">
                <a:sym typeface="Wingdings" pitchFamily="2" charset="2"/>
              </a:rPr>
              <a:t>dimana</a:t>
            </a:r>
            <a:r>
              <a:rPr lang="en-US" dirty="0" smtClean="0">
                <a:sym typeface="Wingdings" pitchFamily="2" charset="2"/>
              </a:rPr>
              <a:t> </a:t>
            </a:r>
            <a:r>
              <a:rPr lang="en-US" dirty="0" err="1" smtClean="0">
                <a:sym typeface="Wingdings" pitchFamily="2" charset="2"/>
              </a:rPr>
              <a:t>individu-individu</a:t>
            </a:r>
            <a:r>
              <a:rPr lang="en-US" dirty="0" smtClean="0">
                <a:sym typeface="Wingdings" pitchFamily="2" charset="2"/>
              </a:rPr>
              <a:t> </a:t>
            </a:r>
            <a:r>
              <a:rPr lang="en-US" dirty="0" err="1" smtClean="0">
                <a:sym typeface="Wingdings" pitchFamily="2" charset="2"/>
              </a:rPr>
              <a:t>dan</a:t>
            </a:r>
            <a:r>
              <a:rPr lang="en-US" dirty="0" smtClean="0">
                <a:sym typeface="Wingdings" pitchFamily="2" charset="2"/>
              </a:rPr>
              <a:t> </a:t>
            </a:r>
            <a:r>
              <a:rPr lang="en-US" dirty="0" err="1" smtClean="0">
                <a:sym typeface="Wingdings" pitchFamily="2" charset="2"/>
              </a:rPr>
              <a:t>lembaga-lembaga</a:t>
            </a:r>
            <a:r>
              <a:rPr lang="en-US" dirty="0">
                <a:sym typeface="Wingdings" pitchFamily="2" charset="2"/>
              </a:rPr>
              <a:t> </a:t>
            </a:r>
            <a:r>
              <a:rPr lang="en-US" dirty="0" err="1" smtClean="0">
                <a:sym typeface="Wingdings" pitchFamily="2" charset="2"/>
              </a:rPr>
              <a:t>publik</a:t>
            </a:r>
            <a:r>
              <a:rPr lang="en-US" dirty="0" smtClean="0">
                <a:sym typeface="Wingdings" pitchFamily="2" charset="2"/>
              </a:rPr>
              <a:t> </a:t>
            </a:r>
            <a:r>
              <a:rPr lang="en-US" dirty="0" err="1" smtClean="0">
                <a:sym typeface="Wingdings" pitchFamily="2" charset="2"/>
              </a:rPr>
              <a:t>dan</a:t>
            </a:r>
            <a:r>
              <a:rPr lang="en-US" dirty="0" smtClean="0">
                <a:sym typeface="Wingdings" pitchFamily="2" charset="2"/>
              </a:rPr>
              <a:t> </a:t>
            </a:r>
            <a:r>
              <a:rPr lang="en-US" dirty="0" err="1" smtClean="0">
                <a:sym typeface="Wingdings" pitchFamily="2" charset="2"/>
              </a:rPr>
              <a:t>privat</a:t>
            </a:r>
            <a:r>
              <a:rPr lang="en-US" dirty="0" smtClean="0">
                <a:sym typeface="Wingdings" pitchFamily="2" charset="2"/>
              </a:rPr>
              <a:t> </a:t>
            </a:r>
            <a:r>
              <a:rPr lang="en-US" dirty="0" err="1" smtClean="0">
                <a:sym typeface="Wingdings" pitchFamily="2" charset="2"/>
              </a:rPr>
              <a:t>memiliki</a:t>
            </a:r>
            <a:r>
              <a:rPr lang="en-US" dirty="0" smtClean="0">
                <a:sym typeface="Wingdings" pitchFamily="2" charset="2"/>
              </a:rPr>
              <a:t> </a:t>
            </a:r>
            <a:r>
              <a:rPr lang="en-US" dirty="0" err="1" smtClean="0">
                <a:sym typeface="Wingdings" pitchFamily="2" charset="2"/>
              </a:rPr>
              <a:t>rencana</a:t>
            </a:r>
            <a:r>
              <a:rPr lang="en-US" dirty="0" smtClean="0">
                <a:sym typeface="Wingdings" pitchFamily="2" charset="2"/>
              </a:rPr>
              <a:t> </a:t>
            </a:r>
            <a:r>
              <a:rPr lang="en-US" dirty="0" err="1" smtClean="0">
                <a:sym typeface="Wingdings" pitchFamily="2" charset="2"/>
              </a:rPr>
              <a:t>untuk</a:t>
            </a:r>
            <a:r>
              <a:rPr lang="en-US" dirty="0" smtClean="0">
                <a:sym typeface="Wingdings" pitchFamily="2" charset="2"/>
              </a:rPr>
              <a:t> </a:t>
            </a:r>
            <a:r>
              <a:rPr lang="en-US" dirty="0" err="1" smtClean="0">
                <a:sym typeface="Wingdings" pitchFamily="2" charset="2"/>
              </a:rPr>
              <a:t>mengatur</a:t>
            </a:r>
            <a:r>
              <a:rPr lang="en-US" dirty="0" smtClean="0">
                <a:sym typeface="Wingdings" pitchFamily="2" charset="2"/>
              </a:rPr>
              <a:t> </a:t>
            </a:r>
            <a:r>
              <a:rPr lang="en-US" dirty="0" err="1" smtClean="0">
                <a:sym typeface="Wingdings" pitchFamily="2" charset="2"/>
              </a:rPr>
              <a:t>urusan</a:t>
            </a:r>
            <a:r>
              <a:rPr lang="en-US" dirty="0" smtClean="0">
                <a:sym typeface="Wingdings" pitchFamily="2" charset="2"/>
              </a:rPr>
              <a:t> </a:t>
            </a:r>
            <a:r>
              <a:rPr lang="en-US" dirty="0" err="1" smtClean="0">
                <a:sym typeface="Wingdings" pitchFamily="2" charset="2"/>
              </a:rPr>
              <a:t>kota</a:t>
            </a:r>
            <a:r>
              <a:rPr lang="en-US" dirty="0" smtClean="0">
                <a:sym typeface="Wingdings" pitchFamily="2" charset="2"/>
              </a:rPr>
              <a:t> </a:t>
            </a:r>
            <a:r>
              <a:rPr lang="en-US" dirty="0" err="1" smtClean="0">
                <a:sym typeface="Wingdings" pitchFamily="2" charset="2"/>
              </a:rPr>
              <a:t>secara</a:t>
            </a:r>
            <a:r>
              <a:rPr lang="en-US" dirty="0" smtClean="0">
                <a:sym typeface="Wingdings" pitchFamily="2" charset="2"/>
              </a:rPr>
              <a:t> </a:t>
            </a:r>
            <a:r>
              <a:rPr lang="en-US" dirty="0" err="1" smtClean="0">
                <a:sym typeface="Wingdings" pitchFamily="2" charset="2"/>
              </a:rPr>
              <a:t>bersama</a:t>
            </a:r>
            <a:r>
              <a:rPr lang="en-US" dirty="0" smtClean="0">
                <a:sym typeface="Wingdings" pitchFamily="2" charset="2"/>
              </a:rPr>
              <a:t>, </a:t>
            </a:r>
            <a:r>
              <a:rPr lang="en-US" dirty="0" err="1" smtClean="0">
                <a:sym typeface="Wingdings" pitchFamily="2" charset="2"/>
              </a:rPr>
              <a:t>termasuk</a:t>
            </a:r>
            <a:r>
              <a:rPr lang="en-US" dirty="0" smtClean="0">
                <a:sym typeface="Wingdings" pitchFamily="2" charset="2"/>
              </a:rPr>
              <a:t> proses </a:t>
            </a:r>
            <a:r>
              <a:rPr lang="en-US" dirty="0" err="1" smtClean="0">
                <a:sym typeface="Wingdings" pitchFamily="2" charset="2"/>
              </a:rPr>
              <a:t>keberlanjutan</a:t>
            </a:r>
            <a:r>
              <a:rPr lang="en-US" dirty="0" smtClean="0">
                <a:sym typeface="Wingdings" pitchFamily="2" charset="2"/>
              </a:rPr>
              <a:t> </a:t>
            </a:r>
            <a:r>
              <a:rPr lang="en-US" dirty="0" err="1" smtClean="0">
                <a:sym typeface="Wingdings" pitchFamily="2" charset="2"/>
              </a:rPr>
              <a:t>melalui</a:t>
            </a:r>
            <a:r>
              <a:rPr lang="en-US" dirty="0" smtClean="0">
                <a:sym typeface="Wingdings" pitchFamily="2" charset="2"/>
              </a:rPr>
              <a:t> </a:t>
            </a:r>
            <a:r>
              <a:rPr lang="en-US" dirty="0" err="1" smtClean="0">
                <a:sym typeface="Wingdings" pitchFamily="2" charset="2"/>
              </a:rPr>
              <a:t>konflik</a:t>
            </a:r>
            <a:r>
              <a:rPr lang="en-US" dirty="0" smtClean="0">
                <a:sym typeface="Wingdings" pitchFamily="2" charset="2"/>
              </a:rPr>
              <a:t> </a:t>
            </a:r>
            <a:r>
              <a:rPr lang="en-US" dirty="0" err="1" smtClean="0">
                <a:sym typeface="Wingdings" pitchFamily="2" charset="2"/>
              </a:rPr>
              <a:t>atau</a:t>
            </a:r>
            <a:r>
              <a:rPr lang="en-US" dirty="0" smtClean="0">
                <a:sym typeface="Wingdings" pitchFamily="2" charset="2"/>
              </a:rPr>
              <a:t> </a:t>
            </a:r>
            <a:r>
              <a:rPr lang="en-US" dirty="0" err="1" smtClean="0">
                <a:sym typeface="Wingdings" pitchFamily="2" charset="2"/>
              </a:rPr>
              <a:t>kepentingan</a:t>
            </a:r>
            <a:r>
              <a:rPr lang="en-US" dirty="0" smtClean="0">
                <a:sym typeface="Wingdings" pitchFamily="2" charset="2"/>
              </a:rPr>
              <a:t> yang </a:t>
            </a:r>
            <a:r>
              <a:rPr lang="en-US" dirty="0" err="1" smtClean="0">
                <a:sym typeface="Wingdings" pitchFamily="2" charset="2"/>
              </a:rPr>
              <a:t>berbeda-beda</a:t>
            </a:r>
            <a:r>
              <a:rPr lang="en-US" dirty="0" smtClean="0">
                <a:sym typeface="Wingdings" pitchFamily="2" charset="2"/>
              </a:rPr>
              <a:t> yang </a:t>
            </a:r>
            <a:r>
              <a:rPr lang="en-US" dirty="0" err="1" smtClean="0">
                <a:sym typeface="Wingdings" pitchFamily="2" charset="2"/>
              </a:rPr>
              <a:t>perlu</a:t>
            </a:r>
            <a:r>
              <a:rPr lang="en-US" dirty="0" smtClean="0">
                <a:sym typeface="Wingdings" pitchFamily="2" charset="2"/>
              </a:rPr>
              <a:t> </a:t>
            </a:r>
            <a:r>
              <a:rPr lang="en-US" dirty="0" err="1" smtClean="0">
                <a:sym typeface="Wingdings" pitchFamily="2" charset="2"/>
              </a:rPr>
              <a:t>diakomodasi</a:t>
            </a:r>
            <a:r>
              <a:rPr lang="en-US" dirty="0" smtClean="0">
                <a:sym typeface="Wingdings" pitchFamily="2" charset="2"/>
              </a:rPr>
              <a:t> </a:t>
            </a:r>
            <a:r>
              <a:rPr lang="en-US" dirty="0" err="1" smtClean="0">
                <a:sym typeface="Wingdings" pitchFamily="2" charset="2"/>
              </a:rPr>
              <a:t>dalam</a:t>
            </a:r>
            <a:r>
              <a:rPr lang="en-US" dirty="0" smtClean="0">
                <a:sym typeface="Wingdings" pitchFamily="2" charset="2"/>
              </a:rPr>
              <a:t> </a:t>
            </a:r>
            <a:r>
              <a:rPr lang="en-US" dirty="0" err="1" smtClean="0">
                <a:sym typeface="Wingdings" pitchFamily="2" charset="2"/>
              </a:rPr>
              <a:t>bentuk</a:t>
            </a:r>
            <a:r>
              <a:rPr lang="en-US" dirty="0" smtClean="0">
                <a:sym typeface="Wingdings" pitchFamily="2" charset="2"/>
              </a:rPr>
              <a:t> </a:t>
            </a:r>
            <a:r>
              <a:rPr lang="en-US" dirty="0" err="1" smtClean="0">
                <a:sym typeface="Wingdings" pitchFamily="2" charset="2"/>
              </a:rPr>
              <a:t>kerjasama</a:t>
            </a:r>
            <a:r>
              <a:rPr lang="en-US" dirty="0" smtClean="0">
                <a:sym typeface="Wingdings" pitchFamily="2" charset="2"/>
              </a:rPr>
              <a:t>, </a:t>
            </a:r>
            <a:r>
              <a:rPr lang="en-US" dirty="0" err="1" smtClean="0">
                <a:sym typeface="Wingdings" pitchFamily="2" charset="2"/>
              </a:rPr>
              <a:t>termasuk</a:t>
            </a:r>
            <a:r>
              <a:rPr lang="en-US" dirty="0" smtClean="0">
                <a:sym typeface="Wingdings" pitchFamily="2" charset="2"/>
              </a:rPr>
              <a:t> </a:t>
            </a:r>
            <a:r>
              <a:rPr lang="en-US" dirty="0" err="1" smtClean="0">
                <a:sym typeface="Wingdings" pitchFamily="2" charset="2"/>
              </a:rPr>
              <a:t>rencana</a:t>
            </a:r>
            <a:r>
              <a:rPr lang="en-US" dirty="0" smtClean="0">
                <a:sym typeface="Wingdings" pitchFamily="2" charset="2"/>
              </a:rPr>
              <a:t> </a:t>
            </a:r>
            <a:r>
              <a:rPr lang="en-US" dirty="0" err="1" smtClean="0">
                <a:sym typeface="Wingdings" pitchFamily="2" charset="2"/>
              </a:rPr>
              <a:t>institusi</a:t>
            </a:r>
            <a:r>
              <a:rPr lang="en-US" dirty="0" smtClean="0">
                <a:sym typeface="Wingdings" pitchFamily="2" charset="2"/>
              </a:rPr>
              <a:t> formal </a:t>
            </a:r>
            <a:r>
              <a:rPr lang="en-US" dirty="0" err="1" smtClean="0">
                <a:sym typeface="Wingdings" pitchFamily="2" charset="2"/>
              </a:rPr>
              <a:t>dan</a:t>
            </a:r>
            <a:r>
              <a:rPr lang="en-US" dirty="0" smtClean="0">
                <a:sym typeface="Wingdings" pitchFamily="2" charset="2"/>
              </a:rPr>
              <a:t> </a:t>
            </a:r>
            <a:r>
              <a:rPr lang="en-US" dirty="0" err="1" smtClean="0">
                <a:sym typeface="Wingdings" pitchFamily="2" charset="2"/>
              </a:rPr>
              <a:t>nonformal</a:t>
            </a:r>
            <a:r>
              <a:rPr lang="en-US" dirty="0" smtClean="0">
                <a:sym typeface="Wingdings" pitchFamily="2" charset="2"/>
              </a:rPr>
              <a:t> yang </a:t>
            </a:r>
            <a:r>
              <a:rPr lang="en-US" dirty="0" err="1" smtClean="0">
                <a:sym typeface="Wingdings" pitchFamily="2" charset="2"/>
              </a:rPr>
              <a:t>lebih</a:t>
            </a:r>
            <a:r>
              <a:rPr lang="en-US" dirty="0" smtClean="0">
                <a:sym typeface="Wingdings" pitchFamily="2" charset="2"/>
              </a:rPr>
              <a:t> </a:t>
            </a:r>
            <a:r>
              <a:rPr lang="en-US" dirty="0" err="1" smtClean="0">
                <a:sym typeface="Wingdings" pitchFamily="2" charset="2"/>
              </a:rPr>
              <a:t>baik</a:t>
            </a:r>
            <a:r>
              <a:rPr lang="en-US" dirty="0" smtClean="0">
                <a:sym typeface="Wingdings" pitchFamily="2" charset="2"/>
              </a:rPr>
              <a:t>  </a:t>
            </a:r>
            <a:r>
              <a:rPr lang="en-US" dirty="0" err="1" smtClean="0">
                <a:sym typeface="Wingdings" pitchFamily="2" charset="2"/>
              </a:rPr>
              <a:t>sebagai</a:t>
            </a:r>
            <a:r>
              <a:rPr lang="en-US" dirty="0" smtClean="0">
                <a:sym typeface="Wingdings" pitchFamily="2" charset="2"/>
              </a:rPr>
              <a:t> modal </a:t>
            </a:r>
            <a:r>
              <a:rPr lang="en-US" dirty="0" err="1" smtClean="0">
                <a:sym typeface="Wingdings" pitchFamily="2" charset="2"/>
              </a:rPr>
              <a:t>sosial</a:t>
            </a:r>
            <a:r>
              <a:rPr lang="en-US" dirty="0" smtClean="0">
                <a:sym typeface="Wingdings" pitchFamily="2" charset="2"/>
              </a:rPr>
              <a:t> </a:t>
            </a:r>
            <a:r>
              <a:rPr lang="en-US" dirty="0" err="1" smtClean="0">
                <a:sym typeface="Wingdings" pitchFamily="2" charset="2"/>
              </a:rPr>
              <a:t>warganegara</a:t>
            </a:r>
            <a:r>
              <a:rPr lang="en-US" dirty="0" smtClean="0">
                <a:sym typeface="Wingdings" pitchFamily="2" charset="2"/>
              </a:rPr>
              <a:t>.</a:t>
            </a:r>
          </a:p>
          <a:p>
            <a:r>
              <a:rPr lang="en-US" dirty="0" smtClean="0">
                <a:sym typeface="Wingdings" pitchFamily="2" charset="2"/>
              </a:rPr>
              <a:t>Bank </a:t>
            </a:r>
            <a:r>
              <a:rPr lang="en-US" dirty="0" err="1" smtClean="0">
                <a:sym typeface="Wingdings" pitchFamily="2" charset="2"/>
              </a:rPr>
              <a:t>Dunia</a:t>
            </a:r>
            <a:r>
              <a:rPr lang="en-US" dirty="0" smtClean="0">
                <a:sym typeface="Wingdings" pitchFamily="2" charset="2"/>
              </a:rPr>
              <a:t> </a:t>
            </a:r>
            <a:r>
              <a:rPr lang="en-US" dirty="0" err="1" smtClean="0">
                <a:sym typeface="Wingdings" pitchFamily="2" charset="2"/>
              </a:rPr>
              <a:t>mendefinisikan</a:t>
            </a:r>
            <a:r>
              <a:rPr lang="en-US" dirty="0" smtClean="0">
                <a:sym typeface="Wingdings" pitchFamily="2" charset="2"/>
              </a:rPr>
              <a:t> </a:t>
            </a:r>
            <a:r>
              <a:rPr lang="en-US" i="1" dirty="0" smtClean="0">
                <a:sym typeface="Wingdings" pitchFamily="2" charset="2"/>
              </a:rPr>
              <a:t>Urban Governance</a:t>
            </a:r>
            <a:r>
              <a:rPr lang="en-US" dirty="0" smtClean="0">
                <a:sym typeface="Wingdings" pitchFamily="2" charset="2"/>
              </a:rPr>
              <a:t> </a:t>
            </a:r>
            <a:r>
              <a:rPr lang="en-US" dirty="0" err="1" smtClean="0">
                <a:sym typeface="Wingdings" pitchFamily="2" charset="2"/>
              </a:rPr>
              <a:t>sebagai</a:t>
            </a:r>
            <a:r>
              <a:rPr lang="en-US" dirty="0" smtClean="0">
                <a:sym typeface="Wingdings" pitchFamily="2" charset="2"/>
              </a:rPr>
              <a:t> </a:t>
            </a:r>
            <a:r>
              <a:rPr lang="en-US" dirty="0" err="1" smtClean="0">
                <a:sym typeface="Wingdings" pitchFamily="2" charset="2"/>
              </a:rPr>
              <a:t>tatakelola</a:t>
            </a:r>
            <a:r>
              <a:rPr lang="en-US" dirty="0" smtClean="0">
                <a:sym typeface="Wingdings" pitchFamily="2" charset="2"/>
              </a:rPr>
              <a:t> </a:t>
            </a:r>
            <a:r>
              <a:rPr lang="en-US" dirty="0" err="1" smtClean="0">
                <a:sym typeface="Wingdings" pitchFamily="2" charset="2"/>
              </a:rPr>
              <a:t>kota</a:t>
            </a:r>
            <a:r>
              <a:rPr lang="en-US" dirty="0" smtClean="0">
                <a:sym typeface="Wingdings" pitchFamily="2" charset="2"/>
              </a:rPr>
              <a:t> </a:t>
            </a:r>
            <a:r>
              <a:rPr lang="en-US" dirty="0" err="1" smtClean="0">
                <a:sym typeface="Wingdings" pitchFamily="2" charset="2"/>
              </a:rPr>
              <a:t>berkelanjutan</a:t>
            </a:r>
            <a:r>
              <a:rPr lang="en-US" dirty="0" smtClean="0">
                <a:sym typeface="Wingdings" pitchFamily="2" charset="2"/>
              </a:rPr>
              <a:t> yang </a:t>
            </a:r>
            <a:r>
              <a:rPr lang="en-US" dirty="0" err="1" smtClean="0">
                <a:sym typeface="Wingdings" pitchFamily="2" charset="2"/>
              </a:rPr>
              <a:t>memiliki</a:t>
            </a:r>
            <a:r>
              <a:rPr lang="en-US" dirty="0" smtClean="0">
                <a:sym typeface="Wingdings" pitchFamily="2" charset="2"/>
              </a:rPr>
              <a:t> </a:t>
            </a:r>
            <a:r>
              <a:rPr lang="en-US" dirty="0" err="1" smtClean="0">
                <a:sym typeface="Wingdings" pitchFamily="2" charset="2"/>
              </a:rPr>
              <a:t>perencanaan</a:t>
            </a:r>
            <a:r>
              <a:rPr lang="en-US" dirty="0" smtClean="0">
                <a:sym typeface="Wingdings" pitchFamily="2" charset="2"/>
              </a:rPr>
              <a:t> </a:t>
            </a:r>
            <a:r>
              <a:rPr lang="en-US" dirty="0" err="1" smtClean="0">
                <a:sym typeface="Wingdings" pitchFamily="2" charset="2"/>
              </a:rPr>
              <a:t>wilayah</a:t>
            </a:r>
            <a:r>
              <a:rPr lang="en-US" dirty="0" smtClean="0">
                <a:sym typeface="Wingdings" pitchFamily="2" charset="2"/>
              </a:rPr>
              <a:t> yang </a:t>
            </a:r>
            <a:r>
              <a:rPr lang="en-US" dirty="0" err="1" smtClean="0">
                <a:sym typeface="Wingdings" pitchFamily="2" charset="2"/>
              </a:rPr>
              <a:t>baik</a:t>
            </a:r>
            <a:r>
              <a:rPr lang="en-US" dirty="0" smtClean="0">
                <a:sym typeface="Wingdings" pitchFamily="2" charset="2"/>
              </a:rPr>
              <a:t>, </a:t>
            </a:r>
            <a:r>
              <a:rPr lang="en-US" dirty="0" err="1" smtClean="0">
                <a:sym typeface="Wingdings" pitchFamily="2" charset="2"/>
              </a:rPr>
              <a:t>mengakomodasi</a:t>
            </a:r>
            <a:r>
              <a:rPr lang="en-US" dirty="0" smtClean="0">
                <a:sym typeface="Wingdings" pitchFamily="2" charset="2"/>
              </a:rPr>
              <a:t> </a:t>
            </a:r>
            <a:r>
              <a:rPr lang="en-US" dirty="0" err="1" smtClean="0">
                <a:sym typeface="Wingdings" pitchFamily="2" charset="2"/>
              </a:rPr>
              <a:t>kepentingan</a:t>
            </a:r>
            <a:r>
              <a:rPr lang="en-US" dirty="0" smtClean="0">
                <a:sym typeface="Wingdings" pitchFamily="2" charset="2"/>
              </a:rPr>
              <a:t> </a:t>
            </a:r>
            <a:r>
              <a:rPr lang="en-US" dirty="0" err="1" smtClean="0">
                <a:sym typeface="Wingdings" pitchFamily="2" charset="2"/>
              </a:rPr>
              <a:t>masyarakat</a:t>
            </a:r>
            <a:r>
              <a:rPr lang="en-US" dirty="0" smtClean="0">
                <a:sym typeface="Wingdings" pitchFamily="2" charset="2"/>
              </a:rPr>
              <a:t> urban </a:t>
            </a:r>
            <a:r>
              <a:rPr lang="en-US" dirty="0" err="1" smtClean="0">
                <a:sym typeface="Wingdings" pitchFamily="2" charset="2"/>
              </a:rPr>
              <a:t>dan</a:t>
            </a:r>
            <a:r>
              <a:rPr lang="en-US" dirty="0" smtClean="0">
                <a:sym typeface="Wingdings" pitchFamily="2" charset="2"/>
              </a:rPr>
              <a:t> </a:t>
            </a:r>
            <a:r>
              <a:rPr lang="en-US" dirty="0" err="1" smtClean="0">
                <a:sym typeface="Wingdings" pitchFamily="2" charset="2"/>
              </a:rPr>
              <a:t>tidak</a:t>
            </a:r>
            <a:r>
              <a:rPr lang="en-US" dirty="0" smtClean="0">
                <a:sym typeface="Wingdings" pitchFamily="2" charset="2"/>
              </a:rPr>
              <a:t> </a:t>
            </a:r>
            <a:r>
              <a:rPr lang="en-US" dirty="0" err="1" smtClean="0">
                <a:sym typeface="Wingdings" pitchFamily="2" charset="2"/>
              </a:rPr>
              <a:t>merusak</a:t>
            </a:r>
            <a:r>
              <a:rPr lang="en-US" dirty="0" smtClean="0">
                <a:sym typeface="Wingdings" pitchFamily="2" charset="2"/>
              </a:rPr>
              <a:t> </a:t>
            </a:r>
            <a:r>
              <a:rPr lang="en-US" dirty="0" err="1" smtClean="0">
                <a:sym typeface="Wingdings" pitchFamily="2" charset="2"/>
              </a:rPr>
              <a:t>lingkungan</a:t>
            </a:r>
            <a:r>
              <a:rPr lang="en-US" dirty="0" smtClean="0">
                <a:sym typeface="Wingdings" pitchFamily="2" charset="2"/>
              </a:rPr>
              <a:t> </a:t>
            </a:r>
            <a:r>
              <a:rPr lang="en-US" dirty="0" err="1" smtClean="0">
                <a:sym typeface="Wingdings" pitchFamily="2" charset="2"/>
              </a:rPr>
              <a:t>perkotaan</a:t>
            </a:r>
            <a:r>
              <a:rPr lang="en-US" dirty="0" smtClean="0">
                <a:sym typeface="Wingdings" pitchFamily="2" charset="2"/>
              </a:rPr>
              <a:t> (Bank </a:t>
            </a:r>
            <a:r>
              <a:rPr lang="en-US" dirty="0" err="1" smtClean="0">
                <a:sym typeface="Wingdings" pitchFamily="2" charset="2"/>
              </a:rPr>
              <a:t>Dunia</a:t>
            </a:r>
            <a:r>
              <a:rPr lang="en-US" dirty="0" smtClean="0">
                <a:sym typeface="Wingdings" pitchFamily="2" charset="2"/>
              </a:rPr>
              <a:t>, 2010).</a:t>
            </a:r>
          </a:p>
          <a:p>
            <a:r>
              <a:rPr lang="en-US" dirty="0" err="1" smtClean="0"/>
              <a:t>Frederik</a:t>
            </a:r>
            <a:r>
              <a:rPr lang="en-US" dirty="0" smtClean="0"/>
              <a:t> </a:t>
            </a:r>
            <a:r>
              <a:rPr lang="en-US" dirty="0" err="1" smtClean="0"/>
              <a:t>Esko</a:t>
            </a:r>
            <a:r>
              <a:rPr lang="en-US" dirty="0" smtClean="0"/>
              <a:t> Lange </a:t>
            </a:r>
            <a:r>
              <a:rPr lang="en-US" dirty="0" err="1" smtClean="0"/>
              <a:t>mendefinisikan</a:t>
            </a:r>
            <a:r>
              <a:rPr lang="en-US" dirty="0" smtClean="0"/>
              <a:t> </a:t>
            </a:r>
            <a:r>
              <a:rPr lang="en-US" i="1" dirty="0" smtClean="0"/>
              <a:t>urban governance </a:t>
            </a:r>
            <a:r>
              <a:rPr lang="en-US" dirty="0" err="1" smtClean="0"/>
              <a:t>sebagai</a:t>
            </a:r>
            <a:r>
              <a:rPr lang="en-US" dirty="0" smtClean="0"/>
              <a:t> </a:t>
            </a:r>
            <a:r>
              <a:rPr lang="en-US" dirty="0" err="1" smtClean="0"/>
              <a:t>tatakelola</a:t>
            </a:r>
            <a:r>
              <a:rPr lang="en-US" dirty="0" smtClean="0"/>
              <a:t> </a:t>
            </a:r>
            <a:r>
              <a:rPr lang="en-US" dirty="0" err="1" smtClean="0"/>
              <a:t>kota</a:t>
            </a:r>
            <a:r>
              <a:rPr lang="en-US" dirty="0" smtClean="0"/>
              <a:t> yang </a:t>
            </a:r>
            <a:r>
              <a:rPr lang="en-US" dirty="0" err="1" smtClean="0"/>
              <a:t>memungkinkan</a:t>
            </a:r>
            <a:r>
              <a:rPr lang="en-US" dirty="0" smtClean="0"/>
              <a:t> </a:t>
            </a:r>
            <a:r>
              <a:rPr lang="en-US" dirty="0" err="1" smtClean="0"/>
              <a:t>terciptanya</a:t>
            </a:r>
            <a:r>
              <a:rPr lang="en-US" dirty="0" smtClean="0"/>
              <a:t> </a:t>
            </a:r>
            <a:r>
              <a:rPr lang="en-US" dirty="0" err="1" smtClean="0"/>
              <a:t>relasi</a:t>
            </a:r>
            <a:r>
              <a:rPr lang="en-US" dirty="0" smtClean="0"/>
              <a:t> yang </a:t>
            </a:r>
            <a:r>
              <a:rPr lang="en-US" dirty="0" err="1" smtClean="0"/>
              <a:t>baik</a:t>
            </a:r>
            <a:r>
              <a:rPr lang="en-US" dirty="0" smtClean="0"/>
              <a:t> anta </a:t>
            </a:r>
            <a:r>
              <a:rPr lang="en-US" dirty="0" err="1" smtClean="0"/>
              <a:t>pemerintah</a:t>
            </a:r>
            <a:r>
              <a:rPr lang="en-US" dirty="0" smtClean="0"/>
              <a:t> </a:t>
            </a:r>
            <a:r>
              <a:rPr lang="en-US" dirty="0" err="1" smtClean="0"/>
              <a:t>kota</a:t>
            </a:r>
            <a:r>
              <a:rPr lang="en-US" dirty="0" smtClean="0"/>
              <a:t>, </a:t>
            </a:r>
            <a:r>
              <a:rPr lang="en-US" dirty="0" err="1" smtClean="0"/>
              <a:t>warga</a:t>
            </a:r>
            <a:r>
              <a:rPr lang="en-US" dirty="0" smtClean="0"/>
              <a:t> </a:t>
            </a:r>
            <a:r>
              <a:rPr lang="en-US" dirty="0" err="1" smtClean="0"/>
              <a:t>kota</a:t>
            </a:r>
            <a:r>
              <a:rPr lang="en-US" dirty="0" smtClean="0"/>
              <a:t>  (</a:t>
            </a:r>
            <a:r>
              <a:rPr lang="en-US" dirty="0" err="1" smtClean="0"/>
              <a:t>masyarakat</a:t>
            </a:r>
            <a:r>
              <a:rPr lang="en-US" dirty="0" smtClean="0"/>
              <a:t> urban) </a:t>
            </a:r>
            <a:r>
              <a:rPr lang="en-US" dirty="0" err="1" smtClean="0"/>
              <a:t>dan</a:t>
            </a:r>
            <a:r>
              <a:rPr lang="en-US" dirty="0" smtClean="0"/>
              <a:t> </a:t>
            </a:r>
            <a:r>
              <a:rPr lang="en-US" dirty="0" err="1" smtClean="0"/>
              <a:t>sektor</a:t>
            </a:r>
            <a:r>
              <a:rPr lang="en-US" dirty="0" smtClean="0"/>
              <a:t> </a:t>
            </a:r>
            <a:r>
              <a:rPr lang="en-US" dirty="0" err="1" smtClean="0"/>
              <a:t>privat</a:t>
            </a:r>
            <a:r>
              <a:rPr lang="en-US" dirty="0" smtClean="0"/>
              <a:t>/</a:t>
            </a:r>
            <a:r>
              <a:rPr lang="en-US" dirty="0" err="1" smtClean="0"/>
              <a:t>kelompok</a:t>
            </a:r>
            <a:r>
              <a:rPr lang="en-US" dirty="0" smtClean="0"/>
              <a:t> </a:t>
            </a:r>
            <a:r>
              <a:rPr lang="en-US" dirty="0" err="1" smtClean="0"/>
              <a:t>bisnis</a:t>
            </a:r>
            <a:r>
              <a:rPr lang="en-US" dirty="0" smtClean="0"/>
              <a:t>), </a:t>
            </a:r>
            <a:r>
              <a:rPr lang="en-US" dirty="0" err="1" smtClean="0"/>
              <a:t>dimana</a:t>
            </a:r>
            <a:r>
              <a:rPr lang="en-US" dirty="0" smtClean="0"/>
              <a:t> </a:t>
            </a:r>
            <a:r>
              <a:rPr lang="en-US" dirty="0" err="1" smtClean="0"/>
              <a:t>relasi</a:t>
            </a:r>
            <a:r>
              <a:rPr lang="en-US" dirty="0" smtClean="0"/>
              <a:t> </a:t>
            </a:r>
            <a:r>
              <a:rPr lang="en-US" dirty="0" err="1" smtClean="0"/>
              <a:t>ini</a:t>
            </a:r>
            <a:r>
              <a:rPr lang="en-US" dirty="0" smtClean="0"/>
              <a:t> </a:t>
            </a:r>
            <a:r>
              <a:rPr lang="en-US" dirty="0" err="1" smtClean="0"/>
              <a:t>tidak</a:t>
            </a:r>
            <a:r>
              <a:rPr lang="en-US" dirty="0" smtClean="0"/>
              <a:t> </a:t>
            </a:r>
            <a:r>
              <a:rPr lang="en-US" dirty="0" err="1" smtClean="0"/>
              <a:t>merugikan</a:t>
            </a:r>
            <a:r>
              <a:rPr lang="en-US" dirty="0" smtClean="0"/>
              <a:t> </a:t>
            </a:r>
            <a:r>
              <a:rPr lang="en-US" dirty="0" err="1" smtClean="0"/>
              <a:t>lingkungan</a:t>
            </a:r>
            <a:r>
              <a:rPr lang="en-US" dirty="0" smtClean="0"/>
              <a:t> </a:t>
            </a:r>
            <a:r>
              <a:rPr lang="en-US" dirty="0" err="1" smtClean="0"/>
              <a:t>perkotaan</a:t>
            </a:r>
            <a:r>
              <a:rPr lang="en-US" dirty="0" smtClean="0"/>
              <a:t>.</a:t>
            </a:r>
            <a:endParaRPr lang="en-US" i="1" dirty="0" smtClean="0">
              <a:sym typeface="Wingdings" pitchFamily="2" charset="2"/>
            </a:endParaRPr>
          </a:p>
          <a:p>
            <a:endParaRPr lang="en-US" i="1" dirty="0"/>
          </a:p>
        </p:txBody>
      </p:sp>
    </p:spTree>
    <p:extLst>
      <p:ext uri="{BB962C8B-B14F-4D97-AF65-F5344CB8AC3E}">
        <p14:creationId xmlns:p14="http://schemas.microsoft.com/office/powerpoint/2010/main" xmlns="" val="8540458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75000"/>
            </a:schemeClr>
          </a:solidFill>
        </p:spPr>
        <p:txBody>
          <a:bodyPr/>
          <a:lstStyle/>
          <a:p>
            <a:r>
              <a:rPr lang="en-US" b="1" dirty="0" err="1" smtClean="0">
                <a:solidFill>
                  <a:srgbClr val="FF0000"/>
                </a:solidFill>
              </a:rPr>
              <a:t>Apa</a:t>
            </a:r>
            <a:r>
              <a:rPr lang="en-US" b="1" dirty="0" smtClean="0">
                <a:solidFill>
                  <a:srgbClr val="FF0000"/>
                </a:solidFill>
              </a:rPr>
              <a:t> </a:t>
            </a:r>
            <a:r>
              <a:rPr lang="en-US" b="1" dirty="0" err="1" smtClean="0">
                <a:solidFill>
                  <a:srgbClr val="FF0000"/>
                </a:solidFill>
              </a:rPr>
              <a:t>itu</a:t>
            </a:r>
            <a:r>
              <a:rPr lang="en-US" b="1" dirty="0" smtClean="0">
                <a:solidFill>
                  <a:srgbClr val="FF0000"/>
                </a:solidFill>
              </a:rPr>
              <a:t> Kota</a:t>
            </a:r>
            <a:endParaRPr lang="en-US" b="1"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r>
              <a:rPr lang="en-US" dirty="0" err="1" smtClean="0"/>
              <a:t>Menurut</a:t>
            </a:r>
            <a:r>
              <a:rPr lang="en-US" dirty="0" smtClean="0"/>
              <a:t> </a:t>
            </a:r>
            <a:r>
              <a:rPr lang="en-US" dirty="0" err="1" smtClean="0"/>
              <a:t>Bintarto</a:t>
            </a:r>
            <a:r>
              <a:rPr lang="en-US" dirty="0" smtClean="0"/>
              <a:t>: Kota </a:t>
            </a:r>
            <a:r>
              <a:rPr lang="en-US" dirty="0" err="1" smtClean="0"/>
              <a:t>adalah</a:t>
            </a:r>
            <a:r>
              <a:rPr lang="en-US" dirty="0" smtClean="0"/>
              <a:t> </a:t>
            </a:r>
            <a:r>
              <a:rPr lang="en-US" dirty="0" err="1" smtClean="0"/>
              <a:t>jaringan</a:t>
            </a:r>
            <a:r>
              <a:rPr lang="en-US" dirty="0" smtClean="0"/>
              <a:t> </a:t>
            </a:r>
            <a:r>
              <a:rPr lang="en-US" dirty="0" err="1" smtClean="0"/>
              <a:t>kehidupan</a:t>
            </a:r>
            <a:r>
              <a:rPr lang="en-US" dirty="0" smtClean="0"/>
              <a:t> </a:t>
            </a:r>
            <a:r>
              <a:rPr lang="en-US" dirty="0" err="1" smtClean="0"/>
              <a:t>manusia</a:t>
            </a:r>
            <a:r>
              <a:rPr lang="en-US" dirty="0" smtClean="0"/>
              <a:t> yang </a:t>
            </a:r>
            <a:r>
              <a:rPr lang="en-US" dirty="0" err="1" smtClean="0"/>
              <a:t>ditandai</a:t>
            </a:r>
            <a:r>
              <a:rPr lang="en-US" dirty="0" smtClean="0"/>
              <a:t> </a:t>
            </a:r>
            <a:r>
              <a:rPr lang="en-US" dirty="0" err="1" smtClean="0"/>
              <a:t>oleh</a:t>
            </a:r>
            <a:r>
              <a:rPr lang="en-US" dirty="0" smtClean="0"/>
              <a:t> </a:t>
            </a:r>
            <a:r>
              <a:rPr lang="en-US" dirty="0" err="1" smtClean="0"/>
              <a:t>kepadatan</a:t>
            </a:r>
            <a:r>
              <a:rPr lang="en-US" dirty="0" smtClean="0"/>
              <a:t> </a:t>
            </a:r>
            <a:r>
              <a:rPr lang="en-US" dirty="0" err="1" smtClean="0"/>
              <a:t>penduduk</a:t>
            </a:r>
            <a:r>
              <a:rPr lang="en-US" dirty="0" smtClean="0"/>
              <a:t> yang </a:t>
            </a:r>
            <a:r>
              <a:rPr lang="en-US" dirty="0" err="1" smtClean="0"/>
              <a:t>tinggi</a:t>
            </a:r>
            <a:r>
              <a:rPr lang="en-US" dirty="0" smtClean="0"/>
              <a:t> </a:t>
            </a:r>
            <a:r>
              <a:rPr lang="en-US" dirty="0" err="1" smtClean="0"/>
              <a:t>dan</a:t>
            </a:r>
            <a:r>
              <a:rPr lang="en-US" dirty="0" smtClean="0"/>
              <a:t> </a:t>
            </a:r>
            <a:r>
              <a:rPr lang="en-US" dirty="0" err="1" smtClean="0"/>
              <a:t>diwarnai</a:t>
            </a:r>
            <a:r>
              <a:rPr lang="en-US" dirty="0" smtClean="0"/>
              <a:t> </a:t>
            </a:r>
            <a:r>
              <a:rPr lang="en-US" dirty="0" err="1" smtClean="0"/>
              <a:t>dengan</a:t>
            </a:r>
            <a:r>
              <a:rPr lang="en-US" dirty="0" smtClean="0"/>
              <a:t> strata </a:t>
            </a:r>
            <a:r>
              <a:rPr lang="en-US" dirty="0" err="1" smtClean="0"/>
              <a:t>sosial</a:t>
            </a:r>
            <a:r>
              <a:rPr lang="en-US" dirty="0" smtClean="0"/>
              <a:t> </a:t>
            </a:r>
            <a:r>
              <a:rPr lang="en-US" dirty="0" err="1" smtClean="0"/>
              <a:t>ekonomi</a:t>
            </a:r>
            <a:r>
              <a:rPr lang="en-US" dirty="0" smtClean="0"/>
              <a:t> yang </a:t>
            </a:r>
            <a:r>
              <a:rPr lang="en-US" dirty="0" err="1" smtClean="0"/>
              <a:t>heterogen</a:t>
            </a:r>
            <a:r>
              <a:rPr lang="en-US" dirty="0" smtClean="0"/>
              <a:t> </a:t>
            </a:r>
            <a:r>
              <a:rPr lang="en-US" dirty="0" err="1" smtClean="0"/>
              <a:t>serta</a:t>
            </a:r>
            <a:r>
              <a:rPr lang="en-US" dirty="0" smtClean="0"/>
              <a:t> </a:t>
            </a:r>
            <a:r>
              <a:rPr lang="en-US" dirty="0" err="1" smtClean="0"/>
              <a:t>coraknya</a:t>
            </a:r>
            <a:r>
              <a:rPr lang="en-US" dirty="0" smtClean="0"/>
              <a:t> </a:t>
            </a:r>
            <a:r>
              <a:rPr lang="en-US" dirty="0" err="1" smtClean="0"/>
              <a:t>materialistis</a:t>
            </a:r>
            <a:r>
              <a:rPr lang="en-US" dirty="0" smtClean="0"/>
              <a:t>. </a:t>
            </a:r>
            <a:r>
              <a:rPr lang="en-US" dirty="0" err="1" smtClean="0"/>
              <a:t>Masyarakat</a:t>
            </a:r>
            <a:r>
              <a:rPr lang="en-US" dirty="0" smtClean="0"/>
              <a:t> </a:t>
            </a:r>
            <a:r>
              <a:rPr lang="en-US" dirty="0" err="1" smtClean="0"/>
              <a:t>kota</a:t>
            </a:r>
            <a:r>
              <a:rPr lang="en-US" dirty="0" smtClean="0"/>
              <a:t> </a:t>
            </a:r>
            <a:r>
              <a:rPr lang="en-US" dirty="0" err="1" smtClean="0"/>
              <a:t>terdiri</a:t>
            </a:r>
            <a:r>
              <a:rPr lang="en-US" dirty="0" smtClean="0"/>
              <a:t> </a:t>
            </a:r>
            <a:r>
              <a:rPr lang="en-US" dirty="0" err="1" smtClean="0"/>
              <a:t>atas</a:t>
            </a:r>
            <a:r>
              <a:rPr lang="en-US" dirty="0" smtClean="0"/>
              <a:t> </a:t>
            </a:r>
            <a:r>
              <a:rPr lang="en-US" dirty="0" err="1" smtClean="0"/>
              <a:t>penduduk</a:t>
            </a:r>
            <a:r>
              <a:rPr lang="en-US" dirty="0" smtClean="0"/>
              <a:t> </a:t>
            </a:r>
            <a:r>
              <a:rPr lang="en-US" dirty="0" err="1" smtClean="0"/>
              <a:t>asli</a:t>
            </a:r>
            <a:r>
              <a:rPr lang="en-US" dirty="0" smtClean="0"/>
              <a:t> </a:t>
            </a:r>
            <a:r>
              <a:rPr lang="en-US" dirty="0" err="1" smtClean="0"/>
              <a:t>daerah</a:t>
            </a:r>
            <a:r>
              <a:rPr lang="en-US" dirty="0" smtClean="0"/>
              <a:t> </a:t>
            </a:r>
            <a:r>
              <a:rPr lang="en-US" dirty="0" err="1" smtClean="0"/>
              <a:t>tersebut</a:t>
            </a:r>
            <a:r>
              <a:rPr lang="en-US" dirty="0" smtClean="0"/>
              <a:t> </a:t>
            </a:r>
            <a:r>
              <a:rPr lang="en-US" dirty="0" err="1" smtClean="0"/>
              <a:t>dan</a:t>
            </a:r>
            <a:r>
              <a:rPr lang="en-US" dirty="0" smtClean="0"/>
              <a:t> </a:t>
            </a:r>
            <a:r>
              <a:rPr lang="en-US" dirty="0" err="1" smtClean="0"/>
              <a:t>pendatang</a:t>
            </a:r>
            <a:r>
              <a:rPr lang="en-US" dirty="0" smtClean="0"/>
              <a:t>. </a:t>
            </a:r>
            <a:r>
              <a:rPr lang="en-US" dirty="0" err="1" smtClean="0"/>
              <a:t>Masyarakat</a:t>
            </a:r>
            <a:r>
              <a:rPr lang="en-US" dirty="0" smtClean="0"/>
              <a:t> </a:t>
            </a:r>
            <a:r>
              <a:rPr lang="en-US" dirty="0" err="1" smtClean="0"/>
              <a:t>kota</a:t>
            </a:r>
            <a:r>
              <a:rPr lang="en-US" dirty="0" smtClean="0"/>
              <a:t> </a:t>
            </a:r>
            <a:r>
              <a:rPr lang="en-US" dirty="0" err="1" smtClean="0"/>
              <a:t>merupakan</a:t>
            </a:r>
            <a:r>
              <a:rPr lang="en-US" dirty="0" smtClean="0"/>
              <a:t> </a:t>
            </a:r>
            <a:r>
              <a:rPr lang="en-US" dirty="0" err="1" smtClean="0"/>
              <a:t>masyarakat</a:t>
            </a:r>
            <a:r>
              <a:rPr lang="en-US" dirty="0" smtClean="0"/>
              <a:t> yang </a:t>
            </a:r>
            <a:r>
              <a:rPr lang="en-US" dirty="0" err="1" smtClean="0"/>
              <a:t>heterogen</a:t>
            </a:r>
            <a:r>
              <a:rPr lang="en-US" dirty="0" smtClean="0"/>
              <a:t>, </a:t>
            </a:r>
            <a:r>
              <a:rPr lang="en-US" dirty="0" err="1" smtClean="0"/>
              <a:t>baik</a:t>
            </a:r>
            <a:r>
              <a:rPr lang="en-US" dirty="0" smtClean="0"/>
              <a:t> </a:t>
            </a:r>
            <a:r>
              <a:rPr lang="en-US" dirty="0" err="1" smtClean="0"/>
              <a:t>dalam</a:t>
            </a:r>
            <a:r>
              <a:rPr lang="en-US" dirty="0" smtClean="0"/>
              <a:t> </a:t>
            </a:r>
            <a:r>
              <a:rPr lang="en-US" dirty="0" err="1" smtClean="0"/>
              <a:t>hal</a:t>
            </a:r>
            <a:r>
              <a:rPr lang="en-US" dirty="0" smtClean="0"/>
              <a:t> </a:t>
            </a:r>
            <a:r>
              <a:rPr lang="en-US" dirty="0" err="1" smtClean="0"/>
              <a:t>mata</a:t>
            </a:r>
            <a:r>
              <a:rPr lang="en-US" dirty="0" smtClean="0"/>
              <a:t> </a:t>
            </a:r>
            <a:r>
              <a:rPr lang="en-US" dirty="0" err="1" smtClean="0"/>
              <a:t>pencaharian</a:t>
            </a:r>
            <a:r>
              <a:rPr lang="en-US" dirty="0" smtClean="0"/>
              <a:t>, agama, </a:t>
            </a:r>
            <a:r>
              <a:rPr lang="en-US" dirty="0" err="1" smtClean="0"/>
              <a:t>adat</a:t>
            </a:r>
            <a:r>
              <a:rPr lang="en-US" dirty="0" smtClean="0"/>
              <a:t> </a:t>
            </a:r>
            <a:r>
              <a:rPr lang="en-US" dirty="0" err="1" smtClean="0"/>
              <a:t>maupun</a:t>
            </a:r>
            <a:r>
              <a:rPr lang="en-US" dirty="0" smtClean="0"/>
              <a:t> </a:t>
            </a:r>
            <a:r>
              <a:rPr lang="en-US" dirty="0" err="1" smtClean="0"/>
              <a:t>kebudayaan</a:t>
            </a:r>
            <a:r>
              <a:rPr lang="en-US" dirty="0"/>
              <a:t> </a:t>
            </a:r>
            <a:r>
              <a:rPr lang="en-US" dirty="0" smtClean="0"/>
              <a:t>(</a:t>
            </a:r>
            <a:r>
              <a:rPr lang="en-US" dirty="0" err="1" smtClean="0"/>
              <a:t>Bintarto</a:t>
            </a:r>
            <a:r>
              <a:rPr lang="en-US" dirty="0" smtClean="0"/>
              <a:t>, 2014)</a:t>
            </a:r>
          </a:p>
          <a:p>
            <a:r>
              <a:rPr lang="en-US" dirty="0" err="1" smtClean="0"/>
              <a:t>Menurut</a:t>
            </a:r>
            <a:r>
              <a:rPr lang="en-US" dirty="0" smtClean="0"/>
              <a:t> Louis Wirth: Kota </a:t>
            </a:r>
            <a:r>
              <a:rPr lang="en-US" dirty="0" err="1" smtClean="0"/>
              <a:t>adalah</a:t>
            </a:r>
            <a:r>
              <a:rPr lang="en-US" dirty="0" smtClean="0"/>
              <a:t> </a:t>
            </a:r>
            <a:r>
              <a:rPr lang="en-US" dirty="0" err="1" smtClean="0"/>
              <a:t>pemukiman</a:t>
            </a:r>
            <a:r>
              <a:rPr lang="en-US" dirty="0" smtClean="0"/>
              <a:t> yang </a:t>
            </a:r>
            <a:r>
              <a:rPr lang="en-US" dirty="0" err="1" smtClean="0"/>
              <a:t>relatif</a:t>
            </a:r>
            <a:r>
              <a:rPr lang="en-US" dirty="0" smtClean="0"/>
              <a:t> </a:t>
            </a:r>
            <a:r>
              <a:rPr lang="en-US" dirty="0" err="1" smtClean="0"/>
              <a:t>besar</a:t>
            </a:r>
            <a:r>
              <a:rPr lang="en-US" dirty="0" smtClean="0"/>
              <a:t>, </a:t>
            </a:r>
            <a:r>
              <a:rPr lang="en-US" dirty="0" err="1" smtClean="0"/>
              <a:t>padat</a:t>
            </a:r>
            <a:r>
              <a:rPr lang="en-US" dirty="0" smtClean="0"/>
              <a:t> </a:t>
            </a:r>
            <a:r>
              <a:rPr lang="en-US" dirty="0" err="1" smtClean="0"/>
              <a:t>dan</a:t>
            </a:r>
            <a:r>
              <a:rPr lang="en-US" dirty="0" smtClean="0"/>
              <a:t> </a:t>
            </a:r>
            <a:r>
              <a:rPr lang="en-US" dirty="0" err="1" smtClean="0"/>
              <a:t>permanen</a:t>
            </a:r>
            <a:r>
              <a:rPr lang="en-US" dirty="0" smtClean="0"/>
              <a:t>, </a:t>
            </a:r>
            <a:r>
              <a:rPr lang="en-US" dirty="0" err="1" smtClean="0"/>
              <a:t>dihuni</a:t>
            </a:r>
            <a:r>
              <a:rPr lang="en-US" dirty="0" smtClean="0"/>
              <a:t> </a:t>
            </a:r>
            <a:r>
              <a:rPr lang="en-US" dirty="0" err="1" smtClean="0"/>
              <a:t>oleh</a:t>
            </a:r>
            <a:r>
              <a:rPr lang="en-US" dirty="0" smtClean="0"/>
              <a:t> orang-orang yang </a:t>
            </a:r>
            <a:r>
              <a:rPr lang="en-US" dirty="0" err="1" smtClean="0"/>
              <a:t>kedudukan</a:t>
            </a:r>
            <a:r>
              <a:rPr lang="en-US" dirty="0" smtClean="0"/>
              <a:t> </a:t>
            </a:r>
            <a:r>
              <a:rPr lang="en-US" dirty="0" err="1" smtClean="0"/>
              <a:t>sosialnya</a:t>
            </a:r>
            <a:r>
              <a:rPr lang="en-US" dirty="0" smtClean="0"/>
              <a:t> </a:t>
            </a:r>
            <a:r>
              <a:rPr lang="en-US" dirty="0" err="1" smtClean="0"/>
              <a:t>sangat</a:t>
            </a:r>
            <a:r>
              <a:rPr lang="en-US" dirty="0" smtClean="0"/>
              <a:t> </a:t>
            </a:r>
            <a:r>
              <a:rPr lang="en-US" dirty="0" err="1" smtClean="0"/>
              <a:t>heterogen</a:t>
            </a:r>
            <a:r>
              <a:rPr lang="en-US" dirty="0" smtClean="0"/>
              <a:t> (Louis Wirth: 1938)</a:t>
            </a:r>
          </a:p>
          <a:p>
            <a:r>
              <a:rPr lang="en-US" dirty="0" err="1" smtClean="0"/>
              <a:t>Menurut</a:t>
            </a:r>
            <a:r>
              <a:rPr lang="en-US" dirty="0" smtClean="0"/>
              <a:t> Max Weber: </a:t>
            </a:r>
            <a:r>
              <a:rPr lang="en-US" dirty="0" err="1" smtClean="0"/>
              <a:t>kota</a:t>
            </a:r>
            <a:r>
              <a:rPr lang="en-US" dirty="0" smtClean="0"/>
              <a:t> </a:t>
            </a:r>
            <a:r>
              <a:rPr lang="en-US" dirty="0" err="1" smtClean="0"/>
              <a:t>adalah</a:t>
            </a:r>
            <a:r>
              <a:rPr lang="en-US" dirty="0" smtClean="0"/>
              <a:t> </a:t>
            </a:r>
            <a:r>
              <a:rPr lang="en-US" dirty="0" err="1" smtClean="0"/>
              <a:t>tempat</a:t>
            </a:r>
            <a:r>
              <a:rPr lang="en-US" dirty="0" smtClean="0"/>
              <a:t> yang </a:t>
            </a:r>
            <a:r>
              <a:rPr lang="en-US" dirty="0" err="1" smtClean="0"/>
              <a:t>penghuninya</a:t>
            </a:r>
            <a:r>
              <a:rPr lang="en-US" dirty="0" smtClean="0"/>
              <a:t> </a:t>
            </a:r>
            <a:r>
              <a:rPr lang="en-US" dirty="0" err="1" smtClean="0"/>
              <a:t>memenuhi</a:t>
            </a:r>
            <a:r>
              <a:rPr lang="en-US" dirty="0" smtClean="0"/>
              <a:t> </a:t>
            </a:r>
            <a:r>
              <a:rPr lang="en-US" dirty="0" err="1" smtClean="0"/>
              <a:t>sebagian</a:t>
            </a:r>
            <a:r>
              <a:rPr lang="en-US" dirty="0" smtClean="0"/>
              <a:t> </a:t>
            </a:r>
            <a:r>
              <a:rPr lang="en-US" dirty="0" err="1" smtClean="0"/>
              <a:t>besar</a:t>
            </a:r>
            <a:r>
              <a:rPr lang="en-US" dirty="0" smtClean="0"/>
              <a:t> </a:t>
            </a:r>
            <a:r>
              <a:rPr lang="en-US" dirty="0" err="1" smtClean="0"/>
              <a:t>kebutuhan</a:t>
            </a:r>
            <a:r>
              <a:rPr lang="en-US" dirty="0" smtClean="0"/>
              <a:t> </a:t>
            </a:r>
            <a:r>
              <a:rPr lang="en-US" dirty="0" err="1" smtClean="0"/>
              <a:t>ekonominya</a:t>
            </a:r>
            <a:r>
              <a:rPr lang="en-US" dirty="0" smtClean="0"/>
              <a:t> di </a:t>
            </a:r>
            <a:r>
              <a:rPr lang="en-US" dirty="0" err="1" smtClean="0"/>
              <a:t>pasar</a:t>
            </a:r>
            <a:r>
              <a:rPr lang="en-US" dirty="0" smtClean="0"/>
              <a:t> </a:t>
            </a:r>
            <a:r>
              <a:rPr lang="en-US" dirty="0" err="1" smtClean="0"/>
              <a:t>lokal</a:t>
            </a:r>
            <a:r>
              <a:rPr lang="en-US" dirty="0" smtClean="0"/>
              <a:t>. </a:t>
            </a:r>
            <a:r>
              <a:rPr lang="en-US" dirty="0" err="1" smtClean="0"/>
              <a:t>Ciri</a:t>
            </a:r>
            <a:r>
              <a:rPr lang="en-US" dirty="0" smtClean="0"/>
              <a:t> </a:t>
            </a:r>
            <a:r>
              <a:rPr lang="en-US" dirty="0" err="1" smtClean="0"/>
              <a:t>kota</a:t>
            </a:r>
            <a:r>
              <a:rPr lang="en-US" dirty="0" smtClean="0"/>
              <a:t> </a:t>
            </a:r>
            <a:r>
              <a:rPr lang="en-US" dirty="0" err="1" smtClean="0"/>
              <a:t>adalah</a:t>
            </a:r>
            <a:r>
              <a:rPr lang="en-US" dirty="0" smtClean="0"/>
              <a:t> </a:t>
            </a:r>
            <a:r>
              <a:rPr lang="en-US" dirty="0" err="1" smtClean="0"/>
              <a:t>adanya</a:t>
            </a:r>
            <a:r>
              <a:rPr lang="en-US" dirty="0" smtClean="0"/>
              <a:t> </a:t>
            </a:r>
            <a:r>
              <a:rPr lang="en-US" dirty="0" err="1" smtClean="0"/>
              <a:t>pasar</a:t>
            </a:r>
            <a:r>
              <a:rPr lang="en-US" dirty="0" smtClean="0"/>
              <a:t> </a:t>
            </a:r>
            <a:r>
              <a:rPr lang="en-US" dirty="0" err="1" smtClean="0"/>
              <a:t>sebagai</a:t>
            </a:r>
            <a:r>
              <a:rPr lang="en-US" dirty="0" smtClean="0"/>
              <a:t> </a:t>
            </a:r>
            <a:r>
              <a:rPr lang="en-US" dirty="0" err="1" smtClean="0"/>
              <a:t>benteng</a:t>
            </a:r>
            <a:r>
              <a:rPr lang="en-US" dirty="0" smtClean="0"/>
              <a:t> </a:t>
            </a:r>
            <a:r>
              <a:rPr lang="en-US" dirty="0" err="1" smtClean="0"/>
              <a:t>ekonomi</a:t>
            </a:r>
            <a:r>
              <a:rPr lang="en-US" dirty="0" smtClean="0"/>
              <a:t> </a:t>
            </a:r>
            <a:r>
              <a:rPr lang="en-US" dirty="0" err="1" smtClean="0"/>
              <a:t>serta</a:t>
            </a:r>
            <a:r>
              <a:rPr lang="en-US" dirty="0" smtClean="0"/>
              <a:t> </a:t>
            </a:r>
            <a:r>
              <a:rPr lang="en-US" dirty="0" err="1" smtClean="0"/>
              <a:t>mempunyai</a:t>
            </a:r>
            <a:r>
              <a:rPr lang="en-US" dirty="0" smtClean="0"/>
              <a:t> </a:t>
            </a:r>
            <a:r>
              <a:rPr lang="en-US" dirty="0" err="1" smtClean="0"/>
              <a:t>sistem</a:t>
            </a:r>
            <a:r>
              <a:rPr lang="en-US" dirty="0" smtClean="0"/>
              <a:t> </a:t>
            </a:r>
            <a:r>
              <a:rPr lang="en-US" dirty="0" err="1" smtClean="0"/>
              <a:t>hukum</a:t>
            </a:r>
            <a:r>
              <a:rPr lang="en-US" dirty="0" smtClean="0"/>
              <a:t> </a:t>
            </a:r>
            <a:r>
              <a:rPr lang="en-US" dirty="0" err="1" smtClean="0"/>
              <a:t>tersendiri</a:t>
            </a:r>
            <a:r>
              <a:rPr lang="en-US" dirty="0" smtClean="0"/>
              <a:t> </a:t>
            </a:r>
            <a:r>
              <a:rPr lang="en-US" dirty="0" err="1" smtClean="0"/>
              <a:t>dan</a:t>
            </a:r>
            <a:r>
              <a:rPr lang="en-US" dirty="0" smtClean="0"/>
              <a:t> </a:t>
            </a:r>
            <a:r>
              <a:rPr lang="en-US" dirty="0" err="1" smtClean="0"/>
              <a:t>bersifat</a:t>
            </a:r>
            <a:r>
              <a:rPr lang="en-US" dirty="0" smtClean="0"/>
              <a:t> </a:t>
            </a:r>
            <a:r>
              <a:rPr lang="en-US" dirty="0" err="1" smtClean="0"/>
              <a:t>kosmopolitan</a:t>
            </a:r>
            <a:r>
              <a:rPr lang="en-US" dirty="0" smtClean="0"/>
              <a:t> (Max Weber, 1897).</a:t>
            </a:r>
          </a:p>
          <a:p>
            <a:endParaRPr lang="en-US" dirty="0"/>
          </a:p>
        </p:txBody>
      </p:sp>
    </p:spTree>
    <p:extLst>
      <p:ext uri="{BB962C8B-B14F-4D97-AF65-F5344CB8AC3E}">
        <p14:creationId xmlns:p14="http://schemas.microsoft.com/office/powerpoint/2010/main" xmlns="" val="6180437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206</TotalTime>
  <Words>884</Words>
  <Application>Microsoft Office PowerPoint</Application>
  <PresentationFormat>On-screen Show (4:3)</PresentationFormat>
  <Paragraphs>37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PENGERTIAN URBAN GOVERNANCE</vt:lpstr>
      <vt:lpstr>Buku Refernsi</vt:lpstr>
      <vt:lpstr>TENTANG URBAN GOVERNANCE</vt:lpstr>
      <vt:lpstr>Pengertian Governance</vt:lpstr>
      <vt:lpstr>Lihat Gambar berikut</vt:lpstr>
      <vt:lpstr>Konsep Masyarakat Teralienasi</vt:lpstr>
      <vt:lpstr>Antagonisme Masyarakat Teralienasi</vt:lpstr>
      <vt:lpstr>Pengertian Urban Governance</vt:lpstr>
      <vt:lpstr>Apa itu Kota</vt:lpstr>
      <vt:lpstr>Pertanyaan Untuk diskusi Kelas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PENGERTIAN URBAN GOVERNANCE</dc:title>
  <dc:creator>HP</dc:creator>
  <cp:lastModifiedBy>Jaka</cp:lastModifiedBy>
  <cp:revision>14</cp:revision>
  <dcterms:created xsi:type="dcterms:W3CDTF">2016-02-28T14:00:15Z</dcterms:created>
  <dcterms:modified xsi:type="dcterms:W3CDTF">2017-02-20T10:03:09Z</dcterms:modified>
</cp:coreProperties>
</file>