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12/18/2018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7854696" cy="48006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/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sistematika</a:t>
            </a:r>
            <a:r>
              <a:rPr lang="en-US" dirty="0" smtClean="0"/>
              <a:t> UUD 1945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3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Pembukaan</a:t>
            </a:r>
            <a:r>
              <a:rPr lang="en-US" dirty="0" smtClean="0"/>
              <a:t> (</a:t>
            </a:r>
            <a:r>
              <a:rPr lang="en-US" dirty="0" err="1" smtClean="0"/>
              <a:t>preambule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Penjelasan</a:t>
            </a:r>
            <a:endParaRPr lang="en-US" dirty="0" smtClean="0"/>
          </a:p>
          <a:p>
            <a:pPr marL="514350" indent="-514350" algn="just"/>
            <a:endParaRPr lang="en-US" dirty="0" smtClean="0"/>
          </a:p>
          <a:p>
            <a:pPr algn="just"/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UUD 1945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 </a:t>
            </a:r>
            <a:r>
              <a:rPr lang="en-US" dirty="0" err="1" smtClean="0"/>
              <a:t>bagian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Pembukaan</a:t>
            </a:r>
            <a:r>
              <a:rPr lang="en-US" dirty="0" smtClean="0"/>
              <a:t> (</a:t>
            </a:r>
            <a:r>
              <a:rPr lang="en-US" dirty="0" err="1" smtClean="0"/>
              <a:t>preambule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Pasal-pasal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UUD 1945, MPR </a:t>
            </a:r>
            <a:r>
              <a:rPr lang="en-US" dirty="0" err="1" smtClean="0"/>
              <a:t>menyetujui</a:t>
            </a:r>
            <a:r>
              <a:rPr lang="en-US" dirty="0" smtClean="0"/>
              <a:t>  5 </a:t>
            </a:r>
            <a:r>
              <a:rPr lang="en-US" dirty="0" err="1" smtClean="0"/>
              <a:t>kesepakatan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1945,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staatsidee</a:t>
            </a:r>
            <a:r>
              <a:rPr lang="en-US" dirty="0" smtClean="0"/>
              <a:t> (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) </a:t>
            </a:r>
            <a:r>
              <a:rPr lang="en-US" dirty="0" err="1" smtClean="0"/>
              <a:t>berdirinya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RI, </a:t>
            </a:r>
            <a:r>
              <a:rPr lang="en-US" dirty="0" err="1" smtClean="0"/>
              <a:t>tujuan</a:t>
            </a:r>
            <a:r>
              <a:rPr lang="en-US" dirty="0" smtClean="0"/>
              <a:t> (</a:t>
            </a:r>
            <a:r>
              <a:rPr lang="en-US" dirty="0" err="1" smtClean="0"/>
              <a:t>haluan</a:t>
            </a:r>
            <a:r>
              <a:rPr lang="en-US" dirty="0" smtClean="0"/>
              <a:t>)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dipertahankan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berdirinya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paling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mewadahi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majemuk</a:t>
            </a:r>
            <a:r>
              <a:rPr lang="en-US" dirty="0" smtClean="0"/>
              <a:t>, </a:t>
            </a:r>
            <a:r>
              <a:rPr lang="en-US" dirty="0" err="1" smtClean="0"/>
              <a:t>multikultural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Mempertegas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presidensil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memperkokoh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Penjelasan</a:t>
            </a:r>
            <a:r>
              <a:rPr lang="en-US" dirty="0" smtClean="0"/>
              <a:t> UUD 1945 </a:t>
            </a:r>
            <a:r>
              <a:rPr lang="en-US" dirty="0" err="1" smtClean="0"/>
              <a:t>ditiadakan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menghindarkan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status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53975" indent="-53975" algn="just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Negara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Negara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DPR</a:t>
            </a:r>
          </a:p>
          <a:p>
            <a:pPr marL="514350" indent="-514350" algn="just">
              <a:buNone/>
            </a:pPr>
            <a:r>
              <a:rPr lang="en-US" dirty="0" smtClean="0"/>
              <a:t>	a.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5 (1)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20)</a:t>
            </a:r>
          </a:p>
          <a:p>
            <a:pPr marL="514350" indent="-514350" algn="just">
              <a:buNone/>
            </a:pPr>
            <a:r>
              <a:rPr lang="en-US" dirty="0" smtClean="0"/>
              <a:t>	b. </a:t>
            </a:r>
            <a:r>
              <a:rPr lang="en-US" dirty="0" err="1" smtClean="0"/>
              <a:t>Anggaran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23 (1), (2), (3).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c.Pengangkatan</a:t>
            </a:r>
            <a:r>
              <a:rPr lang="en-US" dirty="0" smtClean="0"/>
              <a:t> Duta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13)</a:t>
            </a:r>
          </a:p>
          <a:p>
            <a:pPr marL="514350" indent="-514350" algn="just">
              <a:buNone/>
            </a:pPr>
            <a:r>
              <a:rPr lang="en-US" dirty="0" smtClean="0"/>
              <a:t>	d.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amnesti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abolusi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14 (2)</a:t>
            </a:r>
          </a:p>
          <a:p>
            <a:pPr marL="514350" indent="-514350" algn="just">
              <a:buNone/>
            </a:pPr>
            <a:r>
              <a:rPr lang="en-US" dirty="0" smtClean="0"/>
              <a:t>	e.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,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perdamaian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11 (1)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MA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rehabilitasi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MA</a:t>
            </a:r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MPR</a:t>
            </a:r>
          </a:p>
          <a:p>
            <a:pPr marL="814388" indent="-514350" algn="just">
              <a:buAutoNum type="alphaL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kekosongan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mengusulkan</a:t>
            </a:r>
            <a:r>
              <a:rPr lang="en-US" dirty="0" smtClean="0"/>
              <a:t> 2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MPR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melantiknya</a:t>
            </a:r>
            <a:r>
              <a:rPr lang="en-US" dirty="0" smtClean="0"/>
              <a:t>.</a:t>
            </a:r>
          </a:p>
          <a:p>
            <a:pPr marL="814388" indent="-514350" algn="just">
              <a:buAutoNum type="alphaLcPeriod"/>
            </a:pPr>
            <a:r>
              <a:rPr lang="en-US" dirty="0" smtClean="0"/>
              <a:t>MPR </a:t>
            </a:r>
            <a:r>
              <a:rPr lang="en-US" dirty="0" err="1" smtClean="0"/>
              <a:t>melantik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</a:t>
            </a:r>
          </a:p>
          <a:p>
            <a:pPr marL="814388" indent="-514350" algn="just">
              <a:buAutoNum type="alphaLcPeriod"/>
            </a:pPr>
            <a:r>
              <a:rPr lang="en-US" dirty="0" smtClean="0"/>
              <a:t>MPR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menberhentikan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</a:t>
            </a:r>
          </a:p>
          <a:p>
            <a:pPr marL="0" indent="53975" algn="just">
              <a:buNone/>
            </a:pPr>
            <a:r>
              <a:rPr lang="en-US" dirty="0" smtClean="0"/>
              <a:t>4. DPD </a:t>
            </a:r>
            <a:r>
              <a:rPr lang="en-US" dirty="0" err="1" smtClean="0"/>
              <a:t>dan</a:t>
            </a:r>
            <a:r>
              <a:rPr lang="en-US" dirty="0" smtClean="0"/>
              <a:t> DPR</a:t>
            </a:r>
          </a:p>
          <a:p>
            <a:pPr marL="0" indent="53975" algn="just">
              <a:buNone/>
            </a:pPr>
            <a:r>
              <a:rPr lang="en-US" dirty="0" smtClean="0"/>
              <a:t>     DPD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DPR</a:t>
            </a:r>
          </a:p>
          <a:p>
            <a:pPr>
              <a:buNone/>
            </a:pPr>
            <a:r>
              <a:rPr lang="en-US" dirty="0" smtClean="0"/>
              <a:t>5. BPK </a:t>
            </a:r>
            <a:r>
              <a:rPr lang="en-US" dirty="0" err="1" smtClean="0"/>
              <a:t>dan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smtClean="0"/>
              <a:t> 23 E)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BPK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Penting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7A: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jabatannyaoleh</a:t>
            </a:r>
            <a:r>
              <a:rPr lang="en-US" dirty="0" smtClean="0"/>
              <a:t> MPR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DPR,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pengkianatan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c\</a:t>
            </a:r>
            <a:r>
              <a:rPr lang="en-US" dirty="0" err="1" smtClean="0"/>
              <a:t>orupsi</a:t>
            </a:r>
            <a:r>
              <a:rPr lang="en-US" dirty="0" smtClean="0"/>
              <a:t>, </a:t>
            </a:r>
            <a:r>
              <a:rPr lang="en-US" dirty="0" err="1" smtClean="0"/>
              <a:t>penuapan</a:t>
            </a:r>
            <a:r>
              <a:rPr lang="en-US" dirty="0" smtClean="0"/>
              <a:t>,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tercela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SISTEM PEMERINTAHAN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0292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Presidensil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menteri-menteri</a:t>
            </a:r>
            <a:r>
              <a:rPr lang="en-US" dirty="0" smtClean="0"/>
              <a:t> yang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Eksekutip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sejajar</a:t>
            </a:r>
            <a:r>
              <a:rPr lang="en-US" dirty="0" smtClean="0"/>
              <a:t>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(DPR/</a:t>
            </a:r>
            <a:r>
              <a:rPr lang="en-US" dirty="0" err="1" smtClean="0"/>
              <a:t>Parlemen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5562600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Kepala</a:t>
            </a:r>
            <a:r>
              <a:rPr lang="en-US" dirty="0" smtClean="0"/>
              <a:t> Negara  (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raja/</a:t>
            </a:r>
            <a:r>
              <a:rPr lang="en-US" dirty="0" err="1" smtClean="0"/>
              <a:t>ratu</a:t>
            </a:r>
            <a:r>
              <a:rPr lang="en-US" dirty="0" smtClean="0"/>
              <a:t>) </a:t>
            </a:r>
            <a:r>
              <a:rPr lang="en-US" dirty="0" err="1" smtClean="0"/>
              <a:t>berkedudukan</a:t>
            </a:r>
            <a:r>
              <a:rPr lang="en-US" dirty="0" smtClean="0"/>
              <a:t>  </a:t>
            </a:r>
            <a:r>
              <a:rPr lang="en-US" dirty="0" err="1" smtClean="0"/>
              <a:t>sebagi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simbul</a:t>
            </a:r>
            <a:r>
              <a:rPr lang="en-US" dirty="0" smtClean="0"/>
              <a:t>/</a:t>
            </a:r>
            <a:r>
              <a:rPr lang="en-US" dirty="0" err="1" smtClean="0"/>
              <a:t>pemersatu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),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dijabat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Perdana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yang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kabinet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Kabinet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(DPR). </a:t>
            </a:r>
            <a:r>
              <a:rPr lang="en-US" dirty="0" err="1" smtClean="0"/>
              <a:t>Kabinet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“</a:t>
            </a:r>
            <a:r>
              <a:rPr lang="en-US" dirty="0" err="1" smtClean="0"/>
              <a:t>mosi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”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Kabinet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membubarkan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representatif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Refrendum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UU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(Referendum </a:t>
            </a:r>
            <a:r>
              <a:rPr lang="en-US" dirty="0" err="1" smtClean="0"/>
              <a:t>Obligatur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UU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diberlakukan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dicabut</a:t>
            </a:r>
            <a:r>
              <a:rPr lang="en-US" dirty="0" smtClean="0"/>
              <a:t> (Referendum </a:t>
            </a:r>
            <a:r>
              <a:rPr lang="en-US" dirty="0" err="1" smtClean="0"/>
              <a:t>Fakultatif</a:t>
            </a:r>
            <a:r>
              <a:rPr lang="en-US" dirty="0" smtClean="0"/>
              <a:t> (Referendum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/>
              <a:t>HAM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(HAM)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/</a:t>
            </a:r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menata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memperlakukan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HAM. HAM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memajukan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(Humanity)</a:t>
            </a:r>
          </a:p>
          <a:p>
            <a:pPr marL="0" indent="0" algn="just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II, HAM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Charter  of United  Nations (</a:t>
            </a:r>
            <a:r>
              <a:rPr lang="en-US" dirty="0" err="1" smtClean="0"/>
              <a:t>Piagam</a:t>
            </a:r>
            <a:r>
              <a:rPr lang="en-US" dirty="0" smtClean="0"/>
              <a:t> PBB) </a:t>
            </a:r>
            <a:r>
              <a:rPr lang="en-US" dirty="0" err="1" smtClean="0"/>
              <a:t>menjadikan</a:t>
            </a:r>
            <a:r>
              <a:rPr lang="en-US" dirty="0" smtClean="0"/>
              <a:t>  HAM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azas</a:t>
            </a:r>
            <a:r>
              <a:rPr lang="en-US" dirty="0" smtClean="0"/>
              <a:t>/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diadopsinya</a:t>
            </a:r>
            <a:r>
              <a:rPr lang="en-US" dirty="0" smtClean="0"/>
              <a:t> Universal Declaration of Human Rights, PBB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HAM.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Ham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HAM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ordinary rights (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).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adamya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perbuatam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HAM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kodratnya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HAM </a:t>
            </a:r>
            <a:r>
              <a:rPr lang="en-US" dirty="0" err="1" smtClean="0"/>
              <a:t>inheren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HAM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dialihkan</a:t>
            </a:r>
            <a:r>
              <a:rPr lang="en-US" dirty="0" smtClean="0"/>
              <a:t>, </a:t>
            </a:r>
            <a:r>
              <a:rPr lang="en-US" dirty="0" err="1" smtClean="0"/>
              <a:t>dipisahkan</a:t>
            </a:r>
            <a:r>
              <a:rPr lang="en-US" dirty="0" smtClean="0"/>
              <a:t>,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dihilangkan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apaupun</a:t>
            </a:r>
            <a:r>
              <a:rPr lang="en-US" dirty="0" smtClean="0"/>
              <a:t>. HAM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berwajib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,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 UUD 1945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16 </a:t>
            </a:r>
            <a:r>
              <a:rPr lang="en-US" dirty="0" err="1" smtClean="0"/>
              <a:t>bab</a:t>
            </a:r>
            <a:r>
              <a:rPr lang="en-US" dirty="0" smtClean="0"/>
              <a:t>, 37 </a:t>
            </a:r>
            <a:r>
              <a:rPr lang="en-US" dirty="0" err="1" smtClean="0"/>
              <a:t>Pasal</a:t>
            </a:r>
            <a:r>
              <a:rPr lang="en-US" dirty="0" smtClean="0"/>
              <a:t>, 49 </a:t>
            </a:r>
            <a:r>
              <a:rPr lang="en-US" dirty="0" err="1" smtClean="0"/>
              <a:t>ayat</a:t>
            </a:r>
            <a:r>
              <a:rPr lang="en-US" dirty="0" smtClean="0"/>
              <a:t>, 4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Peralihan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)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smtClean="0"/>
              <a:t> 16 </a:t>
            </a:r>
            <a:r>
              <a:rPr lang="en-US" dirty="0" err="1" smtClean="0"/>
              <a:t>Bab</a:t>
            </a:r>
            <a:r>
              <a:rPr lang="en-US" dirty="0" smtClean="0"/>
              <a:t>, 37 </a:t>
            </a:r>
            <a:r>
              <a:rPr lang="en-US" dirty="0" err="1" smtClean="0"/>
              <a:t>Pasal</a:t>
            </a:r>
            <a:r>
              <a:rPr lang="en-US" dirty="0" smtClean="0"/>
              <a:t>, 170 </a:t>
            </a:r>
            <a:r>
              <a:rPr lang="en-US" dirty="0" err="1" smtClean="0"/>
              <a:t>Ayat</a:t>
            </a:r>
            <a:r>
              <a:rPr lang="en-US" dirty="0" smtClean="0"/>
              <a:t>, 3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 </a:t>
            </a:r>
            <a:r>
              <a:rPr lang="en-US" dirty="0" err="1" smtClean="0"/>
              <a:t>Pasal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(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MPR 1999),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3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UU yang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ditangan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DPR. (</a:t>
            </a:r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20)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DPR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 (</a:t>
            </a:r>
            <a:r>
              <a:rPr lang="en-US" dirty="0" err="1" smtClean="0"/>
              <a:t>Pasal</a:t>
            </a:r>
            <a:r>
              <a:rPr lang="en-US" dirty="0" smtClean="0"/>
              <a:t> 20 A)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/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7).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Sehingga</a:t>
            </a:r>
            <a:r>
              <a:rPr lang="en-US" dirty="0" smtClean="0"/>
              <a:t> HAM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HAM: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The duty to abstain from infringing upon human rights (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HAM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HAM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HAM)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 The duty of guarantee respect of Human Rights (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penghormatan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HAM).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 marL="53975" indent="-53975" algn="just">
              <a:buNone/>
            </a:pPr>
            <a:r>
              <a:rPr lang="en-US" dirty="0" smtClean="0"/>
              <a:t>HAM ,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fundamental,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tersirat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HAM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HAM.</a:t>
            </a:r>
          </a:p>
          <a:p>
            <a:pPr marL="53975" indent="-53975" algn="just">
              <a:buNone/>
            </a:pPr>
            <a:endParaRPr lang="en-US" dirty="0" smtClean="0"/>
          </a:p>
          <a:p>
            <a:pPr marL="53975" indent="-53975" algn="just">
              <a:buNone/>
            </a:pPr>
            <a:r>
              <a:rPr lang="en-US" dirty="0" smtClean="0"/>
              <a:t>TEORI-TEORI HAM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 (Natural Law; Naturalist Jurisprudence)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HAM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John Locke. 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ham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dimanapun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kapanpun</a:t>
            </a:r>
            <a:r>
              <a:rPr lang="en-US" dirty="0" smtClean="0"/>
              <a:t>, </a:t>
            </a:r>
            <a:r>
              <a:rPr lang="en-US" dirty="0" err="1" smtClean="0"/>
              <a:t>semata-mata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terlahir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(Legal Positive Theory; Positive </a:t>
            </a:r>
            <a:r>
              <a:rPr lang="en-US" dirty="0" err="1" smtClean="0"/>
              <a:t>Jurisprodence</a:t>
            </a:r>
            <a:r>
              <a:rPr lang="en-US" dirty="0" smtClean="0"/>
              <a:t>)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argumentasi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HAM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inheren</a:t>
            </a:r>
            <a:r>
              <a:rPr lang="en-US" dirty="0" smtClean="0"/>
              <a:t>,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dipunyai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HAM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, UU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Pertanyaannya</a:t>
            </a:r>
            <a:r>
              <a:rPr lang="en-US" dirty="0" smtClean="0"/>
              <a:t>: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pembusukan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HAM </a:t>
            </a:r>
            <a:r>
              <a:rPr lang="en-US" dirty="0" err="1" smtClean="0"/>
              <a:t>dipersepsikan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bilamana</a:t>
            </a:r>
            <a:r>
              <a:rPr lang="en-US" dirty="0" smtClean="0"/>
              <a:t> HAM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?,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belas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400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Relativisme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(Cultural Relativism Theory)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setujuannya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universalitas</a:t>
            </a:r>
            <a:r>
              <a:rPr lang="en-US" dirty="0" smtClean="0"/>
              <a:t> HAM (</a:t>
            </a:r>
            <a:r>
              <a:rPr lang="en-US" dirty="0" err="1" smtClean="0"/>
              <a:t>Deklarasi</a:t>
            </a:r>
            <a:r>
              <a:rPr lang="en-US" dirty="0" smtClean="0"/>
              <a:t> Universal HAM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PBB),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dijajah</a:t>
            </a:r>
            <a:r>
              <a:rPr lang="en-US" dirty="0" smtClean="0"/>
              <a:t>; </a:t>
            </a:r>
            <a:r>
              <a:rPr lang="en-US" dirty="0" err="1" smtClean="0"/>
              <a:t>bangsa-bangsa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deklarasi</a:t>
            </a:r>
            <a:r>
              <a:rPr lang="en-US" dirty="0" smtClean="0"/>
              <a:t> universal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.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non </a:t>
            </a:r>
            <a:r>
              <a:rPr lang="en-US" dirty="0" err="1" smtClean="0"/>
              <a:t>barat</a:t>
            </a: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HAM yang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	 (Peter R. </a:t>
            </a:r>
            <a:r>
              <a:rPr lang="en-US" dirty="0" err="1" smtClean="0"/>
              <a:t>Baehr</a:t>
            </a:r>
            <a:r>
              <a:rPr lang="en-US" dirty="0" smtClean="0"/>
              <a:t>, 1998)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Dalil</a:t>
            </a:r>
            <a:r>
              <a:rPr lang="en-US" dirty="0" smtClean="0"/>
              <a:t> yang </a:t>
            </a:r>
            <a:r>
              <a:rPr lang="en-US" dirty="0" err="1" smtClean="0"/>
              <a:t>diperjuangkan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KERANGKA </a:t>
            </a:r>
            <a:r>
              <a:rPr lang="en-US" dirty="0" err="1" smtClean="0"/>
              <a:t>Hukum</a:t>
            </a:r>
            <a:r>
              <a:rPr lang="en-US" dirty="0" smtClean="0"/>
              <a:t> HAM</a:t>
            </a:r>
          </a:p>
          <a:p>
            <a:pPr marL="0" indent="0" algn="just">
              <a:buNone/>
            </a:pPr>
            <a:r>
              <a:rPr lang="en-US" dirty="0" smtClean="0"/>
              <a:t>HAM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 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Ham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HAM: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Apakah</a:t>
            </a:r>
            <a:r>
              <a:rPr lang="en-US" dirty="0" smtClean="0"/>
              <a:t> HAM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Jenis-jenis</a:t>
            </a:r>
            <a:r>
              <a:rPr lang="en-US" dirty="0" smtClean="0"/>
              <a:t> HAM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pelanggar</a:t>
            </a:r>
            <a:r>
              <a:rPr lang="en-US" dirty="0" smtClean="0"/>
              <a:t> HAM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sangsi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HAM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seterusnya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Ham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UUD 1945,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konstutusional</a:t>
            </a:r>
            <a:r>
              <a:rPr lang="en-US" dirty="0" smtClean="0"/>
              <a:t> HAM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ditindaklanjuti</a:t>
            </a:r>
            <a:r>
              <a:rPr lang="en-US" dirty="0" smtClean="0"/>
              <a:t>  UU No. 39 </a:t>
            </a:r>
            <a:r>
              <a:rPr lang="en-US" dirty="0" err="1" smtClean="0"/>
              <a:t>Tahun</a:t>
            </a:r>
            <a:r>
              <a:rPr lang="en-US" dirty="0" smtClean="0"/>
              <a:t> 1999 (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HAM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No. 26 Th. 2000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HAM </a:t>
            </a:r>
            <a:r>
              <a:rPr lang="en-US" dirty="0" err="1" smtClean="0"/>
              <a:t>dan</a:t>
            </a:r>
            <a:r>
              <a:rPr lang="en-US" dirty="0" smtClean="0"/>
              <a:t> UU No. 27 Th.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Rekonsiliasi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Literatur</a:t>
            </a:r>
            <a:r>
              <a:rPr lang="en-US" dirty="0" smtClean="0"/>
              <a:t>/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 Prof. Dr. I </a:t>
            </a:r>
            <a:r>
              <a:rPr lang="en-US" dirty="0" err="1" smtClean="0"/>
              <a:t>Dewa</a:t>
            </a:r>
            <a:r>
              <a:rPr lang="en-US" dirty="0" smtClean="0"/>
              <a:t> </a:t>
            </a:r>
            <a:r>
              <a:rPr lang="en-US" dirty="0" err="1" smtClean="0"/>
              <a:t>Gede</a:t>
            </a:r>
            <a:r>
              <a:rPr lang="en-US" dirty="0" smtClean="0"/>
              <a:t> </a:t>
            </a:r>
            <a:r>
              <a:rPr lang="en-US" dirty="0" err="1" smtClean="0"/>
              <a:t>Atmaja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Indonesia: Dr. H. </a:t>
            </a:r>
            <a:r>
              <a:rPr lang="en-US" dirty="0" err="1" smtClean="0"/>
              <a:t>Firman</a:t>
            </a:r>
            <a:r>
              <a:rPr lang="en-US" dirty="0" smtClean="0"/>
              <a:t> </a:t>
            </a:r>
            <a:r>
              <a:rPr lang="en-US" dirty="0" err="1" smtClean="0"/>
              <a:t>Freaddy</a:t>
            </a:r>
            <a:r>
              <a:rPr lang="en-US" dirty="0" smtClean="0"/>
              <a:t> </a:t>
            </a:r>
            <a:r>
              <a:rPr lang="en-US" dirty="0" err="1" smtClean="0"/>
              <a:t>Busroh</a:t>
            </a:r>
            <a:r>
              <a:rPr lang="en-US" dirty="0" smtClean="0"/>
              <a:t>, SH., </a:t>
            </a:r>
            <a:r>
              <a:rPr lang="en-US" dirty="0" err="1" smtClean="0"/>
              <a:t>M.Hum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 Prof. DR. H. </a:t>
            </a:r>
            <a:r>
              <a:rPr lang="en-US" dirty="0" err="1" smtClean="0"/>
              <a:t>Dahlan</a:t>
            </a:r>
            <a:r>
              <a:rPr lang="en-US" dirty="0" smtClean="0"/>
              <a:t> </a:t>
            </a:r>
            <a:r>
              <a:rPr lang="en-US" dirty="0" err="1" smtClean="0"/>
              <a:t>Thaib</a:t>
            </a:r>
            <a:r>
              <a:rPr lang="en-US" dirty="0" smtClean="0"/>
              <a:t>, SH., </a:t>
            </a:r>
            <a:r>
              <a:rPr lang="en-US" dirty="0" err="1" smtClean="0"/>
              <a:t>M.Si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Indonesia: Sri </a:t>
            </a:r>
            <a:r>
              <a:rPr lang="en-US" dirty="0" err="1" smtClean="0"/>
              <a:t>Harini</a:t>
            </a:r>
            <a:r>
              <a:rPr lang="en-US" dirty="0" smtClean="0"/>
              <a:t>, SH., M.S.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r>
              <a:rPr lang="en-US" dirty="0" smtClean="0"/>
              <a:t>: Sri </a:t>
            </a:r>
            <a:r>
              <a:rPr lang="en-US" dirty="0" err="1" smtClean="0"/>
              <a:t>Harini</a:t>
            </a:r>
            <a:r>
              <a:rPr lang="en-US" dirty="0" smtClean="0"/>
              <a:t> </a:t>
            </a:r>
            <a:r>
              <a:rPr lang="en-US" dirty="0" err="1" smtClean="0"/>
              <a:t>Dwiyatmi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prerogatif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(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)</a:t>
            </a:r>
          </a:p>
          <a:p>
            <a:pPr marL="0" indent="0" algn="just">
              <a:buNone/>
            </a:pP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MPR </a:t>
            </a:r>
            <a:r>
              <a:rPr lang="en-US" dirty="0" err="1" smtClean="0"/>
              <a:t>Tahun</a:t>
            </a:r>
            <a:r>
              <a:rPr lang="en-US" dirty="0" smtClean="0"/>
              <a:t> 2000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18, </a:t>
            </a:r>
            <a:r>
              <a:rPr lang="en-US" dirty="0" err="1" smtClean="0"/>
              <a:t>Pasal</a:t>
            </a:r>
            <a:r>
              <a:rPr lang="en-US" dirty="0" smtClean="0"/>
              <a:t> 19, </a:t>
            </a:r>
            <a:r>
              <a:rPr lang="en-US" dirty="0" err="1" smtClean="0"/>
              <a:t>Pasal</a:t>
            </a:r>
            <a:r>
              <a:rPr lang="en-US" dirty="0" smtClean="0"/>
              <a:t> 20 </a:t>
            </a:r>
            <a:r>
              <a:rPr lang="en-US" dirty="0" err="1" smtClean="0"/>
              <a:t>ayat</a:t>
            </a:r>
            <a:r>
              <a:rPr lang="en-US" dirty="0" smtClean="0"/>
              <a:t> 5, </a:t>
            </a:r>
            <a:r>
              <a:rPr lang="en-US" dirty="0" err="1" smtClean="0"/>
              <a:t>Pasal</a:t>
            </a:r>
            <a:r>
              <a:rPr lang="en-US" dirty="0" smtClean="0"/>
              <a:t> 26, </a:t>
            </a:r>
            <a:r>
              <a:rPr lang="en-US" dirty="0" err="1" smtClean="0"/>
              <a:t>Pasal</a:t>
            </a:r>
            <a:r>
              <a:rPr lang="en-US" dirty="0" smtClean="0"/>
              <a:t> 27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17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25E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26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UU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HAM (</a:t>
            </a:r>
            <a:r>
              <a:rPr lang="en-US" dirty="0" err="1" smtClean="0"/>
              <a:t>Pasal</a:t>
            </a:r>
            <a:r>
              <a:rPr lang="en-US" dirty="0" smtClean="0"/>
              <a:t> 28 A s/d 28 J)</a:t>
            </a:r>
          </a:p>
          <a:p>
            <a:pPr algn="just">
              <a:buNone/>
            </a:pPr>
            <a:r>
              <a:rPr lang="en-US" dirty="0" smtClean="0"/>
              <a:t>6. </a:t>
            </a:r>
            <a:r>
              <a:rPr lang="en-US" dirty="0" err="1" smtClean="0"/>
              <a:t>Penegasan</a:t>
            </a:r>
            <a:r>
              <a:rPr lang="en-US" dirty="0" smtClean="0"/>
              <a:t> 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MPR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UUD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MPR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UUD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Dibentuknya</a:t>
            </a:r>
            <a:r>
              <a:rPr lang="en-US" dirty="0" smtClean="0"/>
              <a:t> MK </a:t>
            </a:r>
            <a:r>
              <a:rPr lang="en-US" dirty="0" err="1" smtClean="0"/>
              <a:t>dan</a:t>
            </a:r>
            <a:r>
              <a:rPr lang="en-US" dirty="0" smtClean="0"/>
              <a:t> KY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DPD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MPR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BPD.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Penghapusan</a:t>
            </a:r>
            <a:r>
              <a:rPr lang="en-US" dirty="0" smtClean="0"/>
              <a:t> DPA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bank </a:t>
            </a:r>
            <a:r>
              <a:rPr lang="en-US" dirty="0" err="1" smtClean="0"/>
              <a:t>sentral</a:t>
            </a:r>
            <a:r>
              <a:rPr lang="en-US" dirty="0" smtClean="0"/>
              <a:t> yang </a:t>
            </a:r>
            <a:r>
              <a:rPr lang="en-US" dirty="0" err="1" smtClean="0"/>
              <a:t>dipangku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BI,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moneter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20% </a:t>
            </a:r>
            <a:r>
              <a:rPr lang="en-US" dirty="0" err="1" smtClean="0"/>
              <a:t>dari</a:t>
            </a:r>
            <a:r>
              <a:rPr lang="en-US" dirty="0" smtClean="0"/>
              <a:t> APBN </a:t>
            </a:r>
            <a:r>
              <a:rPr lang="en-US" dirty="0" err="1" smtClean="0"/>
              <a:t>dan</a:t>
            </a:r>
            <a:r>
              <a:rPr lang="en-US" dirty="0" smtClean="0"/>
              <a:t> APBD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mendasar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dilakukannya</a:t>
            </a:r>
            <a:r>
              <a:rPr lang="en-US" sz="2800" dirty="0" smtClean="0"/>
              <a:t> </a:t>
            </a:r>
            <a:r>
              <a:rPr lang="en-US" sz="2800" dirty="0" err="1" smtClean="0"/>
              <a:t>amandemen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Bung </a:t>
            </a:r>
            <a:r>
              <a:rPr lang="en-US" dirty="0" err="1" smtClean="0"/>
              <a:t>Karno</a:t>
            </a:r>
            <a:r>
              <a:rPr lang="en-US" dirty="0" smtClean="0"/>
              <a:t> (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Panitya</a:t>
            </a:r>
            <a:r>
              <a:rPr lang="en-US" dirty="0" smtClean="0"/>
              <a:t> </a:t>
            </a:r>
            <a:r>
              <a:rPr lang="en-US" dirty="0" err="1" smtClean="0"/>
              <a:t>Perancang</a:t>
            </a:r>
            <a:r>
              <a:rPr lang="en-US" dirty="0" smtClean="0"/>
              <a:t> UUD BPUPKI – </a:t>
            </a:r>
            <a:r>
              <a:rPr lang="en-US" dirty="0" err="1" smtClean="0"/>
              <a:t>Ketua</a:t>
            </a:r>
            <a:r>
              <a:rPr lang="en-US" dirty="0" smtClean="0"/>
              <a:t> PPKI) </a:t>
            </a:r>
            <a:r>
              <a:rPr lang="en-US" dirty="0" err="1" smtClean="0"/>
              <a:t>bahwa</a:t>
            </a:r>
            <a:r>
              <a:rPr lang="en-US" dirty="0" smtClean="0"/>
              <a:t> UUD 1945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didisain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tergesa-gesa</a:t>
            </a:r>
            <a:r>
              <a:rPr lang="en-US" dirty="0" smtClean="0"/>
              <a:t>. Bung </a:t>
            </a:r>
            <a:r>
              <a:rPr lang="en-US" dirty="0" err="1" smtClean="0"/>
              <a:t>Karno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PPKI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PPKI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mengesahkan</a:t>
            </a:r>
            <a:r>
              <a:rPr lang="en-US" dirty="0" smtClean="0"/>
              <a:t> UUD </a:t>
            </a:r>
            <a:r>
              <a:rPr lang="en-US" dirty="0" err="1" smtClean="0"/>
              <a:t>pada</a:t>
            </a:r>
            <a:r>
              <a:rPr lang="en-US" dirty="0" smtClean="0"/>
              <a:t> 18 </a:t>
            </a:r>
            <a:r>
              <a:rPr lang="en-US" dirty="0" err="1" smtClean="0"/>
              <a:t>Agustus</a:t>
            </a:r>
            <a:r>
              <a:rPr lang="en-US" dirty="0" smtClean="0"/>
              <a:t> 1945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kesementaraan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UUD 1945:</a:t>
            </a:r>
          </a:p>
          <a:p>
            <a:pPr marL="514350" indent="-514350" algn="just">
              <a:buNone/>
            </a:pPr>
            <a:r>
              <a:rPr lang="en-US" dirty="0" smtClean="0"/>
              <a:t>	……..” </a:t>
            </a:r>
            <a:r>
              <a:rPr lang="en-US" dirty="0" err="1" smtClean="0"/>
              <a:t>bahwa</a:t>
            </a:r>
            <a:r>
              <a:rPr lang="en-US" dirty="0" smtClean="0"/>
              <a:t> UUD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UUD </a:t>
            </a:r>
            <a:r>
              <a:rPr lang="en-US" dirty="0" err="1" smtClean="0"/>
              <a:t>sementara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perkataan</a:t>
            </a:r>
            <a:r>
              <a:rPr lang="en-US" dirty="0" smtClean="0"/>
              <a:t> :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Kilat</a:t>
            </a:r>
            <a:r>
              <a:rPr lang="en-US" dirty="0" smtClean="0"/>
              <a:t>. </a:t>
            </a:r>
            <a:r>
              <a:rPr lang="en-US" dirty="0" err="1" smtClean="0"/>
              <a:t>Nanti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tentram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mengumpulakn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Rakyat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UUD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. Tuan-</a:t>
            </a:r>
            <a:r>
              <a:rPr lang="en-US" dirty="0" err="1" smtClean="0"/>
              <a:t>tuan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,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UUD </a:t>
            </a:r>
            <a:r>
              <a:rPr lang="en-US" dirty="0" err="1" smtClean="0"/>
              <a:t>sementara</a:t>
            </a:r>
            <a:r>
              <a:rPr lang="en-US" dirty="0" smtClean="0"/>
              <a:t>, UUD </a:t>
            </a:r>
            <a:r>
              <a:rPr lang="en-US" dirty="0" err="1" smtClean="0"/>
              <a:t>kilat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kali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pula,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revolutiegrondwet</a:t>
            </a:r>
            <a:r>
              <a:rPr lang="en-US" dirty="0" smtClean="0"/>
              <a:t>. </a:t>
            </a:r>
            <a:r>
              <a:rPr lang="en-US" dirty="0" err="1" smtClean="0"/>
              <a:t>Nanti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UUD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filosofis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penyerasian</a:t>
            </a:r>
            <a:r>
              <a:rPr lang="en-US" dirty="0" smtClean="0"/>
              <a:t> anti </a:t>
            </a:r>
            <a:r>
              <a:rPr lang="en-US" dirty="0" err="1" smtClean="0"/>
              <a:t>nomi</a:t>
            </a:r>
            <a:r>
              <a:rPr lang="en-US" dirty="0" smtClean="0"/>
              <a:t> (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UUD 1945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integralistik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diperlakukan</a:t>
            </a:r>
            <a:r>
              <a:rPr lang="en-US" dirty="0" smtClean="0"/>
              <a:t> </a:t>
            </a:r>
            <a:r>
              <a:rPr lang="en-US" dirty="0" err="1" smtClean="0"/>
              <a:t>sewsenang-wenang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klausula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(UUD 1945 </a:t>
            </a:r>
            <a:r>
              <a:rPr lang="en-US" dirty="0" err="1" smtClean="0"/>
              <a:t>mencantumkan</a:t>
            </a:r>
            <a:r>
              <a:rPr lang="en-US" dirty="0" smtClean="0"/>
              <a:t> </a:t>
            </a:r>
            <a:r>
              <a:rPr lang="en-US" dirty="0" err="1" smtClean="0"/>
              <a:t>klausula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37.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UUD 1945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1945 – 1949, </a:t>
            </a:r>
            <a:r>
              <a:rPr lang="en-US" dirty="0" err="1" smtClean="0"/>
              <a:t>dan</a:t>
            </a:r>
            <a:r>
              <a:rPr lang="en-US" dirty="0" smtClean="0"/>
              <a:t> 1945 -1998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smtClean="0"/>
              <a:t>	Dan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konstitusionalisme</a:t>
            </a:r>
            <a:r>
              <a:rPr lang="en-US" dirty="0" smtClean="0"/>
              <a:t>, UUD 1945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perobahan</a:t>
            </a:r>
            <a:r>
              <a:rPr lang="en-US" dirty="0" smtClean="0"/>
              <a:t>/</a:t>
            </a:r>
            <a:r>
              <a:rPr lang="en-US" dirty="0" err="1" smtClean="0"/>
              <a:t>amandeman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HAM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 modern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mencerdaskan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610</TotalTime>
  <Words>1392</Words>
  <Application>Microsoft Office PowerPoint</Application>
  <PresentationFormat>On-screen Show (4:3)</PresentationFormat>
  <Paragraphs>149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lanjutan</vt:lpstr>
      <vt:lpstr>Slide 2</vt:lpstr>
      <vt:lpstr>Slide 3</vt:lpstr>
      <vt:lpstr>Slide 4</vt:lpstr>
      <vt:lpstr>Slide 5</vt:lpstr>
      <vt:lpstr>Alasan mendasar dilakukannya amandemen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SISTEM PEMERINTAHAN</vt:lpstr>
      <vt:lpstr>Sistem Pemerintahan Parlementer</vt:lpstr>
      <vt:lpstr>Sistem Pemerintahan Refrendum</vt:lpstr>
      <vt:lpstr>HAM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lanjutan</dc:title>
  <dc:creator>BAGAS</dc:creator>
  <cp:lastModifiedBy>BAGAS</cp:lastModifiedBy>
  <cp:revision>69</cp:revision>
  <dcterms:created xsi:type="dcterms:W3CDTF">2018-12-03T23:53:16Z</dcterms:created>
  <dcterms:modified xsi:type="dcterms:W3CDTF">2018-12-18T06:07:40Z</dcterms:modified>
</cp:coreProperties>
</file>