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1" r:id="rId18"/>
    <p:sldId id="272" r:id="rId19"/>
    <p:sldId id="273" r:id="rId20"/>
    <p:sldId id="276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5" d="100"/>
          <a:sy n="95" d="100"/>
        </p:scale>
        <p:origin x="-66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762000"/>
            <a:ext cx="8686800" cy="3352799"/>
          </a:xfrm>
        </p:spPr>
        <p:txBody>
          <a:bodyPr/>
          <a:lstStyle/>
          <a:p>
            <a:r>
              <a:rPr lang="id-ID" dirty="0" smtClean="0"/>
              <a:t>PENGELOLAAN KEUANGAN  DESA  I</a:t>
            </a:r>
            <a:endParaRPr lang="id-ID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d-ID" dirty="0" smtClean="0"/>
              <a:t>Drs. Hartono, M.Si</a:t>
            </a:r>
          </a:p>
          <a:p>
            <a:r>
              <a:rPr lang="id-ID" dirty="0" smtClean="0"/>
              <a:t>Ir. Christine sri Widiputranti, M.P.</a:t>
            </a:r>
            <a:endParaRPr lang="id-ID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d-ID" dirty="0" smtClean="0"/>
              <a:t>PENDAHULUAN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lphaUcPeriod"/>
            </a:pPr>
            <a:r>
              <a:rPr lang="id-ID" dirty="0" smtClean="0"/>
              <a:t>Latar belakang arti penting Pengelolaan Keuangan Desa:</a:t>
            </a:r>
          </a:p>
          <a:p>
            <a:pPr marL="514350" indent="-514350">
              <a:buAutoNum type="arabicPeriod"/>
            </a:pPr>
            <a:r>
              <a:rPr lang="id-ID" dirty="0" smtClean="0"/>
              <a:t>Ada tuntutan pelaksanaan  UU tentang Desa, otonomi desa</a:t>
            </a:r>
          </a:p>
          <a:p>
            <a:pPr marL="514350" indent="-514350">
              <a:buAutoNum type="arabicPeriod"/>
            </a:pPr>
            <a:r>
              <a:rPr lang="id-ID" dirty="0" smtClean="0"/>
              <a:t>Semakin bervariasi macam dan jenis  sumber keuangan sebagai sumber dana dalam melaksanakan kegiatan pemerintahan, pembangunan, maupun kemasyarakatan dalam rangka meningkatkan  kesejahteraan masyarakat</a:t>
            </a:r>
            <a:endParaRPr lang="id-ID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592763"/>
          </a:xfrm>
        </p:spPr>
        <p:txBody>
          <a:bodyPr/>
          <a:lstStyle/>
          <a:p>
            <a:pPr>
              <a:buNone/>
            </a:pPr>
            <a:r>
              <a:rPr lang="id-ID" dirty="0" smtClean="0"/>
              <a:t>A. Latar Belakang</a:t>
            </a:r>
          </a:p>
          <a:p>
            <a:pPr>
              <a:buNone/>
            </a:pPr>
            <a:r>
              <a:rPr lang="id-ID" dirty="0" smtClean="0"/>
              <a:t>3. Banyak tuntutan kebutuhan yang semakin meningkat baik pemerintah maupun masyarakat.</a:t>
            </a:r>
          </a:p>
          <a:p>
            <a:pPr>
              <a:buNone/>
            </a:pPr>
            <a:r>
              <a:rPr lang="id-ID" dirty="0" smtClean="0"/>
              <a:t>4. Kemampuan aparat yang terbatas.</a:t>
            </a:r>
          </a:p>
          <a:p>
            <a:pPr>
              <a:buNone/>
            </a:pPr>
            <a:r>
              <a:rPr lang="id-ID" dirty="0" smtClean="0"/>
              <a:t>5. Ada tuntutan prinsip dan azas dalam pengelolaan keuangan yang baik</a:t>
            </a:r>
          </a:p>
          <a:p>
            <a:pPr>
              <a:buNone/>
            </a:pPr>
            <a:r>
              <a:rPr lang="id-ID" dirty="0" smtClean="0"/>
              <a:t>6. Dan lain-lain.</a:t>
            </a:r>
            <a:endParaRPr lang="id-ID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686800" cy="61722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id-ID" dirty="0" smtClean="0"/>
              <a:t>B. Tujuan:</a:t>
            </a:r>
          </a:p>
          <a:p>
            <a:pPr marL="514350" indent="-514350">
              <a:buAutoNum type="arabicPeriod"/>
            </a:pPr>
            <a:r>
              <a:rPr lang="id-ID" dirty="0" smtClean="0"/>
              <a:t>Menjelaskan pengertian Keuangan Desa dan</a:t>
            </a:r>
          </a:p>
          <a:p>
            <a:pPr marL="514350" indent="-514350">
              <a:buNone/>
            </a:pPr>
            <a:r>
              <a:rPr lang="id-ID" dirty="0" smtClean="0"/>
              <a:t>      Pengelolaan Keuangan Desa.</a:t>
            </a:r>
          </a:p>
          <a:p>
            <a:pPr marL="514350" indent="-514350">
              <a:buNone/>
            </a:pPr>
            <a:r>
              <a:rPr lang="id-ID" dirty="0" smtClean="0"/>
              <a:t>2. Menjelaskan siklus dan struktur pengelola keuangan desa.</a:t>
            </a:r>
          </a:p>
          <a:p>
            <a:pPr marL="514350" indent="-514350">
              <a:buNone/>
            </a:pPr>
            <a:r>
              <a:rPr lang="id-ID" dirty="0" smtClean="0"/>
              <a:t>3. Siklus dan Struktur APBDesa</a:t>
            </a:r>
          </a:p>
          <a:p>
            <a:pPr marL="514350" indent="-514350">
              <a:buNone/>
            </a:pPr>
            <a:r>
              <a:rPr lang="id-ID" dirty="0" smtClean="0"/>
              <a:t>4. Menjelaskan sumber-sumber pendapatan desa.</a:t>
            </a:r>
          </a:p>
          <a:p>
            <a:pPr marL="514350" indent="-514350">
              <a:buNone/>
            </a:pPr>
            <a:r>
              <a:rPr lang="id-ID" dirty="0" smtClean="0"/>
              <a:t>5. Menjelaskan Pola Pengelolaan Keuangan Desa.</a:t>
            </a:r>
          </a:p>
          <a:p>
            <a:pPr marL="514350" indent="-514350">
              <a:buNone/>
            </a:pPr>
            <a:r>
              <a:rPr lang="id-ID" dirty="0" smtClean="0"/>
              <a:t>6. Menjelaskan Pola Pengelolaan APBDesa</a:t>
            </a:r>
          </a:p>
          <a:p>
            <a:pPr marL="514350" indent="-514350">
              <a:buNone/>
            </a:pPr>
            <a:r>
              <a:rPr lang="id-ID" dirty="0" smtClean="0"/>
              <a:t>7. Sistem pelaporan dan pertanggungjawaban penggunaan anggaran/keuangan.</a:t>
            </a:r>
          </a:p>
          <a:p>
            <a:pPr marL="514350" indent="-514350">
              <a:buNone/>
            </a:pPr>
            <a:endParaRPr lang="id-ID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04799"/>
            <a:ext cx="8915400" cy="65532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id-ID" dirty="0" smtClean="0"/>
              <a:t>C. Bahan Bacaan:</a:t>
            </a:r>
          </a:p>
          <a:p>
            <a:pPr marL="514350" indent="-514350">
              <a:buAutoNum type="arabicPeriod"/>
            </a:pPr>
            <a:r>
              <a:rPr lang="id-ID" dirty="0" smtClean="0"/>
              <a:t>Undang-Undang  Republik Indonesia Nomor 6 Tahun 2014 Tentang Desa</a:t>
            </a:r>
          </a:p>
          <a:p>
            <a:pPr marL="514350" indent="-514350">
              <a:buAutoNum type="arabicPeriod"/>
            </a:pPr>
            <a:r>
              <a:rPr lang="id-ID" dirty="0" smtClean="0"/>
              <a:t>Peraturan Pemerintah RI Nomor 43  tahun 2014 tentang  Peraturan Pelaksanaan UU No 6 Tahun 2014 tentang Desa</a:t>
            </a:r>
          </a:p>
          <a:p>
            <a:pPr marL="514350" indent="-514350">
              <a:buAutoNum type="arabicPeriod"/>
            </a:pPr>
            <a:r>
              <a:rPr lang="id-ID" dirty="0" smtClean="0"/>
              <a:t>Permendagri Nomor 113 tahun 2014 tentang Pengelolaan Keuangan Desa.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id-ID" dirty="0" smtClean="0"/>
              <a:t>Permendagri Nomor 20 tahun 2018 tentang Pengelolaan Keuangan Desa.</a:t>
            </a:r>
          </a:p>
          <a:p>
            <a:pPr marL="514350" indent="-514350">
              <a:buAutoNum type="arabicPeriod"/>
            </a:pPr>
            <a:r>
              <a:rPr lang="id-ID" dirty="0" smtClean="0"/>
              <a:t>Dan lain-lain</a:t>
            </a:r>
          </a:p>
          <a:p>
            <a:pPr marL="514350" indent="-514350">
              <a:buNone/>
            </a:pPr>
            <a:r>
              <a:rPr lang="id-ID" b="1" dirty="0" smtClean="0"/>
              <a:t>D.Pengertian pengertian:</a:t>
            </a:r>
          </a:p>
          <a:p>
            <a:pPr>
              <a:buNone/>
            </a:pPr>
            <a:endParaRPr lang="id-ID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d-ID" b="1" dirty="0" smtClean="0"/>
              <a:t>Keuangan Desa</a:t>
            </a:r>
            <a:endParaRPr lang="id-ID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id-ID" sz="4000" dirty="0" smtClean="0"/>
              <a:t>Keuangan Desa adalah semua hak dan kewajiban Desa yang dapat dinilai dengan uang serta segala sesuatu berupa uang dan barang yang berhubungan dengan  pelaksanaan hak dan kewajiban Desa.</a:t>
            </a:r>
            <a:endParaRPr lang="id-ID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d-ID" b="1" dirty="0" smtClean="0"/>
              <a:t>Pengelolan Keuangan Desa</a:t>
            </a:r>
            <a:endParaRPr lang="id-ID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id-ID" sz="4000" dirty="0" smtClean="0"/>
              <a:t>Pengelolaan Keuangan Desa adalah keseluruhan kegiatan yang meliputi perencanaan, pelaksanaan, penatausahaan, pelaporan, dan pertanggungjawaban keuangan desa</a:t>
            </a:r>
            <a:r>
              <a:rPr lang="id-ID" dirty="0" smtClean="0"/>
              <a:t>.</a:t>
            </a:r>
            <a:endParaRPr lang="id-ID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8213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id-ID" dirty="0" smtClean="0"/>
              <a:t> </a:t>
            </a:r>
            <a:r>
              <a:rPr lang="id-ID" sz="4400" b="1" dirty="0" smtClean="0"/>
              <a:t>Rencana Kerja Pemerintah Desa (RKPDesa) </a:t>
            </a:r>
            <a:r>
              <a:rPr lang="id-ID" sz="4400" dirty="0" smtClean="0"/>
              <a:t>adalah penjabaran dari RPJMDesa untuk jangka waktu 1 (satu) tahun.</a:t>
            </a:r>
          </a:p>
          <a:p>
            <a:pPr>
              <a:buNone/>
            </a:pPr>
            <a:endParaRPr lang="id-ID" sz="4400" dirty="0" smtClean="0"/>
          </a:p>
          <a:p>
            <a:pPr>
              <a:buNone/>
            </a:pPr>
            <a:r>
              <a:rPr lang="id-ID" sz="4400" b="1" dirty="0" smtClean="0"/>
              <a:t>Anggaran Pendapatan dan Belanja Desa (APBDesa)  </a:t>
            </a:r>
            <a:r>
              <a:rPr lang="id-ID" sz="4400" dirty="0" smtClean="0"/>
              <a:t>adalah rencana keuangan tahunan Pemerintah Desa</a:t>
            </a:r>
            <a:endParaRPr lang="id-ID" sz="4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6324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id-ID" b="1" dirty="0" smtClean="0"/>
              <a:t>Dana Desa </a:t>
            </a:r>
            <a:r>
              <a:rPr lang="id-ID" dirty="0" smtClean="0"/>
              <a:t>adalah dana yang bersumber dari APBN yang  diperuntukkan  bagi Desa yang ditransfer melalui  APBD Kabupaten/Kota dan digunakan untuk  membiayai  penyelenggaraan  pemerintahan, pelaksanaan pembangunan,  pembinaan kemasyarakatan, dan pemberdayaan masyarakat.</a:t>
            </a:r>
          </a:p>
          <a:p>
            <a:pPr>
              <a:buNone/>
            </a:pPr>
            <a:endParaRPr lang="id-ID" dirty="0" smtClean="0"/>
          </a:p>
          <a:p>
            <a:pPr>
              <a:buNone/>
            </a:pPr>
            <a:r>
              <a:rPr lang="id-ID" b="1" dirty="0" smtClean="0"/>
              <a:t>Alokasi Dana Desa (ADD) </a:t>
            </a:r>
            <a:r>
              <a:rPr lang="id-ID" dirty="0" smtClean="0"/>
              <a:t>adalah dana perimbangan yang  diterima kabupaten/kota dalam APBDaerah kabupaten/kota setelah dikurangi Dana Alokasi Khusus.</a:t>
            </a:r>
            <a:endParaRPr lang="id-ID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6400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id-ID" sz="4000" b="1" dirty="0" smtClean="0"/>
              <a:t>Kelompok transfer </a:t>
            </a:r>
            <a:r>
              <a:rPr lang="id-ID" sz="4000" dirty="0" smtClean="0"/>
              <a:t>adalah dana yang bersumber dari APBN, APBDaerah Provinsi dan APBDaerah Kabupaten/Kota.</a:t>
            </a:r>
          </a:p>
          <a:p>
            <a:pPr>
              <a:buNone/>
            </a:pPr>
            <a:r>
              <a:rPr lang="id-ID" sz="4000" b="1" dirty="0" smtClean="0"/>
              <a:t>Pelaksana Teknis  Pengelolaan Keuangan Desa (PTPKD) </a:t>
            </a:r>
            <a:r>
              <a:rPr lang="id-ID" sz="4000" dirty="0" smtClean="0"/>
              <a:t>adalah unsur perangkat desa yang membantu  Kepala Desa untuk melaksanakan pengelolaan keuangan desa.</a:t>
            </a:r>
            <a:endParaRPr lang="id-ID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8213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id-ID" b="1" dirty="0" smtClean="0"/>
              <a:t>Sekretaris Desa </a:t>
            </a:r>
            <a:r>
              <a:rPr lang="id-ID" dirty="0" smtClean="0"/>
              <a:t>adalah bertindak selaku koordinator pelaksanaan pengelolaan keuangan desa </a:t>
            </a:r>
          </a:p>
          <a:p>
            <a:pPr>
              <a:buNone/>
            </a:pPr>
            <a:endParaRPr lang="id-ID" b="1" dirty="0" smtClean="0"/>
          </a:p>
          <a:p>
            <a:pPr>
              <a:buNone/>
            </a:pPr>
            <a:r>
              <a:rPr lang="id-ID" b="1" dirty="0" smtClean="0"/>
              <a:t>Kepala Seksi </a:t>
            </a:r>
            <a:r>
              <a:rPr lang="id-ID" dirty="0" smtClean="0"/>
              <a:t>adalah unsur dari pelaksana teknis kegiatan dengan bidangnya</a:t>
            </a:r>
          </a:p>
          <a:p>
            <a:pPr>
              <a:buNone/>
            </a:pPr>
            <a:endParaRPr lang="id-ID" b="1" dirty="0" smtClean="0"/>
          </a:p>
          <a:p>
            <a:pPr>
              <a:buNone/>
            </a:pPr>
            <a:r>
              <a:rPr lang="id-ID" b="1" dirty="0" smtClean="0"/>
              <a:t>Bendahara </a:t>
            </a:r>
            <a:r>
              <a:rPr lang="id-ID" dirty="0" smtClean="0"/>
              <a:t>adalah unsur  staf sekretariat desa yang membidangi urusan administrasi keuangan uhntuk menatausahakan keuangan desa.</a:t>
            </a:r>
            <a:endParaRPr lang="id-ID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821363"/>
          </a:xfrm>
        </p:spPr>
        <p:txBody>
          <a:bodyPr/>
          <a:lstStyle/>
          <a:p>
            <a:pPr>
              <a:buNone/>
            </a:pPr>
            <a:r>
              <a:rPr lang="id-ID" b="1" dirty="0" smtClean="0"/>
              <a:t>Rekening  Kas Desa </a:t>
            </a:r>
            <a:r>
              <a:rPr lang="id-ID" dirty="0" smtClean="0"/>
              <a:t>adalah rekening tempat menyimpan uang Pemerintahan Desa yang menampung seluruh penerimaan Desa dan digunakan untuk membayar seluruh pengeluaran Desa pada Bank yang ditetapkan.</a:t>
            </a:r>
          </a:p>
          <a:p>
            <a:pPr>
              <a:buNone/>
            </a:pPr>
            <a:r>
              <a:rPr lang="id-ID" b="1" dirty="0" smtClean="0"/>
              <a:t>Penerimaan Desa </a:t>
            </a:r>
            <a:r>
              <a:rPr lang="id-ID" dirty="0" smtClean="0"/>
              <a:t>adalah Uang yang berasal dari seluruh pendapatan desa yang masuk ke APBDesa melalui rekening kas desa.</a:t>
            </a:r>
          </a:p>
          <a:p>
            <a:pPr>
              <a:buNone/>
            </a:pPr>
            <a:r>
              <a:rPr lang="id-ID" b="1" dirty="0" smtClean="0"/>
              <a:t>Pengeluaran Desa </a:t>
            </a:r>
            <a:r>
              <a:rPr lang="id-ID" dirty="0" smtClean="0"/>
              <a:t>adalah uang yang dikeluarkan dari APBDesa melalui rekening kas desa.</a:t>
            </a:r>
            <a:endParaRPr lang="id-ID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id-ID" b="1" dirty="0" smtClean="0"/>
              <a:t>Surplus Anggaran Desa </a:t>
            </a:r>
            <a:r>
              <a:rPr lang="id-ID" dirty="0" smtClean="0"/>
              <a:t>adalah selisih lebih  antara pendapatan desa dengan belanja desa.</a:t>
            </a:r>
          </a:p>
          <a:p>
            <a:pPr>
              <a:buNone/>
            </a:pPr>
            <a:r>
              <a:rPr lang="id-ID" b="1" dirty="0" smtClean="0"/>
              <a:t>Defisit Anggaran Desa </a:t>
            </a:r>
            <a:r>
              <a:rPr lang="id-ID" dirty="0" smtClean="0"/>
              <a:t>adalah selisih kurang  antara pendapatan desa dengan belanja desa.</a:t>
            </a:r>
          </a:p>
          <a:p>
            <a:pPr>
              <a:buNone/>
            </a:pPr>
            <a:r>
              <a:rPr lang="id-ID" b="1" dirty="0" smtClean="0"/>
              <a:t>Sisa Lebih Perhitungan Anggaran (SILPA) </a:t>
            </a:r>
            <a:r>
              <a:rPr lang="id-ID" dirty="0" smtClean="0"/>
              <a:t>adalah selisih lebih realisasi penerimaan dengan pengeluaran anggaran selama satu periode anggaran.</a:t>
            </a:r>
          </a:p>
          <a:p>
            <a:pPr>
              <a:buNone/>
            </a:pPr>
            <a:r>
              <a:rPr lang="id-ID" b="1" dirty="0" smtClean="0"/>
              <a:t>Peraturan Desa </a:t>
            </a:r>
            <a:r>
              <a:rPr lang="id-ID" dirty="0" smtClean="0"/>
              <a:t>adalah peraturan perundang- undangan yang ditetapkan  oleh Kepala Desa  setelah dibahas dan disepakati bersama Badan Permusyawaratan Desa</a:t>
            </a:r>
          </a:p>
          <a:p>
            <a:pPr>
              <a:buNone/>
            </a:pPr>
            <a:r>
              <a:rPr lang="id-ID" dirty="0" smtClean="0"/>
              <a:t>(Permendagri No 113 Tahun 2014 Bab I pasal 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d-ID" b="1" dirty="0" smtClean="0"/>
              <a:t>E. Asas Pengelolaan Keuangan Desa</a:t>
            </a:r>
            <a:endParaRPr lang="id-ID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id-ID" dirty="0" smtClean="0"/>
              <a:t>Keuangan desa dikelola berdasarkan asas-asas transparan, akuntabel, partisipatif serta dilakukan  dengan tertib dan disiplin anggaran.</a:t>
            </a:r>
          </a:p>
          <a:p>
            <a:pPr marL="514350" indent="-514350">
              <a:buAutoNum type="arabicPeriod"/>
            </a:pPr>
            <a:r>
              <a:rPr lang="id-ID" dirty="0" smtClean="0"/>
              <a:t>Pengelolaan keuangan desa  sebagaimana dimaksud pada ayat (1), dikelola  dalam masa 1 (satu) tahun anggaran  yakni mulai tanggal 1 Januari  sampai dengan 31 Desember.</a:t>
            </a:r>
          </a:p>
          <a:p>
            <a:pPr marL="514350" indent="-514350">
              <a:buNone/>
            </a:pPr>
            <a:r>
              <a:rPr lang="id-ID" dirty="0" smtClean="0"/>
              <a:t>(Permendagri No 113 Tahun 2014 Bab II pasal 2)</a:t>
            </a:r>
          </a:p>
          <a:p>
            <a:pPr marL="514350" indent="-514350">
              <a:buNone/>
            </a:pPr>
            <a:endParaRPr lang="id-ID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534400" cy="838200"/>
          </a:xfrm>
        </p:spPr>
        <p:txBody>
          <a:bodyPr>
            <a:normAutofit fontScale="90000"/>
          </a:bodyPr>
          <a:lstStyle/>
          <a:p>
            <a:r>
              <a:rPr lang="id-ID" dirty="0" smtClean="0"/>
              <a:t>Asas dalam pengelolaan keuangan desa</a:t>
            </a:r>
            <a:endParaRPr lang="id-ID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219200"/>
          <a:ext cx="8229600" cy="567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5000"/>
                <a:gridCol w="35814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id-ID" dirty="0" smtClean="0"/>
                        <a:t>Asas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d-ID" dirty="0" smtClean="0"/>
                        <a:t>Penunjuk</a:t>
                      </a:r>
                      <a:r>
                        <a:rPr lang="id-ID" baseline="0" dirty="0" smtClean="0"/>
                        <a:t>  Perwujudan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d-ID" dirty="0" smtClean="0"/>
                        <a:t>Alasan  Penting</a:t>
                      </a:r>
                      <a:endParaRPr lang="id-ID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id-ID" dirty="0" smtClean="0"/>
                        <a:t>Transparant 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Memudahkan akses publik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id-ID" dirty="0" smtClean="0"/>
                        <a:t>      terhadap informasi.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id-ID" dirty="0" smtClean="0"/>
                        <a:t>2.  Penyebaran informasi terkait Pengelolaan keuangan desa.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Memenuhi  hak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id-ID" dirty="0" smtClean="0"/>
                        <a:t>       masyarakat.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id-ID" dirty="0" smtClean="0"/>
                        <a:t>2.  Menghindari konflik.</a:t>
                      </a:r>
                      <a:endParaRPr lang="id-ID" dirty="0"/>
                    </a:p>
                  </a:txBody>
                  <a:tcPr/>
                </a:tc>
              </a:tr>
              <a:tr h="1183640">
                <a:tc>
                  <a:txBody>
                    <a:bodyPr/>
                    <a:lstStyle/>
                    <a:p>
                      <a:r>
                        <a:rPr lang="id-ID" dirty="0" smtClean="0"/>
                        <a:t>Akuntabel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baseline="0" dirty="0" smtClean="0"/>
                        <a:t>Laporan pertanggungjawaban.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id-ID" baseline="0" dirty="0" smtClean="0"/>
                        <a:t>Informasi kepada publik.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Mendapatkan legitimasi masyarakat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Mendapatkan kepercayaan publik</a:t>
                      </a:r>
                    </a:p>
                    <a:p>
                      <a:endParaRPr lang="id-ID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id-ID" dirty="0" smtClean="0"/>
                        <a:t>Partisipatif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Keterlibatan</a:t>
                      </a:r>
                      <a:r>
                        <a:rPr lang="id-ID" baseline="0" dirty="0" smtClean="0"/>
                        <a:t>  efektif masyarakat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id-ID" baseline="0" dirty="0" smtClean="0"/>
                        <a:t>Membuka ruang bagi peran serta masyarakat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Memenuhi  hak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id-ID" dirty="0" smtClean="0"/>
                        <a:t>       masyarakat.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id-ID" dirty="0" smtClean="0"/>
                        <a:t>2.  Menumbuhkan rasa memiliki masyarakat</a:t>
                      </a:r>
                    </a:p>
                    <a:p>
                      <a:endParaRPr lang="id-ID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id-ID" dirty="0" smtClean="0"/>
                        <a:t>Tertib dan Disiplin Anggaran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Taat hukum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Tepat waktu, tepat jumlah.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Sesuai  prosedur</a:t>
                      </a:r>
                      <a:endParaRPr lang="id-ID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Menghindari penyimpangan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id-ID" dirty="0" smtClean="0"/>
                        <a:t>Meningkatkn profesionalisme.</a:t>
                      </a:r>
                      <a:endParaRPr lang="id-ID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d-ID" dirty="0" smtClean="0"/>
              <a:t>Asas dalam pengelolaan keuangan desa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b="1" dirty="0" smtClean="0"/>
              <a:t>TRANSPARAN</a:t>
            </a:r>
          </a:p>
          <a:p>
            <a:pPr indent="17463">
              <a:buNone/>
            </a:pPr>
            <a:r>
              <a:rPr lang="en-US" dirty="0" smtClean="0"/>
              <a:t>Terbuka - </a:t>
            </a:r>
            <a:r>
              <a:rPr lang="en-US" dirty="0" err="1" smtClean="0"/>
              <a:t>keterbukaan</a:t>
            </a:r>
            <a:r>
              <a:rPr lang="en-US" dirty="0" smtClean="0"/>
              <a:t>, </a:t>
            </a:r>
            <a:r>
              <a:rPr lang="en-US" dirty="0" err="1" smtClean="0"/>
              <a:t>dalam</a:t>
            </a:r>
            <a:r>
              <a:rPr lang="en-US" dirty="0" smtClean="0"/>
              <a:t> </a:t>
            </a:r>
            <a:r>
              <a:rPr lang="en-US" dirty="0" err="1" smtClean="0"/>
              <a:t>arti</a:t>
            </a:r>
            <a:r>
              <a:rPr lang="en-US" dirty="0" smtClean="0"/>
              <a:t> </a:t>
            </a:r>
            <a:r>
              <a:rPr lang="en-US" dirty="0" err="1" smtClean="0"/>
              <a:t>segala</a:t>
            </a:r>
            <a:r>
              <a:rPr lang="en-US" dirty="0" smtClean="0"/>
              <a:t> </a:t>
            </a:r>
            <a:r>
              <a:rPr lang="en-US" dirty="0" err="1" smtClean="0"/>
              <a:t>kegiatan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informasi</a:t>
            </a:r>
            <a:r>
              <a:rPr lang="en-US" dirty="0" smtClean="0"/>
              <a:t> </a:t>
            </a:r>
            <a:r>
              <a:rPr lang="en-US" dirty="0" err="1" smtClean="0"/>
              <a:t>terkait</a:t>
            </a:r>
            <a:r>
              <a:rPr lang="en-US" dirty="0" smtClean="0"/>
              <a:t> </a:t>
            </a:r>
            <a:r>
              <a:rPr lang="en-US" dirty="0" err="1" smtClean="0"/>
              <a:t>Pengelolaan</a:t>
            </a:r>
            <a:r>
              <a:rPr lang="en-US" dirty="0" smtClean="0"/>
              <a:t> </a:t>
            </a:r>
            <a:r>
              <a:rPr lang="en-US" dirty="0" err="1" smtClean="0"/>
              <a:t>Keuangan</a:t>
            </a:r>
            <a:r>
              <a:rPr lang="en-US" dirty="0" smtClean="0"/>
              <a:t> </a:t>
            </a:r>
            <a:r>
              <a:rPr lang="en-US" dirty="0" err="1" smtClean="0"/>
              <a:t>Desa</a:t>
            </a:r>
            <a:r>
              <a:rPr lang="en-US" dirty="0" smtClean="0"/>
              <a:t> </a:t>
            </a:r>
            <a:r>
              <a:rPr lang="en-US" dirty="0" err="1" smtClean="0"/>
              <a:t>dapat</a:t>
            </a:r>
            <a:r>
              <a:rPr lang="en-US" dirty="0" smtClean="0"/>
              <a:t> </a:t>
            </a:r>
            <a:r>
              <a:rPr lang="en-US" dirty="0" err="1" smtClean="0"/>
              <a:t>diketahui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diawasi</a:t>
            </a:r>
            <a:r>
              <a:rPr lang="en-US" dirty="0" smtClean="0"/>
              <a:t> </a:t>
            </a:r>
            <a:r>
              <a:rPr lang="en-US" dirty="0" err="1" smtClean="0"/>
              <a:t>oleh</a:t>
            </a:r>
            <a:r>
              <a:rPr lang="en-US" dirty="0" smtClean="0"/>
              <a:t> </a:t>
            </a:r>
            <a:r>
              <a:rPr lang="en-US" dirty="0" err="1" smtClean="0"/>
              <a:t>pihak</a:t>
            </a:r>
            <a:r>
              <a:rPr lang="en-US" dirty="0" smtClean="0"/>
              <a:t> lain yang </a:t>
            </a:r>
            <a:r>
              <a:rPr lang="en-US" dirty="0" err="1" smtClean="0"/>
              <a:t>berwenang</a:t>
            </a:r>
            <a:r>
              <a:rPr lang="en-US" dirty="0" smtClean="0"/>
              <a:t>.</a:t>
            </a:r>
          </a:p>
          <a:p>
            <a:r>
              <a:rPr lang="en-US" b="1" dirty="0" smtClean="0"/>
              <a:t>AKUNTABEL</a:t>
            </a:r>
          </a:p>
          <a:p>
            <a:pPr indent="-73025">
              <a:buNone/>
            </a:pPr>
            <a:r>
              <a:rPr lang="en-US" dirty="0" smtClean="0"/>
              <a:t>  </a:t>
            </a:r>
            <a:r>
              <a:rPr lang="en-US" dirty="0" err="1" smtClean="0"/>
              <a:t>setiap</a:t>
            </a:r>
            <a:r>
              <a:rPr lang="en-US" dirty="0" smtClean="0"/>
              <a:t> </a:t>
            </a:r>
            <a:r>
              <a:rPr lang="en-US" dirty="0" err="1" smtClean="0"/>
              <a:t>tindakan</a:t>
            </a:r>
            <a:r>
              <a:rPr lang="en-US" dirty="0" smtClean="0"/>
              <a:t> </a:t>
            </a:r>
            <a:r>
              <a:rPr lang="en-US" dirty="0" err="1" smtClean="0"/>
              <a:t>atau</a:t>
            </a:r>
            <a:r>
              <a:rPr lang="en-US" dirty="0" smtClean="0"/>
              <a:t> </a:t>
            </a:r>
            <a:r>
              <a:rPr lang="en-US" dirty="0" err="1" smtClean="0"/>
              <a:t>kinerja</a:t>
            </a:r>
            <a:r>
              <a:rPr lang="en-US" dirty="0" smtClean="0"/>
              <a:t> </a:t>
            </a:r>
            <a:r>
              <a:rPr lang="en-US" dirty="0" err="1" smtClean="0"/>
              <a:t>pemerintah</a:t>
            </a:r>
            <a:r>
              <a:rPr lang="en-US" dirty="0" smtClean="0"/>
              <a:t>/</a:t>
            </a:r>
            <a:r>
              <a:rPr lang="en-US" dirty="0" err="1" smtClean="0"/>
              <a:t>lembaga</a:t>
            </a:r>
            <a:r>
              <a:rPr lang="en-US" dirty="0" smtClean="0"/>
              <a:t> </a:t>
            </a:r>
            <a:r>
              <a:rPr lang="en-US" dirty="0" err="1" smtClean="0"/>
              <a:t>dapat</a:t>
            </a:r>
            <a:r>
              <a:rPr lang="en-US" dirty="0" smtClean="0"/>
              <a:t> </a:t>
            </a:r>
            <a:r>
              <a:rPr lang="en-US" dirty="0" err="1" smtClean="0"/>
              <a:t>dipertanggungjawabkan</a:t>
            </a:r>
            <a:r>
              <a:rPr lang="en-US" dirty="0" smtClean="0"/>
              <a:t> </a:t>
            </a:r>
            <a:r>
              <a:rPr lang="en-US" dirty="0" err="1" smtClean="0"/>
              <a:t>kepada</a:t>
            </a:r>
            <a:r>
              <a:rPr lang="en-US" dirty="0" smtClean="0"/>
              <a:t> </a:t>
            </a:r>
            <a:r>
              <a:rPr lang="en-US" dirty="0" err="1" smtClean="0"/>
              <a:t>pihak-pihak</a:t>
            </a:r>
            <a:r>
              <a:rPr lang="en-US" dirty="0" smtClean="0"/>
              <a:t> yang </a:t>
            </a:r>
            <a:r>
              <a:rPr lang="en-US" dirty="0" err="1" smtClean="0"/>
              <a:t>memiliki</a:t>
            </a:r>
            <a:r>
              <a:rPr lang="en-US" dirty="0" smtClean="0"/>
              <a:t> </a:t>
            </a:r>
            <a:r>
              <a:rPr lang="en-US" dirty="0" err="1" smtClean="0"/>
              <a:t>hak</a:t>
            </a:r>
            <a:r>
              <a:rPr lang="en-US" dirty="0" smtClean="0"/>
              <a:t> </a:t>
            </a:r>
            <a:r>
              <a:rPr lang="en-US" dirty="0" err="1" smtClean="0"/>
              <a:t>atau</a:t>
            </a:r>
            <a:r>
              <a:rPr lang="en-US" dirty="0" smtClean="0"/>
              <a:t> </a:t>
            </a:r>
            <a:r>
              <a:rPr lang="en-US" dirty="0" err="1" smtClean="0"/>
              <a:t>berkewenangan</a:t>
            </a:r>
            <a:r>
              <a:rPr lang="en-US" dirty="0" smtClean="0"/>
              <a:t> </a:t>
            </a:r>
            <a:r>
              <a:rPr lang="en-US" dirty="0" err="1" smtClean="0"/>
              <a:t>untuk</a:t>
            </a:r>
            <a:r>
              <a:rPr lang="en-US" dirty="0" smtClean="0"/>
              <a:t> </a:t>
            </a:r>
            <a:r>
              <a:rPr lang="en-US" dirty="0" err="1" smtClean="0"/>
              <a:t>meminta</a:t>
            </a:r>
            <a:r>
              <a:rPr lang="en-US" dirty="0" smtClean="0"/>
              <a:t> </a:t>
            </a:r>
            <a:r>
              <a:rPr lang="en-US" dirty="0" err="1" smtClean="0"/>
              <a:t>keterangan</a:t>
            </a:r>
            <a:r>
              <a:rPr lang="en-US" dirty="0" smtClean="0"/>
              <a:t> </a:t>
            </a:r>
            <a:r>
              <a:rPr lang="en-US" dirty="0" err="1" smtClean="0"/>
              <a:t>akan</a:t>
            </a:r>
            <a:r>
              <a:rPr lang="en-US" dirty="0" smtClean="0"/>
              <a:t> </a:t>
            </a:r>
            <a:r>
              <a:rPr lang="en-US" dirty="0" err="1" smtClean="0"/>
              <a:t>pertanggungjawaban</a:t>
            </a:r>
            <a:r>
              <a:rPr lang="en-US" dirty="0" smtClean="0"/>
              <a:t>.</a:t>
            </a:r>
          </a:p>
          <a:p>
            <a:r>
              <a:rPr lang="en-US" b="1" dirty="0" smtClean="0"/>
              <a:t>PARTISIPATIF</a:t>
            </a:r>
          </a:p>
          <a:p>
            <a:pPr indent="17463">
              <a:buNone/>
            </a:pPr>
            <a:r>
              <a:rPr lang="en-US" dirty="0" err="1" smtClean="0"/>
              <a:t>setiap</a:t>
            </a:r>
            <a:r>
              <a:rPr lang="en-US" dirty="0" smtClean="0"/>
              <a:t> </a:t>
            </a:r>
            <a:r>
              <a:rPr lang="en-US" dirty="0" err="1" smtClean="0"/>
              <a:t>tindakan</a:t>
            </a:r>
            <a:r>
              <a:rPr lang="en-US" dirty="0" smtClean="0"/>
              <a:t> </a:t>
            </a:r>
            <a:r>
              <a:rPr lang="en-US" dirty="0" err="1" smtClean="0"/>
              <a:t>dilakukan</a:t>
            </a:r>
            <a:r>
              <a:rPr lang="en-US" dirty="0" smtClean="0"/>
              <a:t> </a:t>
            </a:r>
            <a:r>
              <a:rPr lang="en-US" dirty="0" err="1" smtClean="0"/>
              <a:t>dengan</a:t>
            </a:r>
            <a:r>
              <a:rPr lang="en-US" dirty="0" smtClean="0"/>
              <a:t> </a:t>
            </a:r>
            <a:r>
              <a:rPr lang="en-US" dirty="0" err="1" smtClean="0"/>
              <a:t>mengikutsertakan</a:t>
            </a:r>
            <a:r>
              <a:rPr lang="en-US" dirty="0" smtClean="0"/>
              <a:t> </a:t>
            </a:r>
            <a:r>
              <a:rPr lang="en-US" dirty="0" err="1" smtClean="0"/>
              <a:t>keterlibatan</a:t>
            </a:r>
            <a:r>
              <a:rPr lang="en-US" dirty="0" smtClean="0"/>
              <a:t> </a:t>
            </a:r>
            <a:r>
              <a:rPr lang="en-US" dirty="0" err="1" smtClean="0"/>
              <a:t>masyarakat</a:t>
            </a:r>
            <a:r>
              <a:rPr lang="en-US" dirty="0" smtClean="0"/>
              <a:t> </a:t>
            </a:r>
            <a:r>
              <a:rPr lang="en-US" dirty="0" err="1" smtClean="0"/>
              <a:t>baik</a:t>
            </a:r>
            <a:r>
              <a:rPr lang="en-US" dirty="0" smtClean="0"/>
              <a:t> </a:t>
            </a:r>
            <a:r>
              <a:rPr lang="en-US" dirty="0" err="1" smtClean="0"/>
              <a:t>secara</a:t>
            </a:r>
            <a:r>
              <a:rPr lang="en-US" dirty="0" smtClean="0"/>
              <a:t> </a:t>
            </a:r>
            <a:r>
              <a:rPr lang="en-US" dirty="0" err="1" smtClean="0"/>
              <a:t>langsung</a:t>
            </a:r>
            <a:r>
              <a:rPr lang="en-US" dirty="0" smtClean="0"/>
              <a:t> </a:t>
            </a:r>
            <a:r>
              <a:rPr lang="en-US" dirty="0" err="1" smtClean="0"/>
              <a:t>maupun</a:t>
            </a:r>
            <a:r>
              <a:rPr lang="en-US" dirty="0" smtClean="0"/>
              <a:t> </a:t>
            </a:r>
            <a:r>
              <a:rPr lang="en-US" dirty="0" err="1" smtClean="0"/>
              <a:t>tidak</a:t>
            </a:r>
            <a:r>
              <a:rPr lang="en-US" dirty="0" smtClean="0"/>
              <a:t> </a:t>
            </a:r>
            <a:r>
              <a:rPr lang="en-US" dirty="0" err="1" smtClean="0"/>
              <a:t>langsung</a:t>
            </a:r>
            <a:r>
              <a:rPr lang="en-US" dirty="0" smtClean="0"/>
              <a:t> </a:t>
            </a:r>
            <a:r>
              <a:rPr lang="en-US" dirty="0" err="1" smtClean="0"/>
              <a:t>melalui</a:t>
            </a:r>
            <a:r>
              <a:rPr lang="en-US" dirty="0" smtClean="0"/>
              <a:t> </a:t>
            </a:r>
            <a:r>
              <a:rPr lang="en-US" dirty="0" err="1" smtClean="0"/>
              <a:t>lembaga</a:t>
            </a:r>
            <a:r>
              <a:rPr lang="en-US" dirty="0" smtClean="0"/>
              <a:t> </a:t>
            </a:r>
            <a:r>
              <a:rPr lang="en-US" dirty="0" err="1" smtClean="0"/>
              <a:t>perwakilan</a:t>
            </a:r>
            <a:r>
              <a:rPr lang="en-US" dirty="0" smtClean="0"/>
              <a:t> yang </a:t>
            </a:r>
            <a:r>
              <a:rPr lang="en-US" dirty="0" err="1" smtClean="0"/>
              <a:t>dapat</a:t>
            </a:r>
            <a:r>
              <a:rPr lang="en-US" dirty="0" smtClean="0"/>
              <a:t> </a:t>
            </a:r>
            <a:r>
              <a:rPr lang="en-US" dirty="0" err="1" smtClean="0"/>
              <a:t>menyalurkan</a:t>
            </a:r>
            <a:r>
              <a:rPr lang="en-US" dirty="0" smtClean="0"/>
              <a:t> </a:t>
            </a:r>
            <a:r>
              <a:rPr lang="en-US" dirty="0" err="1" smtClean="0"/>
              <a:t>aspirasinya</a:t>
            </a:r>
            <a:r>
              <a:rPr lang="en-US" dirty="0" smtClean="0"/>
              <a:t>. </a:t>
            </a:r>
          </a:p>
          <a:p>
            <a:r>
              <a:rPr lang="en-US" b="1" dirty="0" smtClean="0"/>
              <a:t>TERTIB DAN DISIPLIN ANGGARAN</a:t>
            </a:r>
          </a:p>
          <a:p>
            <a:pPr indent="17463">
              <a:buNone/>
            </a:pPr>
            <a:r>
              <a:rPr lang="en-US" dirty="0" err="1" smtClean="0"/>
              <a:t>anggaran</a:t>
            </a:r>
            <a:r>
              <a:rPr lang="en-US" dirty="0" smtClean="0"/>
              <a:t> </a:t>
            </a:r>
            <a:r>
              <a:rPr lang="en-US" dirty="0" err="1" smtClean="0"/>
              <a:t>harus</a:t>
            </a:r>
            <a:r>
              <a:rPr lang="en-US" dirty="0" smtClean="0"/>
              <a:t> </a:t>
            </a:r>
            <a:r>
              <a:rPr lang="en-US" dirty="0" err="1" smtClean="0"/>
              <a:t>dilaksanakan</a:t>
            </a:r>
            <a:r>
              <a:rPr lang="en-US" dirty="0" smtClean="0"/>
              <a:t> </a:t>
            </a:r>
            <a:r>
              <a:rPr lang="en-US" dirty="0" err="1" smtClean="0"/>
              <a:t>secara</a:t>
            </a:r>
            <a:r>
              <a:rPr lang="en-US" dirty="0" smtClean="0"/>
              <a:t> </a:t>
            </a:r>
            <a:r>
              <a:rPr lang="en-US" dirty="0" err="1" smtClean="0"/>
              <a:t>konsisten</a:t>
            </a:r>
            <a:r>
              <a:rPr lang="en-US" dirty="0" smtClean="0"/>
              <a:t> </a:t>
            </a:r>
            <a:r>
              <a:rPr lang="en-US" dirty="0" err="1" smtClean="0"/>
              <a:t>dengan</a:t>
            </a:r>
            <a:r>
              <a:rPr lang="en-US" dirty="0" smtClean="0"/>
              <a:t> </a:t>
            </a:r>
            <a:r>
              <a:rPr lang="en-US" dirty="0" err="1" smtClean="0"/>
              <a:t>pencatatan</a:t>
            </a:r>
            <a:r>
              <a:rPr lang="en-US" dirty="0" smtClean="0"/>
              <a:t> </a:t>
            </a:r>
            <a:r>
              <a:rPr lang="en-US" dirty="0" err="1" smtClean="0"/>
              <a:t>atas</a:t>
            </a:r>
            <a:r>
              <a:rPr lang="en-US" dirty="0" smtClean="0"/>
              <a:t> </a:t>
            </a:r>
            <a:r>
              <a:rPr lang="en-US" dirty="0" err="1" smtClean="0"/>
              <a:t>penggunaannya</a:t>
            </a:r>
            <a:r>
              <a:rPr lang="en-US" dirty="0" smtClean="0"/>
              <a:t> </a:t>
            </a:r>
            <a:r>
              <a:rPr lang="en-US" dirty="0" err="1" smtClean="0"/>
              <a:t>sesuai</a:t>
            </a:r>
            <a:r>
              <a:rPr lang="en-US" dirty="0" smtClean="0"/>
              <a:t> </a:t>
            </a:r>
            <a:r>
              <a:rPr lang="en-US" dirty="0" err="1" smtClean="0"/>
              <a:t>dengan</a:t>
            </a:r>
            <a:r>
              <a:rPr lang="en-US" dirty="0" smtClean="0"/>
              <a:t> </a:t>
            </a:r>
            <a:r>
              <a:rPr lang="en-US" dirty="0" err="1" smtClean="0"/>
              <a:t>prinsip</a:t>
            </a:r>
            <a:r>
              <a:rPr lang="en-US" dirty="0" smtClean="0"/>
              <a:t> </a:t>
            </a:r>
            <a:r>
              <a:rPr lang="en-US" dirty="0" err="1" smtClean="0"/>
              <a:t>akuntansi</a:t>
            </a:r>
            <a:r>
              <a:rPr lang="en-US" dirty="0" smtClean="0"/>
              <a:t> </a:t>
            </a:r>
            <a:r>
              <a:rPr lang="en-US" dirty="0" err="1" smtClean="0"/>
              <a:t>keuangan</a:t>
            </a:r>
            <a:r>
              <a:rPr lang="en-US" dirty="0" smtClean="0"/>
              <a:t> </a:t>
            </a:r>
            <a:r>
              <a:rPr lang="en-US" dirty="0" err="1" smtClean="0"/>
              <a:t>di</a:t>
            </a:r>
            <a:r>
              <a:rPr lang="en-US" dirty="0" smtClean="0"/>
              <a:t> </a:t>
            </a:r>
            <a:r>
              <a:rPr lang="en-US" dirty="0" err="1" smtClean="0"/>
              <a:t>desa</a:t>
            </a:r>
            <a:r>
              <a:rPr lang="en-US" dirty="0" smtClean="0"/>
              <a:t>.</a:t>
            </a:r>
          </a:p>
          <a:p>
            <a:pPr indent="-73025">
              <a:buNone/>
            </a:pPr>
            <a:endParaRPr lang="en-US" dirty="0" smtClean="0"/>
          </a:p>
          <a:p>
            <a:pPr>
              <a:buNone/>
            </a:pPr>
            <a:endParaRPr lang="id-ID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d-ID" dirty="0" smtClean="0"/>
              <a:t>F. Dasar hukum  (regulasi) dalam Pengelolaan Keuangan Desa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id-ID" dirty="0" smtClean="0"/>
              <a:t>Undang-Undang  Republik Indonesia Nomor 6 Tahun 2014 Tentang Desa</a:t>
            </a:r>
          </a:p>
          <a:p>
            <a:pPr marL="514350" indent="-514350">
              <a:buAutoNum type="arabicPeriod"/>
            </a:pPr>
            <a:r>
              <a:rPr lang="id-ID" dirty="0" smtClean="0"/>
              <a:t>Peraturan Pemerintah RI Nomor 43  tahun 2014 tentang  Peraturan Pelaksanaan UU No 6 Tahun 2014 tentang Desa</a:t>
            </a:r>
          </a:p>
          <a:p>
            <a:pPr marL="514350" indent="-514350">
              <a:buAutoNum type="arabicPeriod"/>
            </a:pPr>
            <a:r>
              <a:rPr lang="id-ID" dirty="0" smtClean="0"/>
              <a:t>Permendagri Nomor 113 tahun 2014 tentang Pengelolaan Keuangan Desa.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id-ID" dirty="0" smtClean="0"/>
              <a:t>Permendagri Nomor 20 tahun 2018 tentang Pengelolaan Keuangan Desa.</a:t>
            </a:r>
          </a:p>
          <a:p>
            <a:pPr marL="514350" indent="-514350">
              <a:buNone/>
            </a:pPr>
            <a:endParaRPr lang="id-ID" dirty="0" smtClean="0"/>
          </a:p>
          <a:p>
            <a:pPr>
              <a:buNone/>
            </a:pPr>
            <a:endParaRPr lang="id-ID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d-ID" dirty="0" smtClean="0"/>
              <a:t>F. Dasar hukum  (regulasi) dalam Pengelolaan Keuangan Desa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id-ID" dirty="0" smtClean="0"/>
              <a:t>5. PP No 60 Tahun 2014 tentang Dana Desa.</a:t>
            </a:r>
          </a:p>
          <a:p>
            <a:pPr>
              <a:buNone/>
            </a:pPr>
            <a:r>
              <a:rPr lang="id-ID" dirty="0" smtClean="0"/>
              <a:t>6. UU No 17 Tahun 2003 tentang Keuangan Negara.</a:t>
            </a:r>
          </a:p>
          <a:p>
            <a:pPr>
              <a:buNone/>
            </a:pPr>
            <a:r>
              <a:rPr lang="id-ID" dirty="0" smtClean="0"/>
              <a:t>7. UU No 1 Tahun 2004 tentang Perbendaharaan Negara.</a:t>
            </a:r>
          </a:p>
          <a:p>
            <a:pPr>
              <a:buNone/>
            </a:pPr>
            <a:r>
              <a:rPr lang="id-ID" dirty="0" smtClean="0"/>
              <a:t>8. UU No 15 Tahun 2004  tentang Pemeriksaan Pengelolaan dan Tanggungjawab Pengelolaan Keuangan Negara</a:t>
            </a:r>
          </a:p>
          <a:p>
            <a:pPr>
              <a:buNone/>
            </a:pPr>
            <a:endParaRPr lang="id-ID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d-ID" dirty="0" smtClean="0"/>
              <a:t>F. Dasar hukum  (regulasi) dalam Pengelolaan Keuangan Desa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 startAt="9"/>
            </a:pPr>
            <a:r>
              <a:rPr lang="id-ID" dirty="0" smtClean="0"/>
              <a:t>UU No 25 Tahun 2004 tentang Sietem Perencanaan Pembngunan Nasional.</a:t>
            </a:r>
          </a:p>
          <a:p>
            <a:pPr marL="514350" indent="-514350">
              <a:buAutoNum type="arabicPeriod" startAt="9"/>
            </a:pPr>
            <a:r>
              <a:rPr lang="id-ID" dirty="0" smtClean="0"/>
              <a:t>UU No 32 Tahun 2004 tentang Pemerintahan Daerah.</a:t>
            </a:r>
          </a:p>
          <a:p>
            <a:pPr marL="514350" indent="-514350">
              <a:buAutoNum type="arabicPeriod" startAt="9"/>
            </a:pPr>
            <a:r>
              <a:rPr lang="id-ID" dirty="0" smtClean="0"/>
              <a:t>UU No 33 Tahun 2004 tentang Perimbangan Keuangan  Antara Pemerintah Pusat dan  Pemerintah Daerah.</a:t>
            </a:r>
          </a:p>
          <a:p>
            <a:pPr marL="514350" indent="-514350">
              <a:buAutoNum type="arabicPeriod" startAt="9"/>
            </a:pPr>
            <a:r>
              <a:rPr lang="id-ID" smtClean="0"/>
              <a:t> PP No 58 Tahun 2005 tentang Pengelolaan Keuangan Daerah.</a:t>
            </a:r>
            <a:endParaRPr lang="id-ID" dirty="0" smtClean="0"/>
          </a:p>
          <a:p>
            <a:pPr marL="514350" indent="-514350">
              <a:buNone/>
            </a:pPr>
            <a:endParaRPr lang="id-ID" dirty="0" smtClean="0"/>
          </a:p>
          <a:p>
            <a:pPr marL="514350" indent="-514350">
              <a:buAutoNum type="arabicPeriod" startAt="9"/>
            </a:pPr>
            <a:endParaRPr lang="id-ID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981200"/>
          </a:xfrm>
        </p:spPr>
        <p:txBody>
          <a:bodyPr>
            <a:normAutofit fontScale="90000"/>
          </a:bodyPr>
          <a:lstStyle/>
          <a:p>
            <a:r>
              <a:rPr lang="id-ID" b="1" dirty="0" smtClean="0"/>
              <a:t>G. Kedudukan, peran dan fungsi pemerintah/kepala desa  dalam pengelolaan keuangan desa</a:t>
            </a:r>
            <a:endParaRPr lang="id-ID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229600" cy="3962400"/>
          </a:xfrm>
        </p:spPr>
        <p:txBody>
          <a:bodyPr/>
          <a:lstStyle/>
          <a:p>
            <a:pPr>
              <a:buNone/>
            </a:pPr>
            <a:endParaRPr lang="id-ID" b="1" dirty="0" smtClean="0"/>
          </a:p>
          <a:p>
            <a:pPr>
              <a:buNone/>
            </a:pPr>
            <a:r>
              <a:rPr lang="id-ID" b="1" dirty="0" smtClean="0"/>
              <a:t>Kepala Desa </a:t>
            </a:r>
            <a:r>
              <a:rPr lang="id-ID" dirty="0" smtClean="0"/>
              <a:t>adalah pemegang kekuasaan pengelolaan keuangan desa dan mewakili Pemerintah Desa dalam kepemilikan kekayaan milik desa yang dipisahkan.</a:t>
            </a:r>
          </a:p>
          <a:p>
            <a:pPr>
              <a:buNone/>
            </a:pPr>
            <a:endParaRPr lang="id-ID" dirty="0" smtClean="0"/>
          </a:p>
          <a:p>
            <a:pPr>
              <a:buNone/>
            </a:pPr>
            <a:r>
              <a:rPr lang="id-ID" dirty="0" smtClean="0"/>
              <a:t>(Permendagri No 113 Tahun 2014 Bab </a:t>
            </a:r>
            <a:r>
              <a:rPr lang="id-ID" dirty="0" smtClean="0"/>
              <a:t>III </a:t>
            </a:r>
            <a:r>
              <a:rPr lang="id-ID" dirty="0" smtClean="0"/>
              <a:t>pasal </a:t>
            </a:r>
            <a:r>
              <a:rPr lang="id-ID" dirty="0" smtClean="0"/>
              <a:t>3)</a:t>
            </a:r>
            <a:endParaRPr lang="id-ID" dirty="0" smtClean="0"/>
          </a:p>
          <a:p>
            <a:pPr>
              <a:buNone/>
            </a:pPr>
            <a:endParaRPr lang="id-ID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371600"/>
          </a:xfrm>
        </p:spPr>
        <p:txBody>
          <a:bodyPr>
            <a:noAutofit/>
          </a:bodyPr>
          <a:lstStyle/>
          <a:p>
            <a:r>
              <a:rPr lang="id-ID" sz="3200" b="1" dirty="0" smtClean="0"/>
              <a:t> G. Kedudukan, peran dan fungsi pemerintah/kepala desa  dalam pengelolaan keuangan desa</a:t>
            </a:r>
            <a:endParaRPr lang="id-ID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5105400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id-ID" dirty="0" smtClean="0"/>
              <a:t>    </a:t>
            </a:r>
            <a:r>
              <a:rPr lang="en-US" dirty="0" err="1" smtClean="0"/>
              <a:t>Kepala</a:t>
            </a:r>
            <a:r>
              <a:rPr lang="en-US" dirty="0" smtClean="0"/>
              <a:t> </a:t>
            </a:r>
            <a:r>
              <a:rPr lang="en-US" dirty="0" err="1" smtClean="0"/>
              <a:t>Desa</a:t>
            </a:r>
            <a:r>
              <a:rPr lang="id-ID" dirty="0" smtClean="0"/>
              <a:t> sebagai pemegang kekuasaan pengelolaan keuangan desa</a:t>
            </a:r>
            <a:r>
              <a:rPr lang="en-US" dirty="0" smtClean="0"/>
              <a:t> </a:t>
            </a:r>
            <a:r>
              <a:rPr lang="en-US" dirty="0" err="1" smtClean="0"/>
              <a:t>mempunyai</a:t>
            </a:r>
            <a:r>
              <a:rPr lang="en-US" dirty="0" smtClean="0"/>
              <a:t> </a:t>
            </a:r>
            <a:r>
              <a:rPr lang="en-US" dirty="0" err="1" smtClean="0"/>
              <a:t>kewenangan</a:t>
            </a:r>
            <a:r>
              <a:rPr lang="en-US" dirty="0" smtClean="0"/>
              <a:t>:</a:t>
            </a:r>
          </a:p>
          <a:p>
            <a:pPr marL="806450" lvl="3" indent="-446088">
              <a:buNone/>
            </a:pPr>
            <a:r>
              <a:rPr lang="id-ID" sz="2400" dirty="0" smtClean="0"/>
              <a:t>a. </a:t>
            </a:r>
            <a:r>
              <a:rPr lang="en-US" sz="2400" dirty="0" err="1" smtClean="0"/>
              <a:t>menetapkan</a:t>
            </a:r>
            <a:r>
              <a:rPr lang="en-US" sz="2400" dirty="0" smtClean="0"/>
              <a:t> </a:t>
            </a:r>
            <a:r>
              <a:rPr lang="en-US" sz="2400" dirty="0" err="1" smtClean="0"/>
              <a:t>kebijakan</a:t>
            </a:r>
            <a:r>
              <a:rPr lang="en-US" sz="2400" dirty="0" smtClean="0"/>
              <a:t> </a:t>
            </a:r>
            <a:r>
              <a:rPr lang="en-US" sz="2400" dirty="0" err="1" smtClean="0"/>
              <a:t>tentang</a:t>
            </a:r>
            <a:r>
              <a:rPr lang="en-US" sz="2400" dirty="0" smtClean="0"/>
              <a:t> </a:t>
            </a:r>
            <a:r>
              <a:rPr lang="en-US" sz="2400" dirty="0" err="1" smtClean="0"/>
              <a:t>pelaksanaan</a:t>
            </a:r>
            <a:r>
              <a:rPr lang="en-US" sz="2400" dirty="0" smtClean="0"/>
              <a:t> </a:t>
            </a:r>
            <a:r>
              <a:rPr lang="en-US" sz="2400" dirty="0" err="1" smtClean="0"/>
              <a:t>APBDesa</a:t>
            </a:r>
            <a:r>
              <a:rPr lang="id-ID" sz="2400" dirty="0" smtClean="0"/>
              <a:t>;</a:t>
            </a:r>
            <a:endParaRPr lang="en-US" sz="2400" dirty="0" smtClean="0"/>
          </a:p>
          <a:p>
            <a:pPr marL="806450" lvl="3" indent="-446088">
              <a:buNone/>
            </a:pPr>
            <a:r>
              <a:rPr lang="id-ID" sz="2400" dirty="0" smtClean="0"/>
              <a:t>b. </a:t>
            </a:r>
            <a:r>
              <a:rPr lang="en-US" sz="2400" dirty="0" err="1" smtClean="0"/>
              <a:t>menetapkan</a:t>
            </a:r>
            <a:r>
              <a:rPr lang="en-US" sz="2400" dirty="0" smtClean="0"/>
              <a:t> </a:t>
            </a:r>
            <a:r>
              <a:rPr lang="en-US" sz="2400" dirty="0" smtClean="0"/>
              <a:t>P</a:t>
            </a:r>
            <a:r>
              <a:rPr lang="id-ID" sz="2400" dirty="0" smtClean="0"/>
              <a:t>elaksana </a:t>
            </a:r>
            <a:r>
              <a:rPr lang="en-US" sz="2400" dirty="0" smtClean="0"/>
              <a:t>T</a:t>
            </a:r>
            <a:r>
              <a:rPr lang="id-ID" sz="2400" dirty="0" smtClean="0"/>
              <a:t>eknis </a:t>
            </a:r>
            <a:r>
              <a:rPr lang="en-US" sz="2400" dirty="0" smtClean="0"/>
              <a:t>P</a:t>
            </a:r>
            <a:r>
              <a:rPr lang="id-ID" sz="2400" dirty="0" smtClean="0"/>
              <a:t>engelolaan </a:t>
            </a:r>
            <a:r>
              <a:rPr lang="en-US" sz="2400" dirty="0" smtClean="0"/>
              <a:t>K</a:t>
            </a:r>
            <a:r>
              <a:rPr lang="id-ID" sz="2400" dirty="0" smtClean="0"/>
              <a:t>euangan </a:t>
            </a:r>
            <a:r>
              <a:rPr lang="en-US" sz="2400" dirty="0" smtClean="0"/>
              <a:t>D</a:t>
            </a:r>
            <a:r>
              <a:rPr lang="id-ID" sz="2400" dirty="0" smtClean="0"/>
              <a:t>esa (PTPKD)</a:t>
            </a:r>
            <a:r>
              <a:rPr lang="en-US" sz="2400" dirty="0" smtClean="0"/>
              <a:t>;</a:t>
            </a:r>
          </a:p>
          <a:p>
            <a:pPr marL="806450" lvl="3" indent="-446088">
              <a:buNone/>
            </a:pPr>
            <a:r>
              <a:rPr lang="id-ID" sz="2400" dirty="0" smtClean="0"/>
              <a:t>c. </a:t>
            </a:r>
            <a:r>
              <a:rPr lang="en-US" sz="2400" dirty="0" err="1" smtClean="0"/>
              <a:t>menetapkan</a:t>
            </a:r>
            <a:r>
              <a:rPr lang="en-US" sz="2400" dirty="0" smtClean="0"/>
              <a:t> </a:t>
            </a:r>
            <a:r>
              <a:rPr lang="en-US" sz="2400" dirty="0" err="1" smtClean="0"/>
              <a:t>petugas</a:t>
            </a:r>
            <a:r>
              <a:rPr lang="en-US" sz="2400" dirty="0" smtClean="0"/>
              <a:t> yang </a:t>
            </a:r>
            <a:r>
              <a:rPr lang="en-US" sz="2400" dirty="0" err="1" smtClean="0"/>
              <a:t>melakukan</a:t>
            </a:r>
            <a:r>
              <a:rPr lang="en-US" sz="2400" dirty="0" smtClean="0"/>
              <a:t> </a:t>
            </a:r>
            <a:r>
              <a:rPr lang="en-US" sz="2400" dirty="0" err="1" smtClean="0"/>
              <a:t>pemungutan</a:t>
            </a:r>
            <a:r>
              <a:rPr lang="en-US" sz="2400" dirty="0" smtClean="0"/>
              <a:t> </a:t>
            </a:r>
            <a:r>
              <a:rPr lang="en-US" sz="2400" dirty="0" err="1" smtClean="0"/>
              <a:t>penerimaan</a:t>
            </a:r>
            <a:r>
              <a:rPr lang="en-US" sz="2400" dirty="0" smtClean="0"/>
              <a:t> </a:t>
            </a:r>
            <a:r>
              <a:rPr lang="en-US" sz="2400" dirty="0" err="1" smtClean="0"/>
              <a:t>desa</a:t>
            </a:r>
            <a:r>
              <a:rPr lang="en-US" sz="2400" dirty="0" smtClean="0"/>
              <a:t>; </a:t>
            </a:r>
          </a:p>
          <a:p>
            <a:pPr marL="806450" lvl="3" indent="-446088">
              <a:buNone/>
            </a:pPr>
            <a:r>
              <a:rPr lang="id-ID" sz="2400" dirty="0" smtClean="0"/>
              <a:t>d. </a:t>
            </a:r>
            <a:r>
              <a:rPr lang="en-US" sz="2400" dirty="0" err="1" smtClean="0"/>
              <a:t>menyetujui</a:t>
            </a:r>
            <a:r>
              <a:rPr lang="en-US" sz="2400" dirty="0" smtClean="0"/>
              <a:t> </a:t>
            </a:r>
            <a:r>
              <a:rPr lang="en-US" sz="2400" dirty="0" err="1" smtClean="0"/>
              <a:t>pengeluaran</a:t>
            </a:r>
            <a:r>
              <a:rPr lang="en-US" sz="2400" dirty="0" smtClean="0"/>
              <a:t> </a:t>
            </a:r>
            <a:r>
              <a:rPr lang="en-US" sz="2400" dirty="0" err="1" smtClean="0"/>
              <a:t>atas</a:t>
            </a:r>
            <a:r>
              <a:rPr lang="en-US" sz="2400" dirty="0" smtClean="0"/>
              <a:t> </a:t>
            </a:r>
            <a:r>
              <a:rPr lang="en-US" sz="2400" dirty="0" err="1" smtClean="0"/>
              <a:t>kegiatan</a:t>
            </a:r>
            <a:r>
              <a:rPr lang="en-US" sz="2400" dirty="0" smtClean="0"/>
              <a:t> yang </a:t>
            </a:r>
            <a:r>
              <a:rPr lang="en-US" sz="2400" dirty="0" err="1" smtClean="0"/>
              <a:t>ditetapkan</a:t>
            </a:r>
            <a:r>
              <a:rPr lang="en-US" sz="2400" dirty="0" smtClean="0"/>
              <a:t> </a:t>
            </a:r>
            <a:r>
              <a:rPr lang="en-US" sz="2400" dirty="0" err="1" smtClean="0"/>
              <a:t>dalam</a:t>
            </a:r>
            <a:r>
              <a:rPr lang="en-US" sz="2400" dirty="0" smtClean="0"/>
              <a:t> </a:t>
            </a:r>
            <a:r>
              <a:rPr lang="en-US" sz="2400" dirty="0" err="1" smtClean="0"/>
              <a:t>APBDesa</a:t>
            </a:r>
            <a:r>
              <a:rPr lang="en-US" sz="2400" dirty="0" smtClean="0"/>
              <a:t>; </a:t>
            </a:r>
            <a:r>
              <a:rPr lang="en-US" sz="2400" dirty="0" err="1" smtClean="0"/>
              <a:t>dan</a:t>
            </a:r>
            <a:endParaRPr lang="en-US" sz="2400" dirty="0" smtClean="0"/>
          </a:p>
          <a:p>
            <a:pPr marL="806450" lvl="3" indent="-446088">
              <a:buNone/>
            </a:pPr>
            <a:r>
              <a:rPr lang="id-ID" sz="2400" dirty="0" smtClean="0"/>
              <a:t>e. </a:t>
            </a:r>
            <a:r>
              <a:rPr lang="en-US" sz="2400" dirty="0" err="1" smtClean="0"/>
              <a:t>melakukan</a:t>
            </a:r>
            <a:r>
              <a:rPr lang="en-US" sz="2400" dirty="0" smtClean="0"/>
              <a:t> </a:t>
            </a:r>
            <a:r>
              <a:rPr lang="en-US" sz="2400" dirty="0" err="1" smtClean="0"/>
              <a:t>tindakan</a:t>
            </a:r>
            <a:r>
              <a:rPr lang="en-US" sz="2400" dirty="0" smtClean="0"/>
              <a:t> yang </a:t>
            </a:r>
            <a:r>
              <a:rPr lang="en-US" sz="2400" dirty="0" err="1" smtClean="0"/>
              <a:t>mengakibatkan</a:t>
            </a:r>
            <a:r>
              <a:rPr lang="en-US" sz="2400" dirty="0" smtClean="0"/>
              <a:t> </a:t>
            </a:r>
            <a:r>
              <a:rPr lang="en-US" sz="2400" dirty="0" err="1" smtClean="0"/>
              <a:t>pengeluaran</a:t>
            </a:r>
            <a:r>
              <a:rPr lang="en-US" sz="2400" dirty="0" smtClean="0"/>
              <a:t> </a:t>
            </a:r>
            <a:r>
              <a:rPr lang="en-US" sz="2400" dirty="0" err="1" smtClean="0"/>
              <a:t>atas</a:t>
            </a:r>
            <a:r>
              <a:rPr lang="en-US" sz="2400" dirty="0" smtClean="0"/>
              <a:t> </a:t>
            </a:r>
            <a:r>
              <a:rPr lang="en-US" sz="2400" dirty="0" err="1" smtClean="0"/>
              <a:t>beban</a:t>
            </a:r>
            <a:r>
              <a:rPr lang="en-US" sz="2400" dirty="0" smtClean="0"/>
              <a:t> </a:t>
            </a:r>
            <a:r>
              <a:rPr lang="en-US" sz="2400" dirty="0" err="1" smtClean="0"/>
              <a:t>APBDesa</a:t>
            </a:r>
            <a:r>
              <a:rPr lang="id-ID" sz="2400" dirty="0" smtClean="0"/>
              <a:t>. </a:t>
            </a:r>
            <a:endParaRPr lang="en-US" sz="2400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id-ID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1120</Words>
  <Application>Microsoft Office PowerPoint</Application>
  <PresentationFormat>On-screen Show (4:3)</PresentationFormat>
  <Paragraphs>121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PENGELOLAAN KEUANGAN  DESA  I</vt:lpstr>
      <vt:lpstr>PENDAHULUAN</vt:lpstr>
      <vt:lpstr>Slide 3</vt:lpstr>
      <vt:lpstr>Slide 4</vt:lpstr>
      <vt:lpstr>Slide 5</vt:lpstr>
      <vt:lpstr>Keuangan Desa</vt:lpstr>
      <vt:lpstr>Pengelolan Keuangan Desa</vt:lpstr>
      <vt:lpstr>Slide 8</vt:lpstr>
      <vt:lpstr>Slide 9</vt:lpstr>
      <vt:lpstr>Slide 10</vt:lpstr>
      <vt:lpstr>Slide 11</vt:lpstr>
      <vt:lpstr>Slide 12</vt:lpstr>
      <vt:lpstr>Slide 13</vt:lpstr>
      <vt:lpstr>E. Asas Pengelolaan Keuangan Desa</vt:lpstr>
      <vt:lpstr>Asas dalam pengelolaan keuangan desa</vt:lpstr>
      <vt:lpstr>Asas dalam pengelolaan keuangan desa</vt:lpstr>
      <vt:lpstr>F. Dasar hukum  (regulasi) dalam Pengelolaan Keuangan Desa</vt:lpstr>
      <vt:lpstr>F. Dasar hukum  (regulasi) dalam Pengelolaan Keuangan Desa</vt:lpstr>
      <vt:lpstr>F. Dasar hukum  (regulasi) dalam Pengelolaan Keuangan Desa</vt:lpstr>
      <vt:lpstr>G. Kedudukan, peran dan fungsi pemerintah/kepala desa  dalam pengelolaan keuangan desa</vt:lpstr>
      <vt:lpstr> G. Kedudukan, peran dan fungsi pemerintah/kepala desa  dalam pengelolaan keuangan desa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PENGELOLAAN KEUANGAN  DESA  I</dc:title>
  <dc:creator>Christine</dc:creator>
  <cp:lastModifiedBy>Acer_PC</cp:lastModifiedBy>
  <cp:revision>41</cp:revision>
  <dcterms:created xsi:type="dcterms:W3CDTF">2006-08-16T00:00:00Z</dcterms:created>
  <dcterms:modified xsi:type="dcterms:W3CDTF">2021-03-18T19:41:30Z</dcterms:modified>
</cp:coreProperties>
</file>