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838199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Populasi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524000"/>
            <a:ext cx="7848600" cy="4876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err="1" smtClean="0">
                <a:solidFill>
                  <a:schemeClr val="tx1"/>
                </a:solidFill>
              </a:rPr>
              <a:t>Populasi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adalah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suatu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kumpulan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subjek</a:t>
            </a:r>
            <a:r>
              <a:rPr lang="en-US" sz="2800" dirty="0" smtClean="0">
                <a:solidFill>
                  <a:schemeClr val="tx1"/>
                </a:solidFill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</a:rPr>
              <a:t>variabel</a:t>
            </a:r>
            <a:r>
              <a:rPr lang="en-US" sz="2800" dirty="0" smtClean="0">
                <a:solidFill>
                  <a:schemeClr val="tx1"/>
                </a:solidFill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</a:rPr>
              <a:t>konsep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fenomena</a:t>
            </a:r>
            <a:r>
              <a:rPr lang="en-US" sz="2800" dirty="0" smtClean="0">
                <a:solidFill>
                  <a:schemeClr val="tx1"/>
                </a:solidFill>
              </a:rPr>
              <a:t>.  Kita </a:t>
            </a:r>
            <a:r>
              <a:rPr lang="en-US" sz="2800" dirty="0" err="1" smtClean="0">
                <a:solidFill>
                  <a:schemeClr val="tx1"/>
                </a:solidFill>
              </a:rPr>
              <a:t>dapat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meneliti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setiap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anggota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populasi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untuk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mengetahui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sifat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populasi</a:t>
            </a:r>
            <a:r>
              <a:rPr lang="en-US" sz="2800" dirty="0" smtClean="0">
                <a:solidFill>
                  <a:schemeClr val="tx1"/>
                </a:solidFill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</a:rPr>
              <a:t>bersangkutan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2800" dirty="0" smtClean="0">
                <a:solidFill>
                  <a:schemeClr val="tx1"/>
                </a:solidFill>
              </a:rPr>
              <a:t>Proses </a:t>
            </a:r>
            <a:r>
              <a:rPr lang="en-US" sz="2800" dirty="0" err="1" smtClean="0">
                <a:solidFill>
                  <a:schemeClr val="tx1"/>
                </a:solidFill>
              </a:rPr>
              <a:t>meneliti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ini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disebut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sensus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2800" dirty="0" err="1" smtClean="0">
                <a:solidFill>
                  <a:schemeClr val="tx1"/>
                </a:solidFill>
              </a:rPr>
              <a:t>Keterbatasan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waktu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biaya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terkadang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membuat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peneliti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tidak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dapat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meneliti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semua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anggota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populasi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sehingga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diambil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sampel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2800" dirty="0" err="1" smtClean="0">
                <a:solidFill>
                  <a:schemeClr val="tx1"/>
                </a:solidFill>
              </a:rPr>
              <a:t>Sampel</a:t>
            </a:r>
            <a:r>
              <a:rPr lang="en-US" sz="2800" dirty="0" smtClean="0">
                <a:solidFill>
                  <a:schemeClr val="tx1"/>
                </a:solidFill>
              </a:rPr>
              <a:t>: </a:t>
            </a:r>
            <a:r>
              <a:rPr lang="en-US" sz="2800" dirty="0" err="1" smtClean="0">
                <a:solidFill>
                  <a:schemeClr val="tx1"/>
                </a:solidFill>
              </a:rPr>
              <a:t>adalah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bagian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dari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populasi</a:t>
            </a:r>
            <a:r>
              <a:rPr lang="en-US" sz="2800" dirty="0" smtClean="0">
                <a:solidFill>
                  <a:schemeClr val="tx1"/>
                </a:solidFill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</a:rPr>
              <a:t>mewakili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keseluruhan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anggota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populasi</a:t>
            </a:r>
            <a:r>
              <a:rPr lang="en-US" sz="2800" dirty="0" smtClean="0">
                <a:solidFill>
                  <a:schemeClr val="tx1"/>
                </a:solidFill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</a:rPr>
              <a:t>bersifat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representatif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609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endParaRPr lang="en-US" dirty="0" smtClean="0"/>
          </a:p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endParaRPr lang="en-US" dirty="0" smtClean="0"/>
          </a:p>
          <a:p>
            <a:r>
              <a:rPr lang="en-US" dirty="0" smtClean="0"/>
              <a:t>Tingkat </a:t>
            </a:r>
            <a:r>
              <a:rPr lang="en-US" dirty="0" err="1" smtClean="0"/>
              <a:t>kerumitan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endParaRPr lang="en-US" dirty="0" smtClean="0"/>
          </a:p>
          <a:p>
            <a:r>
              <a:rPr lang="en-US" dirty="0" smtClean="0"/>
              <a:t>Tingkat </a:t>
            </a:r>
            <a:r>
              <a:rPr lang="en-US" dirty="0" err="1" smtClean="0"/>
              <a:t>toleransi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Tenggat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endParaRPr lang="en-US" dirty="0" smtClean="0"/>
          </a:p>
          <a:p>
            <a:r>
              <a:rPr lang="en-US" dirty="0" err="1" smtClean="0"/>
              <a:t>Hambatan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endParaRPr lang="en-US" dirty="0" smtClean="0"/>
          </a:p>
          <a:p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smtClean="0"/>
              <a:t>sebelumnya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957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Kesalahan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Kesalahan</a:t>
            </a:r>
            <a:r>
              <a:rPr lang="en-US" dirty="0" smtClean="0"/>
              <a:t> sampling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 yang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endParaRPr lang="en-US" dirty="0" smtClean="0"/>
          </a:p>
          <a:p>
            <a:r>
              <a:rPr lang="en-US" dirty="0" err="1" smtClean="0"/>
              <a:t>Kesalahan</a:t>
            </a:r>
            <a:r>
              <a:rPr lang="en-US" dirty="0" smtClean="0"/>
              <a:t> non sampling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 yang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 </a:t>
            </a:r>
            <a:r>
              <a:rPr lang="en-US" dirty="0" err="1" smtClean="0"/>
              <a:t>pengukuran</a:t>
            </a:r>
            <a:r>
              <a:rPr lang="en-US" dirty="0" smtClean="0"/>
              <a:t>, </a:t>
            </a:r>
            <a:r>
              <a:rPr lang="en-US" dirty="0" err="1" smtClean="0"/>
              <a:t>kesalahan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data </a:t>
            </a:r>
            <a:r>
              <a:rPr lang="en-US" dirty="0" err="1" smtClean="0"/>
              <a:t>dll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557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Metode</a:t>
            </a:r>
            <a:r>
              <a:rPr lang="en-US" sz="2800" dirty="0" smtClean="0"/>
              <a:t> </a:t>
            </a:r>
            <a:r>
              <a:rPr lang="en-US" sz="2800" dirty="0" err="1" smtClean="0"/>
              <a:t>Penarikan</a:t>
            </a:r>
            <a:r>
              <a:rPr lang="en-US" sz="2800" dirty="0" smtClean="0"/>
              <a:t> </a:t>
            </a:r>
            <a:r>
              <a:rPr lang="en-US" sz="2800" dirty="0" err="1" smtClean="0"/>
              <a:t>sampel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/>
          </a:bodyPr>
          <a:lstStyle/>
          <a:p>
            <a:pPr algn="just"/>
            <a:r>
              <a:rPr lang="en-US" sz="2800" dirty="0" err="1" smtClean="0"/>
              <a:t>Metode</a:t>
            </a:r>
            <a:r>
              <a:rPr lang="en-US" sz="2800" dirty="0" smtClean="0"/>
              <a:t> </a:t>
            </a:r>
            <a:r>
              <a:rPr lang="en-US" sz="2800" dirty="0" err="1" smtClean="0"/>
              <a:t>penarikan</a:t>
            </a:r>
            <a:r>
              <a:rPr lang="en-US" sz="2800" dirty="0" smtClean="0"/>
              <a:t> </a:t>
            </a:r>
            <a:r>
              <a:rPr lang="en-US" sz="2800" dirty="0" err="1" smtClean="0"/>
              <a:t>sampel</a:t>
            </a:r>
            <a:r>
              <a:rPr lang="en-US" sz="2800" dirty="0" smtClean="0"/>
              <a:t> </a:t>
            </a:r>
            <a:r>
              <a:rPr lang="en-US" sz="2800" dirty="0" err="1" smtClean="0"/>
              <a:t>disebut</a:t>
            </a:r>
            <a:r>
              <a:rPr lang="en-US" sz="2800" dirty="0" smtClean="0"/>
              <a:t> </a:t>
            </a:r>
            <a:r>
              <a:rPr lang="en-US" sz="2800" dirty="0" err="1" smtClean="0"/>
              <a:t>juga</a:t>
            </a:r>
            <a:r>
              <a:rPr lang="en-US" sz="2800" dirty="0" smtClean="0"/>
              <a:t> </a:t>
            </a:r>
            <a:r>
              <a:rPr lang="en-US" sz="2800" dirty="0" err="1" smtClean="0"/>
              <a:t>prosedur</a:t>
            </a:r>
            <a:r>
              <a:rPr lang="en-US" sz="2800" dirty="0" smtClean="0"/>
              <a:t> sampling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umumnya</a:t>
            </a:r>
            <a:r>
              <a:rPr lang="en-US" sz="2800" dirty="0" smtClean="0"/>
              <a:t> </a:t>
            </a:r>
            <a:r>
              <a:rPr lang="en-US" sz="2800" dirty="0" err="1" smtClean="0"/>
              <a:t>terbagi</a:t>
            </a:r>
            <a:r>
              <a:rPr lang="en-US" sz="2800" dirty="0" smtClean="0"/>
              <a:t> </a:t>
            </a:r>
            <a:r>
              <a:rPr lang="en-US" sz="2800" dirty="0" err="1" smtClean="0"/>
              <a:t>atas</a:t>
            </a:r>
            <a:r>
              <a:rPr lang="en-US" sz="2800" dirty="0" smtClean="0"/>
              <a:t> </a:t>
            </a:r>
            <a:r>
              <a:rPr lang="en-US" sz="2800" dirty="0" err="1" smtClean="0"/>
              <a:t>dua</a:t>
            </a:r>
            <a:r>
              <a:rPr lang="en-US" sz="2800" dirty="0" smtClean="0"/>
              <a:t> </a:t>
            </a:r>
            <a:r>
              <a:rPr lang="en-US" sz="2800" dirty="0" err="1" smtClean="0"/>
              <a:t>bagian</a:t>
            </a:r>
            <a:r>
              <a:rPr lang="en-US" sz="2800" dirty="0" smtClean="0"/>
              <a:t> </a:t>
            </a:r>
            <a:r>
              <a:rPr lang="en-US" sz="2800" dirty="0" err="1" smtClean="0"/>
              <a:t>besar</a:t>
            </a:r>
            <a:r>
              <a:rPr lang="en-US" sz="2800" dirty="0" smtClean="0"/>
              <a:t> </a:t>
            </a:r>
            <a:r>
              <a:rPr lang="en-US" sz="2800" dirty="0" err="1" smtClean="0"/>
              <a:t>yakni</a:t>
            </a:r>
            <a:r>
              <a:rPr lang="en-US" sz="2800" dirty="0" smtClean="0"/>
              <a:t>; </a:t>
            </a:r>
            <a:r>
              <a:rPr lang="en-US" sz="2800" dirty="0" err="1" smtClean="0"/>
              <a:t>teknik</a:t>
            </a:r>
            <a:r>
              <a:rPr lang="en-US" sz="2800" dirty="0" smtClean="0"/>
              <a:t> </a:t>
            </a:r>
            <a:r>
              <a:rPr lang="en-US" sz="2800" dirty="0" err="1" smtClean="0"/>
              <a:t>sampel</a:t>
            </a:r>
            <a:r>
              <a:rPr lang="en-US" sz="2800" dirty="0" smtClean="0"/>
              <a:t> </a:t>
            </a:r>
            <a:r>
              <a:rPr lang="en-US" sz="2800" dirty="0" err="1" smtClean="0"/>
              <a:t>probabilitas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teknik</a:t>
            </a:r>
            <a:r>
              <a:rPr lang="en-US" sz="2800" dirty="0" smtClean="0"/>
              <a:t> </a:t>
            </a:r>
            <a:r>
              <a:rPr lang="en-US" sz="2800" dirty="0" err="1" smtClean="0"/>
              <a:t>sampel</a:t>
            </a:r>
            <a:r>
              <a:rPr lang="en-US" sz="2800" dirty="0" smtClean="0"/>
              <a:t> non </a:t>
            </a:r>
            <a:r>
              <a:rPr lang="en-US" sz="2800" dirty="0" err="1" smtClean="0"/>
              <a:t>probabilitas</a:t>
            </a:r>
            <a:endParaRPr lang="en-US" sz="2800" dirty="0" smtClean="0"/>
          </a:p>
          <a:p>
            <a:pPr algn="just"/>
            <a:r>
              <a:rPr lang="en-US" sz="2800" dirty="0" err="1" smtClean="0"/>
              <a:t>Teknik</a:t>
            </a:r>
            <a:r>
              <a:rPr lang="en-US" sz="2800" dirty="0" smtClean="0"/>
              <a:t> </a:t>
            </a:r>
            <a:r>
              <a:rPr lang="en-US" sz="2800" dirty="0" err="1" smtClean="0"/>
              <a:t>sampel</a:t>
            </a:r>
            <a:r>
              <a:rPr lang="en-US" sz="2800" dirty="0" smtClean="0"/>
              <a:t> </a:t>
            </a:r>
            <a:r>
              <a:rPr lang="en-US" sz="2800" dirty="0" err="1" smtClean="0"/>
              <a:t>probabilitas</a:t>
            </a:r>
            <a:r>
              <a:rPr lang="en-US" sz="2800" dirty="0" smtClean="0"/>
              <a:t> </a:t>
            </a:r>
            <a:r>
              <a:rPr lang="en-US" sz="2800" dirty="0" err="1" smtClean="0"/>
              <a:t>dilakukan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panduan</a:t>
            </a:r>
            <a:r>
              <a:rPr lang="en-US" sz="2800" dirty="0" smtClean="0"/>
              <a:t> </a:t>
            </a:r>
            <a:r>
              <a:rPr lang="en-US" sz="2800" dirty="0" err="1" smtClean="0"/>
              <a:t>matematis</a:t>
            </a:r>
            <a:r>
              <a:rPr lang="en-US" sz="2800" dirty="0" smtClean="0"/>
              <a:t> </a:t>
            </a:r>
            <a:r>
              <a:rPr lang="en-US" sz="2800" dirty="0" err="1" smtClean="0"/>
              <a:t>berdasarkan</a:t>
            </a:r>
            <a:r>
              <a:rPr lang="en-US" sz="2800" dirty="0" smtClean="0"/>
              <a:t> </a:t>
            </a:r>
            <a:r>
              <a:rPr lang="en-US" sz="2800" dirty="0" err="1" smtClean="0"/>
              <a:t>teori</a:t>
            </a:r>
            <a:r>
              <a:rPr lang="en-US" sz="2800" dirty="0" smtClean="0"/>
              <a:t> </a:t>
            </a:r>
            <a:r>
              <a:rPr lang="en-US" sz="2800" dirty="0" err="1" smtClean="0"/>
              <a:t>kemungkinan</a:t>
            </a:r>
            <a:r>
              <a:rPr lang="en-US" sz="2800" dirty="0" smtClean="0"/>
              <a:t> </a:t>
            </a:r>
            <a:r>
              <a:rPr lang="en-US" sz="2800" dirty="0" err="1" smtClean="0"/>
              <a:t>dimana</a:t>
            </a:r>
            <a:r>
              <a:rPr lang="en-US" sz="2800" dirty="0" smtClean="0"/>
              <a:t> </a:t>
            </a:r>
            <a:r>
              <a:rPr lang="en-US" sz="2800" dirty="0" err="1" smtClean="0"/>
              <a:t>peluang</a:t>
            </a:r>
            <a:r>
              <a:rPr lang="en-US" sz="2800" dirty="0" smtClean="0"/>
              <a:t> </a:t>
            </a:r>
            <a:r>
              <a:rPr lang="en-US" sz="2800" dirty="0" err="1" smtClean="0"/>
              <a:t>setiap</a:t>
            </a:r>
            <a:r>
              <a:rPr lang="en-US" sz="2800" dirty="0" smtClean="0"/>
              <a:t> unit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terpilih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diketahui</a:t>
            </a:r>
            <a:r>
              <a:rPr lang="en-US" sz="2800" dirty="0" smtClean="0"/>
              <a:t>.  </a:t>
            </a:r>
            <a:r>
              <a:rPr lang="en-US" sz="2800" dirty="0" err="1" smtClean="0"/>
              <a:t>Teknik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memilih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acak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semua</a:t>
            </a:r>
            <a:r>
              <a:rPr lang="en-US" sz="2800" dirty="0" smtClean="0"/>
              <a:t> </a:t>
            </a:r>
            <a:r>
              <a:rPr lang="en-US" sz="2800" dirty="0" err="1" smtClean="0"/>
              <a:t>daftar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smtClean="0"/>
              <a:t> </a:t>
            </a:r>
            <a:r>
              <a:rPr lang="en-US" sz="2800" dirty="0" err="1" smtClean="0"/>
              <a:t>Teknik</a:t>
            </a:r>
            <a:r>
              <a:rPr lang="en-US" sz="2800" dirty="0" smtClean="0"/>
              <a:t> </a:t>
            </a:r>
            <a:r>
              <a:rPr lang="en-US" sz="2800" dirty="0" err="1" smtClean="0"/>
              <a:t>sampel</a:t>
            </a:r>
            <a:r>
              <a:rPr lang="en-US" sz="2800" dirty="0" smtClean="0"/>
              <a:t> non </a:t>
            </a:r>
            <a:r>
              <a:rPr lang="en-US" sz="2800" dirty="0" err="1" smtClean="0"/>
              <a:t>probabilitas</a:t>
            </a:r>
            <a:r>
              <a:rPr lang="en-US" sz="2800" dirty="0" smtClean="0"/>
              <a:t>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teknik</a:t>
            </a:r>
            <a:r>
              <a:rPr lang="en-US" sz="2800" dirty="0" smtClean="0"/>
              <a:t> yang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mengikuti</a:t>
            </a:r>
            <a:r>
              <a:rPr lang="en-US" sz="2800" dirty="0" smtClean="0"/>
              <a:t> </a:t>
            </a:r>
            <a:r>
              <a:rPr lang="en-US" sz="2800" dirty="0" err="1" smtClean="0"/>
              <a:t>panduan</a:t>
            </a:r>
            <a:r>
              <a:rPr lang="en-US" sz="2800" dirty="0" smtClean="0"/>
              <a:t> </a:t>
            </a:r>
            <a:r>
              <a:rPr lang="en-US" sz="2800" dirty="0" err="1" smtClean="0"/>
              <a:t>probabilitas</a:t>
            </a:r>
            <a:r>
              <a:rPr lang="en-US" sz="2800" dirty="0" smtClean="0"/>
              <a:t> </a:t>
            </a:r>
            <a:r>
              <a:rPr lang="en-US" sz="2800" dirty="0" err="1" smtClean="0"/>
              <a:t>matematis</a:t>
            </a:r>
            <a:r>
              <a:rPr lang="en-US" sz="2800" dirty="0" smtClean="0"/>
              <a:t>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54367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Sampel</a:t>
            </a:r>
            <a:r>
              <a:rPr lang="en-US" sz="2800" dirty="0" smtClean="0"/>
              <a:t> </a:t>
            </a:r>
            <a:r>
              <a:rPr lang="en-US" sz="2800" dirty="0" err="1" smtClean="0"/>
              <a:t>Nonprobabilitas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probabilitas</a:t>
            </a:r>
            <a:r>
              <a:rPr lang="en-US" dirty="0" smtClean="0"/>
              <a:t> </a:t>
            </a:r>
            <a:r>
              <a:rPr lang="en-US" dirty="0" err="1" smtClean="0"/>
              <a:t>dinilai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yang paling </a:t>
            </a:r>
            <a:r>
              <a:rPr lang="en-US" dirty="0" err="1" smtClean="0"/>
              <a:t>unggul</a:t>
            </a:r>
            <a:r>
              <a:rPr lang="en-US" dirty="0" smtClean="0"/>
              <a:t>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terkendala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tersedianya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data </a:t>
            </a:r>
            <a:r>
              <a:rPr lang="en-US" dirty="0" err="1" smtClean="0"/>
              <a:t>populasi</a:t>
            </a:r>
            <a:r>
              <a:rPr lang="en-US" dirty="0" smtClean="0"/>
              <a:t> yang valid,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tersedia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yang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endParaRPr lang="en-US" dirty="0" smtClean="0"/>
          </a:p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non </a:t>
            </a:r>
            <a:r>
              <a:rPr lang="en-US" dirty="0" err="1" smtClean="0"/>
              <a:t>probabilitas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4 </a:t>
            </a:r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penarikan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: </a:t>
            </a:r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tersedia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kebetulan</a:t>
            </a:r>
            <a:r>
              <a:rPr lang="en-US" dirty="0" smtClean="0"/>
              <a:t>, </a:t>
            </a:r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terpilih</a:t>
            </a:r>
            <a:r>
              <a:rPr lang="en-US" dirty="0" smtClean="0"/>
              <a:t>, </a:t>
            </a:r>
            <a:r>
              <a:rPr lang="en-US" dirty="0" err="1" smtClean="0"/>
              <a:t>sampel</a:t>
            </a:r>
            <a:r>
              <a:rPr lang="en-US" dirty="0" smtClean="0"/>
              <a:t> bola </a:t>
            </a:r>
            <a:r>
              <a:rPr lang="en-US" dirty="0" err="1" smtClean="0"/>
              <a:t>salju</a:t>
            </a:r>
            <a:r>
              <a:rPr lang="en-US" dirty="0" smtClean="0"/>
              <a:t>, </a:t>
            </a:r>
            <a:r>
              <a:rPr lang="en-US" dirty="0" err="1" smtClean="0"/>
              <a:t>sampel</a:t>
            </a:r>
            <a:r>
              <a:rPr lang="en-US" dirty="0" smtClean="0"/>
              <a:t> quota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636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Sampel</a:t>
            </a:r>
            <a:r>
              <a:rPr lang="en-US" sz="2800" dirty="0" smtClean="0"/>
              <a:t> </a:t>
            </a:r>
            <a:r>
              <a:rPr lang="en-US" sz="2800" dirty="0" err="1" smtClean="0"/>
              <a:t>tersedia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kritik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efektivitasnya</a:t>
            </a:r>
            <a:r>
              <a:rPr lang="en-US" dirty="0" smtClean="0"/>
              <a:t>. 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kepuasan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toko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pengunjung</a:t>
            </a:r>
            <a:r>
              <a:rPr lang="en-US" dirty="0" smtClean="0"/>
              <a:t> yang </a:t>
            </a:r>
            <a:r>
              <a:rPr lang="en-US" dirty="0" err="1" smtClean="0"/>
              <a:t>berbelanja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. 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pengunjung</a:t>
            </a:r>
            <a:r>
              <a:rPr lang="en-US" dirty="0" smtClean="0"/>
              <a:t> di </a:t>
            </a:r>
            <a:r>
              <a:rPr lang="en-US" dirty="0" err="1" smtClean="0"/>
              <a:t>hari</a:t>
            </a:r>
            <a:r>
              <a:rPr lang="en-US" dirty="0" smtClean="0"/>
              <a:t> lain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diwakili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tersedia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buruk</a:t>
            </a:r>
            <a:r>
              <a:rPr lang="en-US" dirty="0" smtClean="0"/>
              <a:t> </a:t>
            </a:r>
            <a:r>
              <a:rPr lang="en-US" dirty="0" err="1" smtClean="0"/>
              <a:t>sebaiknya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menghindarinya</a:t>
            </a:r>
            <a:r>
              <a:rPr lang="en-US" dirty="0" smtClean="0"/>
              <a:t> </a:t>
            </a:r>
            <a:r>
              <a:rPr lang="en-US" dirty="0" err="1" smtClean="0"/>
              <a:t>supaya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error sampling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641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terpilih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Sampel</a:t>
            </a:r>
            <a:r>
              <a:rPr lang="en-US" sz="2400" dirty="0" smtClean="0"/>
              <a:t> </a:t>
            </a:r>
            <a:r>
              <a:rPr lang="en-US" sz="2400" dirty="0" err="1" smtClean="0"/>
              <a:t>terpilih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purposif</a:t>
            </a:r>
            <a:r>
              <a:rPr lang="en-US" sz="2400" dirty="0" smtClean="0"/>
              <a:t> sample  </a:t>
            </a:r>
            <a:r>
              <a:rPr lang="en-US" sz="2400" dirty="0" err="1" smtClean="0"/>
              <a:t>mencakup</a:t>
            </a:r>
            <a:r>
              <a:rPr lang="en-US" sz="2400" dirty="0" smtClean="0"/>
              <a:t> </a:t>
            </a:r>
            <a:r>
              <a:rPr lang="en-US" sz="2400" dirty="0" err="1" smtClean="0"/>
              <a:t>responden</a:t>
            </a:r>
            <a:r>
              <a:rPr lang="en-US" sz="2400" dirty="0" smtClean="0"/>
              <a:t> , </a:t>
            </a:r>
            <a:r>
              <a:rPr lang="en-US" sz="2400" dirty="0" err="1" smtClean="0"/>
              <a:t>subjek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elemen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dipilih</a:t>
            </a:r>
            <a:r>
              <a:rPr lang="en-US" sz="2400" dirty="0" smtClean="0"/>
              <a:t> </a:t>
            </a:r>
            <a:r>
              <a:rPr lang="en-US" sz="2400" dirty="0" err="1" smtClean="0"/>
              <a:t>karena</a:t>
            </a:r>
            <a:r>
              <a:rPr lang="en-US" sz="2400" dirty="0" smtClean="0"/>
              <a:t> </a:t>
            </a:r>
            <a:r>
              <a:rPr lang="en-US" sz="2400" dirty="0" err="1" smtClean="0"/>
              <a:t>karakteristik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kualitas</a:t>
            </a:r>
            <a:r>
              <a:rPr lang="en-US" sz="2400" dirty="0" smtClean="0"/>
              <a:t> </a:t>
            </a:r>
            <a:r>
              <a:rPr lang="en-US" sz="2400" dirty="0" err="1" smtClean="0"/>
              <a:t>tertentu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,</a:t>
            </a:r>
            <a:r>
              <a:rPr lang="en-US" sz="2400" dirty="0" err="1" smtClean="0"/>
              <a:t>mengabaikan</a:t>
            </a:r>
            <a:r>
              <a:rPr lang="en-US" sz="2400" dirty="0" smtClean="0"/>
              <a:t> </a:t>
            </a:r>
            <a:r>
              <a:rPr lang="en-US" sz="2400" dirty="0" err="1" smtClean="0"/>
              <a:t>mereka</a:t>
            </a:r>
            <a:r>
              <a:rPr lang="en-US" sz="2400" dirty="0" smtClean="0"/>
              <a:t> yang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memenuhi</a:t>
            </a:r>
            <a:r>
              <a:rPr lang="en-US" sz="2400" dirty="0" smtClean="0"/>
              <a:t> </a:t>
            </a:r>
            <a:r>
              <a:rPr lang="en-US" sz="2400" dirty="0" err="1" smtClean="0"/>
              <a:t>kriteria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ditentukan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Sampel</a:t>
            </a:r>
            <a:r>
              <a:rPr lang="en-US" sz="2400" dirty="0" smtClean="0"/>
              <a:t> </a:t>
            </a:r>
            <a:r>
              <a:rPr lang="en-US" sz="2400" dirty="0" err="1" smtClean="0"/>
              <a:t>terpilih</a:t>
            </a:r>
            <a:r>
              <a:rPr lang="en-US" sz="2400" dirty="0" smtClean="0"/>
              <a:t> </a:t>
            </a:r>
            <a:r>
              <a:rPr lang="en-US" sz="2400" dirty="0" err="1" smtClean="0"/>
              <a:t>sering</a:t>
            </a:r>
            <a:r>
              <a:rPr lang="en-US" sz="2400" dirty="0" smtClean="0"/>
              <a:t> </a:t>
            </a:r>
            <a:r>
              <a:rPr lang="en-US" sz="2400" dirty="0" err="1" smtClean="0"/>
              <a:t>juga</a:t>
            </a:r>
            <a:r>
              <a:rPr lang="en-US" sz="2400" dirty="0" smtClean="0"/>
              <a:t> </a:t>
            </a:r>
            <a:r>
              <a:rPr lang="en-US" sz="2400" dirty="0" err="1" smtClean="0"/>
              <a:t>disebut</a:t>
            </a:r>
            <a:r>
              <a:rPr lang="en-US" sz="2400" dirty="0" smtClean="0"/>
              <a:t> </a:t>
            </a:r>
            <a:r>
              <a:rPr lang="en-US" sz="2400" dirty="0" err="1" smtClean="0"/>
              <a:t>judgemental</a:t>
            </a:r>
            <a:r>
              <a:rPr lang="en-US" sz="2400" dirty="0" smtClean="0"/>
              <a:t> sampling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didefinisikan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tipe</a:t>
            </a:r>
            <a:r>
              <a:rPr lang="en-US" sz="2400" dirty="0" smtClean="0"/>
              <a:t> </a:t>
            </a:r>
            <a:r>
              <a:rPr lang="en-US" sz="2400" dirty="0" err="1" smtClean="0"/>
              <a:t>penarikan</a:t>
            </a:r>
            <a:r>
              <a:rPr lang="en-US" sz="2400" dirty="0" smtClean="0"/>
              <a:t> </a:t>
            </a:r>
            <a:r>
              <a:rPr lang="en-US" sz="2400" dirty="0" err="1" smtClean="0"/>
              <a:t>sampel</a:t>
            </a:r>
            <a:r>
              <a:rPr lang="en-US" sz="2400" dirty="0" smtClean="0"/>
              <a:t> </a:t>
            </a:r>
            <a:r>
              <a:rPr lang="en-US" sz="2400" dirty="0" err="1" smtClean="0"/>
              <a:t>nonprobabilitas</a:t>
            </a:r>
            <a:r>
              <a:rPr lang="en-US" sz="2400" dirty="0" smtClean="0"/>
              <a:t> yang </a:t>
            </a:r>
            <a:r>
              <a:rPr lang="en-US" sz="2400" dirty="0" err="1" smtClean="0"/>
              <a:t>mana</a:t>
            </a:r>
            <a:r>
              <a:rPr lang="en-US" sz="2400" dirty="0" smtClean="0"/>
              <a:t> unit yang </a:t>
            </a:r>
            <a:r>
              <a:rPr lang="en-US" sz="2400" dirty="0" err="1" smtClean="0"/>
              <a:t>hendak</a:t>
            </a:r>
            <a:r>
              <a:rPr lang="en-US" sz="2400" dirty="0" smtClean="0"/>
              <a:t> </a:t>
            </a:r>
            <a:r>
              <a:rPr lang="en-US" sz="2400" dirty="0" err="1" smtClean="0"/>
              <a:t>diamati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diteliti</a:t>
            </a:r>
            <a:r>
              <a:rPr lang="en-US" sz="2400" dirty="0" smtClean="0"/>
              <a:t> </a:t>
            </a:r>
            <a:r>
              <a:rPr lang="en-US" sz="2400" dirty="0" err="1" smtClean="0"/>
              <a:t>dipilih</a:t>
            </a:r>
            <a:r>
              <a:rPr lang="en-US" sz="2400" dirty="0" smtClean="0"/>
              <a:t> </a:t>
            </a:r>
            <a:r>
              <a:rPr lang="en-US" sz="2400" dirty="0" err="1" smtClean="0"/>
              <a:t>berdasarkan</a:t>
            </a:r>
            <a:r>
              <a:rPr lang="en-US" sz="2400" dirty="0" smtClean="0"/>
              <a:t> </a:t>
            </a:r>
            <a:r>
              <a:rPr lang="en-US" sz="2400" dirty="0" err="1" smtClean="0"/>
              <a:t>pertimbangan</a:t>
            </a:r>
            <a:r>
              <a:rPr lang="en-US" sz="2400" dirty="0" smtClean="0"/>
              <a:t> </a:t>
            </a:r>
            <a:r>
              <a:rPr lang="en-US" sz="2400" dirty="0" err="1" smtClean="0"/>
              <a:t>peneliti</a:t>
            </a:r>
            <a:r>
              <a:rPr lang="en-US" sz="2400" dirty="0" smtClean="0"/>
              <a:t> </a:t>
            </a:r>
            <a:r>
              <a:rPr lang="en-US" sz="2400" dirty="0" err="1" smtClean="0"/>
              <a:t>serta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dipilih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acak</a:t>
            </a:r>
            <a:r>
              <a:rPr lang="en-US" sz="2400" dirty="0" smtClean="0"/>
              <a:t>.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34750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Sampel</a:t>
            </a:r>
            <a:r>
              <a:rPr lang="en-US" sz="2400" dirty="0" smtClean="0"/>
              <a:t> quota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pPr algn="just"/>
            <a:r>
              <a:rPr lang="en-US" sz="2400" dirty="0" err="1" smtClean="0"/>
              <a:t>Sampel</a:t>
            </a:r>
            <a:r>
              <a:rPr lang="en-US" sz="2400" dirty="0" smtClean="0"/>
              <a:t> quota, </a:t>
            </a:r>
            <a:r>
              <a:rPr lang="en-US" sz="2400" dirty="0" err="1" smtClean="0"/>
              <a:t>individu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responden</a:t>
            </a:r>
            <a:r>
              <a:rPr lang="en-US" sz="2400" dirty="0" smtClean="0"/>
              <a:t> </a:t>
            </a:r>
            <a:r>
              <a:rPr lang="en-US" sz="2400" dirty="0" err="1" smtClean="0"/>
              <a:t>dipilih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memenuhi</a:t>
            </a:r>
            <a:r>
              <a:rPr lang="en-US" sz="2400" dirty="0" smtClean="0"/>
              <a:t> </a:t>
            </a:r>
            <a:r>
              <a:rPr lang="en-US" sz="2400" dirty="0" err="1" smtClean="0"/>
              <a:t>persentase</a:t>
            </a:r>
            <a:r>
              <a:rPr lang="en-US" sz="2400" dirty="0" smtClean="0"/>
              <a:t> yang </a:t>
            </a:r>
            <a:r>
              <a:rPr lang="en-US" sz="2400" dirty="0" err="1" smtClean="0"/>
              <a:t>sudah</a:t>
            </a:r>
            <a:r>
              <a:rPr lang="en-US" sz="2400" dirty="0" smtClean="0"/>
              <a:t> </a:t>
            </a:r>
            <a:r>
              <a:rPr lang="en-US" sz="2400" dirty="0" err="1" smtClean="0"/>
              <a:t>diketahui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ditentukan</a:t>
            </a:r>
            <a:r>
              <a:rPr lang="en-US" sz="2400" dirty="0" smtClean="0"/>
              <a:t> </a:t>
            </a:r>
            <a:r>
              <a:rPr lang="en-US" sz="2400" dirty="0" err="1" smtClean="0"/>
              <a:t>sebelumnya</a:t>
            </a:r>
            <a:r>
              <a:rPr lang="en-US" sz="2400" dirty="0" smtClean="0"/>
              <a:t>.  </a:t>
            </a:r>
            <a:r>
              <a:rPr lang="en-US" sz="2400" dirty="0" err="1" smtClean="0"/>
              <a:t>Sampel</a:t>
            </a:r>
            <a:r>
              <a:rPr lang="en-US" sz="2400" dirty="0" smtClean="0"/>
              <a:t> quota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didefiniskan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sampel</a:t>
            </a:r>
            <a:r>
              <a:rPr lang="en-US" sz="2400" dirty="0" smtClean="0"/>
              <a:t> </a:t>
            </a:r>
            <a:r>
              <a:rPr lang="en-US" sz="2400" dirty="0" err="1" smtClean="0"/>
              <a:t>nonprobabilitas</a:t>
            </a:r>
            <a:r>
              <a:rPr lang="en-US" sz="2400" dirty="0" smtClean="0"/>
              <a:t> di </a:t>
            </a:r>
            <a:r>
              <a:rPr lang="en-US" sz="2400" dirty="0" err="1" smtClean="0"/>
              <a:t>mana</a:t>
            </a:r>
            <a:r>
              <a:rPr lang="en-US" sz="2400" dirty="0" smtClean="0"/>
              <a:t> unit </a:t>
            </a:r>
            <a:r>
              <a:rPr lang="en-US" sz="2400" dirty="0" err="1" smtClean="0"/>
              <a:t>sampel</a:t>
            </a:r>
            <a:r>
              <a:rPr lang="en-US" sz="2400" dirty="0" smtClean="0"/>
              <a:t> </a:t>
            </a:r>
            <a:r>
              <a:rPr lang="en-US" sz="2400" dirty="0" err="1" smtClean="0"/>
              <a:t>dipilih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sampel</a:t>
            </a:r>
            <a:r>
              <a:rPr lang="en-US" sz="2400" dirty="0" smtClean="0"/>
              <a:t> </a:t>
            </a:r>
            <a:r>
              <a:rPr lang="en-US" sz="2400" dirty="0" err="1" smtClean="0"/>
              <a:t>berdasarkan</a:t>
            </a:r>
            <a:r>
              <a:rPr lang="en-US" sz="2400" dirty="0" smtClean="0"/>
              <a:t> </a:t>
            </a:r>
            <a:r>
              <a:rPr lang="en-US" sz="2400" dirty="0" err="1" smtClean="0"/>
              <a:t>karakteristik</a:t>
            </a:r>
            <a:r>
              <a:rPr lang="en-US" sz="2400" dirty="0" smtClean="0"/>
              <a:t> yang </a:t>
            </a:r>
            <a:r>
              <a:rPr lang="en-US" sz="2400" dirty="0" err="1" smtClean="0"/>
              <a:t>telah</a:t>
            </a:r>
            <a:r>
              <a:rPr lang="en-US" sz="2400" dirty="0" smtClean="0"/>
              <a:t> </a:t>
            </a:r>
            <a:r>
              <a:rPr lang="en-US" sz="2400" dirty="0" err="1" smtClean="0"/>
              <a:t>ditentukan</a:t>
            </a:r>
            <a:r>
              <a:rPr lang="en-US" sz="2400" dirty="0" smtClean="0"/>
              <a:t> </a:t>
            </a:r>
            <a:r>
              <a:rPr lang="en-US" sz="2400" dirty="0" err="1" smtClean="0"/>
              <a:t>sebelumnya</a:t>
            </a:r>
            <a:r>
              <a:rPr lang="en-US" sz="2400" dirty="0" smtClean="0"/>
              <a:t>.  </a:t>
            </a:r>
            <a:r>
              <a:rPr lang="en-US" sz="2400" dirty="0" err="1" smtClean="0"/>
              <a:t>Sedemikian</a:t>
            </a:r>
            <a:r>
              <a:rPr lang="en-US" sz="2400" dirty="0" smtClean="0"/>
              <a:t> </a:t>
            </a:r>
            <a:r>
              <a:rPr lang="en-US" sz="2400" dirty="0" err="1" smtClean="0"/>
              <a:t>rupa</a:t>
            </a:r>
            <a:r>
              <a:rPr lang="en-US" sz="2400" dirty="0" smtClean="0"/>
              <a:t> </a:t>
            </a:r>
            <a:r>
              <a:rPr lang="en-US" sz="2400" dirty="0" err="1" smtClean="0"/>
              <a:t>sehingga</a:t>
            </a:r>
            <a:r>
              <a:rPr lang="en-US" sz="2400" dirty="0" smtClean="0"/>
              <a:t> total </a:t>
            </a:r>
            <a:r>
              <a:rPr lang="en-US" sz="2400" dirty="0" err="1" smtClean="0"/>
              <a:t>sampel</a:t>
            </a:r>
            <a:r>
              <a:rPr lang="en-US" sz="2400" dirty="0" smtClean="0"/>
              <a:t>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</a:t>
            </a:r>
            <a:r>
              <a:rPr lang="en-US" sz="2400" dirty="0" err="1" smtClean="0"/>
              <a:t>distribusi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karakteristik</a:t>
            </a:r>
            <a:r>
              <a:rPr lang="en-US" sz="2400" dirty="0" smtClean="0"/>
              <a:t> yang </a:t>
            </a:r>
            <a:r>
              <a:rPr lang="en-US" sz="2400" dirty="0" err="1" smtClean="0"/>
              <a:t>sama</a:t>
            </a:r>
            <a:r>
              <a:rPr lang="en-US" sz="2400" dirty="0" smtClean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33062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Sampel</a:t>
            </a:r>
            <a:r>
              <a:rPr lang="en-US" dirty="0" smtClean="0"/>
              <a:t> bola </a:t>
            </a:r>
            <a:r>
              <a:rPr lang="en-US" dirty="0" err="1" smtClean="0"/>
              <a:t>salju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responden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acak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responden</a:t>
            </a:r>
            <a:r>
              <a:rPr lang="en-US" dirty="0" smtClean="0"/>
              <a:t> </a:t>
            </a:r>
            <a:r>
              <a:rPr lang="en-US" dirty="0" err="1" smtClean="0"/>
              <a:t>terpilih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merekomendasikan</a:t>
            </a:r>
            <a:r>
              <a:rPr lang="en-US" dirty="0" smtClean="0"/>
              <a:t> </a:t>
            </a:r>
            <a:r>
              <a:rPr lang="en-US" dirty="0" err="1" smtClean="0"/>
              <a:t>responden</a:t>
            </a:r>
            <a:r>
              <a:rPr lang="en-US" dirty="0" smtClean="0"/>
              <a:t> lain.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0340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probabilitas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Tipe</a:t>
            </a:r>
            <a:r>
              <a:rPr lang="en-US" dirty="0" smtClean="0"/>
              <a:t> sampling </a:t>
            </a:r>
            <a:r>
              <a:rPr lang="en-US" dirty="0" err="1" smtClean="0"/>
              <a:t>probabilitas</a:t>
            </a:r>
            <a:r>
              <a:rPr lang="en-US" dirty="0" smtClean="0"/>
              <a:t> yang paling </a:t>
            </a:r>
            <a:r>
              <a:rPr lang="en-US" dirty="0" err="1" smtClean="0"/>
              <a:t>sederhana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random,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acak</a:t>
            </a:r>
            <a:r>
              <a:rPr lang="en-US" dirty="0" smtClean="0"/>
              <a:t> </a:t>
            </a:r>
            <a:r>
              <a:rPr lang="en-US" dirty="0" err="1" smtClean="0"/>
              <a:t>sederhana</a:t>
            </a:r>
            <a:endParaRPr lang="en-US" dirty="0" smtClean="0"/>
          </a:p>
          <a:p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acak</a:t>
            </a:r>
            <a:r>
              <a:rPr lang="en-US" dirty="0" smtClean="0"/>
              <a:t> </a:t>
            </a:r>
            <a:r>
              <a:rPr lang="en-US" dirty="0" err="1" smtClean="0"/>
              <a:t>sistematis</a:t>
            </a:r>
            <a:endParaRPr lang="en-US" dirty="0" smtClean="0"/>
          </a:p>
          <a:p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stratifikasi</a:t>
            </a:r>
            <a:endParaRPr lang="en-US" dirty="0" smtClean="0"/>
          </a:p>
          <a:p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kuota</a:t>
            </a:r>
            <a:r>
              <a:rPr lang="en-US" dirty="0" smtClean="0"/>
              <a:t> </a:t>
            </a:r>
            <a:r>
              <a:rPr lang="en-US" dirty="0" err="1" smtClean="0"/>
              <a:t>multitahap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4708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27</TotalTime>
  <Words>460</Words>
  <Application>Microsoft Office PowerPoint</Application>
  <PresentationFormat>On-screen Show (4:3)</PresentationFormat>
  <Paragraphs>39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Foundry</vt:lpstr>
      <vt:lpstr>Populasi</vt:lpstr>
      <vt:lpstr>Kesalahan dalam penelitian</vt:lpstr>
      <vt:lpstr>Metode Penarikan sampel</vt:lpstr>
      <vt:lpstr>Sampel Nonprobabilitas</vt:lpstr>
      <vt:lpstr>Sampel tersedia </vt:lpstr>
      <vt:lpstr>Sampel terpilih</vt:lpstr>
      <vt:lpstr>Sampel quota</vt:lpstr>
      <vt:lpstr>Sampel bola salju</vt:lpstr>
      <vt:lpstr>Sampel probabilitas</vt:lpstr>
      <vt:lpstr>Ukuran sampel ditentukan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Populasi</dc:title>
  <dc:creator>BU FAJAR</dc:creator>
  <cp:lastModifiedBy>BU FAJAR</cp:lastModifiedBy>
  <cp:revision>5</cp:revision>
  <dcterms:created xsi:type="dcterms:W3CDTF">2006-08-16T00:00:00Z</dcterms:created>
  <dcterms:modified xsi:type="dcterms:W3CDTF">2018-03-21T03:21:07Z</dcterms:modified>
</cp:coreProperties>
</file>