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7" r:id="rId2"/>
    <p:sldId id="256" r:id="rId3"/>
    <p:sldId id="258" r:id="rId4"/>
    <p:sldId id="259" r:id="rId5"/>
    <p:sldId id="260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1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A03253-B7DC-44FA-8B81-D5CBECEA0406}" type="doc">
      <dgm:prSet loTypeId="urn:microsoft.com/office/officeart/2005/8/layout/targe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E0050BB-0B58-4188-8790-95CBA40E766A}">
      <dgm:prSet phldrT="[Text]" custT="1"/>
      <dgm:spPr/>
      <dgm:t>
        <a:bodyPr/>
        <a:lstStyle/>
        <a:p>
          <a:pPr algn="l"/>
          <a:r>
            <a:rPr lang="en-US" sz="1800" dirty="0" smtClean="0">
              <a:latin typeface="Cambria" pitchFamily="18" charset="0"/>
            </a:rPr>
            <a:t>1) </a:t>
          </a:r>
          <a:r>
            <a:rPr lang="en-US" sz="1800" b="1" dirty="0" err="1" smtClean="0">
              <a:solidFill>
                <a:schemeClr val="tx1"/>
              </a:solidFill>
              <a:latin typeface="Cambria" pitchFamily="18" charset="0"/>
            </a:rPr>
            <a:t>Nilai-nilai</a:t>
          </a:r>
          <a:r>
            <a:rPr lang="en-US" sz="1800" dirty="0" smtClean="0">
              <a:latin typeface="Cambria" pitchFamily="18" charset="0"/>
            </a:rPr>
            <a:t> </a:t>
          </a:r>
          <a:r>
            <a:rPr lang="en-US" sz="1800" dirty="0" err="1" smtClean="0">
              <a:latin typeface="Cambria" pitchFamily="18" charset="0"/>
            </a:rPr>
            <a:t>adalah</a:t>
          </a:r>
          <a:r>
            <a:rPr lang="en-US" sz="1800" dirty="0" smtClean="0">
              <a:latin typeface="Cambria" pitchFamily="18" charset="0"/>
            </a:rPr>
            <a:t> </a:t>
          </a:r>
          <a:r>
            <a:rPr lang="en-US" sz="1800" dirty="0" err="1" smtClean="0">
              <a:latin typeface="Cambria" pitchFamily="18" charset="0"/>
            </a:rPr>
            <a:t>orientasi</a:t>
          </a:r>
          <a:r>
            <a:rPr lang="en-US" sz="1800" dirty="0" smtClean="0">
              <a:latin typeface="Cambria" pitchFamily="18" charset="0"/>
            </a:rPr>
            <a:t> ideal yang </a:t>
          </a:r>
          <a:r>
            <a:rPr lang="en-US" sz="1800" dirty="0" err="1" smtClean="0">
              <a:latin typeface="Cambria" pitchFamily="18" charset="0"/>
            </a:rPr>
            <a:t>berdasarkan</a:t>
          </a:r>
          <a:r>
            <a:rPr lang="en-US" sz="1800" dirty="0" smtClean="0">
              <a:latin typeface="Cambria" pitchFamily="18" charset="0"/>
            </a:rPr>
            <a:t> </a:t>
          </a:r>
          <a:r>
            <a:rPr lang="en-US" sz="1800" dirty="0" err="1" smtClean="0">
              <a:latin typeface="Cambria" pitchFamily="18" charset="0"/>
            </a:rPr>
            <a:t>kepercayaan</a:t>
          </a:r>
          <a:r>
            <a:rPr lang="en-US" sz="1800" dirty="0" smtClean="0">
              <a:latin typeface="Cambria" pitchFamily="18" charset="0"/>
            </a:rPr>
            <a:t>. </a:t>
          </a:r>
          <a:endParaRPr lang="en-US" sz="1800" dirty="0"/>
        </a:p>
      </dgm:t>
    </dgm:pt>
    <dgm:pt modelId="{9548006C-6EFF-4036-8016-8B3D0A41255F}" type="parTrans" cxnId="{503D6533-6361-4148-B3A6-962B9597DEE3}">
      <dgm:prSet/>
      <dgm:spPr/>
      <dgm:t>
        <a:bodyPr/>
        <a:lstStyle/>
        <a:p>
          <a:endParaRPr lang="en-US"/>
        </a:p>
      </dgm:t>
    </dgm:pt>
    <dgm:pt modelId="{87B8D74E-54CD-435F-85A2-8DC45766BDA6}" type="sibTrans" cxnId="{503D6533-6361-4148-B3A6-962B9597DEE3}">
      <dgm:prSet/>
      <dgm:spPr/>
      <dgm:t>
        <a:bodyPr/>
        <a:lstStyle/>
        <a:p>
          <a:endParaRPr lang="en-US"/>
        </a:p>
      </dgm:t>
    </dgm:pt>
    <dgm:pt modelId="{FA5437DF-BE41-4546-8B4F-C83E9BF9DE43}">
      <dgm:prSet phldrT="[Text]" custT="1"/>
      <dgm:spPr/>
      <dgm:t>
        <a:bodyPr/>
        <a:lstStyle/>
        <a:p>
          <a:r>
            <a:rPr lang="en-US" sz="1600" dirty="0" smtClean="0">
              <a:latin typeface="Cambria" pitchFamily="18" charset="0"/>
            </a:rPr>
            <a:t>3) </a:t>
          </a:r>
          <a:r>
            <a:rPr lang="en-US" sz="1600" b="1" dirty="0" err="1" smtClean="0">
              <a:solidFill>
                <a:schemeClr val="tx1"/>
              </a:solidFill>
              <a:latin typeface="Cambria" pitchFamily="18" charset="0"/>
            </a:rPr>
            <a:t>Kepercayaan</a:t>
          </a:r>
          <a:r>
            <a:rPr lang="en-US" sz="1600" dirty="0" smtClean="0">
              <a:latin typeface="Cambria" pitchFamily="18" charset="0"/>
            </a:rPr>
            <a:t> </a:t>
          </a:r>
          <a:r>
            <a:rPr lang="en-US" sz="1600" dirty="0" err="1" smtClean="0">
              <a:latin typeface="Cambria" pitchFamily="18" charset="0"/>
            </a:rPr>
            <a:t>adalah</a:t>
          </a:r>
          <a:r>
            <a:rPr lang="en-US" sz="1600" dirty="0" smtClean="0">
              <a:latin typeface="Cambria" pitchFamily="18" charset="0"/>
            </a:rPr>
            <a:t> </a:t>
          </a:r>
          <a:r>
            <a:rPr lang="en-US" sz="1600" dirty="0" err="1" smtClean="0">
              <a:latin typeface="Cambria" pitchFamily="18" charset="0"/>
            </a:rPr>
            <a:t>pandangan</a:t>
          </a:r>
          <a:r>
            <a:rPr lang="en-US" sz="1600" dirty="0" smtClean="0">
              <a:latin typeface="Cambria" pitchFamily="18" charset="0"/>
            </a:rPr>
            <a:t> </a:t>
          </a:r>
          <a:r>
            <a:rPr lang="en-US" sz="1600" dirty="0" err="1" smtClean="0">
              <a:latin typeface="Cambria" pitchFamily="18" charset="0"/>
            </a:rPr>
            <a:t>mendasar</a:t>
          </a:r>
          <a:r>
            <a:rPr lang="en-US" sz="1600" dirty="0" smtClean="0">
              <a:latin typeface="Cambria" pitchFamily="18" charset="0"/>
            </a:rPr>
            <a:t> </a:t>
          </a:r>
          <a:r>
            <a:rPr lang="en-US" sz="1600" dirty="0" err="1" smtClean="0">
              <a:latin typeface="Cambria" pitchFamily="18" charset="0"/>
            </a:rPr>
            <a:t>tentang</a:t>
          </a:r>
          <a:r>
            <a:rPr lang="en-US" sz="1600" dirty="0" smtClean="0">
              <a:latin typeface="Cambria" pitchFamily="18" charset="0"/>
            </a:rPr>
            <a:t> </a:t>
          </a:r>
          <a:r>
            <a:rPr lang="en-US" sz="1600" dirty="0" err="1" smtClean="0">
              <a:latin typeface="Cambria" pitchFamily="18" charset="0"/>
            </a:rPr>
            <a:t>apa</a:t>
          </a:r>
          <a:r>
            <a:rPr lang="en-US" sz="1600" dirty="0" smtClean="0">
              <a:latin typeface="Cambria" pitchFamily="18" charset="0"/>
            </a:rPr>
            <a:t> yang </a:t>
          </a:r>
          <a:r>
            <a:rPr lang="en-US" sz="1600" dirty="0" err="1" smtClean="0">
              <a:latin typeface="Cambria" pitchFamily="18" charset="0"/>
            </a:rPr>
            <a:t>baik</a:t>
          </a:r>
          <a:r>
            <a:rPr lang="en-US" sz="1600" dirty="0" smtClean="0">
              <a:latin typeface="Cambria" pitchFamily="18" charset="0"/>
            </a:rPr>
            <a:t> </a:t>
          </a:r>
          <a:r>
            <a:rPr lang="en-US" sz="1600" dirty="0" err="1" smtClean="0">
              <a:latin typeface="Cambria" pitchFamily="18" charset="0"/>
            </a:rPr>
            <a:t>dan</a:t>
          </a:r>
          <a:r>
            <a:rPr lang="en-US" sz="1600" dirty="0" smtClean="0">
              <a:latin typeface="Cambria" pitchFamily="18" charset="0"/>
            </a:rPr>
            <a:t> </a:t>
          </a:r>
          <a:r>
            <a:rPr lang="en-US" sz="1600" dirty="0" err="1" smtClean="0">
              <a:latin typeface="Cambria" pitchFamily="18" charset="0"/>
            </a:rPr>
            <a:t>apa</a:t>
          </a:r>
          <a:r>
            <a:rPr lang="en-US" sz="1600" dirty="0" smtClean="0">
              <a:latin typeface="Cambria" pitchFamily="18" charset="0"/>
            </a:rPr>
            <a:t> yang </a:t>
          </a:r>
          <a:r>
            <a:rPr lang="en-US" sz="1600" dirty="0" err="1" smtClean="0">
              <a:latin typeface="Cambria" pitchFamily="18" charset="0"/>
            </a:rPr>
            <a:t>buruk</a:t>
          </a:r>
          <a:r>
            <a:rPr lang="en-US" sz="1600" dirty="0" smtClean="0">
              <a:latin typeface="Cambria" pitchFamily="18" charset="0"/>
            </a:rPr>
            <a:t>. Agar </a:t>
          </a:r>
          <a:r>
            <a:rPr lang="en-US" sz="1600" dirty="0" err="1" smtClean="0">
              <a:latin typeface="Cambria" pitchFamily="18" charset="0"/>
            </a:rPr>
            <a:t>kita</a:t>
          </a:r>
          <a:r>
            <a:rPr lang="en-US" sz="1600" dirty="0" smtClean="0">
              <a:latin typeface="Cambria" pitchFamily="18" charset="0"/>
            </a:rPr>
            <a:t> </a:t>
          </a:r>
          <a:r>
            <a:rPr lang="en-US" sz="1600" dirty="0" err="1" smtClean="0">
              <a:latin typeface="Cambria" pitchFamily="18" charset="0"/>
            </a:rPr>
            <a:t>dapat</a:t>
          </a:r>
          <a:r>
            <a:rPr lang="en-US" sz="1600" dirty="0" smtClean="0">
              <a:latin typeface="Cambria" pitchFamily="18" charset="0"/>
            </a:rPr>
            <a:t> </a:t>
          </a:r>
          <a:r>
            <a:rPr lang="en-US" sz="1600" dirty="0" err="1" smtClean="0">
              <a:latin typeface="Cambria" pitchFamily="18" charset="0"/>
            </a:rPr>
            <a:t>menjadi</a:t>
          </a:r>
          <a:r>
            <a:rPr lang="en-US" sz="1600" dirty="0" smtClean="0">
              <a:latin typeface="Cambria" pitchFamily="18" charset="0"/>
            </a:rPr>
            <a:t> </a:t>
          </a:r>
          <a:r>
            <a:rPr lang="en-US" sz="1600" dirty="0" err="1" smtClean="0">
              <a:latin typeface="Cambria" pitchFamily="18" charset="0"/>
            </a:rPr>
            <a:t>seorang</a:t>
          </a:r>
          <a:r>
            <a:rPr lang="en-US" sz="1600" dirty="0" smtClean="0">
              <a:latin typeface="Cambria" pitchFamily="18" charset="0"/>
            </a:rPr>
            <a:t> </a:t>
          </a:r>
          <a:r>
            <a:rPr lang="en-US" sz="1600" dirty="0" err="1" smtClean="0">
              <a:latin typeface="Cambria" pitchFamily="18" charset="0"/>
            </a:rPr>
            <a:t>komunikator</a:t>
          </a:r>
          <a:r>
            <a:rPr lang="en-US" sz="1600" dirty="0" smtClean="0">
              <a:latin typeface="Cambria" pitchFamily="18" charset="0"/>
            </a:rPr>
            <a:t> yang </a:t>
          </a:r>
          <a:r>
            <a:rPr lang="en-US" sz="1600" dirty="0" err="1" smtClean="0">
              <a:latin typeface="Cambria" pitchFamily="18" charset="0"/>
            </a:rPr>
            <a:t>baik</a:t>
          </a:r>
          <a:r>
            <a:rPr lang="en-US" sz="1600" dirty="0" smtClean="0">
              <a:latin typeface="Cambria" pitchFamily="18" charset="0"/>
            </a:rPr>
            <a:t> </a:t>
          </a:r>
          <a:r>
            <a:rPr lang="en-US" sz="1600" dirty="0" err="1" smtClean="0">
              <a:latin typeface="Cambria" pitchFamily="18" charset="0"/>
            </a:rPr>
            <a:t>maka</a:t>
          </a:r>
          <a:r>
            <a:rPr lang="en-US" sz="1600" dirty="0" smtClean="0">
              <a:latin typeface="Cambria" pitchFamily="18" charset="0"/>
            </a:rPr>
            <a:t> </a:t>
          </a:r>
          <a:r>
            <a:rPr lang="en-US" sz="1600" dirty="0" err="1" smtClean="0">
              <a:latin typeface="Cambria" pitchFamily="18" charset="0"/>
            </a:rPr>
            <a:t>seseorang</a:t>
          </a:r>
          <a:r>
            <a:rPr lang="en-US" sz="1600" dirty="0" smtClean="0">
              <a:latin typeface="Cambria" pitchFamily="18" charset="0"/>
            </a:rPr>
            <a:t> </a:t>
          </a:r>
          <a:r>
            <a:rPr lang="en-US" sz="1600" dirty="0" err="1" smtClean="0">
              <a:latin typeface="Cambria" pitchFamily="18" charset="0"/>
            </a:rPr>
            <a:t>harus</a:t>
          </a:r>
          <a:r>
            <a:rPr lang="en-US" sz="1600" dirty="0" smtClean="0">
              <a:latin typeface="Cambria" pitchFamily="18" charset="0"/>
            </a:rPr>
            <a:t> </a:t>
          </a:r>
          <a:r>
            <a:rPr lang="en-US" sz="1600" dirty="0" err="1" smtClean="0">
              <a:latin typeface="Cambria" pitchFamily="18" charset="0"/>
            </a:rPr>
            <a:t>memiliki</a:t>
          </a:r>
          <a:r>
            <a:rPr lang="en-US" sz="1600" dirty="0" smtClean="0">
              <a:latin typeface="Cambria" pitchFamily="18" charset="0"/>
            </a:rPr>
            <a:t> </a:t>
          </a:r>
          <a:r>
            <a:rPr lang="en-US" sz="1600" dirty="0" err="1" smtClean="0">
              <a:latin typeface="Cambria" pitchFamily="18" charset="0"/>
            </a:rPr>
            <a:t>kesadaran</a:t>
          </a:r>
          <a:r>
            <a:rPr lang="en-US" sz="1600" dirty="0" smtClean="0">
              <a:latin typeface="Cambria" pitchFamily="18" charset="0"/>
            </a:rPr>
            <a:t> </a:t>
          </a:r>
          <a:r>
            <a:rPr lang="en-US" sz="1600" dirty="0" err="1" smtClean="0">
              <a:latin typeface="Cambria" pitchFamily="18" charset="0"/>
            </a:rPr>
            <a:t>diri</a:t>
          </a:r>
          <a:r>
            <a:rPr lang="en-US" sz="1600" dirty="0" smtClean="0">
              <a:latin typeface="Cambria" pitchFamily="18" charset="0"/>
            </a:rPr>
            <a:t> yang </a:t>
          </a:r>
          <a:r>
            <a:rPr lang="en-US" sz="1600" dirty="0" err="1" smtClean="0">
              <a:latin typeface="Cambria" pitchFamily="18" charset="0"/>
            </a:rPr>
            <a:t>mencakup</a:t>
          </a:r>
          <a:r>
            <a:rPr lang="en-US" sz="1600" dirty="0" smtClean="0">
              <a:latin typeface="Cambria" pitchFamily="18" charset="0"/>
            </a:rPr>
            <a:t> </a:t>
          </a:r>
          <a:r>
            <a:rPr lang="en-US" sz="1600" dirty="0" err="1" smtClean="0">
              <a:latin typeface="Cambria" pitchFamily="18" charset="0"/>
            </a:rPr>
            <a:t>nilai-nilai</a:t>
          </a:r>
          <a:r>
            <a:rPr lang="en-US" sz="1600" dirty="0" smtClean="0">
              <a:latin typeface="Cambria" pitchFamily="18" charset="0"/>
            </a:rPr>
            <a:t>, </a:t>
          </a:r>
          <a:r>
            <a:rPr lang="en-US" sz="1600" dirty="0" err="1" smtClean="0">
              <a:latin typeface="Cambria" pitchFamily="18" charset="0"/>
            </a:rPr>
            <a:t>sikap</a:t>
          </a:r>
          <a:r>
            <a:rPr lang="en-US" sz="1600" dirty="0" smtClean="0">
              <a:latin typeface="Cambria" pitchFamily="18" charset="0"/>
            </a:rPr>
            <a:t>, </a:t>
          </a:r>
          <a:r>
            <a:rPr lang="en-US" sz="1600" dirty="0" err="1" smtClean="0">
              <a:latin typeface="Cambria" pitchFamily="18" charset="0"/>
            </a:rPr>
            <a:t>serta</a:t>
          </a:r>
          <a:r>
            <a:rPr lang="en-US" sz="1600" dirty="0" smtClean="0">
              <a:latin typeface="Cambria" pitchFamily="18" charset="0"/>
            </a:rPr>
            <a:t> </a:t>
          </a:r>
          <a:r>
            <a:rPr lang="en-US" sz="1600" dirty="0" err="1" smtClean="0">
              <a:latin typeface="Cambria" pitchFamily="18" charset="0"/>
            </a:rPr>
            <a:t>kepercayaan</a:t>
          </a:r>
          <a:r>
            <a:rPr lang="en-US" sz="1600" dirty="0" smtClean="0">
              <a:latin typeface="Cambria" pitchFamily="18" charset="0"/>
            </a:rPr>
            <a:t>. </a:t>
          </a:r>
          <a:endParaRPr lang="en-US" sz="1600" dirty="0"/>
        </a:p>
      </dgm:t>
    </dgm:pt>
    <dgm:pt modelId="{92244B45-CEC7-44C2-9D14-1035D5E7F125}" type="parTrans" cxnId="{4C1EB4F3-1AB0-433F-8FBD-F95BBCB449F0}">
      <dgm:prSet/>
      <dgm:spPr/>
      <dgm:t>
        <a:bodyPr/>
        <a:lstStyle/>
        <a:p>
          <a:endParaRPr lang="en-US"/>
        </a:p>
      </dgm:t>
    </dgm:pt>
    <dgm:pt modelId="{80693E9A-AD8A-4E3D-B42E-C53C2A76686D}" type="sibTrans" cxnId="{4C1EB4F3-1AB0-433F-8FBD-F95BBCB449F0}">
      <dgm:prSet/>
      <dgm:spPr/>
      <dgm:t>
        <a:bodyPr/>
        <a:lstStyle/>
        <a:p>
          <a:endParaRPr lang="en-US"/>
        </a:p>
      </dgm:t>
    </dgm:pt>
    <dgm:pt modelId="{AE8CE199-F2BA-4229-BE38-AE9E2384AB6C}">
      <dgm:prSet phldrT="[Text]" custT="1"/>
      <dgm:spPr/>
      <dgm:t>
        <a:bodyPr/>
        <a:lstStyle/>
        <a:p>
          <a:pPr algn="l"/>
          <a:r>
            <a:rPr lang="en-US" sz="1700" dirty="0" smtClean="0">
              <a:latin typeface="Cambria" pitchFamily="18" charset="0"/>
            </a:rPr>
            <a:t>2) </a:t>
          </a:r>
          <a:r>
            <a:rPr lang="en-US" sz="1700" b="1" dirty="0" err="1" smtClean="0">
              <a:solidFill>
                <a:schemeClr val="tx1"/>
              </a:solidFill>
              <a:latin typeface="Cambria" pitchFamily="18" charset="0"/>
            </a:rPr>
            <a:t>Sikap</a:t>
          </a:r>
          <a:r>
            <a:rPr lang="en-US" sz="1700" dirty="0" smtClean="0">
              <a:latin typeface="Cambria" pitchFamily="18" charset="0"/>
            </a:rPr>
            <a:t> </a:t>
          </a:r>
          <a:r>
            <a:rPr lang="en-US" sz="1700" dirty="0" err="1" smtClean="0">
              <a:latin typeface="Cambria" pitchFamily="18" charset="0"/>
            </a:rPr>
            <a:t>adalah</a:t>
          </a:r>
          <a:r>
            <a:rPr lang="en-US" sz="1700" dirty="0" smtClean="0">
              <a:latin typeface="Cambria" pitchFamily="18" charset="0"/>
            </a:rPr>
            <a:t> </a:t>
          </a:r>
          <a:r>
            <a:rPr lang="en-US" sz="1700" dirty="0" err="1" smtClean="0">
              <a:latin typeface="Cambria" pitchFamily="18" charset="0"/>
            </a:rPr>
            <a:t>reaksi</a:t>
          </a:r>
          <a:r>
            <a:rPr lang="en-US" sz="1700" dirty="0" smtClean="0">
              <a:latin typeface="Cambria" pitchFamily="18" charset="0"/>
            </a:rPr>
            <a:t> </a:t>
          </a:r>
          <a:r>
            <a:rPr lang="en-US" sz="1700" dirty="0" err="1" smtClean="0">
              <a:latin typeface="Cambria" pitchFamily="18" charset="0"/>
            </a:rPr>
            <a:t>terhadap</a:t>
          </a:r>
          <a:r>
            <a:rPr lang="en-US" sz="1700" dirty="0" smtClean="0">
              <a:latin typeface="Cambria" pitchFamily="18" charset="0"/>
            </a:rPr>
            <a:t> orang </a:t>
          </a:r>
          <a:r>
            <a:rPr lang="en-US" sz="1700" dirty="0" err="1" smtClean="0">
              <a:latin typeface="Cambria" pitchFamily="18" charset="0"/>
            </a:rPr>
            <a:t>atau</a:t>
          </a:r>
          <a:r>
            <a:rPr lang="en-US" sz="1700" dirty="0" smtClean="0">
              <a:latin typeface="Cambria" pitchFamily="18" charset="0"/>
            </a:rPr>
            <a:t> </a:t>
          </a:r>
          <a:r>
            <a:rPr lang="en-US" sz="1700" dirty="0" err="1" smtClean="0">
              <a:latin typeface="Cambria" pitchFamily="18" charset="0"/>
            </a:rPr>
            <a:t>kejadian</a:t>
          </a:r>
          <a:r>
            <a:rPr lang="en-US" sz="1700" dirty="0" smtClean="0">
              <a:latin typeface="Cambria" pitchFamily="18" charset="0"/>
            </a:rPr>
            <a:t> yang </a:t>
          </a:r>
          <a:r>
            <a:rPr lang="en-US" sz="1700" dirty="0" err="1" smtClean="0">
              <a:latin typeface="Cambria" pitchFamily="18" charset="0"/>
            </a:rPr>
            <a:t>dapat</a:t>
          </a:r>
          <a:r>
            <a:rPr lang="en-US" sz="1700" dirty="0" smtClean="0">
              <a:latin typeface="Cambria" pitchFamily="18" charset="0"/>
            </a:rPr>
            <a:t> </a:t>
          </a:r>
          <a:r>
            <a:rPr lang="en-US" sz="1700" dirty="0" err="1" smtClean="0">
              <a:latin typeface="Cambria" pitchFamily="18" charset="0"/>
            </a:rPr>
            <a:t>dipelajari</a:t>
          </a:r>
          <a:r>
            <a:rPr lang="en-US" sz="1700" dirty="0" smtClean="0">
              <a:latin typeface="Cambria" pitchFamily="18" charset="0"/>
            </a:rPr>
            <a:t> </a:t>
          </a:r>
          <a:r>
            <a:rPr lang="en-US" sz="1700" dirty="0" err="1" smtClean="0">
              <a:latin typeface="Cambria" pitchFamily="18" charset="0"/>
            </a:rPr>
            <a:t>dan</a:t>
          </a:r>
          <a:r>
            <a:rPr lang="en-US" sz="1700" dirty="0" smtClean="0">
              <a:latin typeface="Cambria" pitchFamily="18" charset="0"/>
            </a:rPr>
            <a:t> </a:t>
          </a:r>
          <a:r>
            <a:rPr lang="en-US" sz="1700" dirty="0" err="1" smtClean="0">
              <a:latin typeface="Cambria" pitchFamily="18" charset="0"/>
            </a:rPr>
            <a:t>berimplikasi</a:t>
          </a:r>
          <a:r>
            <a:rPr lang="en-US" sz="1700" dirty="0" smtClean="0">
              <a:latin typeface="Cambria" pitchFamily="18" charset="0"/>
            </a:rPr>
            <a:t> </a:t>
          </a:r>
          <a:r>
            <a:rPr lang="en-US" sz="1700" dirty="0" err="1" smtClean="0">
              <a:latin typeface="Cambria" pitchFamily="18" charset="0"/>
            </a:rPr>
            <a:t>terhadap</a:t>
          </a:r>
          <a:r>
            <a:rPr lang="en-US" sz="1700" dirty="0" smtClean="0">
              <a:latin typeface="Cambria" pitchFamily="18" charset="0"/>
            </a:rPr>
            <a:t> </a:t>
          </a:r>
          <a:r>
            <a:rPr lang="en-US" sz="1700" dirty="0" err="1" smtClean="0">
              <a:latin typeface="Cambria" pitchFamily="18" charset="0"/>
            </a:rPr>
            <a:t>evaluasi</a:t>
          </a:r>
          <a:r>
            <a:rPr lang="en-US" sz="1700" dirty="0" smtClean="0">
              <a:latin typeface="Cambria" pitchFamily="18" charset="0"/>
            </a:rPr>
            <a:t> </a:t>
          </a:r>
          <a:r>
            <a:rPr lang="en-US" sz="1700" dirty="0" err="1" smtClean="0">
              <a:latin typeface="Cambria" pitchFamily="18" charset="0"/>
            </a:rPr>
            <a:t>positif</a:t>
          </a:r>
          <a:r>
            <a:rPr lang="en-US" sz="1700" dirty="0" smtClean="0">
              <a:latin typeface="Cambria" pitchFamily="18" charset="0"/>
            </a:rPr>
            <a:t> </a:t>
          </a:r>
          <a:r>
            <a:rPr lang="en-US" sz="1700" dirty="0" err="1" smtClean="0">
              <a:latin typeface="Cambria" pitchFamily="18" charset="0"/>
            </a:rPr>
            <a:t>atau</a:t>
          </a:r>
          <a:r>
            <a:rPr lang="en-US" sz="1700" dirty="0" smtClean="0">
              <a:latin typeface="Cambria" pitchFamily="18" charset="0"/>
            </a:rPr>
            <a:t> </a:t>
          </a:r>
          <a:r>
            <a:rPr lang="en-US" sz="1700" dirty="0" err="1" smtClean="0">
              <a:latin typeface="Cambria" pitchFamily="18" charset="0"/>
            </a:rPr>
            <a:t>negatif</a:t>
          </a:r>
          <a:r>
            <a:rPr lang="en-US" sz="1700" dirty="0" smtClean="0">
              <a:latin typeface="Cambria" pitchFamily="18" charset="0"/>
            </a:rPr>
            <a:t> </a:t>
          </a:r>
          <a:r>
            <a:rPr lang="en-US" sz="1700" dirty="0" err="1" smtClean="0">
              <a:latin typeface="Cambria" pitchFamily="18" charset="0"/>
            </a:rPr>
            <a:t>tentang</a:t>
          </a:r>
          <a:r>
            <a:rPr lang="en-US" sz="1700" dirty="0" smtClean="0">
              <a:latin typeface="Cambria" pitchFamily="18" charset="0"/>
            </a:rPr>
            <a:t> </a:t>
          </a:r>
          <a:r>
            <a:rPr lang="en-US" sz="1700" dirty="0" err="1" smtClean="0">
              <a:latin typeface="Cambria" pitchFamily="18" charset="0"/>
            </a:rPr>
            <a:t>seseorang</a:t>
          </a:r>
          <a:r>
            <a:rPr lang="en-US" sz="1700" dirty="0" smtClean="0">
              <a:latin typeface="Cambria" pitchFamily="18" charset="0"/>
            </a:rPr>
            <a:t> </a:t>
          </a:r>
          <a:r>
            <a:rPr lang="en-US" sz="1700" dirty="0" err="1" smtClean="0">
              <a:latin typeface="Cambria" pitchFamily="18" charset="0"/>
            </a:rPr>
            <a:t>atau</a:t>
          </a:r>
          <a:r>
            <a:rPr lang="en-US" sz="1700" dirty="0" smtClean="0">
              <a:latin typeface="Cambria" pitchFamily="18" charset="0"/>
            </a:rPr>
            <a:t> </a:t>
          </a:r>
          <a:r>
            <a:rPr lang="en-US" sz="1700" dirty="0" err="1" smtClean="0">
              <a:latin typeface="Cambria" pitchFamily="18" charset="0"/>
            </a:rPr>
            <a:t>sesuatu</a:t>
          </a:r>
          <a:r>
            <a:rPr lang="en-US" sz="1700" dirty="0" smtClean="0">
              <a:latin typeface="Cambria" pitchFamily="18" charset="0"/>
            </a:rPr>
            <a:t>.</a:t>
          </a:r>
          <a:endParaRPr lang="en-US" sz="1700" dirty="0"/>
        </a:p>
      </dgm:t>
    </dgm:pt>
    <dgm:pt modelId="{2FAD964A-4CAE-4CF3-A76C-1BF6CDEFF7BE}" type="sibTrans" cxnId="{6A255DE4-7154-458A-817C-AF8DDCC1E2AB}">
      <dgm:prSet/>
      <dgm:spPr/>
      <dgm:t>
        <a:bodyPr/>
        <a:lstStyle/>
        <a:p>
          <a:endParaRPr lang="en-US"/>
        </a:p>
      </dgm:t>
    </dgm:pt>
    <dgm:pt modelId="{D140D032-A6F1-415B-BE9F-ECFEAE8A2BA3}" type="parTrans" cxnId="{6A255DE4-7154-458A-817C-AF8DDCC1E2AB}">
      <dgm:prSet/>
      <dgm:spPr/>
      <dgm:t>
        <a:bodyPr/>
        <a:lstStyle/>
        <a:p>
          <a:endParaRPr lang="en-US"/>
        </a:p>
      </dgm:t>
    </dgm:pt>
    <dgm:pt modelId="{33EBA3AC-37BC-4142-88DA-F0134CD06891}" type="pres">
      <dgm:prSet presAssocID="{F5A03253-B7DC-44FA-8B81-D5CBECEA0406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B469B561-8B51-41BD-B546-1D74E0041179}" type="pres">
      <dgm:prSet presAssocID="{0E0050BB-0B58-4188-8790-95CBA40E766A}" presName="circle1" presStyleLbl="node1" presStyleIdx="0" presStyleCnt="3" custScaleX="107093" custScaleY="100666" custLinFactNeighborY="-4198">
        <dgm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dgm:style>
      </dgm:prSet>
      <dgm:spPr/>
    </dgm:pt>
    <dgm:pt modelId="{82FDFF15-731B-44F2-8D5A-5F843E9B2959}" type="pres">
      <dgm:prSet presAssocID="{0E0050BB-0B58-4188-8790-95CBA40E766A}" presName="space" presStyleCnt="0"/>
      <dgm:spPr/>
    </dgm:pt>
    <dgm:pt modelId="{80A0C39A-61F4-42A3-8D67-B323D7876B5A}" type="pres">
      <dgm:prSet presAssocID="{0E0050BB-0B58-4188-8790-95CBA40E766A}" presName="rect1" presStyleLbl="alignAcc1" presStyleIdx="0" presStyleCnt="3" custLinFactNeighborY="-4270"/>
      <dgm:spPr/>
      <dgm:t>
        <a:bodyPr/>
        <a:lstStyle/>
        <a:p>
          <a:endParaRPr lang="en-US"/>
        </a:p>
      </dgm:t>
    </dgm:pt>
    <dgm:pt modelId="{1B16700B-C6F0-436B-96E6-95C1FB7F4FAE}" type="pres">
      <dgm:prSet presAssocID="{AE8CE199-F2BA-4229-BE38-AE9E2384AB6C}" presName="vertSpace2" presStyleLbl="node1" presStyleIdx="0" presStyleCnt="3"/>
      <dgm:spPr/>
    </dgm:pt>
    <dgm:pt modelId="{4BAC58F8-40D5-47F8-8C20-E39AF5329982}" type="pres">
      <dgm:prSet presAssocID="{AE8CE199-F2BA-4229-BE38-AE9E2384AB6C}" presName="circle2" presStyleLbl="node1" presStyleIdx="1" presStyleCnt="3" custLinFactNeighborX="637" custLinFactNeighborY="-13398">
        <dgm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dgm:style>
      </dgm:prSet>
      <dgm:spPr/>
    </dgm:pt>
    <dgm:pt modelId="{5A14AE1E-C349-4B20-9CAF-F8B8F61F6663}" type="pres">
      <dgm:prSet presAssocID="{AE8CE199-F2BA-4229-BE38-AE9E2384AB6C}" presName="rect2" presStyleLbl="alignAcc1" presStyleIdx="1" presStyleCnt="3" custLinFactNeighborY="-13348"/>
      <dgm:spPr/>
      <dgm:t>
        <a:bodyPr/>
        <a:lstStyle/>
        <a:p>
          <a:endParaRPr lang="en-US"/>
        </a:p>
      </dgm:t>
    </dgm:pt>
    <dgm:pt modelId="{77A2486C-A072-4E20-B1DD-7637D9A2D754}" type="pres">
      <dgm:prSet presAssocID="{FA5437DF-BE41-4546-8B4F-C83E9BF9DE43}" presName="vertSpace3" presStyleLbl="node1" presStyleIdx="1" presStyleCnt="3"/>
      <dgm:spPr/>
    </dgm:pt>
    <dgm:pt modelId="{C54C8D21-B466-4483-B726-E56D8A359618}" type="pres">
      <dgm:prSet presAssocID="{FA5437DF-BE41-4546-8B4F-C83E9BF9DE43}" presName="circle3" presStyleLbl="node1" presStyleIdx="2" presStyleCnt="3" custLinFactNeighborY="-30486">
        <dgm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dgm:style>
      </dgm:prSet>
      <dgm:spPr/>
    </dgm:pt>
    <dgm:pt modelId="{36C72311-58D0-48DF-8929-31B34EC71BF0}" type="pres">
      <dgm:prSet presAssocID="{FA5437DF-BE41-4546-8B4F-C83E9BF9DE43}" presName="rect3" presStyleLbl="alignAcc1" presStyleIdx="2" presStyleCnt="3" custScaleX="100000" custScaleY="154025" custLinFactNeighborX="1595"/>
      <dgm:spPr/>
      <dgm:t>
        <a:bodyPr/>
        <a:lstStyle/>
        <a:p>
          <a:endParaRPr lang="en-US"/>
        </a:p>
      </dgm:t>
    </dgm:pt>
    <dgm:pt modelId="{EB5C1517-3C84-4F86-A307-581261ADC189}" type="pres">
      <dgm:prSet presAssocID="{0E0050BB-0B58-4188-8790-95CBA40E766A}" presName="rect1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81B72A-ED1C-467C-AB1B-28D28C7ABEC7}" type="pres">
      <dgm:prSet presAssocID="{AE8CE199-F2BA-4229-BE38-AE9E2384AB6C}" presName="rect2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7E9ECE-434D-463E-97C5-9A3343FDB0A7}" type="pres">
      <dgm:prSet presAssocID="{FA5437DF-BE41-4546-8B4F-C83E9BF9DE43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42F00F2-E9D6-4934-B881-547FEF2DDE9B}" type="presOf" srcId="{FA5437DF-BE41-4546-8B4F-C83E9BF9DE43}" destId="{36C72311-58D0-48DF-8929-31B34EC71BF0}" srcOrd="0" destOrd="0" presId="urn:microsoft.com/office/officeart/2005/8/layout/target3"/>
    <dgm:cxn modelId="{503D6533-6361-4148-B3A6-962B9597DEE3}" srcId="{F5A03253-B7DC-44FA-8B81-D5CBECEA0406}" destId="{0E0050BB-0B58-4188-8790-95CBA40E766A}" srcOrd="0" destOrd="0" parTransId="{9548006C-6EFF-4036-8016-8B3D0A41255F}" sibTransId="{87B8D74E-54CD-435F-85A2-8DC45766BDA6}"/>
    <dgm:cxn modelId="{6807220A-803D-4534-A0A6-A9B6CC020117}" type="presOf" srcId="{0E0050BB-0B58-4188-8790-95CBA40E766A}" destId="{EB5C1517-3C84-4F86-A307-581261ADC189}" srcOrd="1" destOrd="0" presId="urn:microsoft.com/office/officeart/2005/8/layout/target3"/>
    <dgm:cxn modelId="{BF8E5A73-23A9-496D-B96D-ACFBCF132457}" type="presOf" srcId="{0E0050BB-0B58-4188-8790-95CBA40E766A}" destId="{80A0C39A-61F4-42A3-8D67-B323D7876B5A}" srcOrd="0" destOrd="0" presId="urn:microsoft.com/office/officeart/2005/8/layout/target3"/>
    <dgm:cxn modelId="{16CF4105-D1FC-455B-BE78-A98B37E5AD16}" type="presOf" srcId="{AE8CE199-F2BA-4229-BE38-AE9E2384AB6C}" destId="{5A14AE1E-C349-4B20-9CAF-F8B8F61F6663}" srcOrd="0" destOrd="0" presId="urn:microsoft.com/office/officeart/2005/8/layout/target3"/>
    <dgm:cxn modelId="{4C1EB4F3-1AB0-433F-8FBD-F95BBCB449F0}" srcId="{F5A03253-B7DC-44FA-8B81-D5CBECEA0406}" destId="{FA5437DF-BE41-4546-8B4F-C83E9BF9DE43}" srcOrd="2" destOrd="0" parTransId="{92244B45-CEC7-44C2-9D14-1035D5E7F125}" sibTransId="{80693E9A-AD8A-4E3D-B42E-C53C2A76686D}"/>
    <dgm:cxn modelId="{A67CA345-D5F4-4E55-89DE-E392EAC0F90F}" type="presOf" srcId="{FA5437DF-BE41-4546-8B4F-C83E9BF9DE43}" destId="{1A7E9ECE-434D-463E-97C5-9A3343FDB0A7}" srcOrd="1" destOrd="0" presId="urn:microsoft.com/office/officeart/2005/8/layout/target3"/>
    <dgm:cxn modelId="{82190788-5ED4-4480-A0BF-6F4D5B4968F9}" type="presOf" srcId="{F5A03253-B7DC-44FA-8B81-D5CBECEA0406}" destId="{33EBA3AC-37BC-4142-88DA-F0134CD06891}" srcOrd="0" destOrd="0" presId="urn:microsoft.com/office/officeart/2005/8/layout/target3"/>
    <dgm:cxn modelId="{B4B176D4-8E20-4C4D-BB31-141ADA0A1F01}" type="presOf" srcId="{AE8CE199-F2BA-4229-BE38-AE9E2384AB6C}" destId="{3681B72A-ED1C-467C-AB1B-28D28C7ABEC7}" srcOrd="1" destOrd="0" presId="urn:microsoft.com/office/officeart/2005/8/layout/target3"/>
    <dgm:cxn modelId="{6A255DE4-7154-458A-817C-AF8DDCC1E2AB}" srcId="{F5A03253-B7DC-44FA-8B81-D5CBECEA0406}" destId="{AE8CE199-F2BA-4229-BE38-AE9E2384AB6C}" srcOrd="1" destOrd="0" parTransId="{D140D032-A6F1-415B-BE9F-ECFEAE8A2BA3}" sibTransId="{2FAD964A-4CAE-4CF3-A76C-1BF6CDEFF7BE}"/>
    <dgm:cxn modelId="{5BAA874E-8221-4582-9A5F-1CB6D9491BD6}" type="presParOf" srcId="{33EBA3AC-37BC-4142-88DA-F0134CD06891}" destId="{B469B561-8B51-41BD-B546-1D74E0041179}" srcOrd="0" destOrd="0" presId="urn:microsoft.com/office/officeart/2005/8/layout/target3"/>
    <dgm:cxn modelId="{21356FBC-B38F-43A7-9532-C47CA5C4F7C6}" type="presParOf" srcId="{33EBA3AC-37BC-4142-88DA-F0134CD06891}" destId="{82FDFF15-731B-44F2-8D5A-5F843E9B2959}" srcOrd="1" destOrd="0" presId="urn:microsoft.com/office/officeart/2005/8/layout/target3"/>
    <dgm:cxn modelId="{A8A129B8-3754-4DE0-AE53-6411B6E8D2A3}" type="presParOf" srcId="{33EBA3AC-37BC-4142-88DA-F0134CD06891}" destId="{80A0C39A-61F4-42A3-8D67-B323D7876B5A}" srcOrd="2" destOrd="0" presId="urn:microsoft.com/office/officeart/2005/8/layout/target3"/>
    <dgm:cxn modelId="{B9F7BDEC-7444-4875-866F-FF2E23FF9CF2}" type="presParOf" srcId="{33EBA3AC-37BC-4142-88DA-F0134CD06891}" destId="{1B16700B-C6F0-436B-96E6-95C1FB7F4FAE}" srcOrd="3" destOrd="0" presId="urn:microsoft.com/office/officeart/2005/8/layout/target3"/>
    <dgm:cxn modelId="{ED731465-E105-4675-9463-6498F200A8BD}" type="presParOf" srcId="{33EBA3AC-37BC-4142-88DA-F0134CD06891}" destId="{4BAC58F8-40D5-47F8-8C20-E39AF5329982}" srcOrd="4" destOrd="0" presId="urn:microsoft.com/office/officeart/2005/8/layout/target3"/>
    <dgm:cxn modelId="{7774FE40-9D54-4653-B2F5-F757A9532888}" type="presParOf" srcId="{33EBA3AC-37BC-4142-88DA-F0134CD06891}" destId="{5A14AE1E-C349-4B20-9CAF-F8B8F61F6663}" srcOrd="5" destOrd="0" presId="urn:microsoft.com/office/officeart/2005/8/layout/target3"/>
    <dgm:cxn modelId="{5D719A40-227E-4F84-AA86-B0DFFC0455B5}" type="presParOf" srcId="{33EBA3AC-37BC-4142-88DA-F0134CD06891}" destId="{77A2486C-A072-4E20-B1DD-7637D9A2D754}" srcOrd="6" destOrd="0" presId="urn:microsoft.com/office/officeart/2005/8/layout/target3"/>
    <dgm:cxn modelId="{49E8E370-A330-4472-BEC1-9964D814708C}" type="presParOf" srcId="{33EBA3AC-37BC-4142-88DA-F0134CD06891}" destId="{C54C8D21-B466-4483-B726-E56D8A359618}" srcOrd="7" destOrd="0" presId="urn:microsoft.com/office/officeart/2005/8/layout/target3"/>
    <dgm:cxn modelId="{EEA1A166-0591-4B90-BF02-82272DD6754E}" type="presParOf" srcId="{33EBA3AC-37BC-4142-88DA-F0134CD06891}" destId="{36C72311-58D0-48DF-8929-31B34EC71BF0}" srcOrd="8" destOrd="0" presId="urn:microsoft.com/office/officeart/2005/8/layout/target3"/>
    <dgm:cxn modelId="{ABE21E31-448C-445F-8A2E-B1E32079B6D0}" type="presParOf" srcId="{33EBA3AC-37BC-4142-88DA-F0134CD06891}" destId="{EB5C1517-3C84-4F86-A307-581261ADC189}" srcOrd="9" destOrd="0" presId="urn:microsoft.com/office/officeart/2005/8/layout/target3"/>
    <dgm:cxn modelId="{C8096C9A-14F3-4497-94B4-75BAD983AE4E}" type="presParOf" srcId="{33EBA3AC-37BC-4142-88DA-F0134CD06891}" destId="{3681B72A-ED1C-467C-AB1B-28D28C7ABEC7}" srcOrd="10" destOrd="0" presId="urn:microsoft.com/office/officeart/2005/8/layout/target3"/>
    <dgm:cxn modelId="{C99A06C9-1566-4C96-90AC-B7B6AA8E2D3A}" type="presParOf" srcId="{33EBA3AC-37BC-4142-88DA-F0134CD06891}" destId="{1A7E9ECE-434D-463E-97C5-9A3343FDB0A7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69B561-8B51-41BD-B546-1D74E0041179}">
      <dsp:nvSpPr>
        <dsp:cNvPr id="0" name=""/>
        <dsp:cNvSpPr/>
      </dsp:nvSpPr>
      <dsp:spPr>
        <a:xfrm>
          <a:off x="-64858" y="37474"/>
          <a:ext cx="3917033" cy="3681959"/>
        </a:xfrm>
        <a:prstGeom prst="pie">
          <a:avLst>
            <a:gd name="adj1" fmla="val 5400000"/>
            <a:gd name="adj2" fmla="val 16200000"/>
          </a:avLst>
        </a:prstGeom>
        <a:solidFill>
          <a:schemeClr val="accent4"/>
        </a:solidFill>
        <a:ln w="44450" cap="flat" cmpd="sng" algn="ctr">
          <a:solidFill>
            <a:schemeClr val="lt1"/>
          </a:solidFill>
          <a:prstDash val="solid"/>
        </a:ln>
        <a:effectLst/>
      </dsp:spPr>
      <dsp:style>
        <a:lnRef idx="3">
          <a:schemeClr val="lt1"/>
        </a:lnRef>
        <a:fillRef idx="1">
          <a:schemeClr val="accent4"/>
        </a:fillRef>
        <a:effectRef idx="1">
          <a:schemeClr val="accent4"/>
        </a:effectRef>
        <a:fontRef idx="minor">
          <a:schemeClr val="lt1"/>
        </a:fontRef>
      </dsp:style>
    </dsp:sp>
    <dsp:sp modelId="{80A0C39A-61F4-42A3-8D67-B323D7876B5A}">
      <dsp:nvSpPr>
        <dsp:cNvPr id="0" name=""/>
        <dsp:cNvSpPr/>
      </dsp:nvSpPr>
      <dsp:spPr>
        <a:xfrm>
          <a:off x="1893658" y="47020"/>
          <a:ext cx="4267200" cy="365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Cambria" pitchFamily="18" charset="0"/>
            </a:rPr>
            <a:t>1) </a:t>
          </a:r>
          <a:r>
            <a:rPr lang="en-US" sz="1800" b="1" kern="1200" dirty="0" err="1" smtClean="0">
              <a:solidFill>
                <a:schemeClr val="tx1"/>
              </a:solidFill>
              <a:latin typeface="Cambria" pitchFamily="18" charset="0"/>
            </a:rPr>
            <a:t>Nilai-nilai</a:t>
          </a:r>
          <a:r>
            <a:rPr lang="en-US" sz="1800" kern="1200" dirty="0" smtClean="0">
              <a:latin typeface="Cambria" pitchFamily="18" charset="0"/>
            </a:rPr>
            <a:t> </a:t>
          </a:r>
          <a:r>
            <a:rPr lang="en-US" sz="1800" kern="1200" dirty="0" err="1" smtClean="0">
              <a:latin typeface="Cambria" pitchFamily="18" charset="0"/>
            </a:rPr>
            <a:t>adalah</a:t>
          </a:r>
          <a:r>
            <a:rPr lang="en-US" sz="1800" kern="1200" dirty="0" smtClean="0">
              <a:latin typeface="Cambria" pitchFamily="18" charset="0"/>
            </a:rPr>
            <a:t> </a:t>
          </a:r>
          <a:r>
            <a:rPr lang="en-US" sz="1800" kern="1200" dirty="0" err="1" smtClean="0">
              <a:latin typeface="Cambria" pitchFamily="18" charset="0"/>
            </a:rPr>
            <a:t>orientasi</a:t>
          </a:r>
          <a:r>
            <a:rPr lang="en-US" sz="1800" kern="1200" dirty="0" smtClean="0">
              <a:latin typeface="Cambria" pitchFamily="18" charset="0"/>
            </a:rPr>
            <a:t> ideal yang </a:t>
          </a:r>
          <a:r>
            <a:rPr lang="en-US" sz="1800" kern="1200" dirty="0" err="1" smtClean="0">
              <a:latin typeface="Cambria" pitchFamily="18" charset="0"/>
            </a:rPr>
            <a:t>berdasarkan</a:t>
          </a:r>
          <a:r>
            <a:rPr lang="en-US" sz="1800" kern="1200" dirty="0" smtClean="0">
              <a:latin typeface="Cambria" pitchFamily="18" charset="0"/>
            </a:rPr>
            <a:t> </a:t>
          </a:r>
          <a:r>
            <a:rPr lang="en-US" sz="1800" kern="1200" dirty="0" err="1" smtClean="0">
              <a:latin typeface="Cambria" pitchFamily="18" charset="0"/>
            </a:rPr>
            <a:t>kepercayaan</a:t>
          </a:r>
          <a:r>
            <a:rPr lang="en-US" sz="1800" kern="1200" dirty="0" smtClean="0">
              <a:latin typeface="Cambria" pitchFamily="18" charset="0"/>
            </a:rPr>
            <a:t>. </a:t>
          </a:r>
          <a:endParaRPr lang="en-US" sz="1800" kern="1200" dirty="0"/>
        </a:p>
      </dsp:txBody>
      <dsp:txXfrm>
        <a:off x="1893658" y="47020"/>
        <a:ext cx="4267200" cy="1097282"/>
      </dsp:txXfrm>
    </dsp:sp>
    <dsp:sp modelId="{4BAC58F8-40D5-47F8-8C20-E39AF5329982}">
      <dsp:nvSpPr>
        <dsp:cNvPr id="0" name=""/>
        <dsp:cNvSpPr/>
      </dsp:nvSpPr>
      <dsp:spPr>
        <a:xfrm>
          <a:off x="720083" y="981953"/>
          <a:ext cx="2377437" cy="2377437"/>
        </a:xfrm>
        <a:prstGeom prst="pie">
          <a:avLst>
            <a:gd name="adj1" fmla="val 5400000"/>
            <a:gd name="adj2" fmla="val 16200000"/>
          </a:avLst>
        </a:prstGeom>
        <a:solidFill>
          <a:schemeClr val="accent4"/>
        </a:solidFill>
        <a:ln w="44450" cap="flat" cmpd="sng" algn="ctr">
          <a:solidFill>
            <a:schemeClr val="lt1"/>
          </a:solidFill>
          <a:prstDash val="solid"/>
        </a:ln>
        <a:effectLst/>
      </dsp:spPr>
      <dsp:style>
        <a:lnRef idx="3">
          <a:schemeClr val="lt1"/>
        </a:lnRef>
        <a:fillRef idx="1">
          <a:schemeClr val="accent4"/>
        </a:fillRef>
        <a:effectRef idx="1">
          <a:schemeClr val="accent4"/>
        </a:effectRef>
        <a:fontRef idx="minor">
          <a:schemeClr val="lt1"/>
        </a:fontRef>
      </dsp:style>
    </dsp:sp>
    <dsp:sp modelId="{5A14AE1E-C349-4B20-9CAF-F8B8F61F6663}">
      <dsp:nvSpPr>
        <dsp:cNvPr id="0" name=""/>
        <dsp:cNvSpPr/>
      </dsp:nvSpPr>
      <dsp:spPr>
        <a:xfrm>
          <a:off x="1893658" y="983142"/>
          <a:ext cx="4267200" cy="237743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latin typeface="Cambria" pitchFamily="18" charset="0"/>
            </a:rPr>
            <a:t>2) </a:t>
          </a:r>
          <a:r>
            <a:rPr lang="en-US" sz="1700" b="1" kern="1200" dirty="0" err="1" smtClean="0">
              <a:solidFill>
                <a:schemeClr val="tx1"/>
              </a:solidFill>
              <a:latin typeface="Cambria" pitchFamily="18" charset="0"/>
            </a:rPr>
            <a:t>Sikap</a:t>
          </a:r>
          <a:r>
            <a:rPr lang="en-US" sz="1700" kern="1200" dirty="0" smtClean="0">
              <a:latin typeface="Cambria" pitchFamily="18" charset="0"/>
            </a:rPr>
            <a:t> </a:t>
          </a:r>
          <a:r>
            <a:rPr lang="en-US" sz="1700" kern="1200" dirty="0" err="1" smtClean="0">
              <a:latin typeface="Cambria" pitchFamily="18" charset="0"/>
            </a:rPr>
            <a:t>adalah</a:t>
          </a:r>
          <a:r>
            <a:rPr lang="en-US" sz="1700" kern="1200" dirty="0" smtClean="0">
              <a:latin typeface="Cambria" pitchFamily="18" charset="0"/>
            </a:rPr>
            <a:t> </a:t>
          </a:r>
          <a:r>
            <a:rPr lang="en-US" sz="1700" kern="1200" dirty="0" err="1" smtClean="0">
              <a:latin typeface="Cambria" pitchFamily="18" charset="0"/>
            </a:rPr>
            <a:t>reaksi</a:t>
          </a:r>
          <a:r>
            <a:rPr lang="en-US" sz="1700" kern="1200" dirty="0" smtClean="0">
              <a:latin typeface="Cambria" pitchFamily="18" charset="0"/>
            </a:rPr>
            <a:t> </a:t>
          </a:r>
          <a:r>
            <a:rPr lang="en-US" sz="1700" kern="1200" dirty="0" err="1" smtClean="0">
              <a:latin typeface="Cambria" pitchFamily="18" charset="0"/>
            </a:rPr>
            <a:t>terhadap</a:t>
          </a:r>
          <a:r>
            <a:rPr lang="en-US" sz="1700" kern="1200" dirty="0" smtClean="0">
              <a:latin typeface="Cambria" pitchFamily="18" charset="0"/>
            </a:rPr>
            <a:t> orang </a:t>
          </a:r>
          <a:r>
            <a:rPr lang="en-US" sz="1700" kern="1200" dirty="0" err="1" smtClean="0">
              <a:latin typeface="Cambria" pitchFamily="18" charset="0"/>
            </a:rPr>
            <a:t>atau</a:t>
          </a:r>
          <a:r>
            <a:rPr lang="en-US" sz="1700" kern="1200" dirty="0" smtClean="0">
              <a:latin typeface="Cambria" pitchFamily="18" charset="0"/>
            </a:rPr>
            <a:t> </a:t>
          </a:r>
          <a:r>
            <a:rPr lang="en-US" sz="1700" kern="1200" dirty="0" err="1" smtClean="0">
              <a:latin typeface="Cambria" pitchFamily="18" charset="0"/>
            </a:rPr>
            <a:t>kejadian</a:t>
          </a:r>
          <a:r>
            <a:rPr lang="en-US" sz="1700" kern="1200" dirty="0" smtClean="0">
              <a:latin typeface="Cambria" pitchFamily="18" charset="0"/>
            </a:rPr>
            <a:t> yang </a:t>
          </a:r>
          <a:r>
            <a:rPr lang="en-US" sz="1700" kern="1200" dirty="0" err="1" smtClean="0">
              <a:latin typeface="Cambria" pitchFamily="18" charset="0"/>
            </a:rPr>
            <a:t>dapat</a:t>
          </a:r>
          <a:r>
            <a:rPr lang="en-US" sz="1700" kern="1200" dirty="0" smtClean="0">
              <a:latin typeface="Cambria" pitchFamily="18" charset="0"/>
            </a:rPr>
            <a:t> </a:t>
          </a:r>
          <a:r>
            <a:rPr lang="en-US" sz="1700" kern="1200" dirty="0" err="1" smtClean="0">
              <a:latin typeface="Cambria" pitchFamily="18" charset="0"/>
            </a:rPr>
            <a:t>dipelajari</a:t>
          </a:r>
          <a:r>
            <a:rPr lang="en-US" sz="1700" kern="1200" dirty="0" smtClean="0">
              <a:latin typeface="Cambria" pitchFamily="18" charset="0"/>
            </a:rPr>
            <a:t> </a:t>
          </a:r>
          <a:r>
            <a:rPr lang="en-US" sz="1700" kern="1200" dirty="0" err="1" smtClean="0">
              <a:latin typeface="Cambria" pitchFamily="18" charset="0"/>
            </a:rPr>
            <a:t>dan</a:t>
          </a:r>
          <a:r>
            <a:rPr lang="en-US" sz="1700" kern="1200" dirty="0" smtClean="0">
              <a:latin typeface="Cambria" pitchFamily="18" charset="0"/>
            </a:rPr>
            <a:t> </a:t>
          </a:r>
          <a:r>
            <a:rPr lang="en-US" sz="1700" kern="1200" dirty="0" err="1" smtClean="0">
              <a:latin typeface="Cambria" pitchFamily="18" charset="0"/>
            </a:rPr>
            <a:t>berimplikasi</a:t>
          </a:r>
          <a:r>
            <a:rPr lang="en-US" sz="1700" kern="1200" dirty="0" smtClean="0">
              <a:latin typeface="Cambria" pitchFamily="18" charset="0"/>
            </a:rPr>
            <a:t> </a:t>
          </a:r>
          <a:r>
            <a:rPr lang="en-US" sz="1700" kern="1200" dirty="0" err="1" smtClean="0">
              <a:latin typeface="Cambria" pitchFamily="18" charset="0"/>
            </a:rPr>
            <a:t>terhadap</a:t>
          </a:r>
          <a:r>
            <a:rPr lang="en-US" sz="1700" kern="1200" dirty="0" smtClean="0">
              <a:latin typeface="Cambria" pitchFamily="18" charset="0"/>
            </a:rPr>
            <a:t> </a:t>
          </a:r>
          <a:r>
            <a:rPr lang="en-US" sz="1700" kern="1200" dirty="0" err="1" smtClean="0">
              <a:latin typeface="Cambria" pitchFamily="18" charset="0"/>
            </a:rPr>
            <a:t>evaluasi</a:t>
          </a:r>
          <a:r>
            <a:rPr lang="en-US" sz="1700" kern="1200" dirty="0" smtClean="0">
              <a:latin typeface="Cambria" pitchFamily="18" charset="0"/>
            </a:rPr>
            <a:t> </a:t>
          </a:r>
          <a:r>
            <a:rPr lang="en-US" sz="1700" kern="1200" dirty="0" err="1" smtClean="0">
              <a:latin typeface="Cambria" pitchFamily="18" charset="0"/>
            </a:rPr>
            <a:t>positif</a:t>
          </a:r>
          <a:r>
            <a:rPr lang="en-US" sz="1700" kern="1200" dirty="0" smtClean="0">
              <a:latin typeface="Cambria" pitchFamily="18" charset="0"/>
            </a:rPr>
            <a:t> </a:t>
          </a:r>
          <a:r>
            <a:rPr lang="en-US" sz="1700" kern="1200" dirty="0" err="1" smtClean="0">
              <a:latin typeface="Cambria" pitchFamily="18" charset="0"/>
            </a:rPr>
            <a:t>atau</a:t>
          </a:r>
          <a:r>
            <a:rPr lang="en-US" sz="1700" kern="1200" dirty="0" smtClean="0">
              <a:latin typeface="Cambria" pitchFamily="18" charset="0"/>
            </a:rPr>
            <a:t> </a:t>
          </a:r>
          <a:r>
            <a:rPr lang="en-US" sz="1700" kern="1200" dirty="0" err="1" smtClean="0">
              <a:latin typeface="Cambria" pitchFamily="18" charset="0"/>
            </a:rPr>
            <a:t>negatif</a:t>
          </a:r>
          <a:r>
            <a:rPr lang="en-US" sz="1700" kern="1200" dirty="0" smtClean="0">
              <a:latin typeface="Cambria" pitchFamily="18" charset="0"/>
            </a:rPr>
            <a:t> </a:t>
          </a:r>
          <a:r>
            <a:rPr lang="en-US" sz="1700" kern="1200" dirty="0" err="1" smtClean="0">
              <a:latin typeface="Cambria" pitchFamily="18" charset="0"/>
            </a:rPr>
            <a:t>tentang</a:t>
          </a:r>
          <a:r>
            <a:rPr lang="en-US" sz="1700" kern="1200" dirty="0" smtClean="0">
              <a:latin typeface="Cambria" pitchFamily="18" charset="0"/>
            </a:rPr>
            <a:t> </a:t>
          </a:r>
          <a:r>
            <a:rPr lang="en-US" sz="1700" kern="1200" dirty="0" err="1" smtClean="0">
              <a:latin typeface="Cambria" pitchFamily="18" charset="0"/>
            </a:rPr>
            <a:t>seseorang</a:t>
          </a:r>
          <a:r>
            <a:rPr lang="en-US" sz="1700" kern="1200" dirty="0" smtClean="0">
              <a:latin typeface="Cambria" pitchFamily="18" charset="0"/>
            </a:rPr>
            <a:t> </a:t>
          </a:r>
          <a:r>
            <a:rPr lang="en-US" sz="1700" kern="1200" dirty="0" err="1" smtClean="0">
              <a:latin typeface="Cambria" pitchFamily="18" charset="0"/>
            </a:rPr>
            <a:t>atau</a:t>
          </a:r>
          <a:r>
            <a:rPr lang="en-US" sz="1700" kern="1200" dirty="0" smtClean="0">
              <a:latin typeface="Cambria" pitchFamily="18" charset="0"/>
            </a:rPr>
            <a:t> </a:t>
          </a:r>
          <a:r>
            <a:rPr lang="en-US" sz="1700" kern="1200" dirty="0" err="1" smtClean="0">
              <a:latin typeface="Cambria" pitchFamily="18" charset="0"/>
            </a:rPr>
            <a:t>sesuatu</a:t>
          </a:r>
          <a:r>
            <a:rPr lang="en-US" sz="1700" kern="1200" dirty="0" smtClean="0">
              <a:latin typeface="Cambria" pitchFamily="18" charset="0"/>
            </a:rPr>
            <a:t>.</a:t>
          </a:r>
          <a:endParaRPr lang="en-US" sz="1700" kern="1200" dirty="0"/>
        </a:p>
      </dsp:txBody>
      <dsp:txXfrm>
        <a:off x="1893658" y="983142"/>
        <a:ext cx="4267200" cy="1097278"/>
      </dsp:txXfrm>
    </dsp:sp>
    <dsp:sp modelId="{C54C8D21-B466-4483-B726-E56D8A359618}">
      <dsp:nvSpPr>
        <dsp:cNvPr id="0" name=""/>
        <dsp:cNvSpPr/>
      </dsp:nvSpPr>
      <dsp:spPr>
        <a:xfrm>
          <a:off x="1345018" y="2063244"/>
          <a:ext cx="1097278" cy="1097278"/>
        </a:xfrm>
        <a:prstGeom prst="pie">
          <a:avLst>
            <a:gd name="adj1" fmla="val 5400000"/>
            <a:gd name="adj2" fmla="val 16200000"/>
          </a:avLst>
        </a:prstGeom>
        <a:solidFill>
          <a:schemeClr val="accent4"/>
        </a:solidFill>
        <a:ln w="44450" cap="flat" cmpd="sng" algn="ctr">
          <a:solidFill>
            <a:schemeClr val="lt1"/>
          </a:solidFill>
          <a:prstDash val="solid"/>
        </a:ln>
        <a:effectLst/>
      </dsp:spPr>
      <dsp:style>
        <a:lnRef idx="3">
          <a:schemeClr val="lt1"/>
        </a:lnRef>
        <a:fillRef idx="1">
          <a:schemeClr val="accent4"/>
        </a:fillRef>
        <a:effectRef idx="1">
          <a:schemeClr val="accent4"/>
        </a:effectRef>
        <a:fontRef idx="minor">
          <a:schemeClr val="lt1"/>
        </a:fontRef>
      </dsp:style>
    </dsp:sp>
    <dsp:sp modelId="{36C72311-58D0-48DF-8929-31B34EC71BF0}">
      <dsp:nvSpPr>
        <dsp:cNvPr id="0" name=""/>
        <dsp:cNvSpPr/>
      </dsp:nvSpPr>
      <dsp:spPr>
        <a:xfrm>
          <a:off x="1893658" y="2101358"/>
          <a:ext cx="4267200" cy="169008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latin typeface="Cambria" pitchFamily="18" charset="0"/>
            </a:rPr>
            <a:t>3) </a:t>
          </a:r>
          <a:r>
            <a:rPr lang="en-US" sz="1600" b="1" kern="1200" dirty="0" err="1" smtClean="0">
              <a:solidFill>
                <a:schemeClr val="tx1"/>
              </a:solidFill>
              <a:latin typeface="Cambria" pitchFamily="18" charset="0"/>
            </a:rPr>
            <a:t>Kepercayaan</a:t>
          </a:r>
          <a:r>
            <a:rPr lang="en-US" sz="1600" kern="1200" dirty="0" smtClean="0">
              <a:latin typeface="Cambria" pitchFamily="18" charset="0"/>
            </a:rPr>
            <a:t> </a:t>
          </a:r>
          <a:r>
            <a:rPr lang="en-US" sz="1600" kern="1200" dirty="0" err="1" smtClean="0">
              <a:latin typeface="Cambria" pitchFamily="18" charset="0"/>
            </a:rPr>
            <a:t>adalah</a:t>
          </a:r>
          <a:r>
            <a:rPr lang="en-US" sz="1600" kern="1200" dirty="0" smtClean="0">
              <a:latin typeface="Cambria" pitchFamily="18" charset="0"/>
            </a:rPr>
            <a:t> </a:t>
          </a:r>
          <a:r>
            <a:rPr lang="en-US" sz="1600" kern="1200" dirty="0" err="1" smtClean="0">
              <a:latin typeface="Cambria" pitchFamily="18" charset="0"/>
            </a:rPr>
            <a:t>pandangan</a:t>
          </a:r>
          <a:r>
            <a:rPr lang="en-US" sz="1600" kern="1200" dirty="0" smtClean="0">
              <a:latin typeface="Cambria" pitchFamily="18" charset="0"/>
            </a:rPr>
            <a:t> </a:t>
          </a:r>
          <a:r>
            <a:rPr lang="en-US" sz="1600" kern="1200" dirty="0" err="1" smtClean="0">
              <a:latin typeface="Cambria" pitchFamily="18" charset="0"/>
            </a:rPr>
            <a:t>mendasar</a:t>
          </a:r>
          <a:r>
            <a:rPr lang="en-US" sz="1600" kern="1200" dirty="0" smtClean="0">
              <a:latin typeface="Cambria" pitchFamily="18" charset="0"/>
            </a:rPr>
            <a:t> </a:t>
          </a:r>
          <a:r>
            <a:rPr lang="en-US" sz="1600" kern="1200" dirty="0" err="1" smtClean="0">
              <a:latin typeface="Cambria" pitchFamily="18" charset="0"/>
            </a:rPr>
            <a:t>tentang</a:t>
          </a:r>
          <a:r>
            <a:rPr lang="en-US" sz="1600" kern="1200" dirty="0" smtClean="0">
              <a:latin typeface="Cambria" pitchFamily="18" charset="0"/>
            </a:rPr>
            <a:t> </a:t>
          </a:r>
          <a:r>
            <a:rPr lang="en-US" sz="1600" kern="1200" dirty="0" err="1" smtClean="0">
              <a:latin typeface="Cambria" pitchFamily="18" charset="0"/>
            </a:rPr>
            <a:t>apa</a:t>
          </a:r>
          <a:r>
            <a:rPr lang="en-US" sz="1600" kern="1200" dirty="0" smtClean="0">
              <a:latin typeface="Cambria" pitchFamily="18" charset="0"/>
            </a:rPr>
            <a:t> yang </a:t>
          </a:r>
          <a:r>
            <a:rPr lang="en-US" sz="1600" kern="1200" dirty="0" err="1" smtClean="0">
              <a:latin typeface="Cambria" pitchFamily="18" charset="0"/>
            </a:rPr>
            <a:t>baik</a:t>
          </a:r>
          <a:r>
            <a:rPr lang="en-US" sz="1600" kern="1200" dirty="0" smtClean="0">
              <a:latin typeface="Cambria" pitchFamily="18" charset="0"/>
            </a:rPr>
            <a:t> </a:t>
          </a:r>
          <a:r>
            <a:rPr lang="en-US" sz="1600" kern="1200" dirty="0" err="1" smtClean="0">
              <a:latin typeface="Cambria" pitchFamily="18" charset="0"/>
            </a:rPr>
            <a:t>dan</a:t>
          </a:r>
          <a:r>
            <a:rPr lang="en-US" sz="1600" kern="1200" dirty="0" smtClean="0">
              <a:latin typeface="Cambria" pitchFamily="18" charset="0"/>
            </a:rPr>
            <a:t> </a:t>
          </a:r>
          <a:r>
            <a:rPr lang="en-US" sz="1600" kern="1200" dirty="0" err="1" smtClean="0">
              <a:latin typeface="Cambria" pitchFamily="18" charset="0"/>
            </a:rPr>
            <a:t>apa</a:t>
          </a:r>
          <a:r>
            <a:rPr lang="en-US" sz="1600" kern="1200" dirty="0" smtClean="0">
              <a:latin typeface="Cambria" pitchFamily="18" charset="0"/>
            </a:rPr>
            <a:t> yang </a:t>
          </a:r>
          <a:r>
            <a:rPr lang="en-US" sz="1600" kern="1200" dirty="0" err="1" smtClean="0">
              <a:latin typeface="Cambria" pitchFamily="18" charset="0"/>
            </a:rPr>
            <a:t>buruk</a:t>
          </a:r>
          <a:r>
            <a:rPr lang="en-US" sz="1600" kern="1200" dirty="0" smtClean="0">
              <a:latin typeface="Cambria" pitchFamily="18" charset="0"/>
            </a:rPr>
            <a:t>. Agar </a:t>
          </a:r>
          <a:r>
            <a:rPr lang="en-US" sz="1600" kern="1200" dirty="0" err="1" smtClean="0">
              <a:latin typeface="Cambria" pitchFamily="18" charset="0"/>
            </a:rPr>
            <a:t>kita</a:t>
          </a:r>
          <a:r>
            <a:rPr lang="en-US" sz="1600" kern="1200" dirty="0" smtClean="0">
              <a:latin typeface="Cambria" pitchFamily="18" charset="0"/>
            </a:rPr>
            <a:t> </a:t>
          </a:r>
          <a:r>
            <a:rPr lang="en-US" sz="1600" kern="1200" dirty="0" err="1" smtClean="0">
              <a:latin typeface="Cambria" pitchFamily="18" charset="0"/>
            </a:rPr>
            <a:t>dapat</a:t>
          </a:r>
          <a:r>
            <a:rPr lang="en-US" sz="1600" kern="1200" dirty="0" smtClean="0">
              <a:latin typeface="Cambria" pitchFamily="18" charset="0"/>
            </a:rPr>
            <a:t> </a:t>
          </a:r>
          <a:r>
            <a:rPr lang="en-US" sz="1600" kern="1200" dirty="0" err="1" smtClean="0">
              <a:latin typeface="Cambria" pitchFamily="18" charset="0"/>
            </a:rPr>
            <a:t>menjadi</a:t>
          </a:r>
          <a:r>
            <a:rPr lang="en-US" sz="1600" kern="1200" dirty="0" smtClean="0">
              <a:latin typeface="Cambria" pitchFamily="18" charset="0"/>
            </a:rPr>
            <a:t> </a:t>
          </a:r>
          <a:r>
            <a:rPr lang="en-US" sz="1600" kern="1200" dirty="0" err="1" smtClean="0">
              <a:latin typeface="Cambria" pitchFamily="18" charset="0"/>
            </a:rPr>
            <a:t>seorang</a:t>
          </a:r>
          <a:r>
            <a:rPr lang="en-US" sz="1600" kern="1200" dirty="0" smtClean="0">
              <a:latin typeface="Cambria" pitchFamily="18" charset="0"/>
            </a:rPr>
            <a:t> </a:t>
          </a:r>
          <a:r>
            <a:rPr lang="en-US" sz="1600" kern="1200" dirty="0" err="1" smtClean="0">
              <a:latin typeface="Cambria" pitchFamily="18" charset="0"/>
            </a:rPr>
            <a:t>komunikator</a:t>
          </a:r>
          <a:r>
            <a:rPr lang="en-US" sz="1600" kern="1200" dirty="0" smtClean="0">
              <a:latin typeface="Cambria" pitchFamily="18" charset="0"/>
            </a:rPr>
            <a:t> yang </a:t>
          </a:r>
          <a:r>
            <a:rPr lang="en-US" sz="1600" kern="1200" dirty="0" err="1" smtClean="0">
              <a:latin typeface="Cambria" pitchFamily="18" charset="0"/>
            </a:rPr>
            <a:t>baik</a:t>
          </a:r>
          <a:r>
            <a:rPr lang="en-US" sz="1600" kern="1200" dirty="0" smtClean="0">
              <a:latin typeface="Cambria" pitchFamily="18" charset="0"/>
            </a:rPr>
            <a:t> </a:t>
          </a:r>
          <a:r>
            <a:rPr lang="en-US" sz="1600" kern="1200" dirty="0" err="1" smtClean="0">
              <a:latin typeface="Cambria" pitchFamily="18" charset="0"/>
            </a:rPr>
            <a:t>maka</a:t>
          </a:r>
          <a:r>
            <a:rPr lang="en-US" sz="1600" kern="1200" dirty="0" smtClean="0">
              <a:latin typeface="Cambria" pitchFamily="18" charset="0"/>
            </a:rPr>
            <a:t> </a:t>
          </a:r>
          <a:r>
            <a:rPr lang="en-US" sz="1600" kern="1200" dirty="0" err="1" smtClean="0">
              <a:latin typeface="Cambria" pitchFamily="18" charset="0"/>
            </a:rPr>
            <a:t>seseorang</a:t>
          </a:r>
          <a:r>
            <a:rPr lang="en-US" sz="1600" kern="1200" dirty="0" smtClean="0">
              <a:latin typeface="Cambria" pitchFamily="18" charset="0"/>
            </a:rPr>
            <a:t> </a:t>
          </a:r>
          <a:r>
            <a:rPr lang="en-US" sz="1600" kern="1200" dirty="0" err="1" smtClean="0">
              <a:latin typeface="Cambria" pitchFamily="18" charset="0"/>
            </a:rPr>
            <a:t>harus</a:t>
          </a:r>
          <a:r>
            <a:rPr lang="en-US" sz="1600" kern="1200" dirty="0" smtClean="0">
              <a:latin typeface="Cambria" pitchFamily="18" charset="0"/>
            </a:rPr>
            <a:t> </a:t>
          </a:r>
          <a:r>
            <a:rPr lang="en-US" sz="1600" kern="1200" dirty="0" err="1" smtClean="0">
              <a:latin typeface="Cambria" pitchFamily="18" charset="0"/>
            </a:rPr>
            <a:t>memiliki</a:t>
          </a:r>
          <a:r>
            <a:rPr lang="en-US" sz="1600" kern="1200" dirty="0" smtClean="0">
              <a:latin typeface="Cambria" pitchFamily="18" charset="0"/>
            </a:rPr>
            <a:t> </a:t>
          </a:r>
          <a:r>
            <a:rPr lang="en-US" sz="1600" kern="1200" dirty="0" err="1" smtClean="0">
              <a:latin typeface="Cambria" pitchFamily="18" charset="0"/>
            </a:rPr>
            <a:t>kesadaran</a:t>
          </a:r>
          <a:r>
            <a:rPr lang="en-US" sz="1600" kern="1200" dirty="0" smtClean="0">
              <a:latin typeface="Cambria" pitchFamily="18" charset="0"/>
            </a:rPr>
            <a:t> </a:t>
          </a:r>
          <a:r>
            <a:rPr lang="en-US" sz="1600" kern="1200" dirty="0" err="1" smtClean="0">
              <a:latin typeface="Cambria" pitchFamily="18" charset="0"/>
            </a:rPr>
            <a:t>diri</a:t>
          </a:r>
          <a:r>
            <a:rPr lang="en-US" sz="1600" kern="1200" dirty="0" smtClean="0">
              <a:latin typeface="Cambria" pitchFamily="18" charset="0"/>
            </a:rPr>
            <a:t> yang </a:t>
          </a:r>
          <a:r>
            <a:rPr lang="en-US" sz="1600" kern="1200" dirty="0" err="1" smtClean="0">
              <a:latin typeface="Cambria" pitchFamily="18" charset="0"/>
            </a:rPr>
            <a:t>mencakup</a:t>
          </a:r>
          <a:r>
            <a:rPr lang="en-US" sz="1600" kern="1200" dirty="0" smtClean="0">
              <a:latin typeface="Cambria" pitchFamily="18" charset="0"/>
            </a:rPr>
            <a:t> </a:t>
          </a:r>
          <a:r>
            <a:rPr lang="en-US" sz="1600" kern="1200" dirty="0" err="1" smtClean="0">
              <a:latin typeface="Cambria" pitchFamily="18" charset="0"/>
            </a:rPr>
            <a:t>nilai-nilai</a:t>
          </a:r>
          <a:r>
            <a:rPr lang="en-US" sz="1600" kern="1200" dirty="0" smtClean="0">
              <a:latin typeface="Cambria" pitchFamily="18" charset="0"/>
            </a:rPr>
            <a:t>, </a:t>
          </a:r>
          <a:r>
            <a:rPr lang="en-US" sz="1600" kern="1200" dirty="0" err="1" smtClean="0">
              <a:latin typeface="Cambria" pitchFamily="18" charset="0"/>
            </a:rPr>
            <a:t>sikap</a:t>
          </a:r>
          <a:r>
            <a:rPr lang="en-US" sz="1600" kern="1200" dirty="0" smtClean="0">
              <a:latin typeface="Cambria" pitchFamily="18" charset="0"/>
            </a:rPr>
            <a:t>, </a:t>
          </a:r>
          <a:r>
            <a:rPr lang="en-US" sz="1600" kern="1200" dirty="0" err="1" smtClean="0">
              <a:latin typeface="Cambria" pitchFamily="18" charset="0"/>
            </a:rPr>
            <a:t>serta</a:t>
          </a:r>
          <a:r>
            <a:rPr lang="en-US" sz="1600" kern="1200" dirty="0" smtClean="0">
              <a:latin typeface="Cambria" pitchFamily="18" charset="0"/>
            </a:rPr>
            <a:t> </a:t>
          </a:r>
          <a:r>
            <a:rPr lang="en-US" sz="1600" kern="1200" dirty="0" err="1" smtClean="0">
              <a:latin typeface="Cambria" pitchFamily="18" charset="0"/>
            </a:rPr>
            <a:t>kepercayaan</a:t>
          </a:r>
          <a:r>
            <a:rPr lang="en-US" sz="1600" kern="1200" dirty="0" smtClean="0">
              <a:latin typeface="Cambria" pitchFamily="18" charset="0"/>
            </a:rPr>
            <a:t>. </a:t>
          </a:r>
          <a:endParaRPr lang="en-US" sz="1600" kern="1200" dirty="0"/>
        </a:p>
      </dsp:txBody>
      <dsp:txXfrm>
        <a:off x="1893658" y="2101358"/>
        <a:ext cx="4267200" cy="16900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9C5DFE-181A-427D-BC70-062228DDC5B2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8CDD92-444F-487F-94F8-9883F80A2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394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55B98-4CA2-4E6E-8B2A-F9339A183556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19BF2-50F3-498C-B5F5-AB422547969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55B98-4CA2-4E6E-8B2A-F9339A183556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19BF2-50F3-498C-B5F5-AB42254796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55B98-4CA2-4E6E-8B2A-F9339A183556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19BF2-50F3-498C-B5F5-AB42254796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55B98-4CA2-4E6E-8B2A-F9339A183556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19BF2-50F3-498C-B5F5-AB42254796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55B98-4CA2-4E6E-8B2A-F9339A183556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19BF2-50F3-498C-B5F5-AB4225479694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55B98-4CA2-4E6E-8B2A-F9339A183556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19BF2-50F3-498C-B5F5-AB42254796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55B98-4CA2-4E6E-8B2A-F9339A183556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19BF2-50F3-498C-B5F5-AB4225479694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55B98-4CA2-4E6E-8B2A-F9339A183556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19BF2-50F3-498C-B5F5-AB42254796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55B98-4CA2-4E6E-8B2A-F9339A183556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19BF2-50F3-498C-B5F5-AB42254796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55B98-4CA2-4E6E-8B2A-F9339A183556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19BF2-50F3-498C-B5F5-AB4225479694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55B98-4CA2-4E6E-8B2A-F9339A183556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19BF2-50F3-498C-B5F5-AB42254796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84F55B98-4CA2-4E6E-8B2A-F9339A183556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EBC19BF2-50F3-498C-B5F5-AB422547969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MATERI KULIAH\Smt. Gasal 2021-2022\Teori Komunikasi\TERKO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4" y="332656"/>
            <a:ext cx="9138366" cy="42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09736" y="4911988"/>
            <a:ext cx="5486400" cy="123110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700" b="1" dirty="0">
                <a:latin typeface="Palatino Linotype" pitchFamily="18" charset="0"/>
              </a:rPr>
              <a:t>TEORI KOMUNIKASI INTRAPERSONAL</a:t>
            </a:r>
            <a:endParaRPr lang="en-US" sz="3700" b="1" dirty="0">
              <a:latin typeface="Palatino Linotype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724128" y="5947257"/>
            <a:ext cx="325204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US" b="1" dirty="0" err="1">
                <a:latin typeface="Palatino Linotype" pitchFamily="18" charset="0"/>
              </a:rPr>
              <a:t>Minggu</a:t>
            </a:r>
            <a:r>
              <a:rPr lang="en-US" b="1" dirty="0">
                <a:latin typeface="Palatino Linotype" pitchFamily="18" charset="0"/>
              </a:rPr>
              <a:t> </a:t>
            </a:r>
            <a:r>
              <a:rPr lang="en-US" b="1" dirty="0" smtClean="0">
                <a:latin typeface="Palatino Linotype" pitchFamily="18" charset="0"/>
              </a:rPr>
              <a:t>Ke-6 </a:t>
            </a:r>
            <a:endParaRPr lang="en-US" b="1" dirty="0">
              <a:latin typeface="Palatino Linotype" pitchFamily="18" charset="0"/>
            </a:endParaRPr>
          </a:p>
          <a:p>
            <a:pPr algn="r">
              <a:defRPr/>
            </a:pPr>
            <a:r>
              <a:rPr lang="en-AU" b="1" dirty="0" err="1">
                <a:latin typeface="Palatino Linotype" pitchFamily="18" charset="0"/>
              </a:rPr>
              <a:t>Dr.Yuli</a:t>
            </a:r>
            <a:r>
              <a:rPr lang="en-AU" b="1" dirty="0">
                <a:latin typeface="Palatino Linotype" pitchFamily="18" charset="0"/>
              </a:rPr>
              <a:t> </a:t>
            </a:r>
            <a:r>
              <a:rPr lang="en-AU" b="1" dirty="0" err="1">
                <a:latin typeface="Palatino Linotype" pitchFamily="18" charset="0"/>
              </a:rPr>
              <a:t>Setyowati</a:t>
            </a:r>
            <a:r>
              <a:rPr lang="en-AU" b="1" dirty="0">
                <a:latin typeface="Palatino Linotype" pitchFamily="18" charset="0"/>
              </a:rPr>
              <a:t>, S.IP,. </a:t>
            </a:r>
            <a:r>
              <a:rPr lang="en-AU" b="1" dirty="0" err="1">
                <a:latin typeface="Palatino Linotype" pitchFamily="18" charset="0"/>
              </a:rPr>
              <a:t>M.Si</a:t>
            </a:r>
            <a:endParaRPr lang="en-US" b="1" dirty="0">
              <a:latin typeface="Palatino Linotyp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4861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3568" y="1340768"/>
            <a:ext cx="792088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700" b="1" dirty="0" smtClean="0">
                <a:latin typeface="Palatino Linotype" pitchFamily="18" charset="0"/>
              </a:rPr>
              <a:t>PENGERTIAN TEORI KOMUNIKASI INTRAPERSONAL</a:t>
            </a:r>
            <a:endParaRPr lang="en-US" sz="3700" b="1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5536" y="3501008"/>
            <a:ext cx="84969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 smtClean="0">
                <a:latin typeface="Cambria" pitchFamily="18" charset="0"/>
              </a:rPr>
              <a:t>Jalaludin</a:t>
            </a:r>
            <a:r>
              <a:rPr lang="en-US" b="1" dirty="0" smtClean="0">
                <a:latin typeface="Cambria" pitchFamily="18" charset="0"/>
              </a:rPr>
              <a:t> </a:t>
            </a:r>
            <a:r>
              <a:rPr lang="en-US" b="1" dirty="0" err="1" smtClean="0">
                <a:latin typeface="Cambria" pitchFamily="18" charset="0"/>
              </a:rPr>
              <a:t>Rakhmat</a:t>
            </a:r>
            <a:r>
              <a:rPr lang="en-US" b="1" dirty="0" smtClean="0">
                <a:latin typeface="Cambria" pitchFamily="18" charset="0"/>
              </a:rPr>
              <a:t> (2001), </a:t>
            </a:r>
            <a:r>
              <a:rPr lang="en-US" dirty="0" err="1" smtClean="0">
                <a:latin typeface="Cambria" pitchFamily="18" charset="0"/>
              </a:rPr>
              <a:t>menyatakan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bahwa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jika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dilihat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dari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segi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psikologi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komunikasi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maka</a:t>
            </a:r>
            <a:r>
              <a:rPr lang="en-US" dirty="0" smtClean="0">
                <a:latin typeface="Cambria" pitchFamily="18" charset="0"/>
              </a:rPr>
              <a:t> yang </a:t>
            </a:r>
            <a:r>
              <a:rPr lang="en-US" dirty="0" err="1" smtClean="0">
                <a:latin typeface="Cambria" pitchFamily="18" charset="0"/>
              </a:rPr>
              <a:t>dimaksud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dengan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komunikasi</a:t>
            </a:r>
            <a:r>
              <a:rPr lang="en-US" dirty="0" smtClean="0">
                <a:latin typeface="Cambria" pitchFamily="18" charset="0"/>
              </a:rPr>
              <a:t> intrapersonal </a:t>
            </a:r>
            <a:r>
              <a:rPr lang="en-US" dirty="0" err="1" smtClean="0">
                <a:latin typeface="Cambria" pitchFamily="18" charset="0"/>
              </a:rPr>
              <a:t>adalah</a:t>
            </a:r>
            <a:r>
              <a:rPr lang="en-US" dirty="0" smtClean="0">
                <a:latin typeface="Cambria" pitchFamily="18" charset="0"/>
              </a:rPr>
              <a:t> proses </a:t>
            </a:r>
            <a:r>
              <a:rPr lang="en-US" dirty="0" err="1" smtClean="0">
                <a:latin typeface="Cambria" pitchFamily="18" charset="0"/>
              </a:rPr>
              <a:t>pengolahan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informasi</a:t>
            </a:r>
            <a:r>
              <a:rPr lang="en-US" dirty="0" smtClean="0">
                <a:latin typeface="Cambria" pitchFamily="18" charset="0"/>
              </a:rPr>
              <a:t> yang </a:t>
            </a:r>
            <a:r>
              <a:rPr lang="en-US" dirty="0" err="1" smtClean="0">
                <a:latin typeface="Cambria" pitchFamily="18" charset="0"/>
              </a:rPr>
              <a:t>meliputi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sensasi</a:t>
            </a:r>
            <a:r>
              <a:rPr lang="en-US" dirty="0" smtClean="0">
                <a:latin typeface="Cambria" pitchFamily="18" charset="0"/>
              </a:rPr>
              <a:t>, </a:t>
            </a:r>
            <a:r>
              <a:rPr lang="en-US" dirty="0" err="1" smtClean="0">
                <a:latin typeface="Cambria" pitchFamily="18" charset="0"/>
              </a:rPr>
              <a:t>persepsi</a:t>
            </a:r>
            <a:r>
              <a:rPr lang="en-US" dirty="0" smtClean="0">
                <a:latin typeface="Cambria" pitchFamily="18" charset="0"/>
              </a:rPr>
              <a:t>, </a:t>
            </a:r>
            <a:r>
              <a:rPr lang="en-US" dirty="0" err="1" smtClean="0">
                <a:latin typeface="Cambria" pitchFamily="18" charset="0"/>
              </a:rPr>
              <a:t>memori</a:t>
            </a:r>
            <a:r>
              <a:rPr lang="en-US" dirty="0" smtClean="0">
                <a:latin typeface="Cambria" pitchFamily="18" charset="0"/>
              </a:rPr>
              <a:t>, </a:t>
            </a:r>
            <a:r>
              <a:rPr lang="en-US" dirty="0" err="1" smtClean="0">
                <a:latin typeface="Cambria" pitchFamily="18" charset="0"/>
              </a:rPr>
              <a:t>dan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berpikir</a:t>
            </a:r>
            <a:r>
              <a:rPr lang="en-US" dirty="0" smtClean="0">
                <a:latin typeface="Cambria" pitchFamily="18" charset="0"/>
              </a:rPr>
              <a:t>.</a:t>
            </a:r>
          </a:p>
          <a:p>
            <a:endParaRPr lang="en-US" dirty="0">
              <a:latin typeface="Cambria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5536" y="4713237"/>
            <a:ext cx="82089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>
                <a:latin typeface="Cambria" pitchFamily="18" charset="0"/>
              </a:rPr>
              <a:t>Setiap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informasi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akan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diberi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makna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berbeda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oleh</a:t>
            </a:r>
            <a:r>
              <a:rPr lang="en-US" dirty="0" smtClean="0">
                <a:latin typeface="Cambria" pitchFamily="18" charset="0"/>
              </a:rPr>
              <a:t> orang yang </a:t>
            </a:r>
            <a:r>
              <a:rPr lang="en-US" dirty="0" err="1" smtClean="0">
                <a:latin typeface="Cambria" pitchFamily="18" charset="0"/>
              </a:rPr>
              <a:t>berbeda</a:t>
            </a:r>
            <a:r>
              <a:rPr lang="en-US" dirty="0" smtClean="0">
                <a:latin typeface="Cambria" pitchFamily="18" charset="0"/>
              </a:rPr>
              <a:t>. </a:t>
            </a:r>
            <a:r>
              <a:rPr lang="en-US" dirty="0" err="1" smtClean="0">
                <a:latin typeface="Cambria" pitchFamily="18" charset="0"/>
              </a:rPr>
              <a:t>Setiap</a:t>
            </a:r>
            <a:r>
              <a:rPr lang="en-US" dirty="0" smtClean="0">
                <a:latin typeface="Cambria" pitchFamily="18" charset="0"/>
              </a:rPr>
              <a:t> kali </a:t>
            </a:r>
            <a:r>
              <a:rPr lang="en-US" dirty="0" err="1" smtClean="0">
                <a:latin typeface="Cambria" pitchFamily="18" charset="0"/>
              </a:rPr>
              <a:t>manusia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menerima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informasi</a:t>
            </a:r>
            <a:r>
              <a:rPr lang="en-US" dirty="0" smtClean="0">
                <a:latin typeface="Cambria" pitchFamily="18" charset="0"/>
              </a:rPr>
              <a:t>, </a:t>
            </a:r>
            <a:r>
              <a:rPr lang="en-US" dirty="0" err="1" smtClean="0">
                <a:latin typeface="Cambria" pitchFamily="18" charset="0"/>
              </a:rPr>
              <a:t>ia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akan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mengolahnya</a:t>
            </a:r>
            <a:r>
              <a:rPr lang="en-US" dirty="0" smtClean="0">
                <a:latin typeface="Cambria" pitchFamily="18" charset="0"/>
              </a:rPr>
              <a:t>, </a:t>
            </a:r>
            <a:r>
              <a:rPr lang="en-US" dirty="0" err="1" smtClean="0">
                <a:latin typeface="Cambria" pitchFamily="18" charset="0"/>
              </a:rPr>
              <a:t>lalu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menyimpan</a:t>
            </a:r>
            <a:r>
              <a:rPr lang="en-US" dirty="0" smtClean="0">
                <a:latin typeface="Cambria" pitchFamily="18" charset="0"/>
              </a:rPr>
              <a:t> (</a:t>
            </a:r>
            <a:r>
              <a:rPr lang="en-US" dirty="0" err="1" smtClean="0">
                <a:latin typeface="Cambria" pitchFamily="18" charset="0"/>
              </a:rPr>
              <a:t>memori</a:t>
            </a:r>
            <a:r>
              <a:rPr lang="en-US" dirty="0" smtClean="0">
                <a:latin typeface="Cambria" pitchFamily="18" charset="0"/>
              </a:rPr>
              <a:t>) </a:t>
            </a:r>
            <a:r>
              <a:rPr lang="en-US" dirty="0" err="1" smtClean="0">
                <a:latin typeface="Cambria" pitchFamily="18" charset="0"/>
              </a:rPr>
              <a:t>dan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bisa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menghasilkannya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kembali</a:t>
            </a:r>
            <a:r>
              <a:rPr lang="en-US" dirty="0" smtClean="0">
                <a:latin typeface="Cambria" pitchFamily="18" charset="0"/>
              </a:rPr>
              <a:t> (recall). </a:t>
            </a:r>
          </a:p>
          <a:p>
            <a:r>
              <a:rPr lang="en-US" dirty="0" smtClean="0">
                <a:latin typeface="Cambria" pitchFamily="18" charset="0"/>
              </a:rPr>
              <a:t>Proses </a:t>
            </a:r>
            <a:r>
              <a:rPr lang="en-US" dirty="0" err="1" smtClean="0">
                <a:latin typeface="Cambria" pitchFamily="18" charset="0"/>
              </a:rPr>
              <a:t>ini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terjadi</a:t>
            </a:r>
            <a:r>
              <a:rPr lang="en-US" dirty="0" smtClean="0">
                <a:latin typeface="Cambria" pitchFamily="18" charset="0"/>
              </a:rPr>
              <a:t> di </a:t>
            </a:r>
            <a:r>
              <a:rPr lang="en-US" dirty="0" err="1" smtClean="0">
                <a:latin typeface="Cambria" pitchFamily="18" charset="0"/>
              </a:rPr>
              <a:t>dalam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diri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manusia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sendiri</a:t>
            </a:r>
            <a:r>
              <a:rPr lang="en-US" dirty="0" smtClean="0">
                <a:latin typeface="Cambria" pitchFamily="18" charset="0"/>
              </a:rPr>
              <a:t>  </a:t>
            </a:r>
            <a:r>
              <a:rPr lang="en-US" dirty="0" smtClean="0">
                <a:latin typeface="Cambria" pitchFamily="18" charset="0"/>
                <a:sym typeface="Wingdings" pitchFamily="2" charset="2"/>
              </a:rPr>
              <a:t>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b="1" dirty="0" err="1" smtClean="0">
                <a:latin typeface="Cambria" pitchFamily="18" charset="0"/>
              </a:rPr>
              <a:t>Komunikasi</a:t>
            </a:r>
            <a:r>
              <a:rPr lang="en-US" b="1" dirty="0" smtClean="0">
                <a:latin typeface="Cambria" pitchFamily="18" charset="0"/>
              </a:rPr>
              <a:t> Intrapersonal.</a:t>
            </a:r>
            <a:endParaRPr lang="en-US" b="1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7528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5516" y="1076543"/>
            <a:ext cx="87489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>
                <a:latin typeface="Cambria" pitchFamily="18" charset="0"/>
              </a:rPr>
              <a:t>Terdapat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beberapa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variabel</a:t>
            </a:r>
            <a:r>
              <a:rPr lang="en-US" dirty="0" smtClean="0">
                <a:latin typeface="Cambria" pitchFamily="18" charset="0"/>
              </a:rPr>
              <a:t> intrapersonal yang </a:t>
            </a:r>
            <a:r>
              <a:rPr lang="en-US" dirty="0" err="1" smtClean="0">
                <a:latin typeface="Cambria" pitchFamily="18" charset="0"/>
              </a:rPr>
              <a:t>mempengaruhi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komunikasi</a:t>
            </a:r>
            <a:r>
              <a:rPr lang="en-US" dirty="0" smtClean="0">
                <a:latin typeface="Cambria" pitchFamily="18" charset="0"/>
              </a:rPr>
              <a:t> intrapersonal </a:t>
            </a:r>
            <a:r>
              <a:rPr lang="en-US" dirty="0" err="1" smtClean="0">
                <a:latin typeface="Cambria" pitchFamily="18" charset="0"/>
              </a:rPr>
              <a:t>yaitu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nilai-nilai-nilai</a:t>
            </a:r>
            <a:r>
              <a:rPr lang="en-US" dirty="0" smtClean="0">
                <a:latin typeface="Cambria" pitchFamily="18" charset="0"/>
              </a:rPr>
              <a:t>, </a:t>
            </a:r>
            <a:r>
              <a:rPr lang="en-US" dirty="0" err="1" smtClean="0">
                <a:latin typeface="Cambria" pitchFamily="18" charset="0"/>
              </a:rPr>
              <a:t>sikap</a:t>
            </a:r>
            <a:r>
              <a:rPr lang="en-US" dirty="0" smtClean="0">
                <a:latin typeface="Cambria" pitchFamily="18" charset="0"/>
              </a:rPr>
              <a:t>, </a:t>
            </a:r>
            <a:r>
              <a:rPr lang="en-US" dirty="0" err="1" smtClean="0">
                <a:latin typeface="Cambria" pitchFamily="18" charset="0"/>
              </a:rPr>
              <a:t>dan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kepercayaan</a:t>
            </a:r>
            <a:r>
              <a:rPr lang="en-US" dirty="0" smtClean="0">
                <a:latin typeface="Cambria" pitchFamily="18" charset="0"/>
              </a:rPr>
              <a:t>. </a:t>
            </a:r>
            <a:r>
              <a:rPr lang="en-US" dirty="0" err="1" smtClean="0">
                <a:latin typeface="Cambria" pitchFamily="18" charset="0"/>
              </a:rPr>
              <a:t>Ketiga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hal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tersebut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merupakan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dasar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kesadaran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diri</a:t>
            </a:r>
            <a:r>
              <a:rPr lang="en-US" dirty="0" smtClean="0">
                <a:latin typeface="Cambria" pitchFamily="18" charset="0"/>
              </a:rPr>
              <a:t> yang </a:t>
            </a:r>
            <a:r>
              <a:rPr lang="en-US" dirty="0" err="1" smtClean="0">
                <a:latin typeface="Cambria" pitchFamily="18" charset="0"/>
              </a:rPr>
              <a:t>menjadi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landasan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bagi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komunikasi</a:t>
            </a:r>
            <a:r>
              <a:rPr lang="en-US" dirty="0" smtClean="0">
                <a:latin typeface="Cambria" pitchFamily="18" charset="0"/>
              </a:rPr>
              <a:t> intrapersonal. </a:t>
            </a:r>
          </a:p>
          <a:p>
            <a:r>
              <a:rPr lang="en-US" dirty="0" err="1" smtClean="0">
                <a:latin typeface="Cambria" pitchFamily="18" charset="0"/>
              </a:rPr>
              <a:t>Variabel</a:t>
            </a:r>
            <a:r>
              <a:rPr lang="en-US" dirty="0" smtClean="0">
                <a:latin typeface="Cambria" pitchFamily="18" charset="0"/>
              </a:rPr>
              <a:t> Intrapersonal </a:t>
            </a:r>
            <a:r>
              <a:rPr lang="en-US" dirty="0" err="1" smtClean="0">
                <a:latin typeface="Cambria" pitchFamily="18" charset="0"/>
              </a:rPr>
              <a:t>dijabarkan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sebagai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berikut</a:t>
            </a:r>
            <a:r>
              <a:rPr lang="en-US" dirty="0" smtClean="0">
                <a:latin typeface="Cambria" pitchFamily="18" charset="0"/>
              </a:rPr>
              <a:t>, </a:t>
            </a:r>
            <a:r>
              <a:rPr lang="en-US" dirty="0" err="1" smtClean="0">
                <a:latin typeface="Cambria" pitchFamily="18" charset="0"/>
              </a:rPr>
              <a:t>yaitu</a:t>
            </a:r>
            <a:r>
              <a:rPr lang="en-US" dirty="0" smtClean="0">
                <a:latin typeface="Cambria" pitchFamily="18" charset="0"/>
              </a:rPr>
              <a:t>: 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260648"/>
            <a:ext cx="914400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3300" b="1" dirty="0" smtClean="0">
                <a:solidFill>
                  <a:schemeClr val="tx1"/>
                </a:solidFill>
                <a:latin typeface="Palatino Linotype" pitchFamily="18" charset="0"/>
              </a:rPr>
              <a:t>VARIABEL </a:t>
            </a:r>
            <a:r>
              <a:rPr lang="en-US" sz="3300" b="1" dirty="0">
                <a:solidFill>
                  <a:schemeClr val="tx1"/>
                </a:solidFill>
                <a:latin typeface="Palatino Linotype" pitchFamily="18" charset="0"/>
              </a:rPr>
              <a:t>INTRAPERSONAL</a:t>
            </a:r>
            <a:endParaRPr lang="en-US" sz="3300" b="1" dirty="0">
              <a:solidFill>
                <a:schemeClr val="tx1"/>
              </a:solidFill>
              <a:latin typeface="Palatino Linotype" pitchFamily="18" charset="0"/>
            </a:endParaRP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443281048"/>
              </p:ext>
            </p:extLst>
          </p:nvPr>
        </p:nvGraphicFramePr>
        <p:xfrm>
          <a:off x="1331640" y="249289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83193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908720"/>
            <a:ext cx="856895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>
                <a:latin typeface="Cambria" pitchFamily="18" charset="0"/>
              </a:rPr>
              <a:t>Pada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umumnya</a:t>
            </a:r>
            <a:r>
              <a:rPr lang="en-US" dirty="0" smtClean="0">
                <a:latin typeface="Cambria" pitchFamily="18" charset="0"/>
              </a:rPr>
              <a:t>, proses </a:t>
            </a:r>
            <a:r>
              <a:rPr lang="en-US" dirty="0" err="1" smtClean="0">
                <a:latin typeface="Cambria" pitchFamily="18" charset="0"/>
              </a:rPr>
              <a:t>komunikasi</a:t>
            </a:r>
            <a:r>
              <a:rPr lang="en-US" dirty="0" smtClean="0">
                <a:latin typeface="Cambria" pitchFamily="18" charset="0"/>
              </a:rPr>
              <a:t> yang </a:t>
            </a:r>
            <a:r>
              <a:rPr lang="en-US" dirty="0" err="1" smtClean="0">
                <a:latin typeface="Cambria" pitchFamily="18" charset="0"/>
              </a:rPr>
              <a:t>efektif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harus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melalui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tahap-tahap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komunikasi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dan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didukung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oleh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berbagai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elemen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komunikasi</a:t>
            </a:r>
            <a:r>
              <a:rPr lang="en-US" dirty="0" smtClean="0">
                <a:latin typeface="Cambria" pitchFamily="18" charset="0"/>
              </a:rPr>
              <a:t>. </a:t>
            </a:r>
            <a:r>
              <a:rPr lang="en-US" dirty="0" err="1" smtClean="0">
                <a:latin typeface="Cambria" pitchFamily="18" charset="0"/>
              </a:rPr>
              <a:t>Selain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itu</a:t>
            </a:r>
            <a:r>
              <a:rPr lang="en-US" dirty="0" smtClean="0">
                <a:latin typeface="Cambria" pitchFamily="18" charset="0"/>
              </a:rPr>
              <a:t>, </a:t>
            </a:r>
            <a:r>
              <a:rPr lang="en-US" dirty="0" err="1" smtClean="0">
                <a:latin typeface="Cambria" pitchFamily="18" charset="0"/>
              </a:rPr>
              <a:t>faktor-faktor</a:t>
            </a:r>
            <a:r>
              <a:rPr lang="en-US" dirty="0" smtClean="0">
                <a:latin typeface="Cambria" pitchFamily="18" charset="0"/>
              </a:rPr>
              <a:t> yang </a:t>
            </a:r>
            <a:r>
              <a:rPr lang="en-US" dirty="0" err="1" smtClean="0">
                <a:latin typeface="Cambria" pitchFamily="18" charset="0"/>
              </a:rPr>
              <a:t>mempengaruhi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komunikasi</a:t>
            </a:r>
            <a:r>
              <a:rPr lang="en-US" dirty="0" smtClean="0">
                <a:latin typeface="Cambria" pitchFamily="18" charset="0"/>
              </a:rPr>
              <a:t> pun </a:t>
            </a:r>
            <a:r>
              <a:rPr lang="en-US" dirty="0" err="1" smtClean="0">
                <a:latin typeface="Cambria" pitchFamily="18" charset="0"/>
              </a:rPr>
              <a:t>harus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dipertimbangkan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dengan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baik</a:t>
            </a:r>
            <a:r>
              <a:rPr lang="en-US" dirty="0" smtClean="0">
                <a:latin typeface="Cambria" pitchFamily="18" charset="0"/>
              </a:rPr>
              <a:t>. </a:t>
            </a:r>
            <a:r>
              <a:rPr lang="en-US" dirty="0" err="1" smtClean="0">
                <a:latin typeface="Cambria" pitchFamily="18" charset="0"/>
              </a:rPr>
              <a:t>Terkait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dengan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hal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tersebut</a:t>
            </a:r>
            <a:r>
              <a:rPr lang="en-US" dirty="0" smtClean="0">
                <a:latin typeface="Cambria" pitchFamily="18" charset="0"/>
              </a:rPr>
              <a:t>, </a:t>
            </a:r>
            <a:r>
              <a:rPr lang="en-US" dirty="0" err="1" smtClean="0">
                <a:latin typeface="Cambria" pitchFamily="18" charset="0"/>
              </a:rPr>
              <a:t>maka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komunikasi</a:t>
            </a:r>
            <a:r>
              <a:rPr lang="en-US" dirty="0" smtClean="0">
                <a:latin typeface="Cambria" pitchFamily="18" charset="0"/>
              </a:rPr>
              <a:t> intrapersonal </a:t>
            </a:r>
            <a:r>
              <a:rPr lang="en-US" dirty="0" err="1" smtClean="0">
                <a:latin typeface="Cambria" pitchFamily="18" charset="0"/>
              </a:rPr>
              <a:t>juga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memiliki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elemen-elemen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komunikasi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atau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komponenkomponen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komunikasi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atau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unsur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komunikasi</a:t>
            </a:r>
            <a:r>
              <a:rPr lang="en-US" dirty="0" smtClean="0">
                <a:latin typeface="Cambria" pitchFamily="18" charset="0"/>
              </a:rPr>
              <a:t> yang </a:t>
            </a:r>
            <a:r>
              <a:rPr lang="en-US" dirty="0" err="1" smtClean="0">
                <a:latin typeface="Cambria" pitchFamily="18" charset="0"/>
              </a:rPr>
              <a:t>mendukung</a:t>
            </a:r>
            <a:r>
              <a:rPr lang="en-US" dirty="0" smtClean="0">
                <a:latin typeface="Cambria" pitchFamily="18" charset="0"/>
              </a:rPr>
              <a:t> proses </a:t>
            </a:r>
            <a:r>
              <a:rPr lang="en-US" dirty="0" err="1" smtClean="0">
                <a:latin typeface="Cambria" pitchFamily="18" charset="0"/>
              </a:rPr>
              <a:t>komunikasi</a:t>
            </a:r>
            <a:r>
              <a:rPr lang="en-US" dirty="0" smtClean="0">
                <a:latin typeface="Cambria" pitchFamily="18" charset="0"/>
              </a:rPr>
              <a:t> intrapersonal. </a:t>
            </a:r>
            <a:r>
              <a:rPr lang="en-US" dirty="0" err="1" smtClean="0">
                <a:latin typeface="Cambria" pitchFamily="18" charset="0"/>
              </a:rPr>
              <a:t>Adapun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elemen-elemen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komunikasi</a:t>
            </a:r>
            <a:r>
              <a:rPr lang="en-US" dirty="0" smtClean="0">
                <a:latin typeface="Cambria" pitchFamily="18" charset="0"/>
              </a:rPr>
              <a:t> intrapersonal </a:t>
            </a:r>
            <a:r>
              <a:rPr lang="en-US" dirty="0" err="1" smtClean="0">
                <a:latin typeface="Cambria" pitchFamily="18" charset="0"/>
              </a:rPr>
              <a:t>adalah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sebagai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berikut</a:t>
            </a:r>
            <a:r>
              <a:rPr lang="en-US" dirty="0" smtClean="0">
                <a:latin typeface="Cambria" pitchFamily="18" charset="0"/>
              </a:rPr>
              <a:t> :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260648"/>
            <a:ext cx="9144000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3000" b="1" dirty="0" smtClean="0">
                <a:solidFill>
                  <a:schemeClr val="tx1"/>
                </a:solidFill>
                <a:latin typeface="Palatino Linotype" pitchFamily="18" charset="0"/>
              </a:rPr>
              <a:t>ELEMEN-ELEMEN INTRAPERSONAL</a:t>
            </a:r>
            <a:endParaRPr lang="en-US" sz="3000" b="1" dirty="0">
              <a:solidFill>
                <a:schemeClr val="tx1"/>
              </a:solidFill>
              <a:latin typeface="Palatino Linotype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95536" y="3068960"/>
            <a:ext cx="8280920" cy="7200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+mj-lt"/>
              <a:buAutoNum type="arabicPeriod"/>
            </a:pPr>
            <a:r>
              <a:rPr lang="en-US" sz="1700" b="1" dirty="0" smtClean="0">
                <a:latin typeface="Cambria" pitchFamily="18" charset="0"/>
              </a:rPr>
              <a:t>Decoding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b="1" dirty="0" smtClean="0">
                <a:latin typeface="Cambria" pitchFamily="18" charset="0"/>
              </a:rPr>
              <a:t>–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bagian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dari</a:t>
            </a:r>
            <a:r>
              <a:rPr lang="en-US" sz="1700" dirty="0" smtClean="0">
                <a:latin typeface="Cambria" pitchFamily="18" charset="0"/>
              </a:rPr>
              <a:t> proses </a:t>
            </a:r>
            <a:r>
              <a:rPr lang="en-US" sz="1700" dirty="0" err="1" smtClean="0">
                <a:latin typeface="Cambria" pitchFamily="18" charset="0"/>
              </a:rPr>
              <a:t>komunikasi</a:t>
            </a:r>
            <a:r>
              <a:rPr lang="en-US" sz="1700" dirty="0" smtClean="0">
                <a:latin typeface="Cambria" pitchFamily="18" charset="0"/>
              </a:rPr>
              <a:t> intrapersonal yang </a:t>
            </a:r>
            <a:r>
              <a:rPr lang="en-US" sz="1700" dirty="0" err="1" smtClean="0">
                <a:latin typeface="Cambria" pitchFamily="18" charset="0"/>
              </a:rPr>
              <a:t>harus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dilalui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dimana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pesan-pesan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atau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informasi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diambil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ke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dalam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otak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dan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dibuat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menjadi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masuk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akal</a:t>
            </a:r>
            <a:endParaRPr lang="en-US" sz="1700" dirty="0">
              <a:latin typeface="Cambria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5536" y="3789040"/>
            <a:ext cx="8280920" cy="14401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+mj-lt"/>
              <a:buAutoNum type="arabicPeriod" startAt="2"/>
            </a:pPr>
            <a:r>
              <a:rPr lang="en-US" sz="1700" b="1" dirty="0" err="1" smtClean="0">
                <a:latin typeface="Cambria" pitchFamily="18" charset="0"/>
              </a:rPr>
              <a:t>Intergrasi</a:t>
            </a:r>
            <a:r>
              <a:rPr lang="en-US" sz="1700" b="1" dirty="0" smtClean="0">
                <a:latin typeface="Cambria" pitchFamily="18" charset="0"/>
              </a:rPr>
              <a:t> (Integration) – </a:t>
            </a:r>
            <a:r>
              <a:rPr lang="en-US" sz="1700" dirty="0" err="1" smtClean="0">
                <a:latin typeface="Cambria" pitchFamily="18" charset="0"/>
              </a:rPr>
              <a:t>bagian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dari</a:t>
            </a:r>
            <a:r>
              <a:rPr lang="en-US" sz="1700" dirty="0" smtClean="0">
                <a:latin typeface="Cambria" pitchFamily="18" charset="0"/>
              </a:rPr>
              <a:t> proses </a:t>
            </a:r>
            <a:r>
              <a:rPr lang="en-US" sz="1700" dirty="0" err="1" smtClean="0">
                <a:latin typeface="Cambria" pitchFamily="18" charset="0"/>
              </a:rPr>
              <a:t>komunikasi</a:t>
            </a:r>
            <a:r>
              <a:rPr lang="en-US" sz="1700" dirty="0" smtClean="0">
                <a:latin typeface="Cambria" pitchFamily="18" charset="0"/>
              </a:rPr>
              <a:t> intrapersonal </a:t>
            </a:r>
            <a:r>
              <a:rPr lang="en-US" sz="1700" dirty="0" err="1" smtClean="0">
                <a:latin typeface="Cambria" pitchFamily="18" charset="0"/>
              </a:rPr>
              <a:t>dimana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berbagai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bagian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kecil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informasi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ditempatkan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bersama</a:t>
            </a:r>
            <a:r>
              <a:rPr lang="en-US" sz="1700" dirty="0" smtClean="0">
                <a:latin typeface="Cambria" pitchFamily="18" charset="0"/>
              </a:rPr>
              <a:t>. Kita </a:t>
            </a:r>
            <a:r>
              <a:rPr lang="en-US" sz="1700" dirty="0" err="1" smtClean="0">
                <a:latin typeface="Cambria" pitchFamily="18" charset="0"/>
              </a:rPr>
              <a:t>menghubungkan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satu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bagian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informasi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kepada</a:t>
            </a:r>
            <a:r>
              <a:rPr lang="en-US" sz="1700" dirty="0" smtClean="0">
                <a:latin typeface="Cambria" pitchFamily="18" charset="0"/>
              </a:rPr>
              <a:t> orang lain, </a:t>
            </a:r>
            <a:r>
              <a:rPr lang="en-US" sz="1700" dirty="0" err="1" smtClean="0">
                <a:latin typeface="Cambria" pitchFamily="18" charset="0"/>
              </a:rPr>
              <a:t>membuat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perbandingan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dan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analogi</a:t>
            </a:r>
            <a:r>
              <a:rPr lang="en-US" sz="1700" dirty="0" smtClean="0">
                <a:latin typeface="Cambria" pitchFamily="18" charset="0"/>
              </a:rPr>
              <a:t>, </a:t>
            </a:r>
            <a:r>
              <a:rPr lang="en-US" sz="1700" dirty="0" err="1" smtClean="0">
                <a:latin typeface="Cambria" pitchFamily="18" charset="0"/>
              </a:rPr>
              <a:t>menggambarkan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perbedaan</a:t>
            </a:r>
            <a:r>
              <a:rPr lang="en-US" sz="1700" dirty="0" smtClean="0">
                <a:latin typeface="Cambria" pitchFamily="18" charset="0"/>
              </a:rPr>
              <a:t>, </a:t>
            </a:r>
            <a:r>
              <a:rPr lang="en-US" sz="1700" dirty="0" err="1" smtClean="0">
                <a:latin typeface="Cambria" pitchFamily="18" charset="0"/>
              </a:rPr>
              <a:t>dan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kemudian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mengelompokkannya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atau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membuat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sebuah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keputusan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tentang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bagian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informasi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dimana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ia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berada</a:t>
            </a:r>
            <a:r>
              <a:rPr lang="en-US" sz="1700" dirty="0" smtClean="0">
                <a:latin typeface="Cambria" pitchFamily="18" charset="0"/>
              </a:rPr>
              <a:t>.</a:t>
            </a:r>
            <a:endParaRPr lang="en-US" sz="1700" dirty="0">
              <a:latin typeface="Cambria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5536" y="5229200"/>
            <a:ext cx="8280920" cy="10801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+mj-lt"/>
              <a:buAutoNum type="arabicPeriod" startAt="3"/>
            </a:pPr>
            <a:r>
              <a:rPr lang="en-US" sz="1700" b="1" dirty="0" err="1" smtClean="0">
                <a:latin typeface="Cambria" pitchFamily="18" charset="0"/>
              </a:rPr>
              <a:t>Memori</a:t>
            </a:r>
            <a:r>
              <a:rPr lang="en-US" sz="1700" b="1" dirty="0" smtClean="0">
                <a:latin typeface="Cambria" pitchFamily="18" charset="0"/>
              </a:rPr>
              <a:t> (Memory) – </a:t>
            </a:r>
            <a:r>
              <a:rPr lang="en-US" sz="1700" dirty="0" err="1" smtClean="0">
                <a:latin typeface="Cambria" pitchFamily="18" charset="0"/>
              </a:rPr>
              <a:t>ruang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penyimpanan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dalam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komunikasi</a:t>
            </a:r>
            <a:r>
              <a:rPr lang="en-US" sz="1700" dirty="0" smtClean="0">
                <a:latin typeface="Cambria" pitchFamily="18" charset="0"/>
              </a:rPr>
              <a:t> intrapersonal. </a:t>
            </a:r>
            <a:r>
              <a:rPr lang="en-US" sz="1700" dirty="0" err="1" smtClean="0">
                <a:latin typeface="Cambria" pitchFamily="18" charset="0"/>
              </a:rPr>
              <a:t>Dalam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ruang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penyimpanan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ini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berbagai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kenyataan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dan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kejadian</a:t>
            </a:r>
            <a:r>
              <a:rPr lang="en-US" sz="1700" dirty="0" smtClean="0">
                <a:latin typeface="Cambria" pitchFamily="18" charset="0"/>
              </a:rPr>
              <a:t>, </a:t>
            </a:r>
            <a:r>
              <a:rPr lang="en-US" sz="1700" dirty="0" err="1" smtClean="0">
                <a:latin typeface="Cambria" pitchFamily="18" charset="0"/>
              </a:rPr>
              <a:t>sikap</a:t>
            </a:r>
            <a:r>
              <a:rPr lang="en-US" sz="1700" dirty="0" smtClean="0">
                <a:latin typeface="Cambria" pitchFamily="18" charset="0"/>
              </a:rPr>
              <a:t>, </a:t>
            </a:r>
            <a:r>
              <a:rPr lang="en-US" sz="1700" dirty="0" err="1" smtClean="0">
                <a:latin typeface="Cambria" pitchFamily="18" charset="0"/>
              </a:rPr>
              <a:t>penilaian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sebelumnya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dan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kepercayaan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disimpan</a:t>
            </a:r>
            <a:r>
              <a:rPr lang="en-US" sz="1700" dirty="0" smtClean="0">
                <a:latin typeface="Cambria" pitchFamily="18" charset="0"/>
              </a:rPr>
              <a:t>. </a:t>
            </a:r>
            <a:r>
              <a:rPr lang="en-US" sz="1700" dirty="0" err="1" smtClean="0">
                <a:latin typeface="Cambria" pitchFamily="18" charset="0"/>
              </a:rPr>
              <a:t>Memori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melibatkan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kemampuan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untuk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menyimpan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informasi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dan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memanggilnya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kembali</a:t>
            </a:r>
            <a:r>
              <a:rPr lang="en-US" sz="1700" dirty="0" smtClean="0">
                <a:latin typeface="Cambria" pitchFamily="18" charset="0"/>
              </a:rPr>
              <a:t>.</a:t>
            </a:r>
            <a:endParaRPr lang="en-US" sz="17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6956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544" y="1196752"/>
            <a:ext cx="8280920" cy="7200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+mj-lt"/>
              <a:buAutoNum type="arabicPeriod"/>
            </a:pPr>
            <a:r>
              <a:rPr lang="en-US" b="1" dirty="0" err="1" smtClean="0">
                <a:solidFill>
                  <a:schemeClr val="tx1"/>
                </a:solidFill>
                <a:latin typeface="Cambria" pitchFamily="18" charset="0"/>
              </a:rPr>
              <a:t>Serangkaian</a:t>
            </a:r>
            <a:r>
              <a:rPr lang="en-US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Cambria" pitchFamily="18" charset="0"/>
              </a:rPr>
              <a:t>persepsi</a:t>
            </a:r>
            <a:r>
              <a:rPr lang="en-US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Cambria" pitchFamily="18" charset="0"/>
              </a:rPr>
              <a:t>atau</a:t>
            </a:r>
            <a:r>
              <a:rPr lang="en-US" b="1" dirty="0" smtClean="0">
                <a:solidFill>
                  <a:schemeClr val="tx1"/>
                </a:solidFill>
                <a:latin typeface="Cambria" pitchFamily="18" charset="0"/>
              </a:rPr>
              <a:t> schemata – </a:t>
            </a:r>
            <a:r>
              <a:rPr lang="en-US" dirty="0" err="1" smtClean="0">
                <a:latin typeface="Cambria" pitchFamily="18" charset="0"/>
              </a:rPr>
              <a:t>menggambarkan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struktur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berpikir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atau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cara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mengorganisasi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informasi</a:t>
            </a:r>
            <a:r>
              <a:rPr lang="en-US" dirty="0" smtClean="0">
                <a:latin typeface="Cambria" pitchFamily="18" charset="0"/>
              </a:rPr>
              <a:t>.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67544" y="1916832"/>
            <a:ext cx="8280920" cy="7920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+mj-lt"/>
              <a:buAutoNum type="arabicPeriod" startAt="2"/>
            </a:pPr>
            <a:r>
              <a:rPr lang="en-US" b="1" dirty="0" smtClean="0">
                <a:latin typeface="Cambria" pitchFamily="18" charset="0"/>
              </a:rPr>
              <a:t>Encoding – </a:t>
            </a:r>
            <a:r>
              <a:rPr lang="en-US" dirty="0" err="1" smtClean="0">
                <a:latin typeface="Cambria" pitchFamily="18" charset="0"/>
              </a:rPr>
              <a:t>bagian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akhir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dari</a:t>
            </a:r>
            <a:r>
              <a:rPr lang="en-US" dirty="0" smtClean="0">
                <a:latin typeface="Cambria" pitchFamily="18" charset="0"/>
              </a:rPr>
              <a:t> proses </a:t>
            </a:r>
            <a:r>
              <a:rPr lang="en-US" dirty="0" err="1" smtClean="0">
                <a:latin typeface="Cambria" pitchFamily="18" charset="0"/>
              </a:rPr>
              <a:t>komunikasi</a:t>
            </a:r>
            <a:r>
              <a:rPr lang="en-US" dirty="0" smtClean="0">
                <a:latin typeface="Cambria" pitchFamily="18" charset="0"/>
              </a:rPr>
              <a:t> intrapersonal </a:t>
            </a:r>
            <a:r>
              <a:rPr lang="en-US" dirty="0" err="1" smtClean="0">
                <a:latin typeface="Cambria" pitchFamily="18" charset="0"/>
              </a:rPr>
              <a:t>dimana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pemaknaan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diberikan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untuk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menghasilkan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komunikasi</a:t>
            </a:r>
            <a:r>
              <a:rPr lang="en-US" dirty="0" smtClean="0">
                <a:latin typeface="Cambria" pitchFamily="18" charset="0"/>
              </a:rPr>
              <a:t> yang </a:t>
            </a:r>
            <a:r>
              <a:rPr lang="en-US" dirty="0" err="1" smtClean="0">
                <a:latin typeface="Cambria" pitchFamily="18" charset="0"/>
              </a:rPr>
              <a:t>penuh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makna</a:t>
            </a:r>
            <a:r>
              <a:rPr lang="en-US" dirty="0" smtClean="0">
                <a:latin typeface="Cambria" pitchFamily="18" charset="0"/>
              </a:rPr>
              <a:t>.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67544" y="2708920"/>
            <a:ext cx="8280920" cy="165618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+mj-lt"/>
              <a:buAutoNum type="arabicPeriod" startAt="3"/>
            </a:pPr>
            <a:r>
              <a:rPr lang="en-US" sz="1700" b="1" dirty="0" err="1" smtClean="0">
                <a:latin typeface="Cambria" pitchFamily="18" charset="0"/>
              </a:rPr>
              <a:t>Umpan</a:t>
            </a:r>
            <a:r>
              <a:rPr lang="en-US" sz="1700" b="1" dirty="0" smtClean="0">
                <a:latin typeface="Cambria" pitchFamily="18" charset="0"/>
              </a:rPr>
              <a:t> </a:t>
            </a:r>
            <a:r>
              <a:rPr lang="en-US" sz="1700" b="1" dirty="0" err="1" smtClean="0">
                <a:latin typeface="Cambria" pitchFamily="18" charset="0"/>
              </a:rPr>
              <a:t>balik</a:t>
            </a:r>
            <a:r>
              <a:rPr lang="en-US" sz="1700" b="1" dirty="0" smtClean="0">
                <a:latin typeface="Cambria" pitchFamily="18" charset="0"/>
              </a:rPr>
              <a:t> (Feedback) – </a:t>
            </a:r>
            <a:r>
              <a:rPr lang="en-US" sz="1700" dirty="0" err="1" smtClean="0">
                <a:latin typeface="Cambria" pitchFamily="18" charset="0"/>
              </a:rPr>
              <a:t>Komunikasi</a:t>
            </a:r>
            <a:r>
              <a:rPr lang="en-US" sz="1700" dirty="0" smtClean="0">
                <a:latin typeface="Cambria" pitchFamily="18" charset="0"/>
              </a:rPr>
              <a:t> intrapersonal </a:t>
            </a:r>
            <a:r>
              <a:rPr lang="en-US" sz="1700" dirty="0" err="1" smtClean="0">
                <a:latin typeface="Cambria" pitchFamily="18" charset="0"/>
              </a:rPr>
              <a:t>juga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memiliki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umpan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balik</a:t>
            </a:r>
            <a:r>
              <a:rPr lang="en-US" sz="1700" dirty="0" smtClean="0">
                <a:latin typeface="Cambria" pitchFamily="18" charset="0"/>
              </a:rPr>
              <a:t> yang </a:t>
            </a:r>
            <a:r>
              <a:rPr lang="en-US" sz="1700" dirty="0" err="1" smtClean="0">
                <a:latin typeface="Cambria" pitchFamily="18" charset="0"/>
              </a:rPr>
              <a:t>dinamakan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umpan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balik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diri</a:t>
            </a:r>
            <a:r>
              <a:rPr lang="en-US" sz="1700" dirty="0" smtClean="0">
                <a:latin typeface="Cambria" pitchFamily="18" charset="0"/>
              </a:rPr>
              <a:t>. </a:t>
            </a:r>
            <a:r>
              <a:rPr lang="en-US" sz="1700" dirty="0" err="1" smtClean="0">
                <a:latin typeface="Cambria" pitchFamily="18" charset="0"/>
              </a:rPr>
              <a:t>Terdapat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dua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jenis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umpan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balik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diri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yaitu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umpan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balik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diri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eksternal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dan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umpan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balik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diri</a:t>
            </a:r>
            <a:r>
              <a:rPr lang="en-US" sz="1700" dirty="0" smtClean="0">
                <a:latin typeface="Cambria" pitchFamily="18" charset="0"/>
              </a:rPr>
              <a:t> internal. Yang </a:t>
            </a:r>
            <a:r>
              <a:rPr lang="en-US" sz="1700" dirty="0" err="1" smtClean="0">
                <a:latin typeface="Cambria" pitchFamily="18" charset="0"/>
              </a:rPr>
              <a:t>dimaksud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dengan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umpan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balik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diri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eksternal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adalah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bagian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dari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pesan</a:t>
            </a:r>
            <a:r>
              <a:rPr lang="en-US" sz="1700" dirty="0" smtClean="0">
                <a:latin typeface="Cambria" pitchFamily="18" charset="0"/>
              </a:rPr>
              <a:t> yang </a:t>
            </a:r>
            <a:r>
              <a:rPr lang="en-US" sz="1700" dirty="0" err="1" smtClean="0">
                <a:latin typeface="Cambria" pitchFamily="18" charset="0"/>
              </a:rPr>
              <a:t>didengar</a:t>
            </a:r>
            <a:r>
              <a:rPr lang="en-US" sz="1700" dirty="0" smtClean="0">
                <a:latin typeface="Cambria" pitchFamily="18" charset="0"/>
              </a:rPr>
              <a:t>. </a:t>
            </a:r>
            <a:r>
              <a:rPr lang="en-US" sz="1700" dirty="0" err="1" smtClean="0">
                <a:latin typeface="Cambria" pitchFamily="18" charset="0"/>
              </a:rPr>
              <a:t>Sementara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itu</a:t>
            </a:r>
            <a:r>
              <a:rPr lang="en-US" sz="1700" dirty="0" smtClean="0">
                <a:latin typeface="Cambria" pitchFamily="18" charset="0"/>
              </a:rPr>
              <a:t>, yang </a:t>
            </a:r>
            <a:r>
              <a:rPr lang="en-US" sz="1700" dirty="0" err="1" smtClean="0">
                <a:latin typeface="Cambria" pitchFamily="18" charset="0"/>
              </a:rPr>
              <a:t>dimaksud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dengan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umpan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balik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diri</a:t>
            </a:r>
            <a:r>
              <a:rPr lang="en-US" sz="1700" dirty="0" smtClean="0">
                <a:latin typeface="Cambria" pitchFamily="18" charset="0"/>
              </a:rPr>
              <a:t> internal </a:t>
            </a:r>
            <a:r>
              <a:rPr lang="en-US" sz="1700" dirty="0" err="1" smtClean="0">
                <a:latin typeface="Cambria" pitchFamily="18" charset="0"/>
              </a:rPr>
              <a:t>adalah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bagian</a:t>
            </a:r>
            <a:r>
              <a:rPr lang="en-US" sz="1700" dirty="0" smtClean="0">
                <a:latin typeface="Cambria" pitchFamily="18" charset="0"/>
              </a:rPr>
              <a:t> yang </a:t>
            </a:r>
            <a:r>
              <a:rPr lang="en-US" sz="1700" dirty="0" err="1" smtClean="0">
                <a:latin typeface="Cambria" pitchFamily="18" charset="0"/>
              </a:rPr>
              <a:t>kita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terima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dalam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diri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kita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sendiri</a:t>
            </a:r>
            <a:r>
              <a:rPr lang="en-US" sz="1700" dirty="0" smtClean="0">
                <a:latin typeface="Cambria" pitchFamily="18" charset="0"/>
              </a:rPr>
              <a:t>.</a:t>
            </a:r>
            <a:endParaRPr lang="en-US" sz="1700" dirty="0">
              <a:latin typeface="Cambria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67544" y="4365104"/>
            <a:ext cx="8280920" cy="122413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+mj-lt"/>
              <a:buAutoNum type="arabicPeriod" startAt="3"/>
            </a:pPr>
            <a:r>
              <a:rPr lang="en-US" sz="1700" b="1" dirty="0" err="1" smtClean="0">
                <a:latin typeface="Cambria" pitchFamily="18" charset="0"/>
              </a:rPr>
              <a:t>Gangguan</a:t>
            </a:r>
            <a:r>
              <a:rPr lang="en-US" sz="1700" b="1" dirty="0" smtClean="0">
                <a:latin typeface="Cambria" pitchFamily="18" charset="0"/>
              </a:rPr>
              <a:t> – </a:t>
            </a:r>
            <a:r>
              <a:rPr lang="en-US" sz="1700" dirty="0" err="1" smtClean="0">
                <a:latin typeface="Cambria" pitchFamily="18" charset="0"/>
              </a:rPr>
              <a:t>Elemen</a:t>
            </a:r>
            <a:r>
              <a:rPr lang="en-US" sz="1700" dirty="0" smtClean="0">
                <a:latin typeface="Cambria" pitchFamily="18" charset="0"/>
              </a:rPr>
              <a:t> lain </a:t>
            </a:r>
            <a:r>
              <a:rPr lang="en-US" sz="1700" dirty="0" err="1" smtClean="0">
                <a:latin typeface="Cambria" pitchFamily="18" charset="0"/>
              </a:rPr>
              <a:t>dalam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komunikasi</a:t>
            </a:r>
            <a:r>
              <a:rPr lang="en-US" sz="1700" dirty="0" smtClean="0">
                <a:latin typeface="Cambria" pitchFamily="18" charset="0"/>
              </a:rPr>
              <a:t> intrapersonal </a:t>
            </a:r>
            <a:r>
              <a:rPr lang="en-US" sz="1700" dirty="0" err="1" smtClean="0">
                <a:latin typeface="Cambria" pitchFamily="18" charset="0"/>
              </a:rPr>
              <a:t>adalah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interferensi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atau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gangguan</a:t>
            </a:r>
            <a:r>
              <a:rPr lang="en-US" sz="1700" dirty="0" smtClean="0">
                <a:latin typeface="Cambria" pitchFamily="18" charset="0"/>
              </a:rPr>
              <a:t>. </a:t>
            </a:r>
            <a:r>
              <a:rPr lang="en-US" sz="1700" dirty="0" err="1" smtClean="0">
                <a:latin typeface="Cambria" pitchFamily="18" charset="0"/>
              </a:rPr>
              <a:t>Berbagai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bentuk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gangguan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terjadi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ketika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kita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memproses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beberapa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informasi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pada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tingkatan</a:t>
            </a:r>
            <a:r>
              <a:rPr lang="en-US" sz="1700" dirty="0" smtClean="0">
                <a:latin typeface="Cambria" pitchFamily="18" charset="0"/>
              </a:rPr>
              <a:t> yang </a:t>
            </a:r>
            <a:r>
              <a:rPr lang="en-US" sz="1700" dirty="0" err="1" smtClean="0">
                <a:latin typeface="Cambria" pitchFamily="18" charset="0"/>
              </a:rPr>
              <a:t>salah</a:t>
            </a:r>
            <a:r>
              <a:rPr lang="en-US" sz="1700" dirty="0" smtClean="0">
                <a:latin typeface="Cambria" pitchFamily="18" charset="0"/>
              </a:rPr>
              <a:t>. </a:t>
            </a:r>
            <a:r>
              <a:rPr lang="en-US" sz="1700" dirty="0" err="1" smtClean="0">
                <a:latin typeface="Cambria" pitchFamily="18" charset="0"/>
              </a:rPr>
              <a:t>Gangguan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ini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dapat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menimbulkan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hambatan-hambatan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komunikasi</a:t>
            </a:r>
            <a:r>
              <a:rPr lang="en-US" sz="1700" dirty="0" smtClean="0">
                <a:latin typeface="Cambria" pitchFamily="18" charset="0"/>
              </a:rPr>
              <a:t>.</a:t>
            </a:r>
            <a:endParaRPr lang="en-US" sz="17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4640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59745" y="1925543"/>
            <a:ext cx="792088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500" b="1" dirty="0" smtClean="0">
                <a:latin typeface="Palatino Linotype" pitchFamily="18" charset="0"/>
              </a:rPr>
              <a:t>TEORI-</a:t>
            </a:r>
            <a:r>
              <a:rPr lang="en-US" sz="3500" b="1" dirty="0" smtClean="0">
                <a:latin typeface="Palatino Linotype" pitchFamily="18" charset="0"/>
              </a:rPr>
              <a:t>TEORI KOMUNIKASI INTRAPERSONAL</a:t>
            </a:r>
            <a:endParaRPr lang="en-US" sz="3500" b="1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59745" y="3573016"/>
            <a:ext cx="792088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 smtClean="0">
                <a:latin typeface="Cambria" pitchFamily="18" charset="0"/>
              </a:rPr>
              <a:t>Komunikasi</a:t>
            </a:r>
            <a:r>
              <a:rPr lang="en-US" sz="2000" dirty="0" smtClean="0">
                <a:latin typeface="Cambria" pitchFamily="18" charset="0"/>
              </a:rPr>
              <a:t> Intrapersonal </a:t>
            </a:r>
            <a:r>
              <a:rPr lang="en-US" sz="2000" dirty="0" err="1" smtClean="0">
                <a:latin typeface="Cambria" pitchFamily="18" charset="0"/>
              </a:rPr>
              <a:t>adalah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komunikasi</a:t>
            </a:r>
            <a:r>
              <a:rPr lang="en-US" sz="2000" dirty="0" smtClean="0">
                <a:latin typeface="Cambria" pitchFamily="18" charset="0"/>
              </a:rPr>
              <a:t> internal </a:t>
            </a:r>
            <a:r>
              <a:rPr lang="en-US" sz="2000" dirty="0" err="1" smtClean="0">
                <a:latin typeface="Cambria" pitchFamily="18" charset="0"/>
              </a:rPr>
              <a:t>dengan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diri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sendiri</a:t>
            </a:r>
            <a:r>
              <a:rPr lang="en-US" sz="2000" dirty="0" smtClean="0">
                <a:latin typeface="Cambria" pitchFamily="18" charset="0"/>
              </a:rPr>
              <a:t> yang </a:t>
            </a:r>
            <a:r>
              <a:rPr lang="en-US" sz="2000" dirty="0" err="1" smtClean="0">
                <a:latin typeface="Cambria" pitchFamily="18" charset="0"/>
              </a:rPr>
              <a:t>mendorong</a:t>
            </a:r>
            <a:r>
              <a:rPr lang="en-US" sz="2000" dirty="0" smtClean="0">
                <a:latin typeface="Cambria" pitchFamily="18" charset="0"/>
              </a:rPr>
              <a:t> proses </a:t>
            </a:r>
            <a:r>
              <a:rPr lang="en-US" sz="2000" dirty="0" err="1" smtClean="0">
                <a:latin typeface="Cambria" pitchFamily="18" charset="0"/>
              </a:rPr>
              <a:t>untuk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membawa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makna</a:t>
            </a:r>
            <a:r>
              <a:rPr lang="en-US" sz="2000" dirty="0" smtClean="0">
                <a:latin typeface="Cambria" pitchFamily="18" charset="0"/>
              </a:rPr>
              <a:t> individual </a:t>
            </a:r>
            <a:r>
              <a:rPr lang="en-US" sz="2000" dirty="0" err="1" smtClean="0">
                <a:latin typeface="Cambria" pitchFamily="18" charset="0"/>
              </a:rPr>
              <a:t>terhadap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beragamnya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pesan</a:t>
            </a:r>
            <a:r>
              <a:rPr lang="en-US" sz="2000" dirty="0" smtClean="0">
                <a:latin typeface="Cambria" pitchFamily="18" charset="0"/>
              </a:rPr>
              <a:t>. </a:t>
            </a:r>
            <a:r>
              <a:rPr lang="en-US" sz="2000" dirty="0" err="1" smtClean="0">
                <a:latin typeface="Cambria" pitchFamily="18" charset="0"/>
              </a:rPr>
              <a:t>Terdapat</a:t>
            </a:r>
            <a:r>
              <a:rPr lang="en-US" sz="2000" dirty="0" smtClean="0">
                <a:latin typeface="Cambria" pitchFamily="18" charset="0"/>
              </a:rPr>
              <a:t> 4 (</a:t>
            </a:r>
            <a:r>
              <a:rPr lang="en-US" sz="2000" dirty="0" err="1" smtClean="0">
                <a:latin typeface="Cambria" pitchFamily="18" charset="0"/>
              </a:rPr>
              <a:t>empat</a:t>
            </a:r>
            <a:r>
              <a:rPr lang="en-US" sz="2000" dirty="0" smtClean="0">
                <a:latin typeface="Cambria" pitchFamily="18" charset="0"/>
              </a:rPr>
              <a:t>) </a:t>
            </a:r>
            <a:r>
              <a:rPr lang="en-US" sz="2000" dirty="0" err="1" smtClean="0">
                <a:latin typeface="Cambria" pitchFamily="18" charset="0"/>
              </a:rPr>
              <a:t>teori</a:t>
            </a:r>
            <a:r>
              <a:rPr lang="en-US" sz="2000" dirty="0" smtClean="0">
                <a:latin typeface="Cambria" pitchFamily="18" charset="0"/>
              </a:rPr>
              <a:t> yang </a:t>
            </a:r>
            <a:r>
              <a:rPr lang="en-US" sz="2000" dirty="0" err="1" smtClean="0">
                <a:latin typeface="Cambria" pitchFamily="18" charset="0"/>
              </a:rPr>
              <a:t>meneliti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aspek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komunikasi</a:t>
            </a:r>
            <a:r>
              <a:rPr lang="en-US" sz="2000" dirty="0" smtClean="0">
                <a:latin typeface="Cambria" pitchFamily="18" charset="0"/>
              </a:rPr>
              <a:t> intrapersonal, </a:t>
            </a:r>
            <a:r>
              <a:rPr lang="en-US" sz="2000" dirty="0" err="1" smtClean="0">
                <a:latin typeface="Cambria" pitchFamily="18" charset="0"/>
              </a:rPr>
              <a:t>yaitu</a:t>
            </a:r>
            <a:r>
              <a:rPr lang="en-US" sz="2000" dirty="0" smtClean="0">
                <a:latin typeface="Cambria" pitchFamily="18" charset="0"/>
              </a:rPr>
              <a:t> : </a:t>
            </a:r>
            <a:endParaRPr lang="en-US" sz="20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7257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67544" y="548680"/>
            <a:ext cx="8208912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en-US" b="1" dirty="0" err="1" smtClean="0">
                <a:latin typeface="Cambria" pitchFamily="18" charset="0"/>
              </a:rPr>
              <a:t>Teori</a:t>
            </a:r>
            <a:r>
              <a:rPr lang="en-US" b="1" dirty="0" smtClean="0">
                <a:latin typeface="Cambria" pitchFamily="18" charset="0"/>
              </a:rPr>
              <a:t> Message Design Logic</a:t>
            </a:r>
            <a:endParaRPr lang="en-US" dirty="0">
              <a:latin typeface="Cambria" pitchFamily="18" charset="0"/>
            </a:endParaRPr>
          </a:p>
          <a:p>
            <a:pPr marL="363538"/>
            <a:r>
              <a:rPr lang="en-US" dirty="0" err="1" smtClean="0">
                <a:latin typeface="Cambria" pitchFamily="18" charset="0"/>
              </a:rPr>
              <a:t>Pada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umumnya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setiap</a:t>
            </a:r>
            <a:r>
              <a:rPr lang="en-US" dirty="0" smtClean="0">
                <a:latin typeface="Cambria" pitchFamily="18" charset="0"/>
              </a:rPr>
              <a:t> orang </a:t>
            </a:r>
            <a:r>
              <a:rPr lang="en-US" dirty="0" err="1" smtClean="0">
                <a:latin typeface="Cambria" pitchFamily="18" charset="0"/>
              </a:rPr>
              <a:t>memiliki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pemikiran</a:t>
            </a:r>
            <a:r>
              <a:rPr lang="en-US" dirty="0" smtClean="0">
                <a:latin typeface="Cambria" pitchFamily="18" charset="0"/>
              </a:rPr>
              <a:t> yang </a:t>
            </a:r>
            <a:r>
              <a:rPr lang="en-US" dirty="0" err="1" smtClean="0">
                <a:latin typeface="Cambria" pitchFamily="18" charset="0"/>
              </a:rPr>
              <a:t>berbeda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tentang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komunikasi</a:t>
            </a:r>
            <a:r>
              <a:rPr lang="en-US" dirty="0" smtClean="0">
                <a:latin typeface="Cambria" pitchFamily="18" charset="0"/>
              </a:rPr>
              <a:t>. </a:t>
            </a:r>
            <a:r>
              <a:rPr lang="en-US" dirty="0" err="1" smtClean="0">
                <a:latin typeface="Cambria" pitchFamily="18" charset="0"/>
              </a:rPr>
              <a:t>Karenanya</a:t>
            </a:r>
            <a:r>
              <a:rPr lang="en-US" dirty="0" smtClean="0">
                <a:latin typeface="Cambria" pitchFamily="18" charset="0"/>
              </a:rPr>
              <a:t>, </a:t>
            </a:r>
            <a:r>
              <a:rPr lang="en-US" dirty="0" err="1" smtClean="0">
                <a:latin typeface="Cambria" pitchFamily="18" charset="0"/>
              </a:rPr>
              <a:t>mereka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akan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membentuk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berbagai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jenis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pesan</a:t>
            </a:r>
            <a:r>
              <a:rPr lang="en-US" dirty="0" smtClean="0">
                <a:latin typeface="Cambria" pitchFamily="18" charset="0"/>
              </a:rPr>
              <a:t> yang </a:t>
            </a:r>
            <a:r>
              <a:rPr lang="en-US" dirty="0" err="1" smtClean="0">
                <a:latin typeface="Cambria" pitchFamily="18" charset="0"/>
              </a:rPr>
              <a:t>berbeda</a:t>
            </a:r>
            <a:r>
              <a:rPr lang="en-US" dirty="0" smtClean="0">
                <a:latin typeface="Cambria" pitchFamily="18" charset="0"/>
              </a:rPr>
              <a:t>. </a:t>
            </a:r>
            <a:r>
              <a:rPr lang="en-US" dirty="0" err="1" smtClean="0">
                <a:latin typeface="Cambria" pitchFamily="18" charset="0"/>
              </a:rPr>
              <a:t>Terdapat</a:t>
            </a:r>
            <a:r>
              <a:rPr lang="en-US" dirty="0" smtClean="0">
                <a:latin typeface="Cambria" pitchFamily="18" charset="0"/>
              </a:rPr>
              <a:t> 3 (</a:t>
            </a:r>
            <a:r>
              <a:rPr lang="en-US" dirty="0" err="1" smtClean="0">
                <a:latin typeface="Cambria" pitchFamily="18" charset="0"/>
              </a:rPr>
              <a:t>tiga</a:t>
            </a:r>
            <a:r>
              <a:rPr lang="en-US" dirty="0" smtClean="0">
                <a:latin typeface="Cambria" pitchFamily="18" charset="0"/>
              </a:rPr>
              <a:t>) </a:t>
            </a:r>
            <a:r>
              <a:rPr lang="en-US" dirty="0" err="1" smtClean="0">
                <a:latin typeface="Cambria" pitchFamily="18" charset="0"/>
              </a:rPr>
              <a:t>logika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perancangan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pesan</a:t>
            </a:r>
            <a:r>
              <a:rPr lang="en-US" dirty="0" smtClean="0">
                <a:latin typeface="Cambria" pitchFamily="18" charset="0"/>
              </a:rPr>
              <a:t>, </a:t>
            </a:r>
            <a:r>
              <a:rPr lang="en-US" dirty="0" err="1" smtClean="0">
                <a:latin typeface="Cambria" pitchFamily="18" charset="0"/>
              </a:rPr>
              <a:t>yaitu</a:t>
            </a:r>
            <a:r>
              <a:rPr lang="en-US" dirty="0" smtClean="0">
                <a:latin typeface="Cambria" pitchFamily="18" charset="0"/>
              </a:rPr>
              <a:t> :</a:t>
            </a:r>
          </a:p>
          <a:p>
            <a:pPr marL="363538"/>
            <a:endParaRPr lang="en-US" dirty="0" smtClean="0">
              <a:latin typeface="Cambria" pitchFamily="18" charset="0"/>
            </a:endParaRPr>
          </a:p>
          <a:p>
            <a:pPr marL="342900" indent="-342900">
              <a:buAutoNum type="arabicParenBoth"/>
            </a:pPr>
            <a:r>
              <a:rPr lang="en-US" b="1" dirty="0" smtClean="0">
                <a:latin typeface="Cambria" pitchFamily="18" charset="0"/>
              </a:rPr>
              <a:t>Expressive Message Logic</a:t>
            </a:r>
            <a:r>
              <a:rPr lang="en-US" dirty="0" smtClean="0">
                <a:latin typeface="Cambria" pitchFamily="18" charset="0"/>
              </a:rPr>
              <a:t>. Orang </a:t>
            </a:r>
            <a:r>
              <a:rPr lang="en-US" dirty="0" err="1" smtClean="0">
                <a:latin typeface="Cambria" pitchFamily="18" charset="0"/>
              </a:rPr>
              <a:t>menggunakan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pola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ini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dengan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menitikberatkan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pada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ekspresi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diri</a:t>
            </a:r>
            <a:r>
              <a:rPr lang="en-US" dirty="0" smtClean="0">
                <a:latin typeface="Cambria" pitchFamily="18" charset="0"/>
              </a:rPr>
              <a:t>. </a:t>
            </a:r>
            <a:r>
              <a:rPr lang="en-US" dirty="0" err="1" smtClean="0">
                <a:latin typeface="Cambria" pitchFamily="18" charset="0"/>
              </a:rPr>
              <a:t>Komunikasi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dipandang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sebagai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pengiriman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pemikiran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dan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perasaan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seseorang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kepada</a:t>
            </a:r>
            <a:r>
              <a:rPr lang="en-US" dirty="0" smtClean="0">
                <a:latin typeface="Cambria" pitchFamily="18" charset="0"/>
              </a:rPr>
              <a:t> yang lain. </a:t>
            </a:r>
            <a:r>
              <a:rPr lang="en-US" dirty="0" err="1" smtClean="0">
                <a:latin typeface="Cambria" pitchFamily="18" charset="0"/>
              </a:rPr>
              <a:t>Nilai-nilai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seperti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keterbukaan</a:t>
            </a:r>
            <a:r>
              <a:rPr lang="en-US" dirty="0" smtClean="0">
                <a:latin typeface="Cambria" pitchFamily="18" charset="0"/>
              </a:rPr>
              <a:t>, </a:t>
            </a:r>
            <a:r>
              <a:rPr lang="en-US" dirty="0" err="1" smtClean="0">
                <a:latin typeface="Cambria" pitchFamily="18" charset="0"/>
              </a:rPr>
              <a:t>kejujuran</a:t>
            </a:r>
            <a:r>
              <a:rPr lang="en-US" dirty="0" smtClean="0">
                <a:latin typeface="Cambria" pitchFamily="18" charset="0"/>
              </a:rPr>
              <a:t>, </a:t>
            </a:r>
            <a:r>
              <a:rPr lang="en-US" dirty="0" err="1" smtClean="0">
                <a:latin typeface="Cambria" pitchFamily="18" charset="0"/>
              </a:rPr>
              <a:t>dan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kejelasan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sangatlah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penting</a:t>
            </a:r>
            <a:r>
              <a:rPr lang="en-US" dirty="0" smtClean="0">
                <a:latin typeface="Cambria" pitchFamily="18" charset="0"/>
              </a:rPr>
              <a:t>. </a:t>
            </a:r>
            <a:r>
              <a:rPr lang="en-US" dirty="0" err="1" smtClean="0">
                <a:latin typeface="Cambria" pitchFamily="18" charset="0"/>
              </a:rPr>
              <a:t>Komunikator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sering</a:t>
            </a:r>
            <a:r>
              <a:rPr lang="en-US" dirty="0" smtClean="0">
                <a:latin typeface="Cambria" pitchFamily="18" charset="0"/>
              </a:rPr>
              <a:t> kali </a:t>
            </a:r>
            <a:r>
              <a:rPr lang="en-US" dirty="0" err="1" smtClean="0">
                <a:latin typeface="Cambria" pitchFamily="18" charset="0"/>
              </a:rPr>
              <a:t>memberikan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sedikit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perhatian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pada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koneks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dan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kesesuaian</a:t>
            </a:r>
            <a:r>
              <a:rPr lang="en-US" dirty="0" smtClean="0">
                <a:latin typeface="Cambria" pitchFamily="18" charset="0"/>
              </a:rPr>
              <a:t>.</a:t>
            </a:r>
          </a:p>
          <a:p>
            <a:pPr marL="342900" indent="-342900">
              <a:buAutoNum type="arabicParenBoth"/>
            </a:pPr>
            <a:r>
              <a:rPr lang="en-US" b="1" dirty="0" smtClean="0">
                <a:latin typeface="Cambria" pitchFamily="18" charset="0"/>
              </a:rPr>
              <a:t>Conventional Design Logic. </a:t>
            </a:r>
            <a:r>
              <a:rPr lang="en-US" dirty="0" smtClean="0">
                <a:latin typeface="Cambria" pitchFamily="18" charset="0"/>
              </a:rPr>
              <a:t>Orang </a:t>
            </a:r>
            <a:r>
              <a:rPr lang="en-US" dirty="0" err="1" smtClean="0">
                <a:latin typeface="Cambria" pitchFamily="18" charset="0"/>
              </a:rPr>
              <a:t>menggunakan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pola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ini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karena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melihat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komunikasi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sebagai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sebuah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aturan</a:t>
            </a:r>
            <a:r>
              <a:rPr lang="en-US" dirty="0" smtClean="0">
                <a:latin typeface="Cambria" pitchFamily="18" charset="0"/>
              </a:rPr>
              <a:t>. </a:t>
            </a:r>
            <a:r>
              <a:rPr lang="en-US" dirty="0" err="1" smtClean="0">
                <a:latin typeface="Cambria" pitchFamily="18" charset="0"/>
              </a:rPr>
              <a:t>Mereka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menaruh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perhatian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pada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kesesuaian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dan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melakukan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hal</a:t>
            </a:r>
            <a:r>
              <a:rPr lang="en-US" dirty="0" smtClean="0">
                <a:latin typeface="Cambria" pitchFamily="18" charset="0"/>
              </a:rPr>
              <a:t> yang </a:t>
            </a:r>
            <a:r>
              <a:rPr lang="en-US" dirty="0" err="1" smtClean="0">
                <a:latin typeface="Cambria" pitchFamily="18" charset="0"/>
              </a:rPr>
              <a:t>benar</a:t>
            </a:r>
            <a:r>
              <a:rPr lang="en-US" dirty="0" smtClean="0">
                <a:latin typeface="Cambria" pitchFamily="18" charset="0"/>
              </a:rPr>
              <a:t>.</a:t>
            </a:r>
          </a:p>
          <a:p>
            <a:pPr marL="342900" indent="-342900">
              <a:buAutoNum type="arabicParenBoth"/>
            </a:pPr>
            <a:r>
              <a:rPr lang="en-US" b="1" dirty="0" smtClean="0">
                <a:latin typeface="Cambria" pitchFamily="18" charset="0"/>
              </a:rPr>
              <a:t>Rhetorical Message Design Logic.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Seorang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menggunakan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pola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ini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karena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melihat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komunikasi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sebagai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cara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untuk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menciptakan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situasi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dan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negosiasi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beberapa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tujuan</a:t>
            </a:r>
            <a:r>
              <a:rPr lang="en-US" dirty="0" smtClean="0">
                <a:latin typeface="Cambria" pitchFamily="18" charset="0"/>
              </a:rPr>
              <a:t>. </a:t>
            </a:r>
            <a:r>
              <a:rPr lang="en-US" dirty="0" err="1" smtClean="0">
                <a:latin typeface="Cambria" pitchFamily="18" charset="0"/>
              </a:rPr>
              <a:t>Mereka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menaruh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perhatian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pada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fleksibilitas</a:t>
            </a:r>
            <a:r>
              <a:rPr lang="en-US" dirty="0" smtClean="0">
                <a:latin typeface="Cambria" pitchFamily="18" charset="0"/>
              </a:rPr>
              <a:t>, </a:t>
            </a:r>
            <a:r>
              <a:rPr lang="en-US" dirty="0" err="1" smtClean="0">
                <a:latin typeface="Cambria" pitchFamily="18" charset="0"/>
              </a:rPr>
              <a:t>kepuasan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dan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keterampilan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komunikasi</a:t>
            </a:r>
            <a:r>
              <a:rPr lang="en-US" dirty="0" smtClean="0">
                <a:latin typeface="Cambria" pitchFamily="18" charset="0"/>
              </a:rPr>
              <a:t>. </a:t>
            </a:r>
            <a:r>
              <a:rPr lang="en-US" dirty="0" err="1" smtClean="0">
                <a:latin typeface="Cambria" pitchFamily="18" charset="0"/>
              </a:rPr>
              <a:t>penggunaan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pola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ini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ditujukan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untuk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menarik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perhatian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terhadap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komunikasi</a:t>
            </a:r>
            <a:r>
              <a:rPr lang="en-US" dirty="0" smtClean="0">
                <a:latin typeface="Cambria" pitchFamily="18" charset="0"/>
              </a:rPr>
              <a:t> yang </a:t>
            </a:r>
            <a:r>
              <a:rPr lang="en-US" dirty="0" err="1" smtClean="0">
                <a:latin typeface="Cambria" pitchFamily="18" charset="0"/>
              </a:rPr>
              <a:t>dilakukan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oleh</a:t>
            </a:r>
            <a:r>
              <a:rPr lang="en-US" dirty="0" smtClean="0">
                <a:latin typeface="Cambria" pitchFamily="18" charset="0"/>
              </a:rPr>
              <a:t> orang lain </a:t>
            </a:r>
            <a:r>
              <a:rPr lang="en-US" dirty="0" err="1" smtClean="0">
                <a:latin typeface="Cambria" pitchFamily="18" charset="0"/>
              </a:rPr>
              <a:t>sebagai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usaha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mengetahui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sudut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pandang</a:t>
            </a:r>
            <a:r>
              <a:rPr lang="en-US" dirty="0" smtClean="0">
                <a:latin typeface="Cambria" pitchFamily="18" charset="0"/>
              </a:rPr>
              <a:t> orang lain. </a:t>
            </a:r>
            <a:endParaRPr lang="en-US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2629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544" y="361687"/>
            <a:ext cx="8280920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lphaUcPeriod" startAt="2"/>
            </a:pPr>
            <a:r>
              <a:rPr lang="en-US" sz="1700" b="1" dirty="0" err="1">
                <a:latin typeface="Cambria" pitchFamily="18" charset="0"/>
              </a:rPr>
              <a:t>Teori</a:t>
            </a:r>
            <a:r>
              <a:rPr lang="en-US" sz="1700" b="1" dirty="0">
                <a:latin typeface="Cambria" pitchFamily="18" charset="0"/>
              </a:rPr>
              <a:t> </a:t>
            </a:r>
            <a:r>
              <a:rPr lang="en-US" sz="1700" b="1" dirty="0" err="1">
                <a:latin typeface="Cambria" pitchFamily="18" charset="0"/>
              </a:rPr>
              <a:t>Akomodasi</a:t>
            </a:r>
            <a:r>
              <a:rPr lang="en-US" sz="1700" b="1" dirty="0">
                <a:latin typeface="Cambria" pitchFamily="18" charset="0"/>
              </a:rPr>
              <a:t> </a:t>
            </a:r>
            <a:r>
              <a:rPr lang="en-US" sz="1700" b="1" dirty="0" err="1">
                <a:latin typeface="Cambria" pitchFamily="18" charset="0"/>
              </a:rPr>
              <a:t>Komunikasi</a:t>
            </a:r>
            <a:endParaRPr lang="en-US" sz="1700" b="1" dirty="0">
              <a:latin typeface="Cambria" pitchFamily="18" charset="0"/>
            </a:endParaRPr>
          </a:p>
          <a:p>
            <a:pPr marL="363538"/>
            <a:r>
              <a:rPr lang="en-US" sz="1700" dirty="0" err="1">
                <a:latin typeface="Cambria" pitchFamily="18" charset="0"/>
              </a:rPr>
              <a:t>Teori</a:t>
            </a:r>
            <a:r>
              <a:rPr lang="en-US" sz="1700" dirty="0">
                <a:latin typeface="Cambria" pitchFamily="18" charset="0"/>
              </a:rPr>
              <a:t> yang </a:t>
            </a:r>
            <a:r>
              <a:rPr lang="en-US" sz="1700" dirty="0" err="1">
                <a:latin typeface="Cambria" pitchFamily="18" charset="0"/>
              </a:rPr>
              <a:t>dikembangkan</a:t>
            </a:r>
            <a:r>
              <a:rPr lang="en-US" sz="1700" dirty="0">
                <a:latin typeface="Cambria" pitchFamily="18" charset="0"/>
              </a:rPr>
              <a:t> </a:t>
            </a:r>
            <a:r>
              <a:rPr lang="en-US" sz="1700" dirty="0" err="1">
                <a:latin typeface="Cambria" pitchFamily="18" charset="0"/>
              </a:rPr>
              <a:t>oleh</a:t>
            </a:r>
            <a:r>
              <a:rPr lang="en-US" sz="1700" dirty="0">
                <a:latin typeface="Cambria" pitchFamily="18" charset="0"/>
              </a:rPr>
              <a:t> Howard Giles </a:t>
            </a:r>
            <a:r>
              <a:rPr lang="en-US" sz="1700" dirty="0" err="1">
                <a:latin typeface="Cambria" pitchFamily="18" charset="0"/>
              </a:rPr>
              <a:t>dan</a:t>
            </a:r>
            <a:r>
              <a:rPr lang="en-US" sz="1700" dirty="0">
                <a:latin typeface="Cambria" pitchFamily="18" charset="0"/>
              </a:rPr>
              <a:t> </a:t>
            </a:r>
            <a:r>
              <a:rPr lang="en-US" sz="1700" dirty="0" err="1">
                <a:latin typeface="Cambria" pitchFamily="18" charset="0"/>
              </a:rPr>
              <a:t>kawan-kawan</a:t>
            </a:r>
            <a:r>
              <a:rPr lang="en-US" sz="1700" dirty="0">
                <a:latin typeface="Cambria" pitchFamily="18" charset="0"/>
              </a:rPr>
              <a:t> </a:t>
            </a:r>
            <a:r>
              <a:rPr lang="en-US" sz="1700" dirty="0" err="1">
                <a:latin typeface="Cambria" pitchFamily="18" charset="0"/>
              </a:rPr>
              <a:t>menyuguhkan</a:t>
            </a:r>
            <a:r>
              <a:rPr lang="en-US" sz="1700" dirty="0">
                <a:latin typeface="Cambria" pitchFamily="18" charset="0"/>
              </a:rPr>
              <a:t> </a:t>
            </a:r>
            <a:r>
              <a:rPr lang="en-US" sz="1700" dirty="0" err="1">
                <a:latin typeface="Cambria" pitchFamily="18" charset="0"/>
              </a:rPr>
              <a:t>sebuah</a:t>
            </a:r>
            <a:r>
              <a:rPr lang="en-US" sz="1700" dirty="0">
                <a:latin typeface="Cambria" pitchFamily="18" charset="0"/>
              </a:rPr>
              <a:t> platform informative </a:t>
            </a:r>
            <a:r>
              <a:rPr lang="en-US" sz="1700" dirty="0" err="1">
                <a:latin typeface="Cambria" pitchFamily="18" charset="0"/>
              </a:rPr>
              <a:t>untuk</a:t>
            </a:r>
            <a:r>
              <a:rPr lang="en-US" sz="1700" dirty="0">
                <a:latin typeface="Cambria" pitchFamily="18" charset="0"/>
              </a:rPr>
              <a:t> </a:t>
            </a:r>
            <a:r>
              <a:rPr lang="en-US" sz="1700" dirty="0" err="1">
                <a:latin typeface="Cambria" pitchFamily="18" charset="0"/>
              </a:rPr>
              <a:t>memahami</a:t>
            </a:r>
            <a:r>
              <a:rPr lang="en-US" sz="1700" dirty="0">
                <a:latin typeface="Cambria" pitchFamily="18" charset="0"/>
              </a:rPr>
              <a:t> </a:t>
            </a:r>
            <a:r>
              <a:rPr lang="en-US" sz="1700" dirty="0" err="1">
                <a:latin typeface="Cambria" pitchFamily="18" charset="0"/>
              </a:rPr>
              <a:t>perbedaan</a:t>
            </a:r>
            <a:r>
              <a:rPr lang="en-US" sz="1700" dirty="0">
                <a:latin typeface="Cambria" pitchFamily="18" charset="0"/>
              </a:rPr>
              <a:t> </a:t>
            </a:r>
            <a:r>
              <a:rPr lang="en-US" sz="1700" dirty="0" err="1">
                <a:latin typeface="Cambria" pitchFamily="18" charset="0"/>
              </a:rPr>
              <a:t>dan</a:t>
            </a:r>
            <a:r>
              <a:rPr lang="en-US" sz="1700" dirty="0">
                <a:latin typeface="Cambria" pitchFamily="18" charset="0"/>
              </a:rPr>
              <a:t> </a:t>
            </a:r>
            <a:r>
              <a:rPr lang="en-US" sz="1700" dirty="0" err="1">
                <a:latin typeface="Cambria" pitchFamily="18" charset="0"/>
              </a:rPr>
              <a:t>kesamaan</a:t>
            </a:r>
            <a:r>
              <a:rPr lang="en-US" sz="1700" dirty="0">
                <a:latin typeface="Cambria" pitchFamily="18" charset="0"/>
              </a:rPr>
              <a:t> </a:t>
            </a:r>
            <a:r>
              <a:rPr lang="en-US" sz="1700" dirty="0" err="1">
                <a:latin typeface="Cambria" pitchFamily="18" charset="0"/>
              </a:rPr>
              <a:t>budaya</a:t>
            </a:r>
            <a:r>
              <a:rPr lang="en-US" sz="1700" dirty="0">
                <a:latin typeface="Cambria" pitchFamily="18" charset="0"/>
              </a:rPr>
              <a:t> yang </a:t>
            </a:r>
            <a:r>
              <a:rPr lang="en-US" sz="1700" dirty="0" err="1">
                <a:latin typeface="Cambria" pitchFamily="18" charset="0"/>
              </a:rPr>
              <a:t>berkaitan</a:t>
            </a:r>
            <a:r>
              <a:rPr lang="en-US" sz="1700" dirty="0">
                <a:latin typeface="Cambria" pitchFamily="18" charset="0"/>
              </a:rPr>
              <a:t> </a:t>
            </a:r>
            <a:r>
              <a:rPr lang="en-US" sz="1700" dirty="0" err="1">
                <a:latin typeface="Cambria" pitchFamily="18" charset="0"/>
              </a:rPr>
              <a:t>dengan</a:t>
            </a:r>
            <a:r>
              <a:rPr lang="en-US" sz="1700" dirty="0">
                <a:latin typeface="Cambria" pitchFamily="18" charset="0"/>
              </a:rPr>
              <a:t> </a:t>
            </a:r>
            <a:r>
              <a:rPr lang="en-US" sz="1700" dirty="0" err="1">
                <a:latin typeface="Cambria" pitchFamily="18" charset="0"/>
              </a:rPr>
              <a:t>bahasa</a:t>
            </a:r>
            <a:r>
              <a:rPr lang="en-US" sz="1700" dirty="0">
                <a:latin typeface="Cambria" pitchFamily="18" charset="0"/>
              </a:rPr>
              <a:t> </a:t>
            </a:r>
            <a:r>
              <a:rPr lang="en-US" sz="1700" dirty="0" err="1">
                <a:latin typeface="Cambria" pitchFamily="18" charset="0"/>
              </a:rPr>
              <a:t>dan</a:t>
            </a:r>
            <a:r>
              <a:rPr lang="en-US" sz="1700" dirty="0">
                <a:latin typeface="Cambria" pitchFamily="18" charset="0"/>
              </a:rPr>
              <a:t> </a:t>
            </a:r>
            <a:r>
              <a:rPr lang="en-US" sz="1700" dirty="0" err="1">
                <a:latin typeface="Cambria" pitchFamily="18" charset="0"/>
              </a:rPr>
              <a:t>tutur</a:t>
            </a:r>
            <a:r>
              <a:rPr lang="en-US" sz="1700" dirty="0">
                <a:latin typeface="Cambria" pitchFamily="18" charset="0"/>
              </a:rPr>
              <a:t> kata. </a:t>
            </a:r>
            <a:r>
              <a:rPr lang="en-US" sz="1700" dirty="0" err="1">
                <a:latin typeface="Cambria" pitchFamily="18" charset="0"/>
              </a:rPr>
              <a:t>Teori</a:t>
            </a:r>
            <a:r>
              <a:rPr lang="en-US" sz="1700" dirty="0">
                <a:latin typeface="Cambria" pitchFamily="18" charset="0"/>
              </a:rPr>
              <a:t> </a:t>
            </a:r>
            <a:r>
              <a:rPr lang="en-US" sz="1700" dirty="0" err="1">
                <a:latin typeface="Cambria" pitchFamily="18" charset="0"/>
              </a:rPr>
              <a:t>akomodasi</a:t>
            </a:r>
            <a:r>
              <a:rPr lang="en-US" sz="1700" dirty="0">
                <a:latin typeface="Cambria" pitchFamily="18" charset="0"/>
              </a:rPr>
              <a:t> </a:t>
            </a:r>
            <a:r>
              <a:rPr lang="en-US" sz="1700" dirty="0" err="1">
                <a:latin typeface="Cambria" pitchFamily="18" charset="0"/>
              </a:rPr>
              <a:t>komunikasi</a:t>
            </a:r>
            <a:r>
              <a:rPr lang="en-US" sz="1700" dirty="0">
                <a:latin typeface="Cambria" pitchFamily="18" charset="0"/>
              </a:rPr>
              <a:t> </a:t>
            </a:r>
            <a:r>
              <a:rPr lang="en-US" sz="1700" dirty="0" err="1">
                <a:latin typeface="Cambria" pitchFamily="18" charset="0"/>
              </a:rPr>
              <a:t>menitikberatkan</a:t>
            </a:r>
            <a:r>
              <a:rPr lang="en-US" sz="1700" dirty="0">
                <a:latin typeface="Cambria" pitchFamily="18" charset="0"/>
              </a:rPr>
              <a:t> </a:t>
            </a:r>
            <a:r>
              <a:rPr lang="en-US" sz="1700" dirty="0" err="1">
                <a:latin typeface="Cambria" pitchFamily="18" charset="0"/>
              </a:rPr>
              <a:t>pada</a:t>
            </a:r>
            <a:r>
              <a:rPr lang="en-US" sz="1700" dirty="0">
                <a:latin typeface="Cambria" pitchFamily="18" charset="0"/>
              </a:rPr>
              <a:t> </a:t>
            </a:r>
            <a:r>
              <a:rPr lang="en-US" sz="1700" dirty="0" err="1">
                <a:latin typeface="Cambria" pitchFamily="18" charset="0"/>
              </a:rPr>
              <a:t>bagaimana</a:t>
            </a:r>
            <a:r>
              <a:rPr lang="en-US" sz="1700" dirty="0">
                <a:latin typeface="Cambria" pitchFamily="18" charset="0"/>
              </a:rPr>
              <a:t> </a:t>
            </a:r>
            <a:r>
              <a:rPr lang="en-US" sz="1700" dirty="0" err="1">
                <a:latin typeface="Cambria" pitchFamily="18" charset="0"/>
              </a:rPr>
              <a:t>dan</a:t>
            </a:r>
            <a:r>
              <a:rPr lang="en-US" sz="1700" dirty="0">
                <a:latin typeface="Cambria" pitchFamily="18" charset="0"/>
              </a:rPr>
              <a:t> </a:t>
            </a:r>
            <a:r>
              <a:rPr lang="en-US" sz="1700" dirty="0" err="1">
                <a:latin typeface="Cambria" pitchFamily="18" charset="0"/>
              </a:rPr>
              <a:t>mengapa</a:t>
            </a:r>
            <a:r>
              <a:rPr lang="en-US" sz="1700" dirty="0">
                <a:latin typeface="Cambria" pitchFamily="18" charset="0"/>
              </a:rPr>
              <a:t> orang </a:t>
            </a:r>
            <a:r>
              <a:rPr lang="en-US" sz="1700" dirty="0" err="1">
                <a:latin typeface="Cambria" pitchFamily="18" charset="0"/>
              </a:rPr>
              <a:t>memodifikasi</a:t>
            </a:r>
            <a:r>
              <a:rPr lang="en-US" sz="1700" dirty="0">
                <a:latin typeface="Cambria" pitchFamily="18" charset="0"/>
              </a:rPr>
              <a:t> </a:t>
            </a:r>
            <a:r>
              <a:rPr lang="en-US" sz="1700" dirty="0" err="1">
                <a:latin typeface="Cambria" pitchFamily="18" charset="0"/>
              </a:rPr>
              <a:t>atau</a:t>
            </a:r>
            <a:r>
              <a:rPr lang="en-US" sz="1700" dirty="0">
                <a:latin typeface="Cambria" pitchFamily="18" charset="0"/>
              </a:rPr>
              <a:t> </a:t>
            </a:r>
            <a:r>
              <a:rPr lang="en-US" sz="1700" dirty="0" err="1">
                <a:latin typeface="Cambria" pitchFamily="18" charset="0"/>
              </a:rPr>
              <a:t>merubah</a:t>
            </a:r>
            <a:r>
              <a:rPr lang="en-US" sz="1700" dirty="0">
                <a:latin typeface="Cambria" pitchFamily="18" charset="0"/>
              </a:rPr>
              <a:t> </a:t>
            </a:r>
            <a:r>
              <a:rPr lang="en-US" sz="1700" dirty="0" err="1">
                <a:latin typeface="Cambria" pitchFamily="18" charset="0"/>
              </a:rPr>
              <a:t>perilaku</a:t>
            </a:r>
            <a:r>
              <a:rPr lang="en-US" sz="1700" dirty="0">
                <a:latin typeface="Cambria" pitchFamily="18" charset="0"/>
              </a:rPr>
              <a:t> </a:t>
            </a:r>
            <a:r>
              <a:rPr lang="en-US" sz="1700" dirty="0" err="1">
                <a:latin typeface="Cambria" pitchFamily="18" charset="0"/>
              </a:rPr>
              <a:t>komunikasi</a:t>
            </a:r>
            <a:r>
              <a:rPr lang="en-US" sz="1700" dirty="0">
                <a:latin typeface="Cambria" pitchFamily="18" charset="0"/>
              </a:rPr>
              <a:t> </a:t>
            </a:r>
            <a:r>
              <a:rPr lang="en-US" sz="1700" dirty="0" err="1">
                <a:latin typeface="Cambria" pitchFamily="18" charset="0"/>
              </a:rPr>
              <a:t>mereka</a:t>
            </a:r>
            <a:r>
              <a:rPr lang="en-US" sz="1700" dirty="0">
                <a:latin typeface="Cambria" pitchFamily="18" charset="0"/>
              </a:rPr>
              <a:t> </a:t>
            </a:r>
            <a:r>
              <a:rPr lang="en-US" sz="1700" dirty="0" err="1">
                <a:latin typeface="Cambria" pitchFamily="18" charset="0"/>
              </a:rPr>
              <a:t>dalam</a:t>
            </a:r>
            <a:r>
              <a:rPr lang="en-US" sz="1700" dirty="0">
                <a:latin typeface="Cambria" pitchFamily="18" charset="0"/>
              </a:rPr>
              <a:t> </a:t>
            </a:r>
            <a:r>
              <a:rPr lang="en-US" sz="1700" dirty="0" err="1">
                <a:latin typeface="Cambria" pitchFamily="18" charset="0"/>
              </a:rPr>
              <a:t>situasi</a:t>
            </a:r>
            <a:r>
              <a:rPr lang="en-US" sz="1700" dirty="0">
                <a:latin typeface="Cambria" pitchFamily="18" charset="0"/>
              </a:rPr>
              <a:t> yang </a:t>
            </a:r>
            <a:r>
              <a:rPr lang="en-US" sz="1700" dirty="0" err="1">
                <a:latin typeface="Cambria" pitchFamily="18" charset="0"/>
              </a:rPr>
              <a:t>berbeda</a:t>
            </a:r>
            <a:r>
              <a:rPr lang="en-US" sz="1700" dirty="0">
                <a:latin typeface="Cambria" pitchFamily="18" charset="0"/>
              </a:rPr>
              <a:t>. </a:t>
            </a:r>
            <a:r>
              <a:rPr lang="en-US" sz="1700" dirty="0" err="1">
                <a:latin typeface="Cambria" pitchFamily="18" charset="0"/>
              </a:rPr>
              <a:t>Teori</a:t>
            </a:r>
            <a:r>
              <a:rPr lang="en-US" sz="1700" dirty="0">
                <a:latin typeface="Cambria" pitchFamily="18" charset="0"/>
              </a:rPr>
              <a:t> </a:t>
            </a:r>
            <a:r>
              <a:rPr lang="en-US" sz="1700" dirty="0" err="1">
                <a:latin typeface="Cambria" pitchFamily="18" charset="0"/>
              </a:rPr>
              <a:t>ini</a:t>
            </a:r>
            <a:r>
              <a:rPr lang="en-US" sz="1700" dirty="0">
                <a:latin typeface="Cambria" pitchFamily="18" charset="0"/>
              </a:rPr>
              <a:t> </a:t>
            </a:r>
            <a:r>
              <a:rPr lang="en-US" sz="1700" dirty="0" err="1">
                <a:latin typeface="Cambria" pitchFamily="18" charset="0"/>
              </a:rPr>
              <a:t>berpendapat</a:t>
            </a:r>
            <a:r>
              <a:rPr lang="en-US" sz="1700" dirty="0">
                <a:latin typeface="Cambria" pitchFamily="18" charset="0"/>
              </a:rPr>
              <a:t> </a:t>
            </a:r>
            <a:r>
              <a:rPr lang="en-US" sz="1700" dirty="0" err="1">
                <a:latin typeface="Cambria" pitchFamily="18" charset="0"/>
              </a:rPr>
              <a:t>bahwa</a:t>
            </a:r>
            <a:r>
              <a:rPr lang="en-US" sz="1700" dirty="0">
                <a:latin typeface="Cambria" pitchFamily="18" charset="0"/>
              </a:rPr>
              <a:t> </a:t>
            </a:r>
            <a:r>
              <a:rPr lang="en-US" sz="1700" dirty="0" err="1">
                <a:latin typeface="Cambria" pitchFamily="18" charset="0"/>
              </a:rPr>
              <a:t>ketika</a:t>
            </a:r>
            <a:r>
              <a:rPr lang="en-US" sz="1700" dirty="0">
                <a:latin typeface="Cambria" pitchFamily="18" charset="0"/>
              </a:rPr>
              <a:t> </a:t>
            </a:r>
            <a:r>
              <a:rPr lang="en-US" sz="1700" dirty="0" err="1">
                <a:latin typeface="Cambria" pitchFamily="18" charset="0"/>
              </a:rPr>
              <a:t>berkomunikasi</a:t>
            </a:r>
            <a:r>
              <a:rPr lang="en-US" sz="1700" dirty="0">
                <a:latin typeface="Cambria" pitchFamily="18" charset="0"/>
              </a:rPr>
              <a:t>, orang </a:t>
            </a:r>
            <a:r>
              <a:rPr lang="en-US" sz="1700" dirty="0" err="1">
                <a:latin typeface="Cambria" pitchFamily="18" charset="0"/>
              </a:rPr>
              <a:t>berupaya</a:t>
            </a:r>
            <a:r>
              <a:rPr lang="en-US" sz="1700" dirty="0">
                <a:latin typeface="Cambria" pitchFamily="18" charset="0"/>
              </a:rPr>
              <a:t> </a:t>
            </a:r>
            <a:r>
              <a:rPr lang="en-US" sz="1700" dirty="0" err="1">
                <a:latin typeface="Cambria" pitchFamily="18" charset="0"/>
              </a:rPr>
              <a:t>untuk</a:t>
            </a:r>
            <a:r>
              <a:rPr lang="en-US" sz="1700" dirty="0">
                <a:latin typeface="Cambria" pitchFamily="18" charset="0"/>
              </a:rPr>
              <a:t> </a:t>
            </a:r>
            <a:r>
              <a:rPr lang="en-US" sz="1700" dirty="0" err="1">
                <a:latin typeface="Cambria" pitchFamily="18" charset="0"/>
              </a:rPr>
              <a:t>mengurangi</a:t>
            </a:r>
            <a:r>
              <a:rPr lang="en-US" sz="1700" dirty="0">
                <a:latin typeface="Cambria" pitchFamily="18" charset="0"/>
              </a:rPr>
              <a:t> </a:t>
            </a:r>
            <a:r>
              <a:rPr lang="en-US" sz="1700" dirty="0" err="1">
                <a:latin typeface="Cambria" pitchFamily="18" charset="0"/>
              </a:rPr>
              <a:t>atau</a:t>
            </a:r>
            <a:r>
              <a:rPr lang="en-US" sz="1700" dirty="0">
                <a:latin typeface="Cambria" pitchFamily="18" charset="0"/>
              </a:rPr>
              <a:t> </a:t>
            </a:r>
            <a:r>
              <a:rPr lang="en-US" sz="1700" dirty="0" err="1">
                <a:latin typeface="Cambria" pitchFamily="18" charset="0"/>
              </a:rPr>
              <a:t>meningkatkan</a:t>
            </a:r>
            <a:r>
              <a:rPr lang="en-US" sz="1700" dirty="0">
                <a:latin typeface="Cambria" pitchFamily="18" charset="0"/>
              </a:rPr>
              <a:t> </a:t>
            </a:r>
            <a:r>
              <a:rPr lang="en-US" sz="1700" dirty="0" err="1">
                <a:latin typeface="Cambria" pitchFamily="18" charset="0"/>
              </a:rPr>
              <a:t>perbedaan</a:t>
            </a:r>
            <a:r>
              <a:rPr lang="en-US" sz="1700" dirty="0">
                <a:latin typeface="Cambria" pitchFamily="18" charset="0"/>
              </a:rPr>
              <a:t> </a:t>
            </a:r>
            <a:r>
              <a:rPr lang="en-US" sz="1700" dirty="0" err="1">
                <a:latin typeface="Cambria" pitchFamily="18" charset="0"/>
              </a:rPr>
              <a:t>antara</a:t>
            </a:r>
            <a:r>
              <a:rPr lang="en-US" sz="1700" dirty="0">
                <a:latin typeface="Cambria" pitchFamily="18" charset="0"/>
              </a:rPr>
              <a:t> </a:t>
            </a:r>
            <a:r>
              <a:rPr lang="en-US" sz="1700" dirty="0" err="1">
                <a:latin typeface="Cambria" pitchFamily="18" charset="0"/>
              </a:rPr>
              <a:t>diri</a:t>
            </a:r>
            <a:r>
              <a:rPr lang="en-US" sz="1700" dirty="0">
                <a:latin typeface="Cambria" pitchFamily="18" charset="0"/>
              </a:rPr>
              <a:t> </a:t>
            </a:r>
            <a:r>
              <a:rPr lang="en-US" sz="1700" dirty="0" err="1">
                <a:latin typeface="Cambria" pitchFamily="18" charset="0"/>
              </a:rPr>
              <a:t>mereka</a:t>
            </a:r>
            <a:r>
              <a:rPr lang="en-US" sz="1700" dirty="0">
                <a:latin typeface="Cambria" pitchFamily="18" charset="0"/>
              </a:rPr>
              <a:t> </a:t>
            </a:r>
            <a:r>
              <a:rPr lang="en-US" sz="1700" dirty="0" err="1">
                <a:latin typeface="Cambria" pitchFamily="18" charset="0"/>
              </a:rPr>
              <a:t>sendiri</a:t>
            </a:r>
            <a:r>
              <a:rPr lang="en-US" sz="1700" dirty="0">
                <a:latin typeface="Cambria" pitchFamily="18" charset="0"/>
              </a:rPr>
              <a:t> </a:t>
            </a:r>
            <a:r>
              <a:rPr lang="en-US" sz="1700" dirty="0" err="1">
                <a:latin typeface="Cambria" pitchFamily="18" charset="0"/>
              </a:rPr>
              <a:t>dengan</a:t>
            </a:r>
            <a:r>
              <a:rPr lang="en-US" sz="1700" dirty="0">
                <a:latin typeface="Cambria" pitchFamily="18" charset="0"/>
              </a:rPr>
              <a:t> orang lain. </a:t>
            </a:r>
            <a:r>
              <a:rPr lang="en-US" sz="1700" dirty="0" err="1">
                <a:latin typeface="Cambria" pitchFamily="18" charset="0"/>
              </a:rPr>
              <a:t>Mereka</a:t>
            </a:r>
            <a:r>
              <a:rPr lang="en-US" sz="1700" dirty="0">
                <a:latin typeface="Cambria" pitchFamily="18" charset="0"/>
              </a:rPr>
              <a:t> </a:t>
            </a:r>
            <a:r>
              <a:rPr lang="en-US" sz="1700" dirty="0" err="1">
                <a:latin typeface="Cambria" pitchFamily="18" charset="0"/>
              </a:rPr>
              <a:t>akan</a:t>
            </a:r>
            <a:r>
              <a:rPr lang="en-US" sz="1700" dirty="0">
                <a:latin typeface="Cambria" pitchFamily="18" charset="0"/>
              </a:rPr>
              <a:t> </a:t>
            </a:r>
            <a:r>
              <a:rPr lang="en-US" sz="1700" dirty="0" err="1">
                <a:latin typeface="Cambria" pitchFamily="18" charset="0"/>
              </a:rPr>
              <a:t>melakukan</a:t>
            </a:r>
            <a:r>
              <a:rPr lang="en-US" sz="1700" dirty="0">
                <a:latin typeface="Cambria" pitchFamily="18" charset="0"/>
              </a:rPr>
              <a:t> </a:t>
            </a:r>
            <a:r>
              <a:rPr lang="en-US" sz="1700" dirty="0" err="1">
                <a:latin typeface="Cambria" pitchFamily="18" charset="0"/>
              </a:rPr>
              <a:t>hal-hal</a:t>
            </a:r>
            <a:r>
              <a:rPr lang="en-US" sz="1700" dirty="0">
                <a:latin typeface="Cambria" pitchFamily="18" charset="0"/>
              </a:rPr>
              <a:t> </a:t>
            </a:r>
            <a:r>
              <a:rPr lang="en-US" sz="1700" dirty="0" err="1">
                <a:latin typeface="Cambria" pitchFamily="18" charset="0"/>
              </a:rPr>
              <a:t>yaitu</a:t>
            </a:r>
            <a:r>
              <a:rPr lang="en-US" sz="1700" dirty="0">
                <a:latin typeface="Cambria" pitchFamily="18" charset="0"/>
              </a:rPr>
              <a:t> </a:t>
            </a:r>
            <a:r>
              <a:rPr lang="en-US" sz="1700" dirty="0" err="1">
                <a:latin typeface="Cambria" pitchFamily="18" charset="0"/>
              </a:rPr>
              <a:t>berkomunikasi</a:t>
            </a:r>
            <a:r>
              <a:rPr lang="en-US" sz="1700" dirty="0">
                <a:latin typeface="Cambria" pitchFamily="18" charset="0"/>
              </a:rPr>
              <a:t> </a:t>
            </a:r>
            <a:r>
              <a:rPr lang="en-US" sz="1700" dirty="0" err="1">
                <a:latin typeface="Cambria" pitchFamily="18" charset="0"/>
              </a:rPr>
              <a:t>seperti</a:t>
            </a:r>
            <a:r>
              <a:rPr lang="en-US" sz="1700" dirty="0">
                <a:latin typeface="Cambria" pitchFamily="18" charset="0"/>
              </a:rPr>
              <a:t> yang orang lain </a:t>
            </a:r>
            <a:r>
              <a:rPr lang="en-US" sz="1700" dirty="0" err="1">
                <a:latin typeface="Cambria" pitchFamily="18" charset="0"/>
              </a:rPr>
              <a:t>lakukan</a:t>
            </a:r>
            <a:r>
              <a:rPr lang="en-US" sz="1700" dirty="0">
                <a:latin typeface="Cambria" pitchFamily="18" charset="0"/>
              </a:rPr>
              <a:t> </a:t>
            </a:r>
            <a:r>
              <a:rPr lang="en-US" sz="1700" dirty="0" err="1">
                <a:latin typeface="Cambria" pitchFamily="18" charset="0"/>
              </a:rPr>
              <a:t>atau</a:t>
            </a:r>
            <a:r>
              <a:rPr lang="en-US" sz="1700" dirty="0">
                <a:latin typeface="Cambria" pitchFamily="18" charset="0"/>
              </a:rPr>
              <a:t> </a:t>
            </a:r>
            <a:r>
              <a:rPr lang="en-US" sz="1700" dirty="0" err="1">
                <a:latin typeface="Cambria" pitchFamily="18" charset="0"/>
              </a:rPr>
              <a:t>menampakkan</a:t>
            </a:r>
            <a:r>
              <a:rPr lang="en-US" sz="1700" dirty="0">
                <a:latin typeface="Cambria" pitchFamily="18" charset="0"/>
              </a:rPr>
              <a:t> </a:t>
            </a:r>
            <a:r>
              <a:rPr lang="en-US" sz="1700" dirty="0" err="1">
                <a:latin typeface="Cambria" pitchFamily="18" charset="0"/>
              </a:rPr>
              <a:t>perbedaan</a:t>
            </a:r>
            <a:r>
              <a:rPr lang="en-US" sz="1700" dirty="0">
                <a:latin typeface="Cambria" pitchFamily="18" charset="0"/>
              </a:rPr>
              <a:t> </a:t>
            </a:r>
            <a:r>
              <a:rPr lang="en-US" sz="1700" dirty="0" err="1">
                <a:latin typeface="Cambria" pitchFamily="18" charset="0"/>
              </a:rPr>
              <a:t>cara</a:t>
            </a:r>
            <a:r>
              <a:rPr lang="en-US" sz="1700" dirty="0">
                <a:latin typeface="Cambria" pitchFamily="18" charset="0"/>
              </a:rPr>
              <a:t> </a:t>
            </a:r>
            <a:r>
              <a:rPr lang="en-US" sz="1700" dirty="0" err="1">
                <a:latin typeface="Cambria" pitchFamily="18" charset="0"/>
              </a:rPr>
              <a:t>berkomunikasi</a:t>
            </a:r>
            <a:r>
              <a:rPr lang="en-US" sz="1700" dirty="0">
                <a:latin typeface="Cambria" pitchFamily="18" charset="0"/>
              </a:rPr>
              <a:t>. </a:t>
            </a:r>
          </a:p>
        </p:txBody>
      </p:sp>
      <p:sp>
        <p:nvSpPr>
          <p:cNvPr id="3" name="Rectangle 2"/>
          <p:cNvSpPr/>
          <p:nvPr/>
        </p:nvSpPr>
        <p:spPr>
          <a:xfrm>
            <a:off x="467544" y="3089954"/>
            <a:ext cx="8280920" cy="14003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lphaUcPeriod" startAt="3"/>
            </a:pPr>
            <a:r>
              <a:rPr lang="en-US" sz="1700" b="1" dirty="0" err="1" smtClean="0">
                <a:latin typeface="Cambria" pitchFamily="18" charset="0"/>
              </a:rPr>
              <a:t>Teori</a:t>
            </a:r>
            <a:r>
              <a:rPr lang="en-US" sz="1700" b="1" dirty="0" smtClean="0">
                <a:latin typeface="Cambria" pitchFamily="18" charset="0"/>
              </a:rPr>
              <a:t> </a:t>
            </a:r>
            <a:r>
              <a:rPr lang="en-US" sz="1700" b="1" dirty="0" err="1" smtClean="0">
                <a:latin typeface="Cambria" pitchFamily="18" charset="0"/>
              </a:rPr>
              <a:t>Pengurangan</a:t>
            </a:r>
            <a:r>
              <a:rPr lang="en-US" sz="1700" b="1" dirty="0" smtClean="0">
                <a:latin typeface="Cambria" pitchFamily="18" charset="0"/>
              </a:rPr>
              <a:t> </a:t>
            </a:r>
            <a:r>
              <a:rPr lang="en-US" sz="1700" b="1" dirty="0" err="1" smtClean="0">
                <a:latin typeface="Cambria" pitchFamily="18" charset="0"/>
              </a:rPr>
              <a:t>Ketidakpastian</a:t>
            </a:r>
            <a:endParaRPr lang="en-US" sz="1700" b="1" dirty="0">
              <a:latin typeface="Cambria" pitchFamily="18" charset="0"/>
            </a:endParaRPr>
          </a:p>
          <a:p>
            <a:pPr marL="363538"/>
            <a:r>
              <a:rPr lang="en-US" sz="1700" dirty="0" err="1" smtClean="0">
                <a:latin typeface="Cambria" pitchFamily="18" charset="0"/>
              </a:rPr>
              <a:t>Teori</a:t>
            </a:r>
            <a:r>
              <a:rPr lang="en-US" sz="1700" dirty="0" smtClean="0">
                <a:latin typeface="Cambria" pitchFamily="18" charset="0"/>
              </a:rPr>
              <a:t> yang </a:t>
            </a:r>
            <a:r>
              <a:rPr lang="en-US" sz="1700" dirty="0" err="1" smtClean="0">
                <a:latin typeface="Cambria" pitchFamily="18" charset="0"/>
              </a:rPr>
              <a:t>dirumuskan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oleh</a:t>
            </a:r>
            <a:r>
              <a:rPr lang="en-US" sz="1700" dirty="0" smtClean="0">
                <a:latin typeface="Cambria" pitchFamily="18" charset="0"/>
              </a:rPr>
              <a:t> Charles Berger </a:t>
            </a:r>
            <a:r>
              <a:rPr lang="en-US" sz="1700" dirty="0" err="1" smtClean="0">
                <a:latin typeface="Cambria" pitchFamily="18" charset="0"/>
              </a:rPr>
              <a:t>dan</a:t>
            </a:r>
            <a:r>
              <a:rPr lang="en-US" sz="1700" dirty="0" smtClean="0">
                <a:latin typeface="Cambria" pitchFamily="18" charset="0"/>
              </a:rPr>
              <a:t> Richard Calabrese </a:t>
            </a:r>
            <a:r>
              <a:rPr lang="en-US" sz="1700" dirty="0" err="1" smtClean="0">
                <a:latin typeface="Cambria" pitchFamily="18" charset="0"/>
              </a:rPr>
              <a:t>ini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mencoba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untuk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menjelaskan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dan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memprediksi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kapan</a:t>
            </a:r>
            <a:r>
              <a:rPr lang="en-US" sz="1700" dirty="0" smtClean="0">
                <a:latin typeface="Cambria" pitchFamily="18" charset="0"/>
              </a:rPr>
              <a:t>, </a:t>
            </a:r>
            <a:r>
              <a:rPr lang="en-US" sz="1700" dirty="0" err="1" smtClean="0">
                <a:latin typeface="Cambria" pitchFamily="18" charset="0"/>
              </a:rPr>
              <a:t>mengapa</a:t>
            </a:r>
            <a:r>
              <a:rPr lang="en-US" sz="1700" dirty="0" smtClean="0">
                <a:latin typeface="Cambria" pitchFamily="18" charset="0"/>
              </a:rPr>
              <a:t>, </a:t>
            </a:r>
            <a:r>
              <a:rPr lang="en-US" sz="1700" dirty="0" err="1" smtClean="0">
                <a:latin typeface="Cambria" pitchFamily="18" charset="0"/>
              </a:rPr>
              <a:t>dan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bagaimana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setiap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individu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menggunakan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komunikasi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untuk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meminimalisasi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keraguan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mereka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ketika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berinteraksi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dengan</a:t>
            </a:r>
            <a:r>
              <a:rPr lang="en-US" sz="1700" dirty="0" smtClean="0">
                <a:latin typeface="Cambria" pitchFamily="18" charset="0"/>
              </a:rPr>
              <a:t> orang lain.</a:t>
            </a:r>
            <a:endParaRPr lang="en-US" sz="1700" dirty="0">
              <a:latin typeface="Cambria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67544" y="4483260"/>
            <a:ext cx="8280920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lphaUcPeriod" startAt="4"/>
            </a:pPr>
            <a:r>
              <a:rPr lang="en-US" sz="1700" b="1" dirty="0" err="1" smtClean="0">
                <a:latin typeface="Cambria" pitchFamily="18" charset="0"/>
              </a:rPr>
              <a:t>Teori</a:t>
            </a:r>
            <a:r>
              <a:rPr lang="en-US" sz="1700" b="1" dirty="0" smtClean="0">
                <a:latin typeface="Cambria" pitchFamily="18" charset="0"/>
              </a:rPr>
              <a:t> </a:t>
            </a:r>
            <a:r>
              <a:rPr lang="en-US" sz="1700" b="1" dirty="0" err="1" smtClean="0">
                <a:latin typeface="Cambria" pitchFamily="18" charset="0"/>
              </a:rPr>
              <a:t>Pelanggaran</a:t>
            </a:r>
            <a:r>
              <a:rPr lang="en-US" sz="1700" b="1" dirty="0" smtClean="0">
                <a:latin typeface="Cambria" pitchFamily="18" charset="0"/>
              </a:rPr>
              <a:t> </a:t>
            </a:r>
            <a:r>
              <a:rPr lang="en-US" sz="1700" b="1" dirty="0" err="1" smtClean="0">
                <a:latin typeface="Cambria" pitchFamily="18" charset="0"/>
              </a:rPr>
              <a:t>Harapan</a:t>
            </a:r>
            <a:endParaRPr lang="en-US" sz="1700" b="1" dirty="0">
              <a:latin typeface="Cambria" pitchFamily="18" charset="0"/>
            </a:endParaRPr>
          </a:p>
          <a:p>
            <a:pPr marL="363538"/>
            <a:r>
              <a:rPr lang="en-US" sz="1700" dirty="0" err="1" smtClean="0">
                <a:latin typeface="Cambria" pitchFamily="18" charset="0"/>
              </a:rPr>
              <a:t>Teori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pelanggaran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harapan</a:t>
            </a:r>
            <a:r>
              <a:rPr lang="en-US" sz="1700" dirty="0" smtClean="0">
                <a:latin typeface="Cambria" pitchFamily="18" charset="0"/>
              </a:rPr>
              <a:t> yang </a:t>
            </a:r>
            <a:r>
              <a:rPr lang="en-US" sz="1700" dirty="0" err="1" smtClean="0">
                <a:latin typeface="Cambria" pitchFamily="18" charset="0"/>
              </a:rPr>
              <a:t>digagas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oleh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Judee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Burgoon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dan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kawan-kawan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ini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menjelaskan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berbagai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perilaku</a:t>
            </a:r>
            <a:r>
              <a:rPr lang="en-US" sz="1700" dirty="0" smtClean="0">
                <a:latin typeface="Cambria" pitchFamily="18" charset="0"/>
              </a:rPr>
              <a:t> orang </a:t>
            </a:r>
            <a:r>
              <a:rPr lang="en-US" sz="1700" dirty="0" err="1" smtClean="0">
                <a:latin typeface="Cambria" pitchFamily="18" charset="0"/>
              </a:rPr>
              <a:t>ketika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ruang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pribadinya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mengalami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pelanggaran</a:t>
            </a:r>
            <a:r>
              <a:rPr lang="en-US" sz="1700" dirty="0" smtClean="0">
                <a:latin typeface="Cambria" pitchFamily="18" charset="0"/>
              </a:rPr>
              <a:t>. </a:t>
            </a:r>
            <a:r>
              <a:rPr lang="en-US" sz="1700" dirty="0" err="1" smtClean="0">
                <a:latin typeface="Cambria" pitchFamily="18" charset="0"/>
              </a:rPr>
              <a:t>Ruang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pribadi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dapat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juga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merujuk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pada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ruang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psikologis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dan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ruang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emosional</a:t>
            </a:r>
            <a:r>
              <a:rPr lang="en-US" sz="1700" dirty="0" smtClean="0">
                <a:latin typeface="Cambria" pitchFamily="18" charset="0"/>
              </a:rPr>
              <a:t>. </a:t>
            </a:r>
            <a:r>
              <a:rPr lang="en-US" sz="1700" dirty="0" err="1" smtClean="0">
                <a:latin typeface="Cambria" pitchFamily="18" charset="0"/>
              </a:rPr>
              <a:t>Sebagian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besar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inti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teori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pelanggaran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harapan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memiliki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asumsi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bahwa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manusia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memiliki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kebutuhan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untuk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ruang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pribadi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dan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afiliasi</a:t>
            </a:r>
            <a:r>
              <a:rPr lang="en-US" sz="1700" dirty="0" smtClean="0">
                <a:latin typeface="Cambria" pitchFamily="18" charset="0"/>
              </a:rPr>
              <a:t>. </a:t>
            </a:r>
            <a:r>
              <a:rPr lang="en-US" sz="1700" dirty="0" err="1" smtClean="0">
                <a:latin typeface="Cambria" pitchFamily="18" charset="0"/>
              </a:rPr>
              <a:t>Ketika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kita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menerima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satu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kebuuhan</a:t>
            </a:r>
            <a:r>
              <a:rPr lang="en-US" sz="1700" dirty="0" smtClean="0">
                <a:latin typeface="Cambria" pitchFamily="18" charset="0"/>
              </a:rPr>
              <a:t> yang </a:t>
            </a:r>
            <a:r>
              <a:rPr lang="en-US" sz="1700" dirty="0" err="1" smtClean="0">
                <a:latin typeface="Cambria" pitchFamily="18" charset="0"/>
              </a:rPr>
              <a:t>telah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dikompromikan</a:t>
            </a:r>
            <a:r>
              <a:rPr lang="en-US" sz="1700" dirty="0" smtClean="0">
                <a:latin typeface="Cambria" pitchFamily="18" charset="0"/>
              </a:rPr>
              <a:t>, </a:t>
            </a:r>
            <a:r>
              <a:rPr lang="en-US" sz="1700" dirty="0" err="1" smtClean="0">
                <a:latin typeface="Cambria" pitchFamily="18" charset="0"/>
              </a:rPr>
              <a:t>teori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ini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memprediksi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bahwa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kita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akan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mencoba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untuk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melakukan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sesuatu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tentang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hal</a:t>
            </a:r>
            <a:r>
              <a:rPr lang="en-US" sz="1700" dirty="0" smtClean="0">
                <a:latin typeface="Cambria" pitchFamily="18" charset="0"/>
              </a:rPr>
              <a:t> </a:t>
            </a:r>
            <a:r>
              <a:rPr lang="en-US" sz="1700" dirty="0" err="1" smtClean="0">
                <a:latin typeface="Cambria" pitchFamily="18" charset="0"/>
              </a:rPr>
              <a:t>itu</a:t>
            </a:r>
            <a:endParaRPr lang="en-US" sz="17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2819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48</TotalTime>
  <Words>918</Words>
  <Application>Microsoft Office PowerPoint</Application>
  <PresentationFormat>On-screen Show (4:3)</PresentationFormat>
  <Paragraphs>36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Clarity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Inside</dc:creator>
  <cp:lastModifiedBy>Inside</cp:lastModifiedBy>
  <cp:revision>7</cp:revision>
  <dcterms:created xsi:type="dcterms:W3CDTF">2021-11-01T02:59:36Z</dcterms:created>
  <dcterms:modified xsi:type="dcterms:W3CDTF">2021-11-01T03:47:57Z</dcterms:modified>
</cp:coreProperties>
</file>