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4" r:id="rId5"/>
    <p:sldId id="261" r:id="rId6"/>
    <p:sldId id="262" r:id="rId7"/>
    <p:sldId id="263" r:id="rId8"/>
    <p:sldId id="265" r:id="rId9"/>
    <p:sldId id="266" r:id="rId10"/>
    <p:sldId id="267" r:id="rId11"/>
    <p:sldId id="268" r:id="rId12"/>
    <p:sldId id="269" r:id="rId13"/>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1" d="100"/>
          <a:sy n="71" d="100"/>
        </p:scale>
        <p:origin x="-135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6EF9E17E-8270-4BE8-AC1A-62017E4AC780}" type="datetimeFigureOut">
              <a:rPr lang="id-ID" smtClean="0"/>
              <a:t>07/06/2021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2799008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EF9E17E-8270-4BE8-AC1A-62017E4AC780}" type="datetimeFigureOut">
              <a:rPr lang="id-ID" smtClean="0"/>
              <a:t>07/06/2021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28423018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EF9E17E-8270-4BE8-AC1A-62017E4AC780}" type="datetimeFigureOut">
              <a:rPr lang="id-ID" smtClean="0"/>
              <a:t>07/06/2021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2022255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6EF9E17E-8270-4BE8-AC1A-62017E4AC780}" type="datetimeFigureOut">
              <a:rPr lang="id-ID" smtClean="0"/>
              <a:t>07/06/2021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353361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F9E17E-8270-4BE8-AC1A-62017E4AC780}" type="datetimeFigureOut">
              <a:rPr lang="id-ID" smtClean="0"/>
              <a:t>07/06/2021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2036358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6EF9E17E-8270-4BE8-AC1A-62017E4AC780}" type="datetimeFigureOut">
              <a:rPr lang="id-ID" smtClean="0"/>
              <a:t>07/06/2021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115142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6EF9E17E-8270-4BE8-AC1A-62017E4AC780}" type="datetimeFigureOut">
              <a:rPr lang="id-ID" smtClean="0"/>
              <a:t>07/06/2021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505565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6EF9E17E-8270-4BE8-AC1A-62017E4AC780}" type="datetimeFigureOut">
              <a:rPr lang="id-ID" smtClean="0"/>
              <a:t>07/06/2021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1697569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9E17E-8270-4BE8-AC1A-62017E4AC780}" type="datetimeFigureOut">
              <a:rPr lang="id-ID" smtClean="0"/>
              <a:t>07/06/2021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3134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9E17E-8270-4BE8-AC1A-62017E4AC780}" type="datetimeFigureOut">
              <a:rPr lang="id-ID" smtClean="0"/>
              <a:t>07/06/2021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369512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F9E17E-8270-4BE8-AC1A-62017E4AC780}" type="datetimeFigureOut">
              <a:rPr lang="id-ID" smtClean="0"/>
              <a:t>07/06/2021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32BF5FB-BC2D-4984-8101-6D72AF054D1F}" type="slidenum">
              <a:rPr lang="id-ID" smtClean="0"/>
              <a:t>‹#›</a:t>
            </a:fld>
            <a:endParaRPr lang="id-ID"/>
          </a:p>
        </p:txBody>
      </p:sp>
    </p:spTree>
    <p:extLst>
      <p:ext uri="{BB962C8B-B14F-4D97-AF65-F5344CB8AC3E}">
        <p14:creationId xmlns:p14="http://schemas.microsoft.com/office/powerpoint/2010/main" val="1979252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9E17E-8270-4BE8-AC1A-62017E4AC780}" type="datetimeFigureOut">
              <a:rPr lang="id-ID" smtClean="0"/>
              <a:t>07/06/2021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2BF5FB-BC2D-4984-8101-6D72AF054D1F}" type="slidenum">
              <a:rPr lang="id-ID" smtClean="0"/>
              <a:t>‹#›</a:t>
            </a:fld>
            <a:endParaRPr lang="id-ID"/>
          </a:p>
        </p:txBody>
      </p:sp>
    </p:spTree>
    <p:extLst>
      <p:ext uri="{BB962C8B-B14F-4D97-AF65-F5344CB8AC3E}">
        <p14:creationId xmlns:p14="http://schemas.microsoft.com/office/powerpoint/2010/main" val="973454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850106"/>
          </a:xfrm>
        </p:spPr>
        <p:txBody>
          <a:bodyPr>
            <a:noAutofit/>
          </a:bodyPr>
          <a:lstStyle/>
          <a:p>
            <a:r>
              <a:rPr lang="en-US" sz="3600" b="1" dirty="0" err="1"/>
              <a:t>Kebijakan</a:t>
            </a:r>
            <a:r>
              <a:rPr lang="en-US" sz="3600" b="1" dirty="0"/>
              <a:t> </a:t>
            </a:r>
            <a:r>
              <a:rPr lang="en-US" sz="3600" b="1" dirty="0" err="1"/>
              <a:t>Pelayanan</a:t>
            </a:r>
            <a:r>
              <a:rPr lang="en-US" sz="3600" b="1" dirty="0"/>
              <a:t> </a:t>
            </a:r>
            <a:r>
              <a:rPr lang="en-US" sz="3600" b="1" dirty="0" err="1" smtClean="0"/>
              <a:t>Publik</a:t>
            </a:r>
            <a:r>
              <a:rPr lang="en-US" sz="3600" b="1" dirty="0" smtClean="0"/>
              <a:t> </a:t>
            </a:r>
            <a:r>
              <a:rPr lang="en-US" sz="3600" b="1" dirty="0"/>
              <a:t>Daerah </a:t>
            </a:r>
            <a:endParaRPr lang="id-ID" sz="3600" b="1" dirty="0"/>
          </a:p>
        </p:txBody>
      </p:sp>
      <p:sp>
        <p:nvSpPr>
          <p:cNvPr id="3" name="Content Placeholder 2"/>
          <p:cNvSpPr>
            <a:spLocks noGrp="1"/>
          </p:cNvSpPr>
          <p:nvPr>
            <p:ph idx="1"/>
          </p:nvPr>
        </p:nvSpPr>
        <p:spPr>
          <a:xfrm>
            <a:off x="467544" y="1124744"/>
            <a:ext cx="8219256" cy="5472608"/>
          </a:xfrm>
        </p:spPr>
        <p:txBody>
          <a:bodyPr>
            <a:normAutofit fontScale="77500" lnSpcReduction="20000"/>
          </a:bodyPr>
          <a:lstStyle/>
          <a:p>
            <a:pPr marL="0" indent="0">
              <a:buNone/>
            </a:pPr>
            <a:r>
              <a:rPr lang="id-ID" b="1" dirty="0" smtClean="0">
                <a:latin typeface="+mj-lt"/>
              </a:rPr>
              <a:t>Dasar </a:t>
            </a:r>
            <a:r>
              <a:rPr lang="en-US" b="1" dirty="0" err="1" smtClean="0">
                <a:latin typeface="+mj-lt"/>
              </a:rPr>
              <a:t>Kebijakan</a:t>
            </a:r>
            <a:r>
              <a:rPr lang="en-US" b="1" dirty="0" smtClean="0">
                <a:latin typeface="+mj-lt"/>
              </a:rPr>
              <a:t> </a:t>
            </a:r>
            <a:r>
              <a:rPr lang="en-US" b="1" dirty="0" err="1" smtClean="0">
                <a:latin typeface="+mj-lt"/>
              </a:rPr>
              <a:t>Pelayanan</a:t>
            </a:r>
            <a:r>
              <a:rPr lang="en-US" b="1" dirty="0" smtClean="0">
                <a:latin typeface="+mj-lt"/>
              </a:rPr>
              <a:t> </a:t>
            </a:r>
            <a:r>
              <a:rPr lang="en-US" b="1" dirty="0" err="1" smtClean="0">
                <a:latin typeface="+mj-lt"/>
              </a:rPr>
              <a:t>Publik</a:t>
            </a:r>
            <a:r>
              <a:rPr lang="en-US" b="1" dirty="0" smtClean="0">
                <a:latin typeface="+mj-lt"/>
              </a:rPr>
              <a:t> Daerah </a:t>
            </a:r>
            <a:endParaRPr lang="id-ID" b="1" dirty="0" smtClean="0">
              <a:latin typeface="+mj-lt"/>
            </a:endParaRPr>
          </a:p>
          <a:p>
            <a:pPr lvl="0"/>
            <a:r>
              <a:rPr lang="en-US" b="1" dirty="0" err="1">
                <a:latin typeface="+mj-lt"/>
                <a:cs typeface="Arial" pitchFamily="34" charset="0"/>
              </a:rPr>
              <a:t>Kepmen</a:t>
            </a:r>
            <a:r>
              <a:rPr lang="en-US" dirty="0">
                <a:latin typeface="+mj-lt"/>
                <a:cs typeface="Arial" pitchFamily="34" charset="0"/>
              </a:rPr>
              <a:t> </a:t>
            </a:r>
            <a:r>
              <a:rPr lang="en-US" b="1" dirty="0">
                <a:latin typeface="+mj-lt"/>
                <a:cs typeface="Arial" pitchFamily="34" charset="0"/>
              </a:rPr>
              <a:t>PAN No.1 / 1993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Pedoman</a:t>
            </a:r>
            <a:r>
              <a:rPr lang="en-US" dirty="0">
                <a:latin typeface="+mj-lt"/>
                <a:cs typeface="Arial" pitchFamily="34" charset="0"/>
              </a:rPr>
              <a:t> Tata  </a:t>
            </a:r>
            <a:r>
              <a:rPr lang="en-US" dirty="0" err="1">
                <a:latin typeface="+mj-lt"/>
                <a:cs typeface="Arial" pitchFamily="34" charset="0"/>
              </a:rPr>
              <a:t>laksana</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Umum</a:t>
            </a:r>
            <a:r>
              <a:rPr lang="id-ID" dirty="0">
                <a:latin typeface="+mj-lt"/>
                <a:cs typeface="Arial" pitchFamily="34" charset="0"/>
              </a:rPr>
              <a:t>, </a:t>
            </a:r>
            <a:r>
              <a:rPr lang="en-US" dirty="0" err="1">
                <a:latin typeface="+mj-lt"/>
                <a:cs typeface="Arial" pitchFamily="34" charset="0"/>
              </a:rPr>
              <a:t>antara</a:t>
            </a:r>
            <a:r>
              <a:rPr lang="en-US" dirty="0">
                <a:latin typeface="+mj-lt"/>
                <a:cs typeface="Arial" pitchFamily="34" charset="0"/>
              </a:rPr>
              <a:t> lain </a:t>
            </a:r>
            <a:r>
              <a:rPr lang="en-US" dirty="0" err="1">
                <a:latin typeface="+mj-lt"/>
                <a:cs typeface="Arial" pitchFamily="34" charset="0"/>
              </a:rPr>
              <a:t>mengatur</a:t>
            </a:r>
            <a:r>
              <a:rPr lang="en-US" dirty="0">
                <a:latin typeface="+mj-lt"/>
                <a:cs typeface="Arial" pitchFamily="34" charset="0"/>
              </a:rPr>
              <a:t>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azas</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umum</a:t>
            </a:r>
            <a:r>
              <a:rPr lang="en-US" dirty="0">
                <a:latin typeface="+mj-lt"/>
                <a:cs typeface="Arial" pitchFamily="34" charset="0"/>
              </a:rPr>
              <a:t>, </a:t>
            </a:r>
            <a:r>
              <a:rPr lang="en-US" dirty="0" err="1">
                <a:latin typeface="+mj-lt"/>
                <a:cs typeface="Arial" pitchFamily="34" charset="0"/>
              </a:rPr>
              <a:t>tata</a:t>
            </a:r>
            <a:r>
              <a:rPr lang="en-US" dirty="0">
                <a:latin typeface="+mj-lt"/>
                <a:cs typeface="Arial" pitchFamily="34" charset="0"/>
              </a:rPr>
              <a:t> </a:t>
            </a:r>
            <a:r>
              <a:rPr lang="en-US" dirty="0" err="1">
                <a:latin typeface="+mj-lt"/>
                <a:cs typeface="Arial" pitchFamily="34" charset="0"/>
              </a:rPr>
              <a:t>laksana</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umum</a:t>
            </a:r>
            <a:r>
              <a:rPr lang="en-US" dirty="0">
                <a:latin typeface="+mj-lt"/>
                <a:cs typeface="Arial" pitchFamily="34" charset="0"/>
              </a:rPr>
              <a:t>, </a:t>
            </a:r>
            <a:r>
              <a:rPr lang="en-US" dirty="0" err="1">
                <a:latin typeface="+mj-lt"/>
                <a:cs typeface="Arial" pitchFamily="34" charset="0"/>
              </a:rPr>
              <a:t>biaya</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umum</a:t>
            </a:r>
            <a:r>
              <a:rPr lang="id-ID"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penyelesaian</a:t>
            </a:r>
            <a:r>
              <a:rPr lang="en-US" dirty="0">
                <a:latin typeface="+mj-lt"/>
                <a:cs typeface="Arial" pitchFamily="34" charset="0"/>
              </a:rPr>
              <a:t> </a:t>
            </a:r>
            <a:r>
              <a:rPr lang="en-US" dirty="0" err="1">
                <a:latin typeface="+mj-lt"/>
                <a:cs typeface="Arial" pitchFamily="34" charset="0"/>
              </a:rPr>
              <a:t>persoalan</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sengketa</a:t>
            </a:r>
            <a:r>
              <a:rPr lang="en-US" dirty="0">
                <a:latin typeface="+mj-lt"/>
                <a:cs typeface="Arial" pitchFamily="34" charset="0"/>
              </a:rPr>
              <a:t>.</a:t>
            </a:r>
            <a:endParaRPr lang="id-ID" dirty="0">
              <a:latin typeface="+mj-lt"/>
              <a:cs typeface="Arial" pitchFamily="34" charset="0"/>
            </a:endParaRPr>
          </a:p>
          <a:p>
            <a:pPr lvl="0"/>
            <a:r>
              <a:rPr lang="en-US" b="1" dirty="0" err="1">
                <a:latin typeface="+mj-lt"/>
                <a:cs typeface="Arial" pitchFamily="34" charset="0"/>
              </a:rPr>
              <a:t>Inpres</a:t>
            </a:r>
            <a:r>
              <a:rPr lang="en-US" b="1" dirty="0">
                <a:latin typeface="+mj-lt"/>
                <a:cs typeface="Arial" pitchFamily="34" charset="0"/>
              </a:rPr>
              <a:t> No. 1 / 1995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Perbaikan</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Peningkatan</a:t>
            </a:r>
            <a:r>
              <a:rPr lang="en-US" dirty="0">
                <a:latin typeface="+mj-lt"/>
                <a:cs typeface="Arial" pitchFamily="34" charset="0"/>
              </a:rPr>
              <a:t> </a:t>
            </a:r>
            <a:r>
              <a:rPr lang="en-US" dirty="0" err="1">
                <a:latin typeface="+mj-lt"/>
                <a:cs typeface="Arial" pitchFamily="34" charset="0"/>
              </a:rPr>
              <a:t>Mutu</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Aparatur</a:t>
            </a:r>
            <a:r>
              <a:rPr lang="en-US" dirty="0">
                <a:latin typeface="+mj-lt"/>
                <a:cs typeface="Arial" pitchFamily="34" charset="0"/>
              </a:rPr>
              <a:t> </a:t>
            </a:r>
            <a:r>
              <a:rPr lang="en-US" dirty="0" err="1">
                <a:latin typeface="+mj-lt"/>
                <a:cs typeface="Arial" pitchFamily="34" charset="0"/>
              </a:rPr>
              <a:t>Pemerintah</a:t>
            </a:r>
            <a:r>
              <a:rPr lang="en-US" dirty="0">
                <a:latin typeface="+mj-lt"/>
                <a:cs typeface="Arial" pitchFamily="34" charset="0"/>
              </a:rPr>
              <a:t> </a:t>
            </a:r>
            <a:r>
              <a:rPr lang="en-US" dirty="0" smtClean="0">
                <a:latin typeface="+mj-lt"/>
                <a:cs typeface="Arial" pitchFamily="34" charset="0"/>
              </a:rPr>
              <a:t>k</a:t>
            </a:r>
            <a:r>
              <a:rPr lang="id-ID" dirty="0" smtClean="0">
                <a:latin typeface="+mj-lt"/>
                <a:cs typeface="Arial" pitchFamily="34" charset="0"/>
              </a:rPr>
              <a:t>e</a:t>
            </a:r>
            <a:r>
              <a:rPr lang="en-US" dirty="0" smtClean="0">
                <a:latin typeface="+mj-lt"/>
                <a:cs typeface="Arial" pitchFamily="34" charset="0"/>
              </a:rPr>
              <a:t>p</a:t>
            </a:r>
            <a:r>
              <a:rPr lang="id-ID" dirty="0" smtClean="0">
                <a:latin typeface="+mj-lt"/>
                <a:cs typeface="Arial" pitchFamily="34" charset="0"/>
              </a:rPr>
              <a:t>a</a:t>
            </a:r>
            <a:r>
              <a:rPr lang="en-US" dirty="0" smtClean="0">
                <a:latin typeface="+mj-lt"/>
                <a:cs typeface="Arial" pitchFamily="34" charset="0"/>
              </a:rPr>
              <a:t>d</a:t>
            </a:r>
            <a:r>
              <a:rPr lang="id-ID" dirty="0" smtClean="0">
                <a:latin typeface="+mj-lt"/>
                <a:cs typeface="Arial" pitchFamily="34" charset="0"/>
              </a:rPr>
              <a:t>a</a:t>
            </a:r>
            <a:r>
              <a:rPr lang="en-US" dirty="0" smtClean="0">
                <a:latin typeface="+mj-lt"/>
                <a:cs typeface="Arial" pitchFamily="34" charset="0"/>
              </a:rPr>
              <a:t> </a:t>
            </a:r>
            <a:r>
              <a:rPr lang="en-US" dirty="0" err="1">
                <a:latin typeface="+mj-lt"/>
                <a:cs typeface="Arial" pitchFamily="34" charset="0"/>
              </a:rPr>
              <a:t>Masyarakat</a:t>
            </a:r>
            <a:r>
              <a:rPr lang="en-US" dirty="0" smtClean="0">
                <a:latin typeface="+mj-lt"/>
                <a:cs typeface="Arial" pitchFamily="34" charset="0"/>
              </a:rPr>
              <a:t>.</a:t>
            </a:r>
            <a:endParaRPr lang="id-ID" dirty="0" smtClean="0">
              <a:latin typeface="+mj-lt"/>
              <a:cs typeface="Arial" pitchFamily="34" charset="0"/>
            </a:endParaRPr>
          </a:p>
          <a:p>
            <a:pPr lvl="0"/>
            <a:r>
              <a:rPr lang="en-US" b="1" dirty="0" smtClean="0">
                <a:latin typeface="+mj-lt"/>
                <a:cs typeface="Arial" pitchFamily="34" charset="0"/>
              </a:rPr>
              <a:t> </a:t>
            </a:r>
            <a:r>
              <a:rPr lang="en-US" b="1" dirty="0">
                <a:latin typeface="+mj-lt"/>
                <a:cs typeface="Arial" pitchFamily="34" charset="0"/>
              </a:rPr>
              <a:t>Kep. MENPAN No. 63/2003 </a:t>
            </a:r>
            <a:r>
              <a:rPr lang="en-US" dirty="0">
                <a:latin typeface="+mj-lt"/>
                <a:cs typeface="Arial" pitchFamily="34" charset="0"/>
              </a:rPr>
              <a:t> </a:t>
            </a:r>
            <a:r>
              <a:rPr lang="en-US" dirty="0" err="1">
                <a:latin typeface="+mj-lt"/>
                <a:cs typeface="Arial" pitchFamily="34" charset="0"/>
              </a:rPr>
              <a:t>Pedoman</a:t>
            </a:r>
            <a:r>
              <a:rPr lang="en-US" dirty="0">
                <a:latin typeface="+mj-lt"/>
                <a:cs typeface="Arial" pitchFamily="34" charset="0"/>
              </a:rPr>
              <a:t> P</a:t>
            </a:r>
            <a:r>
              <a:rPr lang="id-ID" dirty="0">
                <a:latin typeface="+mj-lt"/>
                <a:cs typeface="Arial" pitchFamily="34" charset="0"/>
              </a:rPr>
              <a:t>e</a:t>
            </a:r>
            <a:r>
              <a:rPr lang="en-US" dirty="0" err="1">
                <a:latin typeface="+mj-lt"/>
                <a:cs typeface="Arial" pitchFamily="34" charset="0"/>
              </a:rPr>
              <a:t>nyelenggaraan</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a:t>
            </a:r>
          </a:p>
          <a:p>
            <a:pPr lvl="0"/>
            <a:r>
              <a:rPr lang="en-US" b="1" dirty="0" err="1">
                <a:latin typeface="+mj-lt"/>
                <a:cs typeface="Arial" pitchFamily="34" charset="0"/>
              </a:rPr>
              <a:t>Kep.MENPAN</a:t>
            </a:r>
            <a:r>
              <a:rPr lang="en-US" b="1" dirty="0">
                <a:latin typeface="+mj-lt"/>
                <a:cs typeface="Arial" pitchFamily="34" charset="0"/>
              </a:rPr>
              <a:t> No. 25/2004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Transparansi</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Akuntabilitas</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a:t>
            </a:r>
          </a:p>
          <a:p>
            <a:pPr lvl="0"/>
            <a:r>
              <a:rPr lang="en-US" b="1" dirty="0">
                <a:latin typeface="+mj-lt"/>
                <a:cs typeface="Arial" pitchFamily="34" charset="0"/>
              </a:rPr>
              <a:t>Kep. MENPAN No. 26/2004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Penanganan</a:t>
            </a:r>
            <a:r>
              <a:rPr lang="en-US" dirty="0">
                <a:latin typeface="+mj-lt"/>
                <a:cs typeface="Arial" pitchFamily="34" charset="0"/>
              </a:rPr>
              <a:t> </a:t>
            </a:r>
            <a:r>
              <a:rPr lang="en-US" dirty="0" err="1">
                <a:latin typeface="+mj-lt"/>
                <a:cs typeface="Arial" pitchFamily="34" charset="0"/>
              </a:rPr>
              <a:t>Pengaduan</a:t>
            </a:r>
            <a:r>
              <a:rPr lang="en-US" dirty="0">
                <a:latin typeface="+mj-lt"/>
                <a:cs typeface="Arial" pitchFamily="34" charset="0"/>
              </a:rPr>
              <a:t> </a:t>
            </a:r>
            <a:r>
              <a:rPr lang="en-US" dirty="0" err="1">
                <a:latin typeface="+mj-lt"/>
                <a:cs typeface="Arial" pitchFamily="34" charset="0"/>
              </a:rPr>
              <a:t>Masyarakat</a:t>
            </a:r>
            <a:r>
              <a:rPr lang="en-US" dirty="0">
                <a:latin typeface="+mj-lt"/>
                <a:cs typeface="Arial" pitchFamily="34" charset="0"/>
              </a:rPr>
              <a:t>.</a:t>
            </a:r>
          </a:p>
          <a:p>
            <a:pPr lvl="0"/>
            <a:r>
              <a:rPr lang="en-US" b="1" dirty="0" err="1">
                <a:latin typeface="+mj-lt"/>
                <a:cs typeface="Arial" pitchFamily="34" charset="0"/>
              </a:rPr>
              <a:t>Kep.MENPAN</a:t>
            </a:r>
            <a:r>
              <a:rPr lang="en-US" b="1" dirty="0">
                <a:latin typeface="+mj-lt"/>
                <a:cs typeface="Arial" pitchFamily="34" charset="0"/>
              </a:rPr>
              <a:t> No. 119/2004 </a:t>
            </a:r>
            <a:r>
              <a:rPr lang="en-US" dirty="0" err="1">
                <a:latin typeface="+mj-lt"/>
                <a:cs typeface="Arial" pitchFamily="34" charset="0"/>
              </a:rPr>
              <a:t>tentang</a:t>
            </a:r>
            <a:r>
              <a:rPr lang="en-US" dirty="0">
                <a:latin typeface="+mj-lt"/>
                <a:cs typeface="Arial" pitchFamily="34" charset="0"/>
              </a:rPr>
              <a:t> </a:t>
            </a:r>
            <a:r>
              <a:rPr lang="en-US" dirty="0" err="1">
                <a:latin typeface="+mj-lt"/>
                <a:cs typeface="Arial" pitchFamily="34" charset="0"/>
              </a:rPr>
              <a:t>Pemberian</a:t>
            </a:r>
            <a:r>
              <a:rPr lang="en-US" dirty="0">
                <a:latin typeface="+mj-lt"/>
                <a:cs typeface="Arial" pitchFamily="34" charset="0"/>
              </a:rPr>
              <a:t> </a:t>
            </a:r>
            <a:r>
              <a:rPr lang="en-US" dirty="0" err="1">
                <a:latin typeface="+mj-lt"/>
                <a:cs typeface="Arial" pitchFamily="34" charset="0"/>
              </a:rPr>
              <a:t>Tanda</a:t>
            </a:r>
            <a:r>
              <a:rPr lang="en-US" dirty="0">
                <a:latin typeface="+mj-lt"/>
                <a:cs typeface="Arial" pitchFamily="34" charset="0"/>
              </a:rPr>
              <a:t> </a:t>
            </a:r>
            <a:r>
              <a:rPr lang="en-US" dirty="0" err="1">
                <a:latin typeface="+mj-lt"/>
                <a:cs typeface="Arial" pitchFamily="34" charset="0"/>
              </a:rPr>
              <a:t>Penghargaan</a:t>
            </a:r>
            <a:r>
              <a:rPr lang="en-US" dirty="0">
                <a:latin typeface="+mj-lt"/>
                <a:cs typeface="Arial" pitchFamily="34" charset="0"/>
              </a:rPr>
              <a:t> “Citra </a:t>
            </a:r>
            <a:r>
              <a:rPr lang="en-US" dirty="0" err="1">
                <a:latin typeface="+mj-lt"/>
                <a:cs typeface="Arial" pitchFamily="34" charset="0"/>
              </a:rPr>
              <a:t>Pelayanan</a:t>
            </a:r>
            <a:r>
              <a:rPr lang="en-US" dirty="0">
                <a:latin typeface="+mj-lt"/>
                <a:cs typeface="Arial" pitchFamily="34" charset="0"/>
              </a:rPr>
              <a:t> Prima”.</a:t>
            </a:r>
            <a:endParaRPr lang="en-US" dirty="0">
              <a:latin typeface="+mj-lt"/>
            </a:endParaRPr>
          </a:p>
          <a:p>
            <a:pPr lvl="0"/>
            <a:endParaRPr lang="id-ID" b="1" dirty="0">
              <a:cs typeface="Arial" pitchFamily="34" charset="0"/>
            </a:endParaRPr>
          </a:p>
          <a:p>
            <a:pPr marL="0" indent="0">
              <a:buNone/>
            </a:pPr>
            <a:endParaRPr lang="id-ID" b="1" dirty="0" smtClean="0"/>
          </a:p>
        </p:txBody>
      </p:sp>
    </p:spTree>
    <p:extLst>
      <p:ext uri="{BB962C8B-B14F-4D97-AF65-F5344CB8AC3E}">
        <p14:creationId xmlns:p14="http://schemas.microsoft.com/office/powerpoint/2010/main" val="3349773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88640"/>
            <a:ext cx="8147248" cy="504056"/>
          </a:xfrm>
        </p:spPr>
        <p:txBody>
          <a:bodyPr>
            <a:normAutofit fontScale="90000"/>
          </a:bodyPr>
          <a:lstStyle/>
          <a:p>
            <a:r>
              <a:rPr lang="id-ID" b="1" dirty="0" smtClean="0">
                <a:cs typeface="Arial" pitchFamily="34" charset="0"/>
              </a:rPr>
              <a:t/>
            </a:r>
            <a:br>
              <a:rPr lang="id-ID" b="1" dirty="0" smtClean="0">
                <a:cs typeface="Arial" pitchFamily="34" charset="0"/>
              </a:rPr>
            </a:br>
            <a:r>
              <a:rPr lang="en-US" sz="4000" b="1" dirty="0" err="1" smtClean="0">
                <a:cs typeface="Arial" pitchFamily="34" charset="0"/>
              </a:rPr>
              <a:t>Pengukuran</a:t>
            </a:r>
            <a:r>
              <a:rPr lang="en-US" sz="4000" b="1" dirty="0" smtClean="0">
                <a:cs typeface="Arial" pitchFamily="34" charset="0"/>
              </a:rPr>
              <a:t> </a:t>
            </a:r>
            <a:r>
              <a:rPr lang="en-US" sz="4000" b="1" dirty="0" err="1">
                <a:cs typeface="Arial" pitchFamily="34" charset="0"/>
              </a:rPr>
              <a:t>Kinerja</a:t>
            </a:r>
            <a:r>
              <a:rPr lang="en-US" sz="4000" b="1" dirty="0">
                <a:cs typeface="Arial" pitchFamily="34" charset="0"/>
              </a:rPr>
              <a:t> </a:t>
            </a:r>
            <a:r>
              <a:rPr lang="en-US" sz="4000" b="1" dirty="0" err="1">
                <a:cs typeface="Arial" pitchFamily="34" charset="0"/>
              </a:rPr>
              <a:t>Pelayanan</a:t>
            </a:r>
            <a:r>
              <a:rPr lang="en-US" b="1" dirty="0">
                <a:cs typeface="Arial" pitchFamily="34" charset="0"/>
              </a:rPr>
              <a:t/>
            </a:r>
            <a:br>
              <a:rPr lang="en-US" b="1" dirty="0">
                <a:cs typeface="Arial" pitchFamily="34" charset="0"/>
              </a:rPr>
            </a:br>
            <a:endParaRPr lang="id-ID" dirty="0"/>
          </a:p>
        </p:txBody>
      </p:sp>
      <p:sp>
        <p:nvSpPr>
          <p:cNvPr id="3" name="Content Placeholder 2"/>
          <p:cNvSpPr>
            <a:spLocks noGrp="1"/>
          </p:cNvSpPr>
          <p:nvPr>
            <p:ph idx="1"/>
          </p:nvPr>
        </p:nvSpPr>
        <p:spPr>
          <a:xfrm>
            <a:off x="467544" y="836712"/>
            <a:ext cx="8219256" cy="5760640"/>
          </a:xfrm>
        </p:spPr>
        <p:txBody>
          <a:bodyPr>
            <a:noAutofit/>
          </a:bodyPr>
          <a:lstStyle/>
          <a:p>
            <a:pPr marL="0" indent="0">
              <a:buNone/>
            </a:pPr>
            <a:r>
              <a:rPr lang="en-US" sz="2400" dirty="0" err="1" smtClean="0">
                <a:latin typeface="+mj-lt"/>
                <a:cs typeface="Arial" pitchFamily="34" charset="0"/>
              </a:rPr>
              <a:t>Pelayanan</a:t>
            </a:r>
            <a:r>
              <a:rPr lang="en-US" sz="2400" dirty="0" smtClean="0">
                <a:latin typeface="+mj-lt"/>
                <a:cs typeface="Arial" pitchFamily="34" charset="0"/>
              </a:rPr>
              <a:t> </a:t>
            </a:r>
            <a:r>
              <a:rPr lang="id-ID" sz="2400" dirty="0" smtClean="0">
                <a:latin typeface="+mj-lt"/>
                <a:cs typeface="Arial" pitchFamily="34" charset="0"/>
              </a:rPr>
              <a:t>publik </a:t>
            </a:r>
            <a:r>
              <a:rPr lang="en-US" sz="2400" dirty="0" smtClean="0">
                <a:latin typeface="+mj-lt"/>
                <a:cs typeface="Arial" pitchFamily="34" charset="0"/>
              </a:rPr>
              <a:t> </a:t>
            </a:r>
            <a:r>
              <a:rPr lang="en-US" sz="2400" dirty="0" err="1" smtClean="0">
                <a:latin typeface="+mj-lt"/>
                <a:cs typeface="Arial" pitchFamily="34" charset="0"/>
              </a:rPr>
              <a:t>menjadi</a:t>
            </a:r>
            <a:r>
              <a:rPr lang="en-US" sz="2400" dirty="0" smtClean="0">
                <a:latin typeface="+mj-lt"/>
                <a:cs typeface="Arial" pitchFamily="34" charset="0"/>
              </a:rPr>
              <a:t> </a:t>
            </a:r>
            <a:r>
              <a:rPr lang="en-US" sz="2400" dirty="0" err="1" smtClean="0">
                <a:latin typeface="+mj-lt"/>
                <a:cs typeface="Arial" pitchFamily="34" charset="0"/>
              </a:rPr>
              <a:t>tanggungjawab</a:t>
            </a:r>
            <a:r>
              <a:rPr lang="en-US" sz="2400" dirty="0" smtClean="0">
                <a:latin typeface="+mj-lt"/>
                <a:cs typeface="Arial" pitchFamily="34" charset="0"/>
              </a:rPr>
              <a:t> </a:t>
            </a:r>
            <a:r>
              <a:rPr lang="en-US" sz="2400" dirty="0" err="1" smtClean="0">
                <a:latin typeface="+mj-lt"/>
                <a:cs typeface="Arial" pitchFamily="34" charset="0"/>
              </a:rPr>
              <a:t>pemerintah</a:t>
            </a:r>
            <a:r>
              <a:rPr lang="en-US" sz="2400" dirty="0" smtClean="0">
                <a:latin typeface="+mj-lt"/>
                <a:cs typeface="Arial" pitchFamily="34" charset="0"/>
              </a:rPr>
              <a:t> </a:t>
            </a:r>
            <a:r>
              <a:rPr lang="id-ID" sz="2400" dirty="0" smtClean="0">
                <a:latin typeface="+mj-lt"/>
                <a:cs typeface="Arial" pitchFamily="34" charset="0"/>
              </a:rPr>
              <a:t>yang </a:t>
            </a:r>
            <a:r>
              <a:rPr lang="id-ID" sz="2400" dirty="0" smtClean="0">
                <a:latin typeface="+mj-lt"/>
                <a:cs typeface="Arial" pitchFamily="34" charset="0"/>
              </a:rPr>
              <a:t> </a:t>
            </a:r>
            <a:r>
              <a:rPr lang="id-ID" sz="2400" dirty="0" smtClean="0">
                <a:latin typeface="+mj-lt"/>
                <a:cs typeface="Arial" pitchFamily="34" charset="0"/>
              </a:rPr>
              <a:t>dapat</a:t>
            </a:r>
            <a:r>
              <a:rPr lang="en-US" sz="2400" dirty="0" smtClean="0">
                <a:latin typeface="+mj-lt"/>
                <a:cs typeface="Arial" pitchFamily="34" charset="0"/>
              </a:rPr>
              <a:t> </a:t>
            </a:r>
            <a:r>
              <a:rPr lang="en-US" sz="2400" dirty="0" err="1" smtClean="0">
                <a:latin typeface="+mj-lt"/>
                <a:cs typeface="Arial" pitchFamily="34" charset="0"/>
              </a:rPr>
              <a:t>dilihat</a:t>
            </a:r>
            <a:r>
              <a:rPr lang="en-US" sz="2400" dirty="0" smtClean="0">
                <a:latin typeface="+mj-lt"/>
                <a:cs typeface="Arial" pitchFamily="34" charset="0"/>
              </a:rPr>
              <a:t> </a:t>
            </a:r>
            <a:r>
              <a:rPr lang="en-US" sz="2400" dirty="0" err="1" smtClean="0">
                <a:latin typeface="+mj-lt"/>
                <a:cs typeface="Arial" pitchFamily="34" charset="0"/>
              </a:rPr>
              <a:t>dr</a:t>
            </a:r>
            <a:r>
              <a:rPr lang="en-US" sz="2400" dirty="0" smtClean="0">
                <a:latin typeface="+mj-lt"/>
                <a:cs typeface="Arial" pitchFamily="34" charset="0"/>
              </a:rPr>
              <a:t> </a:t>
            </a:r>
            <a:r>
              <a:rPr lang="en-US" sz="2400" dirty="0" err="1" smtClean="0">
                <a:latin typeface="+mj-lt"/>
                <a:cs typeface="Arial" pitchFamily="34" charset="0"/>
              </a:rPr>
              <a:t>kinerjanya</a:t>
            </a:r>
            <a:r>
              <a:rPr lang="en-US" sz="2400" dirty="0" smtClean="0">
                <a:latin typeface="+mj-lt"/>
                <a:cs typeface="Arial" pitchFamily="34" charset="0"/>
              </a:rPr>
              <a:t> </a:t>
            </a:r>
            <a:r>
              <a:rPr lang="en-US" sz="2400" dirty="0" smtClean="0">
                <a:latin typeface="+mj-lt"/>
                <a:cs typeface="Arial" pitchFamily="34" charset="0"/>
              </a:rPr>
              <a:t>d</a:t>
            </a:r>
            <a:r>
              <a:rPr lang="id-ID" sz="2400" dirty="0" smtClean="0">
                <a:latin typeface="+mj-lt"/>
                <a:cs typeface="Arial" pitchFamily="34" charset="0"/>
              </a:rPr>
              <a:t>a</a:t>
            </a:r>
            <a:r>
              <a:rPr lang="en-US" sz="2400" dirty="0" smtClean="0">
                <a:latin typeface="+mj-lt"/>
                <a:cs typeface="Arial" pitchFamily="34" charset="0"/>
              </a:rPr>
              <a:t>lam </a:t>
            </a:r>
            <a:r>
              <a:rPr lang="en-US" sz="2400" dirty="0" err="1" smtClean="0">
                <a:latin typeface="+mj-lt"/>
                <a:cs typeface="Arial" pitchFamily="34" charset="0"/>
              </a:rPr>
              <a:t>menyelenggarakan</a:t>
            </a:r>
            <a:r>
              <a:rPr lang="en-US" sz="2400" dirty="0" smtClean="0">
                <a:latin typeface="+mj-lt"/>
                <a:cs typeface="Arial" pitchFamily="34" charset="0"/>
              </a:rPr>
              <a:t> </a:t>
            </a:r>
            <a:r>
              <a:rPr lang="en-US" sz="2400" dirty="0" err="1" smtClean="0">
                <a:latin typeface="+mj-lt"/>
                <a:cs typeface="Arial" pitchFamily="34" charset="0"/>
              </a:rPr>
              <a:t>pelayanan</a:t>
            </a:r>
            <a:r>
              <a:rPr lang="id-ID" sz="2400" dirty="0" smtClean="0">
                <a:latin typeface="+mj-lt"/>
                <a:cs typeface="Arial" pitchFamily="34" charset="0"/>
              </a:rPr>
              <a:t>. </a:t>
            </a:r>
            <a:r>
              <a:rPr lang="en-US" sz="2400" dirty="0" err="1" smtClean="0">
                <a:latin typeface="+mj-lt"/>
                <a:cs typeface="Arial" pitchFamily="34" charset="0"/>
              </a:rPr>
              <a:t>Indikator</a:t>
            </a:r>
            <a:r>
              <a:rPr lang="en-US" sz="2400" dirty="0" smtClean="0">
                <a:latin typeface="+mj-lt"/>
                <a:cs typeface="Arial" pitchFamily="34" charset="0"/>
              </a:rPr>
              <a:t>  </a:t>
            </a:r>
            <a:r>
              <a:rPr lang="en-US" sz="2400" dirty="0" err="1">
                <a:latin typeface="+mj-lt"/>
                <a:cs typeface="Arial" pitchFamily="34" charset="0"/>
              </a:rPr>
              <a:t>pelayanan</a:t>
            </a:r>
            <a:r>
              <a:rPr lang="en-US" sz="2400" dirty="0">
                <a:latin typeface="+mj-lt"/>
                <a:cs typeface="Arial" pitchFamily="34" charset="0"/>
              </a:rPr>
              <a:t> </a:t>
            </a:r>
            <a:r>
              <a:rPr lang="en-US" sz="2400" dirty="0" err="1">
                <a:latin typeface="+mj-lt"/>
                <a:cs typeface="Arial" pitchFamily="34" charset="0"/>
              </a:rPr>
              <a:t>sangat</a:t>
            </a:r>
            <a:r>
              <a:rPr lang="en-US" sz="2400" dirty="0">
                <a:latin typeface="+mj-lt"/>
                <a:cs typeface="Arial" pitchFamily="34" charset="0"/>
              </a:rPr>
              <a:t> </a:t>
            </a:r>
            <a:r>
              <a:rPr lang="en-US" sz="2400" dirty="0" err="1">
                <a:latin typeface="+mj-lt"/>
                <a:cs typeface="Arial" pitchFamily="34" charset="0"/>
              </a:rPr>
              <a:t>bervariasi</a:t>
            </a:r>
            <a:r>
              <a:rPr lang="en-US" sz="2400" dirty="0">
                <a:latin typeface="+mj-lt"/>
                <a:cs typeface="Arial" pitchFamily="34" charset="0"/>
              </a:rPr>
              <a:t> </a:t>
            </a:r>
            <a:r>
              <a:rPr lang="en-US" sz="2400" dirty="0" err="1">
                <a:latin typeface="+mj-lt"/>
                <a:cs typeface="Arial" pitchFamily="34" charset="0"/>
              </a:rPr>
              <a:t>sesuai</a:t>
            </a:r>
            <a:r>
              <a:rPr lang="en-US" sz="2400" dirty="0">
                <a:latin typeface="+mj-lt"/>
                <a:cs typeface="Arial" pitchFamily="34" charset="0"/>
              </a:rPr>
              <a:t> </a:t>
            </a:r>
            <a:r>
              <a:rPr lang="en-US" sz="2400" dirty="0" smtClean="0">
                <a:latin typeface="+mj-lt"/>
                <a:cs typeface="Arial" pitchFamily="34" charset="0"/>
              </a:rPr>
              <a:t>d</a:t>
            </a:r>
            <a:r>
              <a:rPr lang="id-ID" sz="2400" dirty="0" smtClean="0">
                <a:latin typeface="+mj-lt"/>
                <a:cs typeface="Arial" pitchFamily="34" charset="0"/>
              </a:rPr>
              <a:t>g</a:t>
            </a:r>
            <a:r>
              <a:rPr lang="en-US" sz="2400" dirty="0" smtClean="0">
                <a:latin typeface="+mj-lt"/>
                <a:cs typeface="Arial" pitchFamily="34" charset="0"/>
              </a:rPr>
              <a:t> </a:t>
            </a:r>
            <a:r>
              <a:rPr lang="en-US" sz="2400" dirty="0" err="1">
                <a:latin typeface="+mj-lt"/>
                <a:cs typeface="Arial" pitchFamily="34" charset="0"/>
              </a:rPr>
              <a:t>fokus</a:t>
            </a:r>
            <a:r>
              <a:rPr lang="en-US" sz="2400" dirty="0">
                <a:latin typeface="+mj-lt"/>
                <a:cs typeface="Arial" pitchFamily="34" charset="0"/>
              </a:rPr>
              <a:t> </a:t>
            </a:r>
            <a:r>
              <a:rPr lang="id-ID" sz="2400" dirty="0">
                <a:latin typeface="+mj-lt"/>
                <a:cs typeface="Arial" pitchFamily="34" charset="0"/>
              </a:rPr>
              <a:t> </a:t>
            </a:r>
            <a:r>
              <a:rPr lang="id-ID" sz="2400" dirty="0" smtClean="0">
                <a:latin typeface="+mj-lt"/>
                <a:cs typeface="Arial" pitchFamily="34" charset="0"/>
              </a:rPr>
              <a:t>sbb </a:t>
            </a:r>
            <a:r>
              <a:rPr lang="en-US" sz="2400" dirty="0" smtClean="0">
                <a:latin typeface="+mj-lt"/>
                <a:cs typeface="Arial" pitchFamily="34" charset="0"/>
              </a:rPr>
              <a:t>:</a:t>
            </a:r>
            <a:endParaRPr lang="id-ID" sz="2400" dirty="0" smtClean="0">
              <a:latin typeface="+mj-lt"/>
              <a:cs typeface="Arial" pitchFamily="34" charset="0"/>
            </a:endParaRPr>
          </a:p>
          <a:p>
            <a:pPr marL="514350" indent="-514350">
              <a:buNone/>
            </a:pPr>
            <a:r>
              <a:rPr lang="id-ID" sz="2400" b="1" dirty="0" smtClean="0">
                <a:latin typeface="+mj-lt"/>
              </a:rPr>
              <a:t>Menurut </a:t>
            </a:r>
            <a:r>
              <a:rPr lang="en-US" sz="2400" b="1" dirty="0" err="1" smtClean="0">
                <a:latin typeface="+mj-lt"/>
                <a:cs typeface="Arial" pitchFamily="34" charset="0"/>
              </a:rPr>
              <a:t>Mc</a:t>
            </a:r>
            <a:r>
              <a:rPr lang="en-US" sz="2400" b="1" dirty="0" smtClean="0">
                <a:latin typeface="+mj-lt"/>
                <a:cs typeface="Arial" pitchFamily="34" charset="0"/>
              </a:rPr>
              <a:t> </a:t>
            </a:r>
            <a:r>
              <a:rPr lang="en-US" sz="2400" b="1" dirty="0">
                <a:latin typeface="+mj-lt"/>
                <a:cs typeface="Arial" pitchFamily="34" charset="0"/>
              </a:rPr>
              <a:t>Donald &amp; Lawton</a:t>
            </a:r>
          </a:p>
          <a:p>
            <a:pPr marL="514350" indent="-514350">
              <a:buNone/>
            </a:pPr>
            <a:r>
              <a:rPr lang="en-US" sz="2400" dirty="0">
                <a:latin typeface="+mj-lt"/>
                <a:cs typeface="Arial" pitchFamily="34" charset="0"/>
              </a:rPr>
              <a:t> </a:t>
            </a:r>
            <a:r>
              <a:rPr lang="en-US" sz="2400" b="1" dirty="0">
                <a:latin typeface="+mj-lt"/>
                <a:cs typeface="Arial" pitchFamily="34" charset="0"/>
              </a:rPr>
              <a:t>a. </a:t>
            </a:r>
            <a:r>
              <a:rPr lang="en-US" sz="2400" b="1" i="1" dirty="0">
                <a:latin typeface="+mj-lt"/>
                <a:cs typeface="Arial" pitchFamily="34" charset="0"/>
              </a:rPr>
              <a:t>Efficiency</a:t>
            </a:r>
            <a:r>
              <a:rPr lang="en-US" sz="2400" b="1" dirty="0">
                <a:latin typeface="+mj-lt"/>
                <a:cs typeface="Arial" pitchFamily="34" charset="0"/>
              </a:rPr>
              <a:t> </a:t>
            </a:r>
            <a:r>
              <a:rPr lang="id-ID" sz="2400" dirty="0" smtClean="0">
                <a:latin typeface="+mj-lt"/>
                <a:cs typeface="Arial" pitchFamily="34" charset="0"/>
              </a:rPr>
              <a:t>/</a:t>
            </a:r>
            <a:r>
              <a:rPr lang="id-ID" sz="2400" b="1" dirty="0" smtClean="0">
                <a:latin typeface="+mj-lt"/>
                <a:cs typeface="Arial" pitchFamily="34" charset="0"/>
              </a:rPr>
              <a:t> </a:t>
            </a:r>
            <a:r>
              <a:rPr lang="en-US" sz="2400" b="1" dirty="0" err="1" smtClean="0">
                <a:latin typeface="+mj-lt"/>
                <a:cs typeface="Arial" pitchFamily="34" charset="0"/>
              </a:rPr>
              <a:t>efisiensi</a:t>
            </a:r>
            <a:r>
              <a:rPr lang="en-US" sz="2400" b="1" dirty="0" smtClean="0">
                <a:latin typeface="+mj-lt"/>
                <a:cs typeface="Arial" pitchFamily="34" charset="0"/>
              </a:rPr>
              <a:t> </a:t>
            </a:r>
            <a:r>
              <a:rPr lang="en-US" sz="2400" dirty="0" err="1">
                <a:latin typeface="+mj-lt"/>
                <a:cs typeface="Arial" pitchFamily="34" charset="0"/>
              </a:rPr>
              <a:t>adalah</a:t>
            </a:r>
            <a:r>
              <a:rPr lang="en-US" sz="2400" dirty="0">
                <a:latin typeface="+mj-lt"/>
                <a:cs typeface="Arial" pitchFamily="34" charset="0"/>
              </a:rPr>
              <a:t> </a:t>
            </a:r>
            <a:r>
              <a:rPr lang="en-US" sz="2400" dirty="0" err="1">
                <a:latin typeface="+mj-lt"/>
                <a:cs typeface="Arial" pitchFamily="34" charset="0"/>
              </a:rPr>
              <a:t>suatu</a:t>
            </a:r>
            <a:r>
              <a:rPr lang="en-US" sz="2400" dirty="0">
                <a:latin typeface="+mj-lt"/>
                <a:cs typeface="Arial" pitchFamily="34" charset="0"/>
              </a:rPr>
              <a:t>   </a:t>
            </a:r>
            <a:r>
              <a:rPr lang="en-US" sz="2400" dirty="0" err="1">
                <a:latin typeface="+mj-lt"/>
                <a:cs typeface="Arial" pitchFamily="34" charset="0"/>
              </a:rPr>
              <a:t>keadaan</a:t>
            </a:r>
            <a:r>
              <a:rPr lang="en-US" sz="2400" dirty="0">
                <a:latin typeface="+mj-lt"/>
                <a:cs typeface="Arial" pitchFamily="34" charset="0"/>
              </a:rPr>
              <a:t> yang </a:t>
            </a:r>
            <a:r>
              <a:rPr lang="en-US" sz="2400" dirty="0" err="1">
                <a:latin typeface="+mj-lt"/>
                <a:cs typeface="Arial" pitchFamily="34" charset="0"/>
              </a:rPr>
              <a:t>menunjukan</a:t>
            </a:r>
            <a:r>
              <a:rPr lang="en-US" sz="2400" dirty="0">
                <a:latin typeface="+mj-lt"/>
                <a:cs typeface="Arial" pitchFamily="34" charset="0"/>
              </a:rPr>
              <a:t> </a:t>
            </a:r>
            <a:r>
              <a:rPr lang="en-US" sz="2400" dirty="0" err="1">
                <a:latin typeface="+mj-lt"/>
                <a:cs typeface="Arial" pitchFamily="34" charset="0"/>
              </a:rPr>
              <a:t>tercapainya</a:t>
            </a:r>
            <a:r>
              <a:rPr lang="en-US" sz="2400" dirty="0">
                <a:latin typeface="+mj-lt"/>
                <a:cs typeface="Arial" pitchFamily="34" charset="0"/>
              </a:rPr>
              <a:t> </a:t>
            </a:r>
            <a:r>
              <a:rPr lang="en-US" sz="2400" dirty="0" err="1">
                <a:latin typeface="+mj-lt"/>
                <a:cs typeface="Arial" pitchFamily="34" charset="0"/>
              </a:rPr>
              <a:t>perbandingan</a:t>
            </a:r>
            <a:r>
              <a:rPr lang="en-US" sz="2400" dirty="0">
                <a:latin typeface="+mj-lt"/>
                <a:cs typeface="Arial" pitchFamily="34" charset="0"/>
              </a:rPr>
              <a:t> </a:t>
            </a:r>
            <a:r>
              <a:rPr lang="en-US" sz="2400" dirty="0" err="1">
                <a:latin typeface="+mj-lt"/>
                <a:cs typeface="Arial" pitchFamily="34" charset="0"/>
              </a:rPr>
              <a:t>terbaik</a:t>
            </a:r>
            <a:r>
              <a:rPr lang="en-US" sz="2400" dirty="0">
                <a:latin typeface="+mj-lt"/>
                <a:cs typeface="Arial" pitchFamily="34" charset="0"/>
              </a:rPr>
              <a:t> </a:t>
            </a:r>
            <a:r>
              <a:rPr lang="en-US" sz="2400" dirty="0" err="1">
                <a:latin typeface="+mj-lt"/>
                <a:cs typeface="Arial" pitchFamily="34" charset="0"/>
              </a:rPr>
              <a:t>antara</a:t>
            </a:r>
            <a:r>
              <a:rPr lang="en-US" sz="2400" dirty="0">
                <a:latin typeface="+mj-lt"/>
                <a:cs typeface="Arial" pitchFamily="34" charset="0"/>
              </a:rPr>
              <a:t> </a:t>
            </a:r>
            <a:r>
              <a:rPr lang="en-US" sz="2400" dirty="0" err="1">
                <a:latin typeface="+mj-lt"/>
                <a:cs typeface="Arial" pitchFamily="34" charset="0"/>
              </a:rPr>
              <a:t>masukan</a:t>
            </a:r>
            <a:r>
              <a:rPr lang="en-US" sz="2400" dirty="0">
                <a:latin typeface="+mj-lt"/>
                <a:cs typeface="Arial" pitchFamily="34" charset="0"/>
              </a:rPr>
              <a:t> </a:t>
            </a:r>
            <a:r>
              <a:rPr lang="en-US" sz="2400" dirty="0" err="1">
                <a:latin typeface="+mj-lt"/>
                <a:cs typeface="Arial" pitchFamily="34" charset="0"/>
              </a:rPr>
              <a:t>dan</a:t>
            </a:r>
            <a:r>
              <a:rPr lang="en-US" sz="2400" dirty="0">
                <a:latin typeface="+mj-lt"/>
                <a:cs typeface="Arial" pitchFamily="34" charset="0"/>
              </a:rPr>
              <a:t> </a:t>
            </a:r>
            <a:r>
              <a:rPr lang="en-US" sz="2400" dirty="0" err="1">
                <a:latin typeface="+mj-lt"/>
                <a:cs typeface="Arial" pitchFamily="34" charset="0"/>
              </a:rPr>
              <a:t>keluaran</a:t>
            </a:r>
            <a:r>
              <a:rPr lang="en-US" sz="2400" dirty="0">
                <a:latin typeface="+mj-lt"/>
                <a:cs typeface="Arial" pitchFamily="34" charset="0"/>
              </a:rPr>
              <a:t> </a:t>
            </a:r>
            <a:r>
              <a:rPr lang="en-US" sz="2400" dirty="0" err="1">
                <a:latin typeface="+mj-lt"/>
                <a:cs typeface="Arial" pitchFamily="34" charset="0"/>
              </a:rPr>
              <a:t>dalam</a:t>
            </a:r>
            <a:r>
              <a:rPr lang="en-US" sz="2400" dirty="0">
                <a:latin typeface="+mj-lt"/>
                <a:cs typeface="Arial" pitchFamily="34" charset="0"/>
              </a:rPr>
              <a:t> </a:t>
            </a:r>
            <a:r>
              <a:rPr lang="en-US" sz="2400" dirty="0" err="1">
                <a:latin typeface="+mj-lt"/>
                <a:cs typeface="Arial" pitchFamily="34" charset="0"/>
              </a:rPr>
              <a:t>suatu</a:t>
            </a:r>
            <a:r>
              <a:rPr lang="en-US" sz="2400" dirty="0">
                <a:latin typeface="+mj-lt"/>
                <a:cs typeface="Arial" pitchFamily="34" charset="0"/>
              </a:rPr>
              <a:t> </a:t>
            </a:r>
            <a:r>
              <a:rPr lang="en-US" sz="2400" dirty="0" err="1">
                <a:latin typeface="+mj-lt"/>
                <a:cs typeface="Arial" pitchFamily="34" charset="0"/>
              </a:rPr>
              <a:t>penyelenggaraan</a:t>
            </a:r>
            <a:r>
              <a:rPr lang="en-US" sz="2400" dirty="0">
                <a:latin typeface="+mj-lt"/>
                <a:cs typeface="Arial" pitchFamily="34" charset="0"/>
              </a:rPr>
              <a:t> </a:t>
            </a:r>
            <a:r>
              <a:rPr lang="en-US" sz="2400" dirty="0" err="1">
                <a:latin typeface="+mj-lt"/>
                <a:cs typeface="Arial" pitchFamily="34" charset="0"/>
              </a:rPr>
              <a:t>pelayanan</a:t>
            </a:r>
            <a:r>
              <a:rPr lang="en-US" sz="2400" dirty="0">
                <a:latin typeface="+mj-lt"/>
                <a:cs typeface="Arial" pitchFamily="34" charset="0"/>
              </a:rPr>
              <a:t> </a:t>
            </a:r>
            <a:r>
              <a:rPr lang="en-US" sz="2400" dirty="0" err="1">
                <a:latin typeface="+mj-lt"/>
                <a:cs typeface="Arial" pitchFamily="34" charset="0"/>
              </a:rPr>
              <a:t>publik</a:t>
            </a:r>
            <a:r>
              <a:rPr lang="en-US" sz="2400" dirty="0" smtClean="0">
                <a:latin typeface="+mj-lt"/>
                <a:cs typeface="Arial" pitchFamily="34" charset="0"/>
              </a:rPr>
              <a:t>.</a:t>
            </a:r>
            <a:endParaRPr lang="id-ID" sz="2400" dirty="0" smtClean="0">
              <a:latin typeface="+mj-lt"/>
              <a:cs typeface="Arial" pitchFamily="34" charset="0"/>
            </a:endParaRPr>
          </a:p>
          <a:p>
            <a:pPr marL="514350" indent="-514350">
              <a:buNone/>
            </a:pPr>
            <a:r>
              <a:rPr lang="en-US" sz="2400" b="1" i="1" dirty="0">
                <a:cs typeface="Arial" pitchFamily="34" charset="0"/>
              </a:rPr>
              <a:t>Effectiveness </a:t>
            </a:r>
            <a:r>
              <a:rPr lang="id-ID" sz="2400" b="1" dirty="0">
                <a:cs typeface="Arial" pitchFamily="34" charset="0"/>
              </a:rPr>
              <a:t>/</a:t>
            </a:r>
            <a:r>
              <a:rPr lang="en-US" sz="2400" dirty="0" err="1" smtClean="0">
                <a:cs typeface="Arial" pitchFamily="34" charset="0"/>
              </a:rPr>
              <a:t>efektivitas</a:t>
            </a:r>
            <a:r>
              <a:rPr lang="en-US" sz="2400" dirty="0" smtClean="0">
                <a:cs typeface="Arial" pitchFamily="34" charset="0"/>
              </a:rPr>
              <a:t> </a:t>
            </a:r>
            <a:r>
              <a:rPr lang="en-US" sz="2400" dirty="0" err="1">
                <a:cs typeface="Arial" pitchFamily="34" charset="0"/>
              </a:rPr>
              <a:t>adalah</a:t>
            </a:r>
            <a:r>
              <a:rPr lang="en-US" sz="2400" dirty="0">
                <a:cs typeface="Arial" pitchFamily="34" charset="0"/>
              </a:rPr>
              <a:t> </a:t>
            </a:r>
            <a:r>
              <a:rPr lang="en-US" sz="2400" dirty="0" err="1">
                <a:cs typeface="Arial" pitchFamily="34" charset="0"/>
              </a:rPr>
              <a:t>tercapainya</a:t>
            </a:r>
            <a:r>
              <a:rPr lang="en-US" sz="2400" dirty="0">
                <a:cs typeface="Arial" pitchFamily="34" charset="0"/>
              </a:rPr>
              <a:t> </a:t>
            </a:r>
            <a:r>
              <a:rPr lang="en-US" sz="2400" dirty="0" err="1">
                <a:cs typeface="Arial" pitchFamily="34" charset="0"/>
              </a:rPr>
              <a:t>tujuan</a:t>
            </a:r>
            <a:r>
              <a:rPr lang="en-US" sz="2400" dirty="0">
                <a:cs typeface="Arial" pitchFamily="34" charset="0"/>
              </a:rPr>
              <a:t> yang </a:t>
            </a:r>
            <a:r>
              <a:rPr lang="en-US" sz="2400" dirty="0" err="1">
                <a:cs typeface="Arial" pitchFamily="34" charset="0"/>
              </a:rPr>
              <a:t>telah</a:t>
            </a:r>
            <a:r>
              <a:rPr lang="en-US" sz="2400" dirty="0">
                <a:cs typeface="Arial" pitchFamily="34" charset="0"/>
              </a:rPr>
              <a:t> </a:t>
            </a:r>
            <a:r>
              <a:rPr lang="en-US" sz="2400" dirty="0" err="1">
                <a:cs typeface="Arial" pitchFamily="34" charset="0"/>
              </a:rPr>
              <a:t>ditetapkan</a:t>
            </a:r>
            <a:r>
              <a:rPr lang="en-US" sz="2400" dirty="0">
                <a:cs typeface="Arial" pitchFamily="34" charset="0"/>
              </a:rPr>
              <a:t>, </a:t>
            </a:r>
            <a:r>
              <a:rPr lang="en-US" sz="2400" dirty="0" err="1">
                <a:cs typeface="Arial" pitchFamily="34" charset="0"/>
              </a:rPr>
              <a:t>baik</a:t>
            </a:r>
            <a:r>
              <a:rPr lang="en-US" sz="2400" dirty="0">
                <a:cs typeface="Arial" pitchFamily="34" charset="0"/>
              </a:rPr>
              <a:t> </a:t>
            </a:r>
            <a:r>
              <a:rPr lang="en-US" sz="2400" dirty="0" err="1">
                <a:cs typeface="Arial" pitchFamily="34" charset="0"/>
              </a:rPr>
              <a:t>itu</a:t>
            </a:r>
            <a:r>
              <a:rPr lang="en-US" sz="2400" dirty="0">
                <a:cs typeface="Arial" pitchFamily="34" charset="0"/>
              </a:rPr>
              <a:t> </a:t>
            </a:r>
            <a:r>
              <a:rPr lang="en-US" sz="2400" dirty="0" err="1">
                <a:cs typeface="Arial" pitchFamily="34" charset="0"/>
              </a:rPr>
              <a:t>dalam</a:t>
            </a:r>
            <a:r>
              <a:rPr lang="en-US" sz="2400" dirty="0">
                <a:cs typeface="Arial" pitchFamily="34" charset="0"/>
              </a:rPr>
              <a:t> </a:t>
            </a:r>
            <a:r>
              <a:rPr lang="en-US" sz="2400" dirty="0" err="1" smtClean="0">
                <a:cs typeface="Arial" pitchFamily="34" charset="0"/>
              </a:rPr>
              <a:t>bentu</a:t>
            </a:r>
            <a:r>
              <a:rPr lang="id-ID" sz="2400" dirty="0" smtClean="0">
                <a:cs typeface="Arial" pitchFamily="34" charset="0"/>
              </a:rPr>
              <a:t>k</a:t>
            </a:r>
            <a:r>
              <a:rPr lang="en-US" sz="2400" dirty="0" smtClean="0">
                <a:cs typeface="Arial" pitchFamily="34" charset="0"/>
              </a:rPr>
              <a:t> </a:t>
            </a:r>
            <a:r>
              <a:rPr lang="en-US" sz="2400" dirty="0">
                <a:cs typeface="Arial" pitchFamily="34" charset="0"/>
              </a:rPr>
              <a:t>target, </a:t>
            </a:r>
            <a:r>
              <a:rPr lang="en-US" sz="2400" dirty="0" err="1">
                <a:cs typeface="Arial" pitchFamily="34" charset="0"/>
              </a:rPr>
              <a:t>jangka</a:t>
            </a:r>
            <a:r>
              <a:rPr lang="en-US" sz="2400" dirty="0">
                <a:cs typeface="Arial" pitchFamily="34" charset="0"/>
              </a:rPr>
              <a:t> </a:t>
            </a:r>
            <a:r>
              <a:rPr lang="en-US" sz="2400" dirty="0" err="1">
                <a:cs typeface="Arial" pitchFamily="34" charset="0"/>
              </a:rPr>
              <a:t>panjang</a:t>
            </a:r>
            <a:r>
              <a:rPr lang="en-US" sz="2400" dirty="0">
                <a:cs typeface="Arial" pitchFamily="34" charset="0"/>
              </a:rPr>
              <a:t> </a:t>
            </a:r>
            <a:r>
              <a:rPr lang="en-US" sz="2400" dirty="0" err="1">
                <a:cs typeface="Arial" pitchFamily="34" charset="0"/>
              </a:rPr>
              <a:t>maupun</a:t>
            </a:r>
            <a:r>
              <a:rPr lang="en-US" sz="2400" dirty="0">
                <a:cs typeface="Arial" pitchFamily="34" charset="0"/>
              </a:rPr>
              <a:t> </a:t>
            </a:r>
            <a:r>
              <a:rPr lang="en-US" sz="2400" dirty="0" err="1">
                <a:cs typeface="Arial" pitchFamily="34" charset="0"/>
              </a:rPr>
              <a:t>misi</a:t>
            </a:r>
            <a:r>
              <a:rPr lang="en-US" sz="2400" dirty="0">
                <a:cs typeface="Arial" pitchFamily="34" charset="0"/>
              </a:rPr>
              <a:t> </a:t>
            </a:r>
            <a:r>
              <a:rPr lang="en-US" sz="2400" dirty="0" err="1">
                <a:cs typeface="Arial" pitchFamily="34" charset="0"/>
              </a:rPr>
              <a:t>organisasi</a:t>
            </a:r>
            <a:r>
              <a:rPr lang="en-US" sz="2400" dirty="0">
                <a:cs typeface="Arial" pitchFamily="34" charset="0"/>
              </a:rPr>
              <a:t> </a:t>
            </a:r>
            <a:r>
              <a:rPr lang="id-ID" sz="2400" dirty="0" smtClean="0">
                <a:cs typeface="Arial" pitchFamily="34" charset="0"/>
              </a:rPr>
              <a:t>. </a:t>
            </a:r>
          </a:p>
          <a:p>
            <a:r>
              <a:rPr lang="en-US" sz="2400" dirty="0" smtClean="0">
                <a:cs typeface="Arial" pitchFamily="34" charset="0"/>
              </a:rPr>
              <a:t>Adalah </a:t>
            </a:r>
            <a:r>
              <a:rPr lang="en-US" sz="2400" dirty="0" err="1">
                <a:cs typeface="Arial" pitchFamily="34" charset="0"/>
              </a:rPr>
              <a:t>seberapa</a:t>
            </a:r>
            <a:r>
              <a:rPr lang="en-US" sz="2400" dirty="0">
                <a:cs typeface="Arial" pitchFamily="34" charset="0"/>
              </a:rPr>
              <a:t> </a:t>
            </a:r>
            <a:r>
              <a:rPr lang="en-US" sz="2400" dirty="0" err="1">
                <a:cs typeface="Arial" pitchFamily="34" charset="0"/>
              </a:rPr>
              <a:t>baik</a:t>
            </a:r>
            <a:r>
              <a:rPr lang="en-US" sz="2400" dirty="0">
                <a:cs typeface="Arial" pitchFamily="34" charset="0"/>
              </a:rPr>
              <a:t> </a:t>
            </a:r>
            <a:r>
              <a:rPr lang="en-US" sz="2400" dirty="0" err="1">
                <a:cs typeface="Arial" pitchFamily="34" charset="0"/>
              </a:rPr>
              <a:t>pekerjaan</a:t>
            </a:r>
            <a:r>
              <a:rPr lang="en-US" sz="2400" dirty="0">
                <a:cs typeface="Arial" pitchFamily="34" charset="0"/>
              </a:rPr>
              <a:t> yang </a:t>
            </a:r>
            <a:r>
              <a:rPr lang="en-US" sz="2400" dirty="0" err="1">
                <a:cs typeface="Arial" pitchFamily="34" charset="0"/>
              </a:rPr>
              <a:t>dilakukan</a:t>
            </a:r>
            <a:r>
              <a:rPr lang="en-US" sz="2400" dirty="0">
                <a:cs typeface="Arial" pitchFamily="34" charset="0"/>
              </a:rPr>
              <a:t>, </a:t>
            </a:r>
            <a:r>
              <a:rPr lang="en-US" sz="2400" dirty="0" err="1">
                <a:cs typeface="Arial" pitchFamily="34" charset="0"/>
              </a:rPr>
              <a:t>sejauh</a:t>
            </a:r>
            <a:r>
              <a:rPr lang="en-US" sz="2400" dirty="0">
                <a:cs typeface="Arial" pitchFamily="34" charset="0"/>
              </a:rPr>
              <a:t> </a:t>
            </a:r>
            <a:r>
              <a:rPr lang="en-US" sz="2400" dirty="0" err="1">
                <a:cs typeface="Arial" pitchFamily="34" charset="0"/>
              </a:rPr>
              <a:t>mana</a:t>
            </a:r>
            <a:r>
              <a:rPr lang="en-US" sz="2400" dirty="0">
                <a:cs typeface="Arial" pitchFamily="34" charset="0"/>
              </a:rPr>
              <a:t> orang </a:t>
            </a:r>
            <a:r>
              <a:rPr lang="en-US" sz="2400" dirty="0" err="1">
                <a:cs typeface="Arial" pitchFamily="34" charset="0"/>
              </a:rPr>
              <a:t>menghasilkan</a:t>
            </a:r>
            <a:r>
              <a:rPr lang="en-US" sz="2400" dirty="0">
                <a:cs typeface="Arial" pitchFamily="34" charset="0"/>
              </a:rPr>
              <a:t> </a:t>
            </a:r>
            <a:r>
              <a:rPr lang="en-US" sz="2400" dirty="0" err="1">
                <a:cs typeface="Arial" pitchFamily="34" charset="0"/>
              </a:rPr>
              <a:t>keluaran</a:t>
            </a:r>
            <a:r>
              <a:rPr lang="en-US" sz="2400" dirty="0">
                <a:cs typeface="Arial" pitchFamily="34" charset="0"/>
              </a:rPr>
              <a:t> </a:t>
            </a:r>
            <a:r>
              <a:rPr lang="en-US" sz="2400" dirty="0" err="1">
                <a:cs typeface="Arial" pitchFamily="34" charset="0"/>
              </a:rPr>
              <a:t>sesuai</a:t>
            </a:r>
            <a:r>
              <a:rPr lang="en-US" sz="2400" dirty="0">
                <a:cs typeface="Arial" pitchFamily="34" charset="0"/>
              </a:rPr>
              <a:t> </a:t>
            </a:r>
            <a:r>
              <a:rPr lang="en-US" sz="2400" dirty="0" err="1">
                <a:cs typeface="Arial" pitchFamily="34" charset="0"/>
              </a:rPr>
              <a:t>dengan</a:t>
            </a:r>
            <a:r>
              <a:rPr lang="en-US" sz="2400" dirty="0">
                <a:cs typeface="Arial" pitchFamily="34" charset="0"/>
              </a:rPr>
              <a:t> yang </a:t>
            </a:r>
            <a:r>
              <a:rPr lang="en-US" sz="2400" dirty="0" err="1">
                <a:cs typeface="Arial" pitchFamily="34" charset="0"/>
              </a:rPr>
              <a:t>diharapkan</a:t>
            </a:r>
            <a:r>
              <a:rPr lang="en-US" sz="2400" dirty="0">
                <a:cs typeface="Arial" pitchFamily="34" charset="0"/>
              </a:rPr>
              <a:t> (</a:t>
            </a:r>
            <a:r>
              <a:rPr lang="en-US" sz="2400" dirty="0" err="1">
                <a:cs typeface="Arial" pitchFamily="34" charset="0"/>
              </a:rPr>
              <a:t>pekerjaan</a:t>
            </a:r>
            <a:r>
              <a:rPr lang="en-US" sz="2400" dirty="0">
                <a:cs typeface="Arial" pitchFamily="34" charset="0"/>
              </a:rPr>
              <a:t> </a:t>
            </a:r>
            <a:r>
              <a:rPr lang="en-US" sz="2400" dirty="0" err="1">
                <a:cs typeface="Arial" pitchFamily="34" charset="0"/>
              </a:rPr>
              <a:t>diselesaikan</a:t>
            </a:r>
            <a:r>
              <a:rPr lang="en-US" sz="2400" dirty="0">
                <a:cs typeface="Arial" pitchFamily="34" charset="0"/>
              </a:rPr>
              <a:t> dg </a:t>
            </a:r>
            <a:r>
              <a:rPr lang="en-US" sz="2400" dirty="0" err="1">
                <a:cs typeface="Arial" pitchFamily="34" charset="0"/>
              </a:rPr>
              <a:t>perencanaan</a:t>
            </a:r>
            <a:r>
              <a:rPr lang="en-US" sz="2400" dirty="0">
                <a:cs typeface="Arial" pitchFamily="34" charset="0"/>
              </a:rPr>
              <a:t>, </a:t>
            </a:r>
            <a:r>
              <a:rPr lang="en-US" sz="2400" dirty="0" err="1">
                <a:cs typeface="Arial" pitchFamily="34" charset="0"/>
              </a:rPr>
              <a:t>baik</a:t>
            </a:r>
            <a:r>
              <a:rPr lang="en-US" sz="2400" dirty="0">
                <a:cs typeface="Arial" pitchFamily="34" charset="0"/>
              </a:rPr>
              <a:t> </a:t>
            </a:r>
            <a:r>
              <a:rPr lang="en-US" sz="2400" dirty="0" err="1">
                <a:cs typeface="Arial" pitchFamily="34" charset="0"/>
              </a:rPr>
              <a:t>dalam</a:t>
            </a:r>
            <a:r>
              <a:rPr lang="en-US" sz="2400" dirty="0">
                <a:cs typeface="Arial" pitchFamily="34" charset="0"/>
              </a:rPr>
              <a:t> </a:t>
            </a:r>
            <a:r>
              <a:rPr lang="en-US" sz="2400" dirty="0" err="1">
                <a:cs typeface="Arial" pitchFamily="34" charset="0"/>
              </a:rPr>
              <a:t>waktu</a:t>
            </a:r>
            <a:r>
              <a:rPr lang="en-US" sz="2400" dirty="0">
                <a:cs typeface="Arial" pitchFamily="34" charset="0"/>
              </a:rPr>
              <a:t>, </a:t>
            </a:r>
            <a:r>
              <a:rPr lang="en-US" sz="2400" dirty="0" err="1">
                <a:cs typeface="Arial" pitchFamily="34" charset="0"/>
              </a:rPr>
              <a:t>biaya</a:t>
            </a:r>
            <a:r>
              <a:rPr lang="en-US" sz="2400" dirty="0">
                <a:cs typeface="Arial" pitchFamily="34" charset="0"/>
              </a:rPr>
              <a:t> </a:t>
            </a:r>
            <a:r>
              <a:rPr lang="en-US" sz="2400" dirty="0" err="1">
                <a:cs typeface="Arial" pitchFamily="34" charset="0"/>
              </a:rPr>
              <a:t>maupun</a:t>
            </a:r>
            <a:r>
              <a:rPr lang="en-US" sz="2400" dirty="0">
                <a:cs typeface="Arial" pitchFamily="34" charset="0"/>
              </a:rPr>
              <a:t> </a:t>
            </a:r>
            <a:r>
              <a:rPr lang="en-US" sz="2400" dirty="0" err="1">
                <a:cs typeface="Arial" pitchFamily="34" charset="0"/>
              </a:rPr>
              <a:t>mutunya</a:t>
            </a:r>
            <a:r>
              <a:rPr lang="en-US" sz="2400" dirty="0">
                <a:cs typeface="Arial" pitchFamily="34" charset="0"/>
              </a:rPr>
              <a:t>) </a:t>
            </a:r>
          </a:p>
          <a:p>
            <a:pPr marL="514350" indent="-514350">
              <a:buNone/>
            </a:pPr>
            <a:endParaRPr lang="en-US" sz="2400" dirty="0">
              <a:latin typeface="+mj-lt"/>
              <a:cs typeface="Arial" pitchFamily="34" charset="0"/>
            </a:endParaRPr>
          </a:p>
          <a:p>
            <a:pPr marL="0" indent="0">
              <a:buNone/>
            </a:pPr>
            <a:endParaRPr lang="en-US" sz="2400" dirty="0" smtClean="0">
              <a:latin typeface="+mj-lt"/>
              <a:cs typeface="Arial" pitchFamily="34" charset="0"/>
            </a:endParaRPr>
          </a:p>
        </p:txBody>
      </p:sp>
    </p:spTree>
    <p:extLst>
      <p:ext uri="{BB962C8B-B14F-4D97-AF65-F5344CB8AC3E}">
        <p14:creationId xmlns:p14="http://schemas.microsoft.com/office/powerpoint/2010/main" val="765117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634082"/>
          </a:xfrm>
        </p:spPr>
        <p:txBody>
          <a:bodyPr>
            <a:normAutofit fontScale="90000"/>
          </a:bodyPr>
          <a:lstStyle/>
          <a:p>
            <a:endParaRPr lang="id-ID"/>
          </a:p>
        </p:txBody>
      </p:sp>
      <p:sp>
        <p:nvSpPr>
          <p:cNvPr id="3" name="Content Placeholder 2"/>
          <p:cNvSpPr>
            <a:spLocks noGrp="1"/>
          </p:cNvSpPr>
          <p:nvPr>
            <p:ph idx="1"/>
          </p:nvPr>
        </p:nvSpPr>
        <p:spPr>
          <a:xfrm>
            <a:off x="539552" y="1052736"/>
            <a:ext cx="8147248" cy="5073427"/>
          </a:xfrm>
        </p:spPr>
        <p:txBody>
          <a:bodyPr>
            <a:noAutofit/>
          </a:bodyPr>
          <a:lstStyle/>
          <a:p>
            <a:pPr marL="0" indent="0">
              <a:buNone/>
            </a:pPr>
            <a:r>
              <a:rPr lang="id-ID" sz="2400" b="1" dirty="0">
                <a:latin typeface="+mj-lt"/>
              </a:rPr>
              <a:t>Menurut </a:t>
            </a:r>
            <a:r>
              <a:rPr lang="en-US" sz="2400" b="1" dirty="0" err="1">
                <a:latin typeface="+mj-lt"/>
              </a:rPr>
              <a:t>Zeithamal</a:t>
            </a:r>
            <a:r>
              <a:rPr lang="en-US" sz="2400" b="1" dirty="0">
                <a:latin typeface="+mj-lt"/>
              </a:rPr>
              <a:t>, </a:t>
            </a:r>
            <a:r>
              <a:rPr lang="en-US" sz="2400" b="1" dirty="0" err="1">
                <a:latin typeface="+mj-lt"/>
              </a:rPr>
              <a:t>Parasuraman</a:t>
            </a:r>
            <a:r>
              <a:rPr lang="en-US" sz="2400" b="1" dirty="0">
                <a:latin typeface="+mj-lt"/>
              </a:rPr>
              <a:t> &amp; Berry (1990</a:t>
            </a:r>
            <a:r>
              <a:rPr lang="en-US" sz="2400" b="1" dirty="0" smtClean="0">
                <a:latin typeface="+mj-lt"/>
              </a:rPr>
              <a:t>)</a:t>
            </a:r>
            <a:endParaRPr lang="en-US" sz="2400" b="1" dirty="0">
              <a:latin typeface="+mj-lt"/>
            </a:endParaRPr>
          </a:p>
          <a:p>
            <a:pPr marL="514350" indent="-514350">
              <a:buFont typeface="+mj-lt"/>
              <a:buAutoNum type="alphaLcPeriod"/>
            </a:pPr>
            <a:r>
              <a:rPr lang="en-US" sz="2400" b="1" i="1" dirty="0">
                <a:latin typeface="+mj-lt"/>
              </a:rPr>
              <a:t> Tangibles</a:t>
            </a:r>
            <a:r>
              <a:rPr lang="en-US" sz="2400" b="1" dirty="0">
                <a:latin typeface="+mj-lt"/>
              </a:rPr>
              <a:t> </a:t>
            </a:r>
            <a:r>
              <a:rPr lang="en-US" sz="2400" dirty="0" err="1">
                <a:latin typeface="+mj-lt"/>
              </a:rPr>
              <a:t>atau</a:t>
            </a:r>
            <a:r>
              <a:rPr lang="en-US" sz="2400" dirty="0">
                <a:latin typeface="+mj-lt"/>
              </a:rPr>
              <a:t> </a:t>
            </a:r>
            <a:r>
              <a:rPr lang="en-US" sz="2400" dirty="0" err="1">
                <a:latin typeface="+mj-lt"/>
              </a:rPr>
              <a:t>ketampakan</a:t>
            </a:r>
            <a:r>
              <a:rPr lang="en-US" sz="2400" dirty="0">
                <a:latin typeface="+mj-lt"/>
              </a:rPr>
              <a:t> </a:t>
            </a:r>
            <a:r>
              <a:rPr lang="en-US" sz="2400" dirty="0" err="1">
                <a:latin typeface="+mj-lt"/>
              </a:rPr>
              <a:t>fisik</a:t>
            </a:r>
            <a:r>
              <a:rPr lang="en-US" sz="2400" dirty="0">
                <a:latin typeface="+mj-lt"/>
              </a:rPr>
              <a:t>, </a:t>
            </a:r>
            <a:r>
              <a:rPr lang="en-US" sz="2400" dirty="0" err="1">
                <a:latin typeface="+mj-lt"/>
              </a:rPr>
              <a:t>dari</a:t>
            </a:r>
            <a:r>
              <a:rPr lang="en-US" sz="2400" dirty="0">
                <a:latin typeface="+mj-lt"/>
              </a:rPr>
              <a:t> </a:t>
            </a:r>
            <a:r>
              <a:rPr lang="en-US" sz="2400" dirty="0" err="1">
                <a:latin typeface="+mj-lt"/>
              </a:rPr>
              <a:t>gedung</a:t>
            </a:r>
            <a:r>
              <a:rPr lang="en-US" sz="2400" dirty="0">
                <a:latin typeface="+mj-lt"/>
              </a:rPr>
              <a:t>, </a:t>
            </a:r>
            <a:r>
              <a:rPr lang="en-US" sz="2400" dirty="0" err="1">
                <a:latin typeface="+mj-lt"/>
              </a:rPr>
              <a:t>peralatan</a:t>
            </a:r>
            <a:r>
              <a:rPr lang="en-US" sz="2400" dirty="0">
                <a:latin typeface="+mj-lt"/>
              </a:rPr>
              <a:t>, </a:t>
            </a:r>
            <a:r>
              <a:rPr lang="en-US" sz="2400" dirty="0" err="1">
                <a:latin typeface="+mj-lt"/>
              </a:rPr>
              <a:t>pegawai</a:t>
            </a:r>
            <a:r>
              <a:rPr lang="en-US" sz="2400" dirty="0">
                <a:latin typeface="+mj-lt"/>
              </a:rPr>
              <a:t>, </a:t>
            </a:r>
            <a:r>
              <a:rPr lang="en-US" sz="2400" dirty="0" err="1">
                <a:latin typeface="+mj-lt"/>
              </a:rPr>
              <a:t>dan</a:t>
            </a:r>
            <a:r>
              <a:rPr lang="en-US" sz="2400" dirty="0">
                <a:latin typeface="+mj-lt"/>
              </a:rPr>
              <a:t> </a:t>
            </a:r>
            <a:r>
              <a:rPr lang="en-US" sz="2400" dirty="0" err="1">
                <a:latin typeface="+mj-lt"/>
              </a:rPr>
              <a:t>fasilitas</a:t>
            </a:r>
            <a:r>
              <a:rPr lang="en-US" sz="2400" dirty="0">
                <a:latin typeface="+mj-lt"/>
              </a:rPr>
              <a:t>-</a:t>
            </a:r>
            <a:r>
              <a:rPr lang="id-ID" sz="2400" dirty="0">
                <a:latin typeface="+mj-lt"/>
              </a:rPr>
              <a:t>2</a:t>
            </a:r>
            <a:r>
              <a:rPr lang="en-US" sz="2400" dirty="0">
                <a:latin typeface="+mj-lt"/>
              </a:rPr>
              <a:t> lain yang </a:t>
            </a:r>
            <a:r>
              <a:rPr lang="en-US" sz="2400" dirty="0" err="1">
                <a:latin typeface="+mj-lt"/>
              </a:rPr>
              <a:t>dimiliki</a:t>
            </a:r>
            <a:r>
              <a:rPr lang="en-US" sz="2400" dirty="0">
                <a:latin typeface="+mj-lt"/>
              </a:rPr>
              <a:t> </a:t>
            </a:r>
            <a:r>
              <a:rPr lang="en-US" sz="2400" dirty="0" err="1">
                <a:latin typeface="+mj-lt"/>
              </a:rPr>
              <a:t>oleh</a:t>
            </a:r>
            <a:r>
              <a:rPr lang="en-US" sz="2400" dirty="0">
                <a:latin typeface="+mj-lt"/>
              </a:rPr>
              <a:t> providers.</a:t>
            </a:r>
          </a:p>
          <a:p>
            <a:pPr marL="514350" indent="-514350">
              <a:buFont typeface="+mj-lt"/>
              <a:buAutoNum type="alphaLcPeriod"/>
            </a:pPr>
            <a:r>
              <a:rPr lang="en-US" sz="2400" b="1" i="1" dirty="0">
                <a:latin typeface="+mj-lt"/>
              </a:rPr>
              <a:t>Reliability</a:t>
            </a:r>
            <a:r>
              <a:rPr lang="en-US" sz="2400" b="1" dirty="0">
                <a:latin typeface="+mj-lt"/>
              </a:rPr>
              <a:t> </a:t>
            </a:r>
            <a:r>
              <a:rPr lang="en-US" sz="2400" dirty="0" err="1">
                <a:latin typeface="+mj-lt"/>
              </a:rPr>
              <a:t>atau</a:t>
            </a:r>
            <a:r>
              <a:rPr lang="en-US" sz="2400" dirty="0">
                <a:latin typeface="+mj-lt"/>
              </a:rPr>
              <a:t> </a:t>
            </a:r>
            <a:r>
              <a:rPr lang="en-US" sz="2400" dirty="0" err="1">
                <a:latin typeface="+mj-lt"/>
              </a:rPr>
              <a:t>reliabilitas</a:t>
            </a:r>
            <a:r>
              <a:rPr lang="en-US" sz="2400" dirty="0">
                <a:latin typeface="+mj-lt"/>
              </a:rPr>
              <a:t> </a:t>
            </a:r>
            <a:r>
              <a:rPr lang="en-US" sz="2400" dirty="0" err="1">
                <a:latin typeface="+mj-lt"/>
              </a:rPr>
              <a:t>adalah</a:t>
            </a:r>
            <a:r>
              <a:rPr lang="en-US" sz="2400" dirty="0">
                <a:latin typeface="+mj-lt"/>
              </a:rPr>
              <a:t> </a:t>
            </a:r>
            <a:r>
              <a:rPr lang="en-US" sz="2400" dirty="0" err="1">
                <a:latin typeface="+mj-lt"/>
              </a:rPr>
              <a:t>kemampuan</a:t>
            </a:r>
            <a:r>
              <a:rPr lang="id-ID" sz="2400" dirty="0">
                <a:latin typeface="+mj-lt"/>
              </a:rPr>
              <a:t> </a:t>
            </a:r>
            <a:r>
              <a:rPr lang="en-US" sz="2400" dirty="0" err="1">
                <a:latin typeface="+mj-lt"/>
              </a:rPr>
              <a:t>untuk</a:t>
            </a:r>
            <a:r>
              <a:rPr lang="en-US" sz="2400" dirty="0">
                <a:latin typeface="+mj-lt"/>
              </a:rPr>
              <a:t> </a:t>
            </a:r>
            <a:r>
              <a:rPr lang="en-US" sz="2400" dirty="0" err="1">
                <a:latin typeface="+mj-lt"/>
              </a:rPr>
              <a:t>menyelenggarakan</a:t>
            </a:r>
            <a:r>
              <a:rPr lang="en-US" sz="2400" dirty="0">
                <a:latin typeface="+mj-lt"/>
              </a:rPr>
              <a:t> </a:t>
            </a:r>
            <a:r>
              <a:rPr lang="en-US" sz="2400" dirty="0" err="1">
                <a:latin typeface="+mj-lt"/>
              </a:rPr>
              <a:t>pelayanan</a:t>
            </a:r>
            <a:r>
              <a:rPr lang="en-US" sz="2400" dirty="0">
                <a:latin typeface="+mj-lt"/>
              </a:rPr>
              <a:t> yang </a:t>
            </a:r>
            <a:r>
              <a:rPr lang="en-US" sz="2400" dirty="0" err="1">
                <a:latin typeface="+mj-lt"/>
              </a:rPr>
              <a:t>dijanjikan</a:t>
            </a:r>
            <a:r>
              <a:rPr lang="en-US" sz="2400" dirty="0">
                <a:latin typeface="+mj-lt"/>
              </a:rPr>
              <a:t> </a:t>
            </a:r>
            <a:r>
              <a:rPr lang="en-US" sz="2400" dirty="0" err="1">
                <a:latin typeface="+mj-lt"/>
              </a:rPr>
              <a:t>secara</a:t>
            </a:r>
            <a:r>
              <a:rPr lang="en-US" sz="2400" dirty="0">
                <a:latin typeface="+mj-lt"/>
              </a:rPr>
              <a:t> </a:t>
            </a:r>
            <a:r>
              <a:rPr lang="en-US" sz="2400" dirty="0" err="1">
                <a:latin typeface="+mj-lt"/>
              </a:rPr>
              <a:t>akurat</a:t>
            </a:r>
            <a:r>
              <a:rPr lang="en-US" sz="2400" dirty="0">
                <a:latin typeface="+mj-lt"/>
              </a:rPr>
              <a:t>.</a:t>
            </a:r>
          </a:p>
          <a:p>
            <a:pPr marL="514350" indent="-514350">
              <a:buFont typeface="+mj-lt"/>
              <a:buAutoNum type="alphaLcPeriod"/>
            </a:pPr>
            <a:r>
              <a:rPr lang="en-US" sz="2400" b="1" i="1" dirty="0">
                <a:latin typeface="+mj-lt"/>
              </a:rPr>
              <a:t>Responsiveness</a:t>
            </a:r>
            <a:r>
              <a:rPr lang="en-US" sz="2400" b="1" dirty="0">
                <a:latin typeface="+mj-lt"/>
              </a:rPr>
              <a:t> </a:t>
            </a:r>
            <a:r>
              <a:rPr lang="id-ID" sz="2400" dirty="0">
                <a:latin typeface="+mj-lt"/>
              </a:rPr>
              <a:t>/</a:t>
            </a:r>
            <a:r>
              <a:rPr lang="en-US" sz="2400" dirty="0" err="1">
                <a:latin typeface="+mj-lt"/>
              </a:rPr>
              <a:t>responsivitas</a:t>
            </a:r>
            <a:r>
              <a:rPr lang="en-US" sz="2400" dirty="0">
                <a:latin typeface="+mj-lt"/>
              </a:rPr>
              <a:t> </a:t>
            </a:r>
            <a:r>
              <a:rPr lang="en-US" sz="2400" dirty="0" err="1">
                <a:latin typeface="+mj-lt"/>
              </a:rPr>
              <a:t>adalah</a:t>
            </a:r>
            <a:r>
              <a:rPr lang="en-US" sz="2400" dirty="0">
                <a:latin typeface="+mj-lt"/>
              </a:rPr>
              <a:t> </a:t>
            </a:r>
            <a:r>
              <a:rPr lang="en-US" sz="2400" dirty="0" err="1">
                <a:latin typeface="+mj-lt"/>
              </a:rPr>
              <a:t>kerelaan</a:t>
            </a:r>
            <a:r>
              <a:rPr lang="en-US" sz="2400" dirty="0">
                <a:latin typeface="+mj-lt"/>
              </a:rPr>
              <a:t>  </a:t>
            </a:r>
            <a:r>
              <a:rPr lang="en-US" sz="2400" dirty="0" err="1">
                <a:latin typeface="+mj-lt"/>
              </a:rPr>
              <a:t>menolong</a:t>
            </a:r>
            <a:r>
              <a:rPr lang="en-US" sz="2400" dirty="0">
                <a:latin typeface="+mj-lt"/>
              </a:rPr>
              <a:t> customers </a:t>
            </a:r>
            <a:r>
              <a:rPr lang="id-ID" sz="2400" dirty="0">
                <a:latin typeface="+mj-lt"/>
              </a:rPr>
              <a:t>&amp;</a:t>
            </a:r>
            <a:r>
              <a:rPr lang="en-US" sz="2400" dirty="0">
                <a:latin typeface="+mj-lt"/>
              </a:rPr>
              <a:t> </a:t>
            </a:r>
            <a:r>
              <a:rPr lang="en-US" sz="2400" dirty="0" err="1">
                <a:latin typeface="+mj-lt"/>
              </a:rPr>
              <a:t>menyelenggarakan</a:t>
            </a:r>
            <a:r>
              <a:rPr lang="en-US" sz="2400" dirty="0">
                <a:latin typeface="+mj-lt"/>
              </a:rPr>
              <a:t> </a:t>
            </a:r>
            <a:r>
              <a:rPr lang="en-US" sz="2400" dirty="0" err="1">
                <a:latin typeface="+mj-lt"/>
              </a:rPr>
              <a:t>pelayanan</a:t>
            </a:r>
            <a:r>
              <a:rPr lang="en-US" sz="2400" dirty="0">
                <a:latin typeface="+mj-lt"/>
              </a:rPr>
              <a:t> </a:t>
            </a:r>
            <a:r>
              <a:rPr lang="en-US" sz="2400" dirty="0" err="1">
                <a:latin typeface="+mj-lt"/>
              </a:rPr>
              <a:t>secara</a:t>
            </a:r>
            <a:r>
              <a:rPr lang="en-US" sz="2400" dirty="0">
                <a:latin typeface="+mj-lt"/>
              </a:rPr>
              <a:t> </a:t>
            </a:r>
            <a:r>
              <a:rPr lang="en-US" sz="2400" dirty="0" err="1">
                <a:latin typeface="+mj-lt"/>
              </a:rPr>
              <a:t>ikhlas</a:t>
            </a:r>
            <a:endParaRPr lang="id-ID" sz="2400" dirty="0">
              <a:latin typeface="+mj-lt"/>
            </a:endParaRPr>
          </a:p>
          <a:p>
            <a:pPr marL="514350" indent="-514350">
              <a:buAutoNum type="alphaLcPeriod" startAt="4"/>
            </a:pPr>
            <a:r>
              <a:rPr lang="en-US" sz="2400" b="1" i="1" dirty="0">
                <a:latin typeface="+mj-lt"/>
              </a:rPr>
              <a:t>Assurance</a:t>
            </a:r>
            <a:r>
              <a:rPr lang="en-US" sz="2400" dirty="0">
                <a:latin typeface="+mj-lt"/>
              </a:rPr>
              <a:t> </a:t>
            </a:r>
            <a:r>
              <a:rPr lang="id-ID" sz="2400" dirty="0">
                <a:latin typeface="+mj-lt"/>
              </a:rPr>
              <a:t>/</a:t>
            </a:r>
            <a:r>
              <a:rPr lang="en-US" sz="2400" dirty="0" err="1">
                <a:latin typeface="+mj-lt"/>
              </a:rPr>
              <a:t>kepastian</a:t>
            </a:r>
            <a:r>
              <a:rPr lang="en-US" sz="2400" dirty="0">
                <a:latin typeface="+mj-lt"/>
              </a:rPr>
              <a:t> </a:t>
            </a:r>
            <a:r>
              <a:rPr lang="en-US" sz="2400" dirty="0" err="1">
                <a:latin typeface="+mj-lt"/>
              </a:rPr>
              <a:t>adalah</a:t>
            </a:r>
            <a:r>
              <a:rPr lang="en-US" sz="2400" dirty="0">
                <a:latin typeface="+mj-lt"/>
              </a:rPr>
              <a:t> </a:t>
            </a:r>
            <a:r>
              <a:rPr lang="en-US" sz="2400" dirty="0" err="1">
                <a:latin typeface="+mj-lt"/>
              </a:rPr>
              <a:t>pengetahuan</a:t>
            </a:r>
            <a:r>
              <a:rPr lang="en-US" sz="2400" dirty="0">
                <a:latin typeface="+mj-lt"/>
              </a:rPr>
              <a:t> </a:t>
            </a:r>
            <a:r>
              <a:rPr lang="en-US" sz="2400" dirty="0" err="1">
                <a:latin typeface="+mj-lt"/>
              </a:rPr>
              <a:t>dan</a:t>
            </a:r>
            <a:r>
              <a:rPr lang="en-US" sz="2400" dirty="0">
                <a:latin typeface="+mj-lt"/>
              </a:rPr>
              <a:t> </a:t>
            </a:r>
            <a:r>
              <a:rPr lang="en-US" sz="2400" dirty="0" err="1">
                <a:latin typeface="+mj-lt"/>
              </a:rPr>
              <a:t>kesopanan</a:t>
            </a:r>
            <a:r>
              <a:rPr lang="en-US" sz="2400" dirty="0">
                <a:latin typeface="+mj-lt"/>
              </a:rPr>
              <a:t> </a:t>
            </a:r>
            <a:r>
              <a:rPr lang="en-US" sz="2400" dirty="0" err="1">
                <a:latin typeface="+mj-lt"/>
              </a:rPr>
              <a:t>para</a:t>
            </a:r>
            <a:r>
              <a:rPr lang="en-US" sz="2400" dirty="0">
                <a:latin typeface="+mj-lt"/>
              </a:rPr>
              <a:t> </a:t>
            </a:r>
            <a:r>
              <a:rPr lang="en-US" sz="2400" dirty="0" err="1">
                <a:latin typeface="+mj-lt"/>
              </a:rPr>
              <a:t>pekerja</a:t>
            </a:r>
            <a:r>
              <a:rPr lang="en-US" sz="2400" dirty="0">
                <a:latin typeface="+mj-lt"/>
              </a:rPr>
              <a:t> </a:t>
            </a:r>
            <a:r>
              <a:rPr lang="en-US" sz="2400" dirty="0" err="1">
                <a:latin typeface="+mj-lt"/>
              </a:rPr>
              <a:t>dan</a:t>
            </a:r>
            <a:r>
              <a:rPr lang="en-US" sz="2400" dirty="0">
                <a:latin typeface="+mj-lt"/>
              </a:rPr>
              <a:t> </a:t>
            </a:r>
            <a:r>
              <a:rPr lang="en-US" sz="2400" dirty="0" err="1">
                <a:latin typeface="+mj-lt"/>
              </a:rPr>
              <a:t>kemampuan</a:t>
            </a:r>
            <a:r>
              <a:rPr lang="en-US" sz="2400" dirty="0">
                <a:latin typeface="+mj-lt"/>
              </a:rPr>
              <a:t> </a:t>
            </a:r>
            <a:r>
              <a:rPr lang="en-US" sz="2400" dirty="0" err="1">
                <a:latin typeface="+mj-lt"/>
              </a:rPr>
              <a:t>mereka</a:t>
            </a:r>
            <a:r>
              <a:rPr lang="en-US" sz="2400" dirty="0">
                <a:latin typeface="+mj-lt"/>
              </a:rPr>
              <a:t> </a:t>
            </a:r>
            <a:r>
              <a:rPr lang="en-US" sz="2400" dirty="0" err="1">
                <a:latin typeface="+mj-lt"/>
              </a:rPr>
              <a:t>dalam</a:t>
            </a:r>
            <a:r>
              <a:rPr lang="en-US" sz="2400" dirty="0">
                <a:latin typeface="+mj-lt"/>
              </a:rPr>
              <a:t> </a:t>
            </a:r>
            <a:r>
              <a:rPr lang="en-US" sz="2400" dirty="0" err="1">
                <a:latin typeface="+mj-lt"/>
              </a:rPr>
              <a:t>memberikan</a:t>
            </a:r>
            <a:r>
              <a:rPr lang="en-US" sz="2400" dirty="0">
                <a:latin typeface="+mj-lt"/>
              </a:rPr>
              <a:t> </a:t>
            </a:r>
            <a:r>
              <a:rPr lang="en-US" sz="2400" dirty="0" err="1">
                <a:latin typeface="+mj-lt"/>
              </a:rPr>
              <a:t>kepercayaan</a:t>
            </a:r>
            <a:r>
              <a:rPr lang="en-US" sz="2400" dirty="0">
                <a:latin typeface="+mj-lt"/>
              </a:rPr>
              <a:t> </a:t>
            </a:r>
            <a:r>
              <a:rPr lang="en-US" sz="2400" dirty="0" err="1">
                <a:latin typeface="+mj-lt"/>
              </a:rPr>
              <a:t>kepada</a:t>
            </a:r>
            <a:r>
              <a:rPr lang="en-US" sz="2400" dirty="0">
                <a:latin typeface="+mj-lt"/>
              </a:rPr>
              <a:t> customers</a:t>
            </a:r>
          </a:p>
          <a:p>
            <a:pPr marL="514350" indent="-514350">
              <a:buFont typeface="Arial" pitchFamily="34" charset="0"/>
              <a:buAutoNum type="alphaLcPeriod" startAt="4"/>
            </a:pPr>
            <a:r>
              <a:rPr lang="en-US" sz="2400" b="1" i="1" dirty="0">
                <a:latin typeface="+mj-lt"/>
              </a:rPr>
              <a:t>Empathy</a:t>
            </a:r>
            <a:r>
              <a:rPr lang="en-US" sz="2400" dirty="0">
                <a:latin typeface="+mj-lt"/>
              </a:rPr>
              <a:t> </a:t>
            </a:r>
            <a:r>
              <a:rPr lang="en-US" sz="2400" dirty="0" err="1">
                <a:latin typeface="+mj-lt"/>
              </a:rPr>
              <a:t>adalah</a:t>
            </a:r>
            <a:r>
              <a:rPr lang="en-US" sz="2400" dirty="0">
                <a:latin typeface="+mj-lt"/>
              </a:rPr>
              <a:t> </a:t>
            </a:r>
            <a:r>
              <a:rPr lang="en-US" sz="2400" dirty="0" err="1">
                <a:latin typeface="+mj-lt"/>
              </a:rPr>
              <a:t>perhatian</a:t>
            </a:r>
            <a:r>
              <a:rPr lang="en-US" sz="2400" dirty="0">
                <a:latin typeface="+mj-lt"/>
              </a:rPr>
              <a:t> yang </a:t>
            </a:r>
            <a:r>
              <a:rPr lang="en-US" sz="2400" dirty="0" err="1">
                <a:latin typeface="+mj-lt"/>
              </a:rPr>
              <a:t>diberikan</a:t>
            </a:r>
            <a:r>
              <a:rPr lang="en-US" sz="2400" dirty="0">
                <a:latin typeface="+mj-lt"/>
              </a:rPr>
              <a:t> </a:t>
            </a:r>
            <a:r>
              <a:rPr lang="en-US" sz="2400" dirty="0" err="1">
                <a:latin typeface="+mj-lt"/>
              </a:rPr>
              <a:t>oleh</a:t>
            </a:r>
            <a:r>
              <a:rPr lang="en-US" sz="2400" dirty="0">
                <a:latin typeface="+mj-lt"/>
              </a:rPr>
              <a:t> </a:t>
            </a:r>
            <a:r>
              <a:rPr lang="en-US" sz="2400" dirty="0" err="1">
                <a:latin typeface="+mj-lt"/>
              </a:rPr>
              <a:t>provideres</a:t>
            </a:r>
            <a:r>
              <a:rPr lang="en-US" sz="2400" dirty="0">
                <a:latin typeface="+mj-lt"/>
              </a:rPr>
              <a:t> </a:t>
            </a:r>
            <a:r>
              <a:rPr lang="en-US" sz="2400" dirty="0" err="1">
                <a:latin typeface="+mj-lt"/>
              </a:rPr>
              <a:t>kepada</a:t>
            </a:r>
            <a:r>
              <a:rPr lang="en-US" sz="2400" dirty="0">
                <a:latin typeface="+mj-lt"/>
              </a:rPr>
              <a:t> customers</a:t>
            </a:r>
          </a:p>
          <a:p>
            <a:endParaRPr lang="id-ID" sz="2400" dirty="0">
              <a:latin typeface="+mj-lt"/>
            </a:endParaRPr>
          </a:p>
        </p:txBody>
      </p:sp>
    </p:spTree>
    <p:extLst>
      <p:ext uri="{BB962C8B-B14F-4D97-AF65-F5344CB8AC3E}">
        <p14:creationId xmlns:p14="http://schemas.microsoft.com/office/powerpoint/2010/main" val="795618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562074"/>
          </a:xfrm>
        </p:spPr>
        <p:txBody>
          <a:bodyPr>
            <a:noAutofit/>
          </a:bodyPr>
          <a:lstStyle/>
          <a:p>
            <a:r>
              <a:rPr lang="en-US" sz="3600" b="1" dirty="0" err="1"/>
              <a:t>Akuntabilitas</a:t>
            </a:r>
            <a:r>
              <a:rPr lang="en-US" sz="3600" b="1" dirty="0"/>
              <a:t> </a:t>
            </a:r>
            <a:r>
              <a:rPr lang="en-US" sz="3600" b="1" dirty="0" err="1">
                <a:cs typeface="Arial" pitchFamily="34" charset="0"/>
              </a:rPr>
              <a:t>Pelayanan</a:t>
            </a:r>
            <a:r>
              <a:rPr lang="en-US" sz="3600" b="1" dirty="0">
                <a:cs typeface="Arial" pitchFamily="34" charset="0"/>
              </a:rPr>
              <a:t> </a:t>
            </a:r>
            <a:r>
              <a:rPr lang="en-US" sz="3600" b="1" dirty="0" err="1">
                <a:cs typeface="Arial" pitchFamily="34" charset="0"/>
              </a:rPr>
              <a:t>Publik</a:t>
            </a:r>
            <a:endParaRPr lang="id-ID" sz="3600" dirty="0"/>
          </a:p>
        </p:txBody>
      </p:sp>
      <p:sp>
        <p:nvSpPr>
          <p:cNvPr id="3" name="Content Placeholder 2"/>
          <p:cNvSpPr>
            <a:spLocks noGrp="1"/>
          </p:cNvSpPr>
          <p:nvPr>
            <p:ph idx="1"/>
          </p:nvPr>
        </p:nvSpPr>
        <p:spPr>
          <a:xfrm>
            <a:off x="539552" y="908720"/>
            <a:ext cx="8147248" cy="5688632"/>
          </a:xfrm>
        </p:spPr>
        <p:txBody>
          <a:bodyPr>
            <a:normAutofit fontScale="77500" lnSpcReduction="20000"/>
          </a:bodyPr>
          <a:lstStyle/>
          <a:p>
            <a:pPr marL="0" indent="0">
              <a:buNone/>
            </a:pPr>
            <a:r>
              <a:rPr lang="en-US" dirty="0" err="1">
                <a:latin typeface="+mj-lt"/>
              </a:rPr>
              <a:t>Penyelenggaraan</a:t>
            </a:r>
            <a:r>
              <a:rPr lang="en-US" dirty="0">
                <a:latin typeface="+mj-lt"/>
              </a:rPr>
              <a:t> </a:t>
            </a:r>
            <a:r>
              <a:rPr lang="en-US" dirty="0" err="1">
                <a:latin typeface="+mj-lt"/>
              </a:rPr>
              <a:t>Pelayanan</a:t>
            </a:r>
            <a:r>
              <a:rPr lang="id-ID" dirty="0">
                <a:latin typeface="+mj-lt"/>
              </a:rPr>
              <a:t> </a:t>
            </a:r>
            <a:r>
              <a:rPr lang="id-ID" dirty="0" smtClean="0">
                <a:latin typeface="+mj-lt"/>
              </a:rPr>
              <a:t>publik </a:t>
            </a:r>
            <a:r>
              <a:rPr lang="en-US" dirty="0" err="1" smtClean="0">
                <a:latin typeface="+mj-lt"/>
              </a:rPr>
              <a:t>harus</a:t>
            </a:r>
            <a:r>
              <a:rPr lang="en-US" dirty="0" smtClean="0">
                <a:latin typeface="+mj-lt"/>
              </a:rPr>
              <a:t> </a:t>
            </a:r>
            <a:r>
              <a:rPr lang="en-US" dirty="0">
                <a:latin typeface="+mj-lt"/>
              </a:rPr>
              <a:t>di </a:t>
            </a:r>
            <a:r>
              <a:rPr lang="en-US" dirty="0" err="1" smtClean="0">
                <a:latin typeface="+mj-lt"/>
              </a:rPr>
              <a:t>pertanggungjawabkan</a:t>
            </a:r>
            <a:r>
              <a:rPr lang="en-US" dirty="0" smtClean="0">
                <a:latin typeface="+mj-lt"/>
              </a:rPr>
              <a:t> </a:t>
            </a:r>
            <a:r>
              <a:rPr lang="en-US" dirty="0" err="1">
                <a:latin typeface="+mj-lt"/>
              </a:rPr>
              <a:t>kepada</a:t>
            </a:r>
            <a:r>
              <a:rPr lang="en-US" dirty="0">
                <a:latin typeface="+mj-lt"/>
              </a:rPr>
              <a:t> </a:t>
            </a:r>
            <a:r>
              <a:rPr lang="en-US" dirty="0" err="1" smtClean="0">
                <a:latin typeface="+mj-lt"/>
              </a:rPr>
              <a:t>publik</a:t>
            </a:r>
            <a:r>
              <a:rPr lang="id-ID" dirty="0">
                <a:latin typeface="+mj-lt"/>
              </a:rPr>
              <a:t> </a:t>
            </a:r>
            <a:r>
              <a:rPr lang="id-ID" dirty="0" smtClean="0">
                <a:latin typeface="+mj-lt"/>
              </a:rPr>
              <a:t>dan </a:t>
            </a:r>
            <a:r>
              <a:rPr lang="en-US" dirty="0" smtClean="0">
                <a:latin typeface="+mj-lt"/>
              </a:rPr>
              <a:t> </a:t>
            </a:r>
            <a:r>
              <a:rPr lang="en-US" dirty="0" err="1">
                <a:latin typeface="+mj-lt"/>
              </a:rPr>
              <a:t>atasan</a:t>
            </a:r>
            <a:r>
              <a:rPr lang="en-US" dirty="0">
                <a:latin typeface="+mj-lt"/>
              </a:rPr>
              <a:t> </a:t>
            </a:r>
            <a:r>
              <a:rPr lang="en-US" dirty="0" err="1">
                <a:latin typeface="+mj-lt"/>
              </a:rPr>
              <a:t>pimpinan</a:t>
            </a:r>
            <a:r>
              <a:rPr lang="en-US" dirty="0">
                <a:latin typeface="+mj-lt"/>
              </a:rPr>
              <a:t> </a:t>
            </a:r>
            <a:r>
              <a:rPr lang="en-US" dirty="0" err="1">
                <a:latin typeface="+mj-lt"/>
              </a:rPr>
              <a:t>instansi</a:t>
            </a:r>
            <a:r>
              <a:rPr lang="en-US" dirty="0">
                <a:latin typeface="+mj-lt"/>
              </a:rPr>
              <a:t> </a:t>
            </a:r>
            <a:r>
              <a:rPr lang="en-US" dirty="0" err="1">
                <a:latin typeface="+mj-lt"/>
              </a:rPr>
              <a:t>pemerintahan</a:t>
            </a:r>
            <a:r>
              <a:rPr lang="en-US" dirty="0">
                <a:latin typeface="+mj-lt"/>
              </a:rPr>
              <a:t> </a:t>
            </a:r>
            <a:r>
              <a:rPr lang="en-US" dirty="0" err="1">
                <a:latin typeface="+mj-lt"/>
              </a:rPr>
              <a:t>sesuai</a:t>
            </a:r>
            <a:r>
              <a:rPr lang="en-US" dirty="0">
                <a:latin typeface="+mj-lt"/>
              </a:rPr>
              <a:t> </a:t>
            </a:r>
            <a:r>
              <a:rPr lang="en-US" dirty="0" err="1">
                <a:latin typeface="+mj-lt"/>
              </a:rPr>
              <a:t>peraturan</a:t>
            </a:r>
            <a:r>
              <a:rPr lang="en-US" dirty="0">
                <a:latin typeface="+mj-lt"/>
              </a:rPr>
              <a:t> </a:t>
            </a:r>
            <a:r>
              <a:rPr lang="en-US" dirty="0" err="1" smtClean="0">
                <a:latin typeface="+mj-lt"/>
              </a:rPr>
              <a:t>perundangan</a:t>
            </a:r>
            <a:r>
              <a:rPr lang="id-ID" dirty="0" smtClean="0">
                <a:latin typeface="+mj-lt"/>
              </a:rPr>
              <a:t>.</a:t>
            </a:r>
            <a:r>
              <a:rPr lang="en-US" b="1" dirty="0">
                <a:latin typeface="+mj-lt"/>
              </a:rPr>
              <a:t> </a:t>
            </a:r>
            <a:endParaRPr lang="id-ID" b="1" dirty="0" smtClean="0">
              <a:latin typeface="+mj-lt"/>
            </a:endParaRPr>
          </a:p>
          <a:p>
            <a:pPr marL="0" indent="0">
              <a:buNone/>
            </a:pPr>
            <a:r>
              <a:rPr lang="en-US" dirty="0" err="1" smtClean="0">
                <a:latin typeface="+mj-lt"/>
              </a:rPr>
              <a:t>Pertanggungjawaban</a:t>
            </a:r>
            <a:r>
              <a:rPr lang="en-US" dirty="0" smtClean="0">
                <a:latin typeface="+mj-lt"/>
              </a:rPr>
              <a:t> </a:t>
            </a:r>
            <a:r>
              <a:rPr lang="en-US" dirty="0" err="1">
                <a:latin typeface="+mj-lt"/>
              </a:rPr>
              <a:t>Pelayanan</a:t>
            </a:r>
            <a:r>
              <a:rPr lang="en-US" dirty="0">
                <a:latin typeface="+mj-lt"/>
              </a:rPr>
              <a:t> </a:t>
            </a:r>
            <a:r>
              <a:rPr lang="en-US" dirty="0" err="1">
                <a:latin typeface="+mj-lt"/>
              </a:rPr>
              <a:t>meliputi</a:t>
            </a:r>
            <a:r>
              <a:rPr lang="en-US" dirty="0">
                <a:latin typeface="+mj-lt"/>
              </a:rPr>
              <a:t> </a:t>
            </a:r>
            <a:r>
              <a:rPr lang="id-ID" dirty="0" smtClean="0">
                <a:latin typeface="+mj-lt"/>
              </a:rPr>
              <a:t>:</a:t>
            </a:r>
          </a:p>
          <a:p>
            <a:pPr marL="514350" indent="-514350">
              <a:buFont typeface="+mj-lt"/>
              <a:buAutoNum type="arabicPeriod"/>
            </a:pPr>
            <a:r>
              <a:rPr lang="id-ID" dirty="0" smtClean="0">
                <a:latin typeface="+mj-lt"/>
              </a:rPr>
              <a:t>A</a:t>
            </a:r>
            <a:r>
              <a:rPr lang="en-US" dirty="0" err="1" smtClean="0">
                <a:latin typeface="+mj-lt"/>
              </a:rPr>
              <a:t>kuntabilitas</a:t>
            </a:r>
            <a:r>
              <a:rPr lang="en-US" dirty="0" smtClean="0">
                <a:latin typeface="+mj-lt"/>
              </a:rPr>
              <a:t>  </a:t>
            </a:r>
            <a:r>
              <a:rPr lang="en-US" dirty="0" err="1">
                <a:latin typeface="+mj-lt"/>
              </a:rPr>
              <a:t>Kinerja</a:t>
            </a:r>
            <a:r>
              <a:rPr lang="en-US" dirty="0">
                <a:latin typeface="+mj-lt"/>
              </a:rPr>
              <a:t> </a:t>
            </a:r>
            <a:r>
              <a:rPr lang="en-US" dirty="0" err="1">
                <a:latin typeface="+mj-lt"/>
              </a:rPr>
              <a:t>Pelayanan</a:t>
            </a:r>
            <a:r>
              <a:rPr lang="en-US" dirty="0">
                <a:latin typeface="+mj-lt"/>
              </a:rPr>
              <a:t> </a:t>
            </a:r>
            <a:r>
              <a:rPr lang="en-US" dirty="0" err="1" smtClean="0">
                <a:latin typeface="+mj-lt"/>
              </a:rPr>
              <a:t>Publik</a:t>
            </a:r>
            <a:r>
              <a:rPr lang="id-ID" dirty="0" smtClean="0">
                <a:latin typeface="+mj-lt"/>
              </a:rPr>
              <a:t>:</a:t>
            </a:r>
            <a:r>
              <a:rPr lang="en-US" dirty="0" smtClean="0">
                <a:latin typeface="+mj-lt"/>
              </a:rPr>
              <a:t> </a:t>
            </a:r>
            <a:r>
              <a:rPr lang="en-US" dirty="0" err="1">
                <a:latin typeface="+mj-lt"/>
              </a:rPr>
              <a:t>sesuai</a:t>
            </a:r>
            <a:r>
              <a:rPr lang="en-US" dirty="0">
                <a:latin typeface="+mj-lt"/>
              </a:rPr>
              <a:t> </a:t>
            </a:r>
            <a:r>
              <a:rPr lang="en-US" dirty="0" err="1">
                <a:latin typeface="+mj-lt"/>
              </a:rPr>
              <a:t>standar</a:t>
            </a:r>
            <a:r>
              <a:rPr lang="en-US" dirty="0">
                <a:latin typeface="+mj-lt"/>
              </a:rPr>
              <a:t> </a:t>
            </a:r>
            <a:r>
              <a:rPr lang="en-US" dirty="0" err="1">
                <a:latin typeface="+mj-lt"/>
              </a:rPr>
              <a:t>atau</a:t>
            </a:r>
            <a:r>
              <a:rPr lang="en-US" dirty="0">
                <a:latin typeface="+mj-lt"/>
              </a:rPr>
              <a:t> </a:t>
            </a:r>
            <a:r>
              <a:rPr lang="en-US" dirty="0" err="1">
                <a:latin typeface="+mj-lt"/>
              </a:rPr>
              <a:t>akta</a:t>
            </a:r>
            <a:r>
              <a:rPr lang="en-US" dirty="0">
                <a:latin typeface="+mj-lt"/>
              </a:rPr>
              <a:t>/</a:t>
            </a:r>
            <a:r>
              <a:rPr lang="en-US" dirty="0" err="1">
                <a:latin typeface="+mj-lt"/>
              </a:rPr>
              <a:t>janji</a:t>
            </a:r>
            <a:r>
              <a:rPr lang="en-US" dirty="0">
                <a:latin typeface="+mj-lt"/>
              </a:rPr>
              <a:t> yang </a:t>
            </a:r>
            <a:r>
              <a:rPr lang="en-US" dirty="0" err="1">
                <a:latin typeface="+mj-lt"/>
              </a:rPr>
              <a:t>telah</a:t>
            </a:r>
            <a:r>
              <a:rPr lang="en-US" dirty="0">
                <a:latin typeface="+mj-lt"/>
              </a:rPr>
              <a:t> </a:t>
            </a:r>
            <a:r>
              <a:rPr lang="en-US" dirty="0" err="1" smtClean="0">
                <a:latin typeface="+mj-lt"/>
              </a:rPr>
              <a:t>ditetapkan</a:t>
            </a:r>
            <a:r>
              <a:rPr lang="id-ID" dirty="0" smtClean="0">
                <a:latin typeface="+mj-lt"/>
              </a:rPr>
              <a:t> yaitu </a:t>
            </a:r>
            <a:r>
              <a:rPr lang="en-US" dirty="0" smtClean="0">
                <a:latin typeface="+mj-lt"/>
              </a:rPr>
              <a:t> </a:t>
            </a:r>
            <a:r>
              <a:rPr lang="en-US" dirty="0" err="1">
                <a:latin typeface="+mj-lt"/>
              </a:rPr>
              <a:t>kedisiplinan</a:t>
            </a:r>
            <a:r>
              <a:rPr lang="en-US" dirty="0">
                <a:latin typeface="+mj-lt"/>
              </a:rPr>
              <a:t> </a:t>
            </a:r>
            <a:r>
              <a:rPr lang="en-US" dirty="0" err="1">
                <a:latin typeface="+mj-lt"/>
              </a:rPr>
              <a:t>dan</a:t>
            </a:r>
            <a:r>
              <a:rPr lang="en-US" dirty="0">
                <a:latin typeface="+mj-lt"/>
              </a:rPr>
              <a:t> </a:t>
            </a:r>
            <a:r>
              <a:rPr lang="en-US" dirty="0" err="1">
                <a:latin typeface="+mj-lt"/>
              </a:rPr>
              <a:t>kelengkapan</a:t>
            </a:r>
            <a:r>
              <a:rPr lang="en-US" dirty="0">
                <a:latin typeface="+mj-lt"/>
              </a:rPr>
              <a:t> </a:t>
            </a:r>
            <a:r>
              <a:rPr lang="en-US" dirty="0" err="1">
                <a:latin typeface="+mj-lt"/>
              </a:rPr>
              <a:t>sarana</a:t>
            </a:r>
            <a:r>
              <a:rPr lang="en-US" dirty="0">
                <a:latin typeface="+mj-lt"/>
              </a:rPr>
              <a:t> </a:t>
            </a:r>
            <a:r>
              <a:rPr lang="en-US" dirty="0" err="1">
                <a:latin typeface="+mj-lt"/>
              </a:rPr>
              <a:t>dan</a:t>
            </a:r>
            <a:r>
              <a:rPr lang="en-US" dirty="0">
                <a:latin typeface="+mj-lt"/>
              </a:rPr>
              <a:t> </a:t>
            </a:r>
            <a:r>
              <a:rPr lang="en-US" dirty="0" err="1" smtClean="0">
                <a:latin typeface="+mj-lt"/>
              </a:rPr>
              <a:t>prasarana</a:t>
            </a:r>
            <a:endParaRPr lang="id-ID" dirty="0">
              <a:latin typeface="+mj-lt"/>
            </a:endParaRPr>
          </a:p>
          <a:p>
            <a:pPr marL="514350" indent="-514350">
              <a:buFont typeface="+mj-lt"/>
              <a:buAutoNum type="arabicPeriod"/>
            </a:pPr>
            <a:r>
              <a:rPr lang="en-US" dirty="0" err="1" smtClean="0">
                <a:latin typeface="+mj-lt"/>
              </a:rPr>
              <a:t>Akuntabilitas</a:t>
            </a:r>
            <a:r>
              <a:rPr lang="en-US" dirty="0" smtClean="0">
                <a:latin typeface="+mj-lt"/>
              </a:rPr>
              <a:t>  </a:t>
            </a:r>
            <a:r>
              <a:rPr lang="en-US" dirty="0" err="1">
                <a:latin typeface="+mj-lt"/>
              </a:rPr>
              <a:t>beaya</a:t>
            </a:r>
            <a:r>
              <a:rPr lang="en-US" dirty="0">
                <a:latin typeface="+mj-lt"/>
              </a:rPr>
              <a:t> </a:t>
            </a:r>
            <a:r>
              <a:rPr lang="en-US" dirty="0" err="1">
                <a:latin typeface="+mj-lt"/>
              </a:rPr>
              <a:t>Pelayanan</a:t>
            </a:r>
            <a:r>
              <a:rPr lang="en-US" dirty="0">
                <a:latin typeface="+mj-lt"/>
              </a:rPr>
              <a:t> </a:t>
            </a:r>
            <a:r>
              <a:rPr lang="en-US" dirty="0" err="1" smtClean="0">
                <a:latin typeface="+mj-lt"/>
              </a:rPr>
              <a:t>Publik</a:t>
            </a:r>
            <a:r>
              <a:rPr lang="id-ID" dirty="0" smtClean="0">
                <a:latin typeface="+mj-lt"/>
              </a:rPr>
              <a:t> : </a:t>
            </a:r>
            <a:r>
              <a:rPr lang="en-US" dirty="0" err="1" smtClean="0">
                <a:latin typeface="+mj-lt"/>
              </a:rPr>
              <a:t>Beaya</a:t>
            </a:r>
            <a:r>
              <a:rPr lang="en-US" dirty="0" smtClean="0">
                <a:latin typeface="+mj-lt"/>
              </a:rPr>
              <a:t> </a:t>
            </a:r>
            <a:r>
              <a:rPr lang="en-US" dirty="0" err="1">
                <a:latin typeface="+mj-lt"/>
              </a:rPr>
              <a:t>pelayanan</a:t>
            </a:r>
            <a:r>
              <a:rPr lang="en-US" dirty="0">
                <a:latin typeface="+mj-lt"/>
              </a:rPr>
              <a:t> </a:t>
            </a:r>
            <a:r>
              <a:rPr lang="en-US" dirty="0" err="1">
                <a:latin typeface="+mj-lt"/>
              </a:rPr>
              <a:t>dipungut</a:t>
            </a:r>
            <a:r>
              <a:rPr lang="en-US" dirty="0">
                <a:latin typeface="+mj-lt"/>
              </a:rPr>
              <a:t> </a:t>
            </a:r>
            <a:r>
              <a:rPr lang="en-US" dirty="0" err="1">
                <a:latin typeface="+mj-lt"/>
              </a:rPr>
              <a:t>sesuai</a:t>
            </a:r>
            <a:r>
              <a:rPr lang="en-US" dirty="0">
                <a:latin typeface="+mj-lt"/>
              </a:rPr>
              <a:t> </a:t>
            </a:r>
            <a:r>
              <a:rPr lang="en-US" dirty="0" err="1">
                <a:latin typeface="+mj-lt"/>
              </a:rPr>
              <a:t>dengan</a:t>
            </a:r>
            <a:r>
              <a:rPr lang="en-US" dirty="0">
                <a:latin typeface="+mj-lt"/>
              </a:rPr>
              <a:t> </a:t>
            </a:r>
            <a:r>
              <a:rPr lang="en-US" dirty="0" err="1" smtClean="0">
                <a:latin typeface="+mj-lt"/>
              </a:rPr>
              <a:t>peraturan</a:t>
            </a:r>
            <a:r>
              <a:rPr lang="id-ID" dirty="0" smtClean="0">
                <a:latin typeface="+mj-lt"/>
              </a:rPr>
              <a:t> apabila ada </a:t>
            </a:r>
            <a:r>
              <a:rPr lang="id-ID" dirty="0">
                <a:latin typeface="+mj-lt"/>
              </a:rPr>
              <a:t>p</a:t>
            </a:r>
            <a:r>
              <a:rPr lang="en-US" dirty="0" err="1" smtClean="0">
                <a:latin typeface="+mj-lt"/>
              </a:rPr>
              <a:t>engaduan</a:t>
            </a:r>
            <a:r>
              <a:rPr lang="en-US" dirty="0" smtClean="0">
                <a:latin typeface="+mj-lt"/>
              </a:rPr>
              <a:t> </a:t>
            </a:r>
            <a:r>
              <a:rPr lang="en-US" dirty="0" err="1">
                <a:latin typeface="+mj-lt"/>
              </a:rPr>
              <a:t>masyarakat</a:t>
            </a:r>
            <a:r>
              <a:rPr lang="en-US" dirty="0">
                <a:latin typeface="+mj-lt"/>
              </a:rPr>
              <a:t> </a:t>
            </a:r>
            <a:r>
              <a:rPr lang="en-US" dirty="0" err="1">
                <a:latin typeface="+mj-lt"/>
              </a:rPr>
              <a:t>terkait</a:t>
            </a:r>
            <a:r>
              <a:rPr lang="en-US" dirty="0">
                <a:latin typeface="+mj-lt"/>
              </a:rPr>
              <a:t> </a:t>
            </a:r>
            <a:r>
              <a:rPr lang="en-US" dirty="0" err="1">
                <a:latin typeface="+mj-lt"/>
              </a:rPr>
              <a:t>dengan</a:t>
            </a:r>
            <a:r>
              <a:rPr lang="en-US" dirty="0">
                <a:latin typeface="+mj-lt"/>
              </a:rPr>
              <a:t> </a:t>
            </a:r>
            <a:r>
              <a:rPr lang="en-US" dirty="0" err="1">
                <a:latin typeface="+mj-lt"/>
              </a:rPr>
              <a:t>beaya</a:t>
            </a:r>
            <a:r>
              <a:rPr lang="en-US" dirty="0">
                <a:latin typeface="+mj-lt"/>
              </a:rPr>
              <a:t> </a:t>
            </a:r>
            <a:r>
              <a:rPr lang="en-US" dirty="0" err="1">
                <a:latin typeface="+mj-lt"/>
              </a:rPr>
              <a:t>Pelayanan</a:t>
            </a:r>
            <a:r>
              <a:rPr lang="en-US" dirty="0">
                <a:latin typeface="+mj-lt"/>
              </a:rPr>
              <a:t> </a:t>
            </a:r>
            <a:r>
              <a:rPr lang="en-US" dirty="0" err="1" smtClean="0">
                <a:latin typeface="+mj-lt"/>
              </a:rPr>
              <a:t>harus</a:t>
            </a:r>
            <a:r>
              <a:rPr lang="en-US" dirty="0" smtClean="0">
                <a:latin typeface="+mj-lt"/>
              </a:rPr>
              <a:t> </a:t>
            </a:r>
            <a:r>
              <a:rPr lang="en-US" dirty="0" err="1">
                <a:latin typeface="+mj-lt"/>
              </a:rPr>
              <a:t>ditangani</a:t>
            </a:r>
            <a:r>
              <a:rPr lang="en-US" dirty="0">
                <a:latin typeface="+mj-lt"/>
              </a:rPr>
              <a:t> </a:t>
            </a:r>
            <a:r>
              <a:rPr lang="en-US" dirty="0" err="1">
                <a:latin typeface="+mj-lt"/>
              </a:rPr>
              <a:t>oleh</a:t>
            </a:r>
            <a:r>
              <a:rPr lang="en-US" dirty="0">
                <a:latin typeface="+mj-lt"/>
              </a:rPr>
              <a:t> </a:t>
            </a:r>
            <a:r>
              <a:rPr lang="en-US" dirty="0" err="1">
                <a:latin typeface="+mj-lt"/>
              </a:rPr>
              <a:t>petugas</a:t>
            </a:r>
            <a:r>
              <a:rPr lang="en-US" dirty="0">
                <a:latin typeface="+mj-lt"/>
              </a:rPr>
              <a:t>/</a:t>
            </a:r>
            <a:r>
              <a:rPr lang="en-US" dirty="0" err="1">
                <a:latin typeface="+mj-lt"/>
              </a:rPr>
              <a:t>pejabat</a:t>
            </a:r>
            <a:r>
              <a:rPr lang="en-US" dirty="0">
                <a:latin typeface="+mj-lt"/>
              </a:rPr>
              <a:t> yang </a:t>
            </a:r>
            <a:r>
              <a:rPr lang="en-US" dirty="0" err="1">
                <a:latin typeface="+mj-lt"/>
              </a:rPr>
              <a:t>ditunjuk</a:t>
            </a:r>
            <a:r>
              <a:rPr lang="en-US" dirty="0">
                <a:latin typeface="+mj-lt"/>
              </a:rPr>
              <a:t>  </a:t>
            </a:r>
            <a:r>
              <a:rPr lang="en-US" dirty="0" err="1">
                <a:latin typeface="+mj-lt"/>
              </a:rPr>
              <a:t>berdasarkan</a:t>
            </a:r>
            <a:r>
              <a:rPr lang="en-US" dirty="0">
                <a:latin typeface="+mj-lt"/>
              </a:rPr>
              <a:t> </a:t>
            </a:r>
            <a:r>
              <a:rPr lang="en-US" dirty="0" err="1">
                <a:latin typeface="+mj-lt"/>
              </a:rPr>
              <a:t>Surat</a:t>
            </a:r>
            <a:r>
              <a:rPr lang="en-US" dirty="0">
                <a:latin typeface="+mj-lt"/>
              </a:rPr>
              <a:t> </a:t>
            </a:r>
            <a:r>
              <a:rPr lang="en-US" dirty="0" err="1">
                <a:latin typeface="+mj-lt"/>
              </a:rPr>
              <a:t>Keputusan</a:t>
            </a:r>
            <a:r>
              <a:rPr lang="en-US" dirty="0">
                <a:latin typeface="+mj-lt"/>
              </a:rPr>
              <a:t> / </a:t>
            </a:r>
            <a:r>
              <a:rPr lang="en-US" dirty="0" err="1">
                <a:latin typeface="+mj-lt"/>
              </a:rPr>
              <a:t>surat</a:t>
            </a:r>
            <a:r>
              <a:rPr lang="en-US" dirty="0">
                <a:latin typeface="+mj-lt"/>
              </a:rPr>
              <a:t> </a:t>
            </a:r>
            <a:r>
              <a:rPr lang="en-US" dirty="0" err="1">
                <a:latin typeface="+mj-lt"/>
              </a:rPr>
              <a:t>penugasan</a:t>
            </a:r>
            <a:r>
              <a:rPr lang="en-US" dirty="0">
                <a:latin typeface="+mj-lt"/>
              </a:rPr>
              <a:t>. </a:t>
            </a:r>
            <a:endParaRPr lang="id-ID" dirty="0" smtClean="0">
              <a:latin typeface="+mj-lt"/>
            </a:endParaRPr>
          </a:p>
          <a:p>
            <a:pPr marL="514350" indent="-514350">
              <a:buFont typeface="+mj-lt"/>
              <a:buAutoNum type="arabicPeriod" startAt="3"/>
            </a:pPr>
            <a:r>
              <a:rPr lang="en-US" dirty="0" err="1">
                <a:latin typeface="+mj-lt"/>
              </a:rPr>
              <a:t>Akuntabilitas</a:t>
            </a:r>
            <a:r>
              <a:rPr lang="en-US" dirty="0">
                <a:latin typeface="+mj-lt"/>
              </a:rPr>
              <a:t>  </a:t>
            </a:r>
            <a:r>
              <a:rPr lang="en-US" dirty="0" err="1">
                <a:latin typeface="+mj-lt"/>
              </a:rPr>
              <a:t>Produk</a:t>
            </a:r>
            <a:r>
              <a:rPr lang="en-US" dirty="0">
                <a:latin typeface="+mj-lt"/>
              </a:rPr>
              <a:t> </a:t>
            </a:r>
            <a:r>
              <a:rPr lang="en-US" dirty="0" err="1">
                <a:latin typeface="+mj-lt"/>
              </a:rPr>
              <a:t>Pelayanan</a:t>
            </a:r>
            <a:r>
              <a:rPr lang="en-US" dirty="0">
                <a:latin typeface="+mj-lt"/>
              </a:rPr>
              <a:t> </a:t>
            </a:r>
            <a:r>
              <a:rPr lang="en-US" dirty="0" err="1" smtClean="0">
                <a:latin typeface="+mj-lt"/>
              </a:rPr>
              <a:t>Publik</a:t>
            </a:r>
            <a:r>
              <a:rPr lang="id-ID" dirty="0">
                <a:latin typeface="+mj-lt"/>
              </a:rPr>
              <a:t> </a:t>
            </a:r>
            <a:r>
              <a:rPr lang="id-ID" dirty="0" smtClean="0">
                <a:latin typeface="+mj-lt"/>
              </a:rPr>
              <a:t>: </a:t>
            </a:r>
            <a:r>
              <a:rPr lang="en-US" dirty="0" smtClean="0">
                <a:latin typeface="+mj-lt"/>
              </a:rPr>
              <a:t> </a:t>
            </a:r>
            <a:r>
              <a:rPr lang="en-US" dirty="0" err="1">
                <a:latin typeface="+mj-lt"/>
              </a:rPr>
              <a:t>Persyaratan</a:t>
            </a:r>
            <a:r>
              <a:rPr lang="en-US" dirty="0">
                <a:latin typeface="+mj-lt"/>
              </a:rPr>
              <a:t> </a:t>
            </a:r>
            <a:r>
              <a:rPr lang="en-US" dirty="0" err="1">
                <a:latin typeface="+mj-lt"/>
              </a:rPr>
              <a:t>teknis</a:t>
            </a:r>
            <a:r>
              <a:rPr lang="en-US" dirty="0">
                <a:latin typeface="+mj-lt"/>
              </a:rPr>
              <a:t> </a:t>
            </a:r>
            <a:r>
              <a:rPr lang="en-US" dirty="0" err="1">
                <a:latin typeface="+mj-lt"/>
              </a:rPr>
              <a:t>dan</a:t>
            </a:r>
            <a:r>
              <a:rPr lang="en-US" dirty="0">
                <a:latin typeface="+mj-lt"/>
              </a:rPr>
              <a:t> </a:t>
            </a:r>
            <a:r>
              <a:rPr lang="en-US" dirty="0" err="1">
                <a:latin typeface="+mj-lt"/>
              </a:rPr>
              <a:t>administrati</a:t>
            </a:r>
            <a:r>
              <a:rPr lang="en-US" dirty="0">
                <a:latin typeface="+mj-lt"/>
              </a:rPr>
              <a:t> </a:t>
            </a:r>
            <a:r>
              <a:rPr lang="id-ID" dirty="0" smtClean="0">
                <a:latin typeface="+mj-lt"/>
              </a:rPr>
              <a:t> </a:t>
            </a:r>
            <a:r>
              <a:rPr lang="en-US" dirty="0" err="1" smtClean="0">
                <a:latin typeface="+mj-lt"/>
              </a:rPr>
              <a:t>harus</a:t>
            </a:r>
            <a:r>
              <a:rPr lang="en-US" dirty="0" smtClean="0">
                <a:latin typeface="+mj-lt"/>
              </a:rPr>
              <a:t> </a:t>
            </a:r>
            <a:r>
              <a:rPr lang="en-US" dirty="0" err="1">
                <a:latin typeface="+mj-lt"/>
              </a:rPr>
              <a:t>jelas</a:t>
            </a:r>
            <a:r>
              <a:rPr lang="en-US" dirty="0">
                <a:latin typeface="+mj-lt"/>
              </a:rPr>
              <a:t> </a:t>
            </a:r>
            <a:r>
              <a:rPr lang="en-US" dirty="0" err="1">
                <a:latin typeface="+mj-lt"/>
              </a:rPr>
              <a:t>dan</a:t>
            </a:r>
            <a:r>
              <a:rPr lang="en-US" dirty="0">
                <a:latin typeface="+mj-lt"/>
              </a:rPr>
              <a:t> </a:t>
            </a:r>
            <a:r>
              <a:rPr lang="en-US" dirty="0" err="1">
                <a:latin typeface="+mj-lt"/>
              </a:rPr>
              <a:t>dapat</a:t>
            </a:r>
            <a:r>
              <a:rPr lang="en-US" dirty="0">
                <a:latin typeface="+mj-lt"/>
              </a:rPr>
              <a:t> </a:t>
            </a:r>
            <a:r>
              <a:rPr lang="en-US" dirty="0" err="1">
                <a:latin typeface="+mj-lt"/>
              </a:rPr>
              <a:t>dipertanggungjawabkan</a:t>
            </a:r>
            <a:r>
              <a:rPr lang="en-US" dirty="0">
                <a:latin typeface="+mj-lt"/>
              </a:rPr>
              <a:t> </a:t>
            </a:r>
            <a:r>
              <a:rPr lang="en-US" dirty="0" err="1">
                <a:latin typeface="+mj-lt"/>
              </a:rPr>
              <a:t>dari</a:t>
            </a:r>
            <a:r>
              <a:rPr lang="en-US" dirty="0">
                <a:latin typeface="+mj-lt"/>
              </a:rPr>
              <a:t> </a:t>
            </a:r>
            <a:r>
              <a:rPr lang="en-US" dirty="0" err="1">
                <a:latin typeface="+mj-lt"/>
              </a:rPr>
              <a:t>kualitas</a:t>
            </a:r>
            <a:r>
              <a:rPr lang="en-US" dirty="0">
                <a:latin typeface="+mj-lt"/>
              </a:rPr>
              <a:t> </a:t>
            </a:r>
            <a:r>
              <a:rPr lang="en-US" dirty="0" err="1">
                <a:latin typeface="+mj-lt"/>
              </a:rPr>
              <a:t>dan</a:t>
            </a:r>
            <a:r>
              <a:rPr lang="en-US" dirty="0">
                <a:latin typeface="+mj-lt"/>
              </a:rPr>
              <a:t> </a:t>
            </a:r>
            <a:r>
              <a:rPr lang="en-US" dirty="0" err="1" smtClean="0">
                <a:latin typeface="+mj-lt"/>
              </a:rPr>
              <a:t>keabsahannya</a:t>
            </a:r>
            <a:r>
              <a:rPr lang="id-ID" dirty="0" smtClean="0">
                <a:latin typeface="+mj-lt"/>
              </a:rPr>
              <a:t> sesuai SOP. </a:t>
            </a:r>
            <a:r>
              <a:rPr lang="en-US" dirty="0" err="1" smtClean="0">
                <a:latin typeface="+mj-lt"/>
              </a:rPr>
              <a:t>Produk</a:t>
            </a:r>
            <a:r>
              <a:rPr lang="en-US" dirty="0" smtClean="0">
                <a:latin typeface="+mj-lt"/>
              </a:rPr>
              <a:t> </a:t>
            </a:r>
            <a:r>
              <a:rPr lang="en-US" dirty="0" err="1">
                <a:latin typeface="+mj-lt"/>
              </a:rPr>
              <a:t>pelayanan</a:t>
            </a:r>
            <a:r>
              <a:rPr lang="en-US" dirty="0">
                <a:latin typeface="+mj-lt"/>
              </a:rPr>
              <a:t> </a:t>
            </a:r>
            <a:r>
              <a:rPr lang="en-US" dirty="0" err="1">
                <a:latin typeface="+mj-lt"/>
              </a:rPr>
              <a:t>diterima</a:t>
            </a:r>
            <a:r>
              <a:rPr lang="en-US" dirty="0">
                <a:latin typeface="+mj-lt"/>
              </a:rPr>
              <a:t> </a:t>
            </a:r>
            <a:r>
              <a:rPr lang="en-US" dirty="0" err="1">
                <a:latin typeface="+mj-lt"/>
              </a:rPr>
              <a:t>pengguna</a:t>
            </a:r>
            <a:r>
              <a:rPr lang="en-US" dirty="0">
                <a:latin typeface="+mj-lt"/>
              </a:rPr>
              <a:t> </a:t>
            </a:r>
            <a:r>
              <a:rPr lang="en-US" dirty="0" err="1">
                <a:latin typeface="+mj-lt"/>
              </a:rPr>
              <a:t>dengan</a:t>
            </a:r>
            <a:r>
              <a:rPr lang="en-US" dirty="0">
                <a:latin typeface="+mj-lt"/>
              </a:rPr>
              <a:t> </a:t>
            </a:r>
            <a:r>
              <a:rPr lang="en-US" dirty="0" err="1">
                <a:latin typeface="+mj-lt"/>
              </a:rPr>
              <a:t>benar</a:t>
            </a:r>
            <a:r>
              <a:rPr lang="en-US" dirty="0">
                <a:latin typeface="+mj-lt"/>
              </a:rPr>
              <a:t> </a:t>
            </a:r>
            <a:r>
              <a:rPr lang="en-US" dirty="0" err="1">
                <a:latin typeface="+mj-lt"/>
              </a:rPr>
              <a:t>tepat</a:t>
            </a:r>
            <a:r>
              <a:rPr lang="en-US" dirty="0">
                <a:latin typeface="+mj-lt"/>
              </a:rPr>
              <a:t> </a:t>
            </a:r>
            <a:r>
              <a:rPr lang="en-US" dirty="0" err="1">
                <a:latin typeface="+mj-lt"/>
              </a:rPr>
              <a:t>dan</a:t>
            </a:r>
            <a:r>
              <a:rPr lang="en-US" dirty="0">
                <a:latin typeface="+mj-lt"/>
              </a:rPr>
              <a:t> </a:t>
            </a:r>
            <a:r>
              <a:rPr lang="en-US" dirty="0" err="1">
                <a:latin typeface="+mj-lt"/>
              </a:rPr>
              <a:t>sah</a:t>
            </a:r>
            <a:r>
              <a:rPr lang="en-US" dirty="0">
                <a:latin typeface="+mj-lt"/>
              </a:rPr>
              <a:t>.</a:t>
            </a:r>
          </a:p>
          <a:p>
            <a:pPr marL="514350" indent="-514350">
              <a:buFont typeface="+mj-lt"/>
              <a:buAutoNum type="arabicPeriod"/>
            </a:pPr>
            <a:endParaRPr lang="en-US" dirty="0"/>
          </a:p>
          <a:p>
            <a:pPr marL="514350" indent="-514350">
              <a:buFont typeface="+mj-lt"/>
              <a:buAutoNum type="arabicPeriod"/>
            </a:pPr>
            <a:endParaRPr lang="en-US" dirty="0"/>
          </a:p>
          <a:p>
            <a:pPr marL="0" indent="0">
              <a:buNone/>
            </a:pPr>
            <a:endParaRPr lang="id-ID" dirty="0"/>
          </a:p>
        </p:txBody>
      </p:sp>
    </p:spTree>
    <p:extLst>
      <p:ext uri="{BB962C8B-B14F-4D97-AF65-F5344CB8AC3E}">
        <p14:creationId xmlns:p14="http://schemas.microsoft.com/office/powerpoint/2010/main" val="3242273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778098"/>
          </a:xfrm>
        </p:spPr>
        <p:txBody>
          <a:bodyPr>
            <a:normAutofit/>
          </a:bodyPr>
          <a:lstStyle/>
          <a:p>
            <a:r>
              <a:rPr lang="en-US" sz="3600" b="1" dirty="0" err="1" smtClean="0">
                <a:cs typeface="Arial" pitchFamily="34" charset="0"/>
              </a:rPr>
              <a:t>Pelayanan</a:t>
            </a:r>
            <a:r>
              <a:rPr lang="id-ID" sz="3600" b="1" dirty="0" smtClean="0">
                <a:cs typeface="Arial" pitchFamily="34" charset="0"/>
              </a:rPr>
              <a:t> Publik </a:t>
            </a:r>
            <a:endParaRPr lang="id-ID" sz="3600" dirty="0"/>
          </a:p>
        </p:txBody>
      </p:sp>
      <p:sp>
        <p:nvSpPr>
          <p:cNvPr id="3" name="Content Placeholder 2"/>
          <p:cNvSpPr>
            <a:spLocks noGrp="1"/>
          </p:cNvSpPr>
          <p:nvPr>
            <p:ph idx="1"/>
          </p:nvPr>
        </p:nvSpPr>
        <p:spPr>
          <a:xfrm>
            <a:off x="467544" y="1124744"/>
            <a:ext cx="8219256" cy="5472608"/>
          </a:xfrm>
        </p:spPr>
        <p:txBody>
          <a:bodyPr>
            <a:normAutofit fontScale="70000" lnSpcReduction="20000"/>
          </a:bodyPr>
          <a:lstStyle/>
          <a:p>
            <a:r>
              <a:rPr lang="en-US" sz="3600" b="1" dirty="0" smtClean="0">
                <a:latin typeface="+mj-lt"/>
                <a:cs typeface="Arial" pitchFamily="34" charset="0"/>
              </a:rPr>
              <a:t>P</a:t>
            </a:r>
            <a:r>
              <a:rPr lang="id-ID" sz="3600" b="1" dirty="0" smtClean="0">
                <a:latin typeface="+mj-lt"/>
                <a:cs typeface="Arial" pitchFamily="34" charset="0"/>
              </a:rPr>
              <a:t>elayanan </a:t>
            </a:r>
            <a:r>
              <a:rPr lang="id-ID" sz="3600" dirty="0" smtClean="0">
                <a:latin typeface="+mj-lt"/>
                <a:cs typeface="Arial" pitchFamily="34" charset="0"/>
              </a:rPr>
              <a:t>sebagai kegiatan yang dilakukan oleh seseorang atau sekelompok orang dengan landasan tertentu dimana tingkat pemuasannya hanya dapat dirasakan oleh orang yang melayani atau dilayani, tergantung kepada kemampuan penyedia jasa dalam memenuhi harapan pengguna. </a:t>
            </a:r>
            <a:r>
              <a:rPr lang="en-US" sz="3600" dirty="0" smtClean="0">
                <a:latin typeface="+mj-lt"/>
                <a:cs typeface="Arial" pitchFamily="34" charset="0"/>
              </a:rPr>
              <a:t>(</a:t>
            </a:r>
            <a:r>
              <a:rPr lang="id-ID" sz="3600" dirty="0" smtClean="0">
                <a:latin typeface="+mj-lt"/>
                <a:cs typeface="Arial" pitchFamily="34" charset="0"/>
              </a:rPr>
              <a:t>Moenir 2002:26-27</a:t>
            </a:r>
            <a:r>
              <a:rPr lang="en-US" sz="3600" dirty="0" smtClean="0">
                <a:latin typeface="+mj-lt"/>
                <a:cs typeface="Arial" pitchFamily="34" charset="0"/>
              </a:rPr>
              <a:t>)</a:t>
            </a:r>
          </a:p>
          <a:p>
            <a:pPr algn="just"/>
            <a:r>
              <a:rPr lang="en-US" sz="3600" b="1" dirty="0" smtClean="0">
                <a:latin typeface="+mj-lt"/>
                <a:cs typeface="Arial" pitchFamily="34" charset="0"/>
              </a:rPr>
              <a:t>P</a:t>
            </a:r>
            <a:r>
              <a:rPr lang="id-ID" sz="3600" b="1" dirty="0" smtClean="0">
                <a:latin typeface="+mj-lt"/>
                <a:cs typeface="Arial" pitchFamily="34" charset="0"/>
              </a:rPr>
              <a:t>elayanan </a:t>
            </a:r>
            <a:r>
              <a:rPr lang="en-US" sz="3600" dirty="0" smtClean="0">
                <a:latin typeface="+mj-lt"/>
                <a:cs typeface="Arial" pitchFamily="34" charset="0"/>
              </a:rPr>
              <a:t>P</a:t>
            </a:r>
            <a:r>
              <a:rPr lang="id-ID" sz="3600" dirty="0" smtClean="0">
                <a:latin typeface="+mj-lt"/>
                <a:cs typeface="Arial" pitchFamily="34" charset="0"/>
              </a:rPr>
              <a:t>roses pemenuhan kebutuhan melalui aktivitas orang lain yang langsung  </a:t>
            </a:r>
          </a:p>
          <a:p>
            <a:pPr algn="just"/>
            <a:r>
              <a:rPr lang="id-ID" sz="3600" b="1" dirty="0" smtClean="0">
                <a:latin typeface="+mj-lt"/>
                <a:cs typeface="Arial" pitchFamily="34" charset="0"/>
              </a:rPr>
              <a:t>Pelayanan </a:t>
            </a:r>
            <a:r>
              <a:rPr lang="en-US" sz="3600" b="1" dirty="0" smtClean="0">
                <a:latin typeface="+mj-lt"/>
                <a:cs typeface="Arial" pitchFamily="34" charset="0"/>
              </a:rPr>
              <a:t>public </a:t>
            </a:r>
            <a:r>
              <a:rPr lang="en-US" sz="3600" dirty="0" err="1" smtClean="0">
                <a:latin typeface="+mj-lt"/>
                <a:cs typeface="Arial" pitchFamily="34" charset="0"/>
              </a:rPr>
              <a:t>adalah</a:t>
            </a:r>
            <a:r>
              <a:rPr lang="en-US" sz="3600" dirty="0" smtClean="0">
                <a:latin typeface="+mj-lt"/>
                <a:cs typeface="Arial" pitchFamily="34" charset="0"/>
              </a:rPr>
              <a:t> </a:t>
            </a:r>
            <a:r>
              <a:rPr lang="en-US" sz="3600" dirty="0" err="1" smtClean="0">
                <a:latin typeface="+mj-lt"/>
                <a:cs typeface="Arial" pitchFamily="34" charset="0"/>
              </a:rPr>
              <a:t>pelayanan</a:t>
            </a:r>
            <a:r>
              <a:rPr lang="en-US" sz="3600" dirty="0" smtClean="0">
                <a:latin typeface="+mj-lt"/>
                <a:cs typeface="Arial" pitchFamily="34" charset="0"/>
              </a:rPr>
              <a:t> yang </a:t>
            </a:r>
            <a:r>
              <a:rPr lang="en-US" sz="3600" dirty="0" err="1" smtClean="0">
                <a:latin typeface="+mj-lt"/>
                <a:cs typeface="Arial" pitchFamily="34" charset="0"/>
              </a:rPr>
              <a:t>diberikan</a:t>
            </a:r>
            <a:r>
              <a:rPr lang="en-US" sz="3600" dirty="0" smtClean="0">
                <a:latin typeface="+mj-lt"/>
                <a:cs typeface="Arial" pitchFamily="34" charset="0"/>
              </a:rPr>
              <a:t> </a:t>
            </a:r>
            <a:r>
              <a:rPr lang="en-US" sz="3600" dirty="0" err="1" smtClean="0">
                <a:latin typeface="+mj-lt"/>
                <a:cs typeface="Arial" pitchFamily="34" charset="0"/>
              </a:rPr>
              <a:t>pada</a:t>
            </a:r>
            <a:r>
              <a:rPr lang="en-US" sz="3600" dirty="0" smtClean="0">
                <a:latin typeface="+mj-lt"/>
                <a:cs typeface="Arial" pitchFamily="34" charset="0"/>
              </a:rPr>
              <a:t> </a:t>
            </a:r>
            <a:r>
              <a:rPr lang="en-US" sz="3600" dirty="0" err="1" smtClean="0">
                <a:latin typeface="+mj-lt"/>
                <a:cs typeface="Arial" pitchFamily="34" charset="0"/>
              </a:rPr>
              <a:t>masyarakat</a:t>
            </a:r>
            <a:r>
              <a:rPr lang="en-US" sz="3600" dirty="0" smtClean="0">
                <a:latin typeface="+mj-lt"/>
                <a:cs typeface="Arial" pitchFamily="34" charset="0"/>
              </a:rPr>
              <a:t> </a:t>
            </a:r>
            <a:r>
              <a:rPr lang="en-US" sz="3600" dirty="0" err="1" smtClean="0">
                <a:latin typeface="+mj-lt"/>
                <a:cs typeface="Arial" pitchFamily="34" charset="0"/>
              </a:rPr>
              <a:t>umum</a:t>
            </a:r>
            <a:r>
              <a:rPr lang="en-US" sz="3600" dirty="0" smtClean="0">
                <a:latin typeface="+mj-lt"/>
                <a:cs typeface="Arial" pitchFamily="34" charset="0"/>
              </a:rPr>
              <a:t> yang </a:t>
            </a:r>
            <a:r>
              <a:rPr lang="en-US" sz="3600" dirty="0" err="1" smtClean="0">
                <a:latin typeface="+mj-lt"/>
                <a:cs typeface="Arial" pitchFamily="34" charset="0"/>
              </a:rPr>
              <a:t>menjadi</a:t>
            </a:r>
            <a:r>
              <a:rPr lang="en-US" sz="3600" dirty="0" smtClean="0">
                <a:latin typeface="+mj-lt"/>
                <a:cs typeface="Arial" pitchFamily="34" charset="0"/>
              </a:rPr>
              <a:t> </a:t>
            </a:r>
            <a:r>
              <a:rPr lang="en-US" sz="3600" dirty="0" err="1" smtClean="0">
                <a:latin typeface="+mj-lt"/>
                <a:cs typeface="Arial" pitchFamily="34" charset="0"/>
              </a:rPr>
              <a:t>warga</a:t>
            </a:r>
            <a:r>
              <a:rPr lang="en-US" sz="3600" dirty="0" smtClean="0">
                <a:latin typeface="+mj-lt"/>
                <a:cs typeface="Arial" pitchFamily="34" charset="0"/>
              </a:rPr>
              <a:t> </a:t>
            </a:r>
            <a:r>
              <a:rPr lang="en-US" sz="3600" dirty="0" err="1" smtClean="0">
                <a:latin typeface="+mj-lt"/>
                <a:cs typeface="Arial" pitchFamily="34" charset="0"/>
              </a:rPr>
              <a:t>negara</a:t>
            </a:r>
            <a:r>
              <a:rPr lang="en-US" sz="3600" dirty="0" smtClean="0">
                <a:latin typeface="+mj-lt"/>
                <a:cs typeface="Arial" pitchFamily="34" charset="0"/>
              </a:rPr>
              <a:t> </a:t>
            </a:r>
            <a:r>
              <a:rPr lang="en-US" sz="3600" dirty="0" err="1" smtClean="0">
                <a:latin typeface="+mj-lt"/>
                <a:cs typeface="Arial" pitchFamily="34" charset="0"/>
              </a:rPr>
              <a:t>atau</a:t>
            </a:r>
            <a:r>
              <a:rPr lang="en-US" sz="3600" dirty="0" smtClean="0">
                <a:latin typeface="+mj-lt"/>
                <a:cs typeface="Arial" pitchFamily="34" charset="0"/>
              </a:rPr>
              <a:t> </a:t>
            </a:r>
            <a:r>
              <a:rPr lang="en-US" sz="3600" dirty="0" err="1" smtClean="0">
                <a:latin typeface="+mj-lt"/>
                <a:cs typeface="Arial" pitchFamily="34" charset="0"/>
              </a:rPr>
              <a:t>secara</a:t>
            </a:r>
            <a:r>
              <a:rPr lang="en-US" sz="3600" dirty="0" smtClean="0">
                <a:latin typeface="+mj-lt"/>
                <a:cs typeface="Arial" pitchFamily="34" charset="0"/>
              </a:rPr>
              <a:t> </a:t>
            </a:r>
            <a:r>
              <a:rPr lang="en-US" sz="3600" dirty="0" err="1" smtClean="0">
                <a:latin typeface="+mj-lt"/>
                <a:cs typeface="Arial" pitchFamily="34" charset="0"/>
              </a:rPr>
              <a:t>sah</a:t>
            </a:r>
            <a:r>
              <a:rPr lang="en-US" sz="3600" dirty="0" smtClean="0">
                <a:latin typeface="+mj-lt"/>
                <a:cs typeface="Arial" pitchFamily="34" charset="0"/>
              </a:rPr>
              <a:t> </a:t>
            </a:r>
            <a:r>
              <a:rPr lang="en-US" sz="3600" dirty="0" err="1" smtClean="0">
                <a:latin typeface="+mj-lt"/>
                <a:cs typeface="Arial" pitchFamily="34" charset="0"/>
              </a:rPr>
              <a:t>menjadi</a:t>
            </a:r>
            <a:r>
              <a:rPr lang="en-US" sz="3600" dirty="0" smtClean="0">
                <a:latin typeface="+mj-lt"/>
                <a:cs typeface="Arial" pitchFamily="34" charset="0"/>
              </a:rPr>
              <a:t> </a:t>
            </a:r>
            <a:r>
              <a:rPr lang="en-US" sz="3600" dirty="0" err="1" smtClean="0">
                <a:latin typeface="+mj-lt"/>
                <a:cs typeface="Arial" pitchFamily="34" charset="0"/>
              </a:rPr>
              <a:t>penduduk</a:t>
            </a:r>
            <a:r>
              <a:rPr lang="en-US" sz="3600" dirty="0" smtClean="0">
                <a:latin typeface="+mj-lt"/>
                <a:cs typeface="Arial" pitchFamily="34" charset="0"/>
              </a:rPr>
              <a:t> </a:t>
            </a:r>
            <a:r>
              <a:rPr lang="en-US" sz="3600" dirty="0" err="1" smtClean="0">
                <a:latin typeface="+mj-lt"/>
                <a:cs typeface="Arial" pitchFamily="34" charset="0"/>
              </a:rPr>
              <a:t>negara</a:t>
            </a:r>
            <a:r>
              <a:rPr lang="en-US" sz="3600" dirty="0" smtClean="0">
                <a:latin typeface="+mj-lt"/>
                <a:cs typeface="Arial" pitchFamily="34" charset="0"/>
              </a:rPr>
              <a:t> yang </a:t>
            </a:r>
            <a:r>
              <a:rPr lang="en-US" sz="3600" dirty="0" err="1" smtClean="0">
                <a:latin typeface="+mj-lt"/>
                <a:cs typeface="Arial" pitchFamily="34" charset="0"/>
              </a:rPr>
              <a:t>bersangkutan</a:t>
            </a:r>
            <a:r>
              <a:rPr lang="en-US" sz="3600" dirty="0" smtClean="0">
                <a:latin typeface="+mj-lt"/>
                <a:cs typeface="Arial" pitchFamily="34" charset="0"/>
              </a:rPr>
              <a:t>. </a:t>
            </a:r>
            <a:r>
              <a:rPr lang="en-US" sz="3600" b="1" dirty="0" err="1" smtClean="0">
                <a:latin typeface="+mj-lt"/>
                <a:cs typeface="Arial" pitchFamily="34" charset="0"/>
              </a:rPr>
              <a:t>Saefullah</a:t>
            </a:r>
            <a:r>
              <a:rPr lang="en-US" sz="3600" b="1" dirty="0" smtClean="0">
                <a:latin typeface="+mj-lt"/>
                <a:cs typeface="Arial" pitchFamily="34" charset="0"/>
              </a:rPr>
              <a:t> (1999:5) </a:t>
            </a:r>
            <a:endParaRPr lang="id-ID" sz="3600" dirty="0" smtClean="0">
              <a:latin typeface="+mj-lt"/>
              <a:cs typeface="Arial" pitchFamily="34" charset="0"/>
            </a:endParaRPr>
          </a:p>
          <a:p>
            <a:pPr algn="just"/>
            <a:r>
              <a:rPr lang="id-ID" sz="3600" b="1" dirty="0" smtClean="0">
                <a:latin typeface="+mj-lt"/>
                <a:cs typeface="Arial" pitchFamily="34" charset="0"/>
              </a:rPr>
              <a:t>Pelayanan </a:t>
            </a:r>
            <a:r>
              <a:rPr lang="en-US" sz="3600" b="1" dirty="0" smtClean="0">
                <a:latin typeface="+mj-lt"/>
                <a:cs typeface="Arial" pitchFamily="34" charset="0"/>
              </a:rPr>
              <a:t>public </a:t>
            </a:r>
            <a:r>
              <a:rPr lang="en-US" sz="3600" dirty="0" err="1" smtClean="0">
                <a:latin typeface="+mj-lt"/>
                <a:cs typeface="Arial" pitchFamily="34" charset="0"/>
              </a:rPr>
              <a:t>adalah</a:t>
            </a:r>
            <a:r>
              <a:rPr lang="en-US" sz="3600" dirty="0" smtClean="0">
                <a:latin typeface="+mj-lt"/>
                <a:cs typeface="Arial" pitchFamily="34" charset="0"/>
              </a:rPr>
              <a:t> </a:t>
            </a:r>
            <a:r>
              <a:rPr lang="en-US" sz="3600" dirty="0" err="1" smtClean="0">
                <a:latin typeface="+mj-lt"/>
                <a:cs typeface="Arial" pitchFamily="34" charset="0"/>
              </a:rPr>
              <a:t>serangkaian</a:t>
            </a:r>
            <a:r>
              <a:rPr lang="en-US" sz="3600" dirty="0" smtClean="0">
                <a:latin typeface="+mj-lt"/>
                <a:cs typeface="Arial" pitchFamily="34" charset="0"/>
              </a:rPr>
              <a:t> </a:t>
            </a:r>
            <a:r>
              <a:rPr lang="en-US" sz="3600" dirty="0" err="1" smtClean="0">
                <a:latin typeface="+mj-lt"/>
                <a:cs typeface="Arial" pitchFamily="34" charset="0"/>
              </a:rPr>
              <a:t>aktivitas</a:t>
            </a:r>
            <a:r>
              <a:rPr lang="en-US" sz="3600" dirty="0" smtClean="0">
                <a:latin typeface="+mj-lt"/>
                <a:cs typeface="Arial" pitchFamily="34" charset="0"/>
              </a:rPr>
              <a:t> yang </a:t>
            </a:r>
            <a:r>
              <a:rPr lang="en-US" sz="3600" dirty="0" err="1" smtClean="0">
                <a:latin typeface="+mj-lt"/>
                <a:cs typeface="Arial" pitchFamily="34" charset="0"/>
              </a:rPr>
              <a:t>dilakukan</a:t>
            </a:r>
            <a:r>
              <a:rPr lang="en-US" sz="3600" dirty="0" smtClean="0">
                <a:latin typeface="+mj-lt"/>
                <a:cs typeface="Arial" pitchFamily="34" charset="0"/>
              </a:rPr>
              <a:t> </a:t>
            </a:r>
            <a:r>
              <a:rPr lang="en-US" sz="3600" dirty="0" err="1" smtClean="0">
                <a:latin typeface="+mj-lt"/>
                <a:cs typeface="Arial" pitchFamily="34" charset="0"/>
              </a:rPr>
              <a:t>oleh</a:t>
            </a:r>
            <a:r>
              <a:rPr lang="en-US" sz="3600" dirty="0" smtClean="0">
                <a:latin typeface="+mj-lt"/>
                <a:cs typeface="Arial" pitchFamily="34" charset="0"/>
              </a:rPr>
              <a:t> </a:t>
            </a:r>
            <a:r>
              <a:rPr lang="en-US" sz="3600" dirty="0" err="1" smtClean="0">
                <a:latin typeface="+mj-lt"/>
                <a:cs typeface="Arial" pitchFamily="34" charset="0"/>
              </a:rPr>
              <a:t>birokrasi</a:t>
            </a:r>
            <a:r>
              <a:rPr lang="en-US" sz="3600" dirty="0" smtClean="0">
                <a:latin typeface="+mj-lt"/>
                <a:cs typeface="Arial" pitchFamily="34" charset="0"/>
              </a:rPr>
              <a:t> </a:t>
            </a:r>
            <a:r>
              <a:rPr lang="en-US" sz="3600" dirty="0" err="1" smtClean="0">
                <a:latin typeface="+mj-lt"/>
                <a:cs typeface="Arial" pitchFamily="34" charset="0"/>
              </a:rPr>
              <a:t>publik</a:t>
            </a:r>
            <a:r>
              <a:rPr lang="en-US" sz="3600" dirty="0" smtClean="0">
                <a:latin typeface="+mj-lt"/>
                <a:cs typeface="Arial" pitchFamily="34" charset="0"/>
              </a:rPr>
              <a:t> </a:t>
            </a:r>
            <a:r>
              <a:rPr lang="en-US" sz="3600" dirty="0" err="1" smtClean="0">
                <a:latin typeface="+mj-lt"/>
                <a:cs typeface="Arial" pitchFamily="34" charset="0"/>
              </a:rPr>
              <a:t>untuk</a:t>
            </a:r>
            <a:r>
              <a:rPr lang="en-US" sz="3600" dirty="0" smtClean="0">
                <a:latin typeface="+mj-lt"/>
                <a:cs typeface="Arial" pitchFamily="34" charset="0"/>
              </a:rPr>
              <a:t> </a:t>
            </a:r>
            <a:r>
              <a:rPr lang="en-US" sz="3600" dirty="0" err="1" smtClean="0">
                <a:latin typeface="+mj-lt"/>
                <a:cs typeface="Arial" pitchFamily="34" charset="0"/>
              </a:rPr>
              <a:t>mmenuhi</a:t>
            </a:r>
            <a:r>
              <a:rPr lang="en-US" sz="3600" dirty="0" smtClean="0">
                <a:latin typeface="+mj-lt"/>
                <a:cs typeface="Arial" pitchFamily="34" charset="0"/>
              </a:rPr>
              <a:t> </a:t>
            </a:r>
            <a:r>
              <a:rPr lang="en-US" sz="3600" dirty="0" err="1" smtClean="0">
                <a:latin typeface="+mj-lt"/>
                <a:cs typeface="Arial" pitchFamily="34" charset="0"/>
              </a:rPr>
              <a:t>kebutuhan</a:t>
            </a:r>
            <a:r>
              <a:rPr lang="en-US" sz="3600" dirty="0" smtClean="0">
                <a:latin typeface="+mj-lt"/>
                <a:cs typeface="Arial" pitchFamily="34" charset="0"/>
              </a:rPr>
              <a:t> </a:t>
            </a:r>
            <a:r>
              <a:rPr lang="en-US" sz="3600" dirty="0" err="1" smtClean="0">
                <a:latin typeface="+mj-lt"/>
                <a:cs typeface="Arial" pitchFamily="34" charset="0"/>
              </a:rPr>
              <a:t>warga</a:t>
            </a:r>
            <a:r>
              <a:rPr lang="en-US" sz="3600" dirty="0" smtClean="0">
                <a:latin typeface="+mj-lt"/>
                <a:cs typeface="Arial" pitchFamily="34" charset="0"/>
              </a:rPr>
              <a:t> </a:t>
            </a:r>
            <a:r>
              <a:rPr lang="en-US" sz="3600" dirty="0" err="1" smtClean="0">
                <a:latin typeface="+mj-lt"/>
                <a:cs typeface="Arial" pitchFamily="34" charset="0"/>
              </a:rPr>
              <a:t>penggunanya</a:t>
            </a:r>
            <a:r>
              <a:rPr lang="en-US" sz="3600" dirty="0" smtClean="0">
                <a:latin typeface="+mj-lt"/>
                <a:cs typeface="Arial" pitchFamily="34" charset="0"/>
              </a:rPr>
              <a:t>.</a:t>
            </a:r>
            <a:r>
              <a:rPr lang="en-US" sz="3600" b="1" dirty="0" smtClean="0">
                <a:latin typeface="+mj-lt"/>
                <a:cs typeface="Arial" pitchFamily="34" charset="0"/>
              </a:rPr>
              <a:t> </a:t>
            </a:r>
            <a:r>
              <a:rPr lang="en-US" sz="3600" b="1" dirty="0" err="1" smtClean="0">
                <a:latin typeface="+mj-lt"/>
                <a:cs typeface="Arial" pitchFamily="34" charset="0"/>
              </a:rPr>
              <a:t>Dwiyanto</a:t>
            </a:r>
            <a:r>
              <a:rPr lang="en-US" sz="3600" b="1" dirty="0" smtClean="0">
                <a:latin typeface="+mj-lt"/>
                <a:cs typeface="Arial" pitchFamily="34" charset="0"/>
              </a:rPr>
              <a:t> (2005:141) </a:t>
            </a:r>
            <a:endParaRPr lang="en-US" sz="3600" dirty="0" smtClean="0">
              <a:latin typeface="+mj-lt"/>
              <a:cs typeface="Arial" pitchFamily="34" charset="0"/>
            </a:endParaRPr>
          </a:p>
          <a:p>
            <a:pPr marL="0" indent="0" algn="just">
              <a:buNone/>
            </a:pPr>
            <a:endParaRPr lang="en-US" sz="3600" dirty="0" smtClean="0">
              <a:latin typeface="+mj-lt"/>
              <a:cs typeface="Arial" pitchFamily="34" charset="0"/>
            </a:endParaRPr>
          </a:p>
          <a:p>
            <a:pPr marL="0" indent="0" algn="just">
              <a:buNone/>
            </a:pPr>
            <a:endParaRPr lang="en-US" dirty="0" smtClean="0">
              <a:latin typeface="Arial" pitchFamily="34" charset="0"/>
              <a:cs typeface="Arial" pitchFamily="34" charset="0"/>
            </a:endParaRPr>
          </a:p>
          <a:p>
            <a:endParaRPr lang="id-ID" dirty="0"/>
          </a:p>
        </p:txBody>
      </p:sp>
    </p:spTree>
    <p:extLst>
      <p:ext uri="{BB962C8B-B14F-4D97-AF65-F5344CB8AC3E}">
        <p14:creationId xmlns:p14="http://schemas.microsoft.com/office/powerpoint/2010/main" val="1995482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778098"/>
          </a:xfrm>
        </p:spPr>
        <p:txBody>
          <a:bodyPr>
            <a:noAutofit/>
          </a:bodyPr>
          <a:lstStyle/>
          <a:p>
            <a:r>
              <a:rPr lang="en-US" sz="3200" b="1" dirty="0" err="1" smtClean="0"/>
              <a:t>Pelayanan</a:t>
            </a:r>
            <a:r>
              <a:rPr lang="en-US" sz="3200" b="1" dirty="0" smtClean="0"/>
              <a:t> </a:t>
            </a:r>
            <a:r>
              <a:rPr lang="en-US" sz="3200" b="1" dirty="0" err="1" smtClean="0"/>
              <a:t>Khusus</a:t>
            </a:r>
            <a:r>
              <a:rPr lang="en-US" sz="3200" b="1" dirty="0" smtClean="0"/>
              <a:t> </a:t>
            </a:r>
            <a:r>
              <a:rPr lang="id-ID" sz="3200" b="1" dirty="0" smtClean="0"/>
              <a:t>(</a:t>
            </a:r>
            <a:r>
              <a:rPr lang="en-US" sz="3200" b="1" dirty="0" smtClean="0"/>
              <a:t> </a:t>
            </a:r>
            <a:r>
              <a:rPr lang="en-US" sz="3200" b="1" dirty="0" err="1" smtClean="0"/>
              <a:t>Kep.MENPAN</a:t>
            </a:r>
            <a:r>
              <a:rPr lang="en-US" sz="3200" b="1" dirty="0" smtClean="0"/>
              <a:t> No. 63/2004 </a:t>
            </a:r>
            <a:r>
              <a:rPr lang="id-ID" sz="3200" b="1" dirty="0" smtClean="0"/>
              <a:t>)</a:t>
            </a:r>
            <a:endParaRPr lang="id-ID" sz="3200" dirty="0"/>
          </a:p>
        </p:txBody>
      </p:sp>
      <p:sp>
        <p:nvSpPr>
          <p:cNvPr id="3" name="Content Placeholder 2"/>
          <p:cNvSpPr>
            <a:spLocks noGrp="1"/>
          </p:cNvSpPr>
          <p:nvPr>
            <p:ph idx="1"/>
          </p:nvPr>
        </p:nvSpPr>
        <p:spPr>
          <a:xfrm>
            <a:off x="467544" y="1268760"/>
            <a:ext cx="8219256" cy="4857403"/>
          </a:xfrm>
        </p:spPr>
        <p:txBody>
          <a:bodyPr>
            <a:normAutofit fontScale="85000" lnSpcReduction="20000"/>
          </a:bodyPr>
          <a:lstStyle/>
          <a:p>
            <a:pPr marL="0" indent="0">
              <a:buNone/>
            </a:pPr>
            <a:r>
              <a:rPr lang="en-US" b="1" dirty="0" err="1" smtClean="0">
                <a:latin typeface="+mj-lt"/>
              </a:rPr>
              <a:t>Pelayanan</a:t>
            </a:r>
            <a:r>
              <a:rPr lang="en-US" b="1" dirty="0" smtClean="0">
                <a:latin typeface="+mj-lt"/>
              </a:rPr>
              <a:t> b</a:t>
            </a:r>
            <a:r>
              <a:rPr lang="id-ID" b="1" dirty="0" smtClean="0">
                <a:latin typeface="+mj-lt"/>
              </a:rPr>
              <a:t>a</a:t>
            </a:r>
            <a:r>
              <a:rPr lang="en-US" b="1" dirty="0" smtClean="0">
                <a:latin typeface="+mj-lt"/>
              </a:rPr>
              <a:t>g</a:t>
            </a:r>
            <a:r>
              <a:rPr lang="id-ID" b="1" dirty="0" smtClean="0">
                <a:latin typeface="+mj-lt"/>
              </a:rPr>
              <a:t>i</a:t>
            </a:r>
            <a:r>
              <a:rPr lang="en-US" b="1" dirty="0" smtClean="0">
                <a:latin typeface="+mj-lt"/>
              </a:rPr>
              <a:t> </a:t>
            </a:r>
            <a:r>
              <a:rPr lang="en-US" b="1" dirty="0" err="1" smtClean="0">
                <a:latin typeface="+mj-lt"/>
              </a:rPr>
              <a:t>penyandang</a:t>
            </a:r>
            <a:r>
              <a:rPr lang="en-US" b="1" dirty="0" smtClean="0">
                <a:latin typeface="+mj-lt"/>
              </a:rPr>
              <a:t> </a:t>
            </a:r>
            <a:r>
              <a:rPr lang="en-US" b="1" dirty="0" err="1" smtClean="0">
                <a:latin typeface="+mj-lt"/>
              </a:rPr>
              <a:t>cacat</a:t>
            </a:r>
            <a:r>
              <a:rPr lang="en-US" b="1" dirty="0" smtClean="0">
                <a:latin typeface="+mj-lt"/>
              </a:rPr>
              <a:t>, </a:t>
            </a:r>
            <a:r>
              <a:rPr lang="en-US" b="1" dirty="0" err="1" smtClean="0">
                <a:latin typeface="+mj-lt"/>
              </a:rPr>
              <a:t>lansia</a:t>
            </a:r>
            <a:r>
              <a:rPr lang="en-US" b="1" dirty="0" smtClean="0">
                <a:latin typeface="+mj-lt"/>
              </a:rPr>
              <a:t>, </a:t>
            </a:r>
            <a:r>
              <a:rPr lang="en-US" b="1" dirty="0" err="1" smtClean="0">
                <a:latin typeface="+mj-lt"/>
              </a:rPr>
              <a:t>wanita</a:t>
            </a:r>
            <a:r>
              <a:rPr lang="en-US" b="1" dirty="0" smtClean="0">
                <a:latin typeface="+mj-lt"/>
              </a:rPr>
              <a:t> </a:t>
            </a:r>
            <a:r>
              <a:rPr lang="en-US" b="1" dirty="0" err="1" smtClean="0">
                <a:latin typeface="+mj-lt"/>
              </a:rPr>
              <a:t>hamil</a:t>
            </a:r>
            <a:r>
              <a:rPr lang="en-US" b="1" dirty="0" smtClean="0">
                <a:latin typeface="+mj-lt"/>
              </a:rPr>
              <a:t> </a:t>
            </a:r>
            <a:r>
              <a:rPr lang="id-ID" b="1" dirty="0" smtClean="0">
                <a:latin typeface="+mj-lt"/>
              </a:rPr>
              <a:t>dan </a:t>
            </a:r>
            <a:r>
              <a:rPr lang="en-US" b="1" dirty="0" smtClean="0">
                <a:latin typeface="+mj-lt"/>
              </a:rPr>
              <a:t> </a:t>
            </a:r>
            <a:r>
              <a:rPr lang="en-US" b="1" dirty="0" err="1" smtClean="0">
                <a:latin typeface="+mj-lt"/>
              </a:rPr>
              <a:t>balita</a:t>
            </a:r>
            <a:r>
              <a:rPr lang="en-US" b="1" dirty="0" smtClean="0">
                <a:latin typeface="+mj-lt"/>
              </a:rPr>
              <a:t>.</a:t>
            </a:r>
          </a:p>
          <a:p>
            <a:r>
              <a:rPr lang="en-US" dirty="0" err="1" smtClean="0">
                <a:latin typeface="+mj-lt"/>
              </a:rPr>
              <a:t>Penyelenggara</a:t>
            </a:r>
            <a:r>
              <a:rPr lang="en-US" dirty="0" smtClean="0">
                <a:latin typeface="+mj-lt"/>
              </a:rPr>
              <a:t> </a:t>
            </a:r>
            <a:r>
              <a:rPr lang="en-US" dirty="0" err="1" smtClean="0">
                <a:latin typeface="+mj-lt"/>
              </a:rPr>
              <a:t>layanan</a:t>
            </a:r>
            <a:r>
              <a:rPr lang="en-US" dirty="0" smtClean="0">
                <a:latin typeface="+mj-lt"/>
              </a:rPr>
              <a:t> </a:t>
            </a:r>
            <a:r>
              <a:rPr lang="en-US" dirty="0" err="1" smtClean="0">
                <a:latin typeface="+mj-lt"/>
              </a:rPr>
              <a:t>wajib</a:t>
            </a:r>
            <a:r>
              <a:rPr lang="en-US" dirty="0" smtClean="0">
                <a:latin typeface="+mj-lt"/>
              </a:rPr>
              <a:t> </a:t>
            </a:r>
            <a:r>
              <a:rPr lang="en-US" dirty="0" err="1" smtClean="0">
                <a:latin typeface="+mj-lt"/>
              </a:rPr>
              <a:t>mngupayakan</a:t>
            </a:r>
            <a:r>
              <a:rPr lang="en-US" dirty="0" smtClean="0">
                <a:latin typeface="+mj-lt"/>
              </a:rPr>
              <a:t> </a:t>
            </a:r>
            <a:r>
              <a:rPr lang="en-US" dirty="0" err="1" smtClean="0">
                <a:latin typeface="+mj-lt"/>
              </a:rPr>
              <a:t>sarana</a:t>
            </a:r>
            <a:r>
              <a:rPr lang="en-US" dirty="0" smtClean="0">
                <a:latin typeface="+mj-lt"/>
              </a:rPr>
              <a:t> </a:t>
            </a:r>
            <a:r>
              <a:rPr lang="en-US" dirty="0" err="1" smtClean="0">
                <a:latin typeface="+mj-lt"/>
              </a:rPr>
              <a:t>prasarana</a:t>
            </a:r>
            <a:r>
              <a:rPr lang="en-US" dirty="0" smtClean="0">
                <a:latin typeface="+mj-lt"/>
              </a:rPr>
              <a:t> </a:t>
            </a:r>
            <a:r>
              <a:rPr lang="en-US" dirty="0" err="1" smtClean="0">
                <a:latin typeface="+mj-lt"/>
              </a:rPr>
              <a:t>yng</a:t>
            </a:r>
            <a:r>
              <a:rPr lang="en-US" dirty="0" smtClean="0">
                <a:latin typeface="+mj-lt"/>
              </a:rPr>
              <a:t> </a:t>
            </a:r>
            <a:r>
              <a:rPr lang="en-US" dirty="0" err="1" smtClean="0">
                <a:latin typeface="+mj-lt"/>
              </a:rPr>
              <a:t>diperlukan</a:t>
            </a:r>
            <a:r>
              <a:rPr lang="en-US" dirty="0" smtClean="0">
                <a:latin typeface="+mj-lt"/>
              </a:rPr>
              <a:t> &amp; </a:t>
            </a:r>
            <a:r>
              <a:rPr lang="en-US" dirty="0" err="1" smtClean="0">
                <a:latin typeface="+mj-lt"/>
              </a:rPr>
              <a:t>memberi</a:t>
            </a:r>
            <a:r>
              <a:rPr lang="en-US" dirty="0" smtClean="0">
                <a:latin typeface="+mj-lt"/>
              </a:rPr>
              <a:t> </a:t>
            </a:r>
            <a:r>
              <a:rPr lang="en-US" dirty="0" err="1" smtClean="0">
                <a:latin typeface="+mj-lt"/>
              </a:rPr>
              <a:t>akses</a:t>
            </a:r>
            <a:r>
              <a:rPr lang="en-US" dirty="0" smtClean="0">
                <a:latin typeface="+mj-lt"/>
              </a:rPr>
              <a:t> </a:t>
            </a:r>
            <a:r>
              <a:rPr lang="en-US" dirty="0" err="1" smtClean="0">
                <a:latin typeface="+mj-lt"/>
              </a:rPr>
              <a:t>khusus</a:t>
            </a:r>
            <a:r>
              <a:rPr lang="en-US" dirty="0" smtClean="0">
                <a:latin typeface="+mj-lt"/>
              </a:rPr>
              <a:t> </a:t>
            </a:r>
            <a:r>
              <a:rPr lang="en-US" dirty="0" err="1" smtClean="0">
                <a:latin typeface="+mj-lt"/>
              </a:rPr>
              <a:t>berupa</a:t>
            </a:r>
            <a:r>
              <a:rPr lang="en-US" dirty="0" smtClean="0">
                <a:latin typeface="+mj-lt"/>
              </a:rPr>
              <a:t> </a:t>
            </a:r>
            <a:r>
              <a:rPr lang="en-US" dirty="0" err="1" smtClean="0">
                <a:latin typeface="+mj-lt"/>
              </a:rPr>
              <a:t>kemudahan</a:t>
            </a:r>
            <a:r>
              <a:rPr lang="en-US" dirty="0" smtClean="0">
                <a:latin typeface="+mj-lt"/>
              </a:rPr>
              <a:t> </a:t>
            </a:r>
            <a:r>
              <a:rPr lang="en-US" dirty="0" err="1" smtClean="0">
                <a:latin typeface="+mj-lt"/>
              </a:rPr>
              <a:t>pelayanan</a:t>
            </a:r>
            <a:r>
              <a:rPr lang="en-US" dirty="0" smtClean="0">
                <a:latin typeface="+mj-lt"/>
              </a:rPr>
              <a:t> b</a:t>
            </a:r>
            <a:r>
              <a:rPr lang="id-ID" dirty="0" smtClean="0">
                <a:latin typeface="+mj-lt"/>
              </a:rPr>
              <a:t>a</a:t>
            </a:r>
            <a:r>
              <a:rPr lang="en-US" dirty="0" err="1" smtClean="0">
                <a:latin typeface="+mj-lt"/>
              </a:rPr>
              <a:t>gi</a:t>
            </a:r>
            <a:r>
              <a:rPr lang="id-ID" dirty="0" smtClean="0">
                <a:latin typeface="+mj-lt"/>
              </a:rPr>
              <a:t> </a:t>
            </a:r>
            <a:r>
              <a:rPr lang="en-US" dirty="0" err="1" smtClean="0">
                <a:latin typeface="+mj-lt"/>
              </a:rPr>
              <a:t>penyandang</a:t>
            </a:r>
            <a:r>
              <a:rPr lang="en-US" dirty="0" smtClean="0">
                <a:latin typeface="+mj-lt"/>
              </a:rPr>
              <a:t> </a:t>
            </a:r>
            <a:r>
              <a:rPr lang="en-US" dirty="0" err="1" smtClean="0">
                <a:latin typeface="+mj-lt"/>
              </a:rPr>
              <a:t>cacat</a:t>
            </a:r>
            <a:r>
              <a:rPr lang="en-US" dirty="0" smtClean="0">
                <a:latin typeface="+mj-lt"/>
              </a:rPr>
              <a:t>, </a:t>
            </a:r>
            <a:r>
              <a:rPr lang="en-US" dirty="0" err="1" smtClean="0">
                <a:latin typeface="+mj-lt"/>
              </a:rPr>
              <a:t>lansia</a:t>
            </a:r>
            <a:r>
              <a:rPr lang="en-US" dirty="0" smtClean="0">
                <a:latin typeface="+mj-lt"/>
              </a:rPr>
              <a:t>, </a:t>
            </a:r>
            <a:r>
              <a:rPr lang="en-US" dirty="0" err="1" smtClean="0">
                <a:latin typeface="+mj-lt"/>
              </a:rPr>
              <a:t>wanita</a:t>
            </a:r>
            <a:r>
              <a:rPr lang="en-US" dirty="0" smtClean="0">
                <a:latin typeface="+mj-lt"/>
              </a:rPr>
              <a:t> </a:t>
            </a:r>
            <a:r>
              <a:rPr lang="en-US" dirty="0" err="1" smtClean="0">
                <a:latin typeface="+mj-lt"/>
              </a:rPr>
              <a:t>hamil</a:t>
            </a:r>
            <a:r>
              <a:rPr lang="en-US" dirty="0" smtClean="0">
                <a:latin typeface="+mj-lt"/>
              </a:rPr>
              <a:t> , </a:t>
            </a:r>
            <a:r>
              <a:rPr lang="en-US" dirty="0" err="1" smtClean="0">
                <a:latin typeface="+mj-lt"/>
              </a:rPr>
              <a:t>balita</a:t>
            </a:r>
            <a:r>
              <a:rPr lang="en-US" dirty="0" smtClean="0">
                <a:latin typeface="+mj-lt"/>
              </a:rPr>
              <a:t>.  </a:t>
            </a:r>
          </a:p>
          <a:p>
            <a:r>
              <a:rPr lang="en-US" dirty="0" err="1" smtClean="0">
                <a:latin typeface="+mj-lt"/>
              </a:rPr>
              <a:t>Seperti</a:t>
            </a:r>
            <a:r>
              <a:rPr lang="en-US" dirty="0" smtClean="0">
                <a:latin typeface="+mj-lt"/>
              </a:rPr>
              <a:t> </a:t>
            </a:r>
            <a:r>
              <a:rPr lang="en-US" dirty="0" err="1" smtClean="0">
                <a:latin typeface="+mj-lt"/>
              </a:rPr>
              <a:t>pelayanan</a:t>
            </a:r>
            <a:r>
              <a:rPr lang="en-US" dirty="0" smtClean="0">
                <a:latin typeface="+mj-lt"/>
              </a:rPr>
              <a:t> </a:t>
            </a:r>
            <a:r>
              <a:rPr lang="en-US" dirty="0" err="1" smtClean="0">
                <a:latin typeface="+mj-lt"/>
              </a:rPr>
              <a:t>kesehatan</a:t>
            </a:r>
            <a:r>
              <a:rPr lang="en-US" dirty="0" smtClean="0">
                <a:latin typeface="+mj-lt"/>
              </a:rPr>
              <a:t>, </a:t>
            </a:r>
            <a:r>
              <a:rPr lang="en-US" dirty="0" err="1" smtClean="0">
                <a:latin typeface="+mj-lt"/>
              </a:rPr>
              <a:t>transportasi</a:t>
            </a:r>
            <a:r>
              <a:rPr lang="en-US" dirty="0" smtClean="0">
                <a:latin typeface="+mj-lt"/>
              </a:rPr>
              <a:t>, </a:t>
            </a:r>
            <a:r>
              <a:rPr lang="en-US" dirty="0" err="1" smtClean="0">
                <a:latin typeface="+mj-lt"/>
              </a:rPr>
              <a:t>dimungkinkan</a:t>
            </a:r>
            <a:r>
              <a:rPr lang="en-US" dirty="0" smtClean="0">
                <a:latin typeface="+mj-lt"/>
              </a:rPr>
              <a:t> </a:t>
            </a:r>
            <a:r>
              <a:rPr lang="en-US" dirty="0" err="1" smtClean="0">
                <a:latin typeface="+mj-lt"/>
              </a:rPr>
              <a:t>untuk</a:t>
            </a:r>
            <a:r>
              <a:rPr lang="en-US" dirty="0" smtClean="0">
                <a:latin typeface="+mj-lt"/>
              </a:rPr>
              <a:t> </a:t>
            </a:r>
            <a:r>
              <a:rPr lang="en-US" dirty="0" err="1" smtClean="0">
                <a:latin typeface="+mj-lt"/>
              </a:rPr>
              <a:t>memberikan</a:t>
            </a:r>
            <a:r>
              <a:rPr lang="en-US" dirty="0" smtClean="0">
                <a:latin typeface="+mj-lt"/>
              </a:rPr>
              <a:t> </a:t>
            </a:r>
            <a:r>
              <a:rPr lang="en-US" dirty="0" err="1" smtClean="0">
                <a:latin typeface="+mj-lt"/>
              </a:rPr>
              <a:t>penyelenggaraan</a:t>
            </a:r>
            <a:r>
              <a:rPr lang="en-US" dirty="0" smtClean="0">
                <a:latin typeface="+mj-lt"/>
              </a:rPr>
              <a:t> </a:t>
            </a:r>
            <a:r>
              <a:rPr lang="en-US" dirty="0" err="1" smtClean="0">
                <a:latin typeface="+mj-lt"/>
              </a:rPr>
              <a:t>pelayanan</a:t>
            </a:r>
            <a:r>
              <a:rPr lang="en-US" dirty="0" smtClean="0">
                <a:latin typeface="+mj-lt"/>
              </a:rPr>
              <a:t> </a:t>
            </a:r>
            <a:r>
              <a:rPr lang="en-US" dirty="0" err="1" smtClean="0">
                <a:latin typeface="+mj-lt"/>
              </a:rPr>
              <a:t>khusus</a:t>
            </a:r>
            <a:r>
              <a:rPr lang="en-US" dirty="0" smtClean="0">
                <a:latin typeface="+mj-lt"/>
              </a:rPr>
              <a:t>, </a:t>
            </a:r>
            <a:r>
              <a:rPr lang="en-US" dirty="0" err="1" smtClean="0">
                <a:latin typeface="+mj-lt"/>
              </a:rPr>
              <a:t>dengan</a:t>
            </a:r>
            <a:r>
              <a:rPr lang="en-US" dirty="0" smtClean="0">
                <a:latin typeface="+mj-lt"/>
              </a:rPr>
              <a:t> </a:t>
            </a:r>
            <a:r>
              <a:rPr lang="en-US" dirty="0" err="1" smtClean="0">
                <a:latin typeface="+mj-lt"/>
              </a:rPr>
              <a:t>ketentuan</a:t>
            </a:r>
            <a:r>
              <a:rPr lang="en-US" dirty="0" smtClean="0">
                <a:latin typeface="+mj-lt"/>
              </a:rPr>
              <a:t> </a:t>
            </a:r>
            <a:r>
              <a:rPr lang="en-US" dirty="0" err="1" smtClean="0">
                <a:latin typeface="+mj-lt"/>
              </a:rPr>
              <a:t>seimbang</a:t>
            </a:r>
            <a:r>
              <a:rPr lang="en-US" dirty="0" smtClean="0">
                <a:latin typeface="+mj-lt"/>
              </a:rPr>
              <a:t> </a:t>
            </a:r>
            <a:r>
              <a:rPr lang="en-US" dirty="0" err="1" smtClean="0">
                <a:latin typeface="+mj-lt"/>
              </a:rPr>
              <a:t>dengan</a:t>
            </a:r>
            <a:r>
              <a:rPr lang="en-US" dirty="0" smtClean="0">
                <a:latin typeface="+mj-lt"/>
              </a:rPr>
              <a:t> </a:t>
            </a:r>
            <a:r>
              <a:rPr lang="en-US" dirty="0" err="1" smtClean="0">
                <a:latin typeface="+mj-lt"/>
              </a:rPr>
              <a:t>biaya</a:t>
            </a:r>
            <a:r>
              <a:rPr lang="en-US" dirty="0" smtClean="0">
                <a:latin typeface="+mj-lt"/>
              </a:rPr>
              <a:t> yang </a:t>
            </a:r>
            <a:r>
              <a:rPr lang="en-US" dirty="0" err="1" smtClean="0">
                <a:latin typeface="+mj-lt"/>
              </a:rPr>
              <a:t>dikeluarkan</a:t>
            </a:r>
            <a:r>
              <a:rPr lang="en-US" dirty="0" smtClean="0">
                <a:latin typeface="+mj-lt"/>
              </a:rPr>
              <a:t> </a:t>
            </a:r>
            <a:r>
              <a:rPr lang="en-US" dirty="0" err="1" smtClean="0">
                <a:latin typeface="+mj-lt"/>
              </a:rPr>
              <a:t>sepanjang</a:t>
            </a:r>
            <a:r>
              <a:rPr lang="en-US" dirty="0" smtClean="0">
                <a:latin typeface="+mj-lt"/>
              </a:rPr>
              <a:t> </a:t>
            </a:r>
            <a:r>
              <a:rPr lang="en-US" dirty="0" err="1" smtClean="0">
                <a:latin typeface="+mj-lt"/>
              </a:rPr>
              <a:t>tidak</a:t>
            </a:r>
            <a:r>
              <a:rPr lang="en-US" dirty="0" smtClean="0">
                <a:latin typeface="+mj-lt"/>
              </a:rPr>
              <a:t> </a:t>
            </a:r>
            <a:r>
              <a:rPr lang="en-US" dirty="0" err="1" smtClean="0">
                <a:latin typeface="+mj-lt"/>
              </a:rPr>
              <a:t>bertentangan</a:t>
            </a:r>
            <a:r>
              <a:rPr lang="en-US" dirty="0" smtClean="0">
                <a:latin typeface="+mj-lt"/>
              </a:rPr>
              <a:t> </a:t>
            </a:r>
            <a:r>
              <a:rPr lang="en-US" dirty="0" err="1" smtClean="0">
                <a:latin typeface="+mj-lt"/>
              </a:rPr>
              <a:t>dengan</a:t>
            </a:r>
            <a:r>
              <a:rPr lang="en-US" dirty="0" smtClean="0">
                <a:latin typeface="+mj-lt"/>
              </a:rPr>
              <a:t> </a:t>
            </a:r>
            <a:r>
              <a:rPr lang="en-US" dirty="0" err="1" smtClean="0">
                <a:latin typeface="+mj-lt"/>
              </a:rPr>
              <a:t>peraturan</a:t>
            </a:r>
            <a:r>
              <a:rPr lang="en-US" dirty="0" smtClean="0">
                <a:latin typeface="+mj-lt"/>
              </a:rPr>
              <a:t> </a:t>
            </a:r>
            <a:r>
              <a:rPr lang="en-US" dirty="0" err="1" smtClean="0">
                <a:latin typeface="+mj-lt"/>
              </a:rPr>
              <a:t>perundangan</a:t>
            </a:r>
            <a:r>
              <a:rPr lang="en-US" dirty="0" smtClean="0">
                <a:latin typeface="+mj-lt"/>
              </a:rPr>
              <a:t> </a:t>
            </a:r>
            <a:r>
              <a:rPr lang="en-US" dirty="0" err="1" smtClean="0">
                <a:latin typeface="+mj-lt"/>
              </a:rPr>
              <a:t>seperti</a:t>
            </a:r>
            <a:r>
              <a:rPr lang="en-US" dirty="0" smtClean="0">
                <a:latin typeface="+mj-lt"/>
              </a:rPr>
              <a:t> </a:t>
            </a:r>
            <a:r>
              <a:rPr lang="en-US" dirty="0" err="1" smtClean="0">
                <a:latin typeface="+mj-lt"/>
              </a:rPr>
              <a:t>ruang</a:t>
            </a:r>
            <a:r>
              <a:rPr lang="en-US" dirty="0" smtClean="0">
                <a:latin typeface="+mj-lt"/>
              </a:rPr>
              <a:t> </a:t>
            </a:r>
            <a:r>
              <a:rPr lang="en-US" dirty="0" err="1" smtClean="0">
                <a:latin typeface="+mj-lt"/>
              </a:rPr>
              <a:t>perawatan</a:t>
            </a:r>
            <a:r>
              <a:rPr lang="en-US" dirty="0" smtClean="0">
                <a:latin typeface="+mj-lt"/>
              </a:rPr>
              <a:t> VIP di </a:t>
            </a:r>
            <a:r>
              <a:rPr lang="en-US" dirty="0" err="1" smtClean="0">
                <a:latin typeface="+mj-lt"/>
              </a:rPr>
              <a:t>Rumah</a:t>
            </a:r>
            <a:r>
              <a:rPr lang="en-US" dirty="0" smtClean="0">
                <a:latin typeface="+mj-lt"/>
              </a:rPr>
              <a:t> </a:t>
            </a:r>
            <a:r>
              <a:rPr lang="en-US" dirty="0" err="1" smtClean="0">
                <a:latin typeface="+mj-lt"/>
              </a:rPr>
              <a:t>Sakit</a:t>
            </a:r>
            <a:r>
              <a:rPr lang="en-US" dirty="0" smtClean="0">
                <a:latin typeface="+mj-lt"/>
              </a:rPr>
              <a:t>, </a:t>
            </a:r>
            <a:r>
              <a:rPr lang="en-US" dirty="0" err="1" smtClean="0">
                <a:latin typeface="+mj-lt"/>
              </a:rPr>
              <a:t>gerbong</a:t>
            </a:r>
            <a:r>
              <a:rPr lang="en-US" dirty="0" smtClean="0">
                <a:latin typeface="+mj-lt"/>
              </a:rPr>
              <a:t> </a:t>
            </a:r>
            <a:r>
              <a:rPr lang="en-US" dirty="0" err="1" smtClean="0">
                <a:latin typeface="+mj-lt"/>
              </a:rPr>
              <a:t>eksekutif</a:t>
            </a:r>
            <a:r>
              <a:rPr lang="en-US" dirty="0" smtClean="0">
                <a:latin typeface="+mj-lt"/>
              </a:rPr>
              <a:t> </a:t>
            </a:r>
            <a:r>
              <a:rPr lang="en-US" dirty="0" err="1" smtClean="0">
                <a:latin typeface="+mj-lt"/>
              </a:rPr>
              <a:t>kereta</a:t>
            </a:r>
            <a:r>
              <a:rPr lang="en-US" dirty="0" smtClean="0">
                <a:latin typeface="+mj-lt"/>
              </a:rPr>
              <a:t> </a:t>
            </a:r>
            <a:r>
              <a:rPr lang="en-US" dirty="0" err="1" smtClean="0">
                <a:latin typeface="+mj-lt"/>
              </a:rPr>
              <a:t>api</a:t>
            </a:r>
            <a:r>
              <a:rPr lang="en-US" dirty="0" smtClean="0">
                <a:latin typeface="+mj-lt"/>
              </a:rPr>
              <a:t>.</a:t>
            </a:r>
            <a:endParaRPr lang="en-US" dirty="0">
              <a:latin typeface="+mj-lt"/>
            </a:endParaRPr>
          </a:p>
        </p:txBody>
      </p:sp>
    </p:spTree>
    <p:extLst>
      <p:ext uri="{BB962C8B-B14F-4D97-AF65-F5344CB8AC3E}">
        <p14:creationId xmlns:p14="http://schemas.microsoft.com/office/powerpoint/2010/main" val="131769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562074"/>
          </a:xfrm>
        </p:spPr>
        <p:txBody>
          <a:bodyPr>
            <a:noAutofit/>
          </a:bodyPr>
          <a:lstStyle/>
          <a:p>
            <a:r>
              <a:rPr lang="id-ID" sz="3200" b="1" dirty="0" smtClean="0"/>
              <a:t>Asas Pelayanan</a:t>
            </a:r>
            <a:r>
              <a:rPr lang="en-US" sz="3200" b="1" dirty="0" smtClean="0">
                <a:cs typeface="Arial" pitchFamily="34" charset="0"/>
              </a:rPr>
              <a:t> </a:t>
            </a:r>
            <a:r>
              <a:rPr lang="id-ID" sz="3200" b="1" dirty="0" smtClean="0">
                <a:cs typeface="Arial" pitchFamily="34" charset="0"/>
              </a:rPr>
              <a:t>(</a:t>
            </a:r>
            <a:r>
              <a:rPr lang="en-US" sz="3200" b="1" dirty="0" err="1" smtClean="0">
                <a:cs typeface="Arial" pitchFamily="34" charset="0"/>
              </a:rPr>
              <a:t>Kep.MenPan</a:t>
            </a:r>
            <a:r>
              <a:rPr lang="en-US" sz="3200" b="1" dirty="0" smtClean="0">
                <a:cs typeface="Arial" pitchFamily="34" charset="0"/>
              </a:rPr>
              <a:t> No. 63/2004</a:t>
            </a:r>
            <a:r>
              <a:rPr lang="id-ID" sz="3200" b="1" dirty="0" smtClean="0">
                <a:cs typeface="Arial" pitchFamily="34" charset="0"/>
              </a:rPr>
              <a:t>)</a:t>
            </a:r>
            <a:r>
              <a:rPr lang="en-US" sz="3200" b="1" dirty="0" smtClean="0">
                <a:cs typeface="Arial" pitchFamily="34" charset="0"/>
              </a:rPr>
              <a:t> </a:t>
            </a:r>
            <a:endParaRPr lang="id-ID" sz="3200" b="1" dirty="0"/>
          </a:p>
        </p:txBody>
      </p:sp>
      <p:sp>
        <p:nvSpPr>
          <p:cNvPr id="3" name="Content Placeholder 2"/>
          <p:cNvSpPr>
            <a:spLocks noGrp="1"/>
          </p:cNvSpPr>
          <p:nvPr>
            <p:ph idx="1"/>
          </p:nvPr>
        </p:nvSpPr>
        <p:spPr>
          <a:xfrm>
            <a:off x="611560" y="1124744"/>
            <a:ext cx="8075240" cy="5472608"/>
          </a:xfrm>
        </p:spPr>
        <p:txBody>
          <a:bodyPr>
            <a:noAutofit/>
          </a:bodyPr>
          <a:lstStyle/>
          <a:p>
            <a:pPr lvl="0"/>
            <a:r>
              <a:rPr lang="en-US" sz="2400" b="1" dirty="0" err="1" smtClean="0">
                <a:latin typeface="+mj-lt"/>
                <a:cs typeface="Arial" pitchFamily="34" charset="0"/>
              </a:rPr>
              <a:t>Transparansi</a:t>
            </a:r>
            <a:r>
              <a:rPr lang="en-US" sz="2400" b="1" dirty="0" smtClean="0">
                <a:solidFill>
                  <a:srgbClr val="C00000"/>
                </a:solidFill>
                <a:latin typeface="+mj-lt"/>
                <a:cs typeface="Arial" pitchFamily="34" charset="0"/>
              </a:rPr>
              <a:t> :</a:t>
            </a:r>
            <a:r>
              <a:rPr lang="en-US" sz="2400" dirty="0" smtClean="0">
                <a:solidFill>
                  <a:srgbClr val="C00000"/>
                </a:solidFill>
                <a:latin typeface="+mj-lt"/>
                <a:cs typeface="Arial" pitchFamily="34" charset="0"/>
              </a:rPr>
              <a:t> </a:t>
            </a:r>
            <a:r>
              <a:rPr lang="en-US" sz="2400" dirty="0" smtClean="0">
                <a:latin typeface="+mj-lt"/>
                <a:cs typeface="Arial" pitchFamily="34" charset="0"/>
              </a:rPr>
              <a:t>Terbuka, </a:t>
            </a:r>
            <a:r>
              <a:rPr lang="en-US" sz="2400" dirty="0" err="1" smtClean="0">
                <a:latin typeface="+mj-lt"/>
                <a:cs typeface="Arial" pitchFamily="34" charset="0"/>
              </a:rPr>
              <a:t>mudah</a:t>
            </a:r>
            <a:r>
              <a:rPr lang="en-US" sz="2400" dirty="0" smtClean="0">
                <a:latin typeface="+mj-lt"/>
                <a:cs typeface="Arial" pitchFamily="34" charset="0"/>
              </a:rPr>
              <a:t> &amp; </a:t>
            </a:r>
            <a:r>
              <a:rPr lang="en-US" sz="2400" dirty="0" err="1" smtClean="0">
                <a:latin typeface="+mj-lt"/>
                <a:cs typeface="Arial" pitchFamily="34" charset="0"/>
              </a:rPr>
              <a:t>dapat</a:t>
            </a:r>
            <a:r>
              <a:rPr lang="en-US" sz="2400" dirty="0" smtClean="0">
                <a:latin typeface="+mj-lt"/>
                <a:cs typeface="Arial" pitchFamily="34" charset="0"/>
              </a:rPr>
              <a:t> </a:t>
            </a:r>
            <a:r>
              <a:rPr lang="en-US" sz="2400" dirty="0" err="1" smtClean="0">
                <a:latin typeface="+mj-lt"/>
                <a:cs typeface="Arial" pitchFamily="34" charset="0"/>
              </a:rPr>
              <a:t>diakses</a:t>
            </a:r>
            <a:r>
              <a:rPr lang="en-US" sz="2400" dirty="0" smtClean="0">
                <a:latin typeface="+mj-lt"/>
                <a:cs typeface="Arial" pitchFamily="34" charset="0"/>
              </a:rPr>
              <a:t>  </a:t>
            </a:r>
            <a:r>
              <a:rPr lang="en-US" sz="2400" dirty="0" err="1" smtClean="0">
                <a:latin typeface="+mj-lt"/>
                <a:cs typeface="Arial" pitchFamily="34" charset="0"/>
              </a:rPr>
              <a:t>semua</a:t>
            </a:r>
            <a:r>
              <a:rPr lang="en-US" sz="2400" dirty="0" smtClean="0">
                <a:latin typeface="+mj-lt"/>
                <a:cs typeface="Arial" pitchFamily="34" charset="0"/>
              </a:rPr>
              <a:t> </a:t>
            </a:r>
            <a:r>
              <a:rPr lang="en-US" sz="2400" dirty="0" err="1" smtClean="0">
                <a:latin typeface="+mj-lt"/>
                <a:cs typeface="Arial" pitchFamily="34" charset="0"/>
              </a:rPr>
              <a:t>pihak</a:t>
            </a:r>
            <a:r>
              <a:rPr lang="id-ID" sz="2400" dirty="0">
                <a:latin typeface="+mj-lt"/>
                <a:cs typeface="Arial" pitchFamily="34" charset="0"/>
              </a:rPr>
              <a:t> </a:t>
            </a:r>
            <a:r>
              <a:rPr lang="en-US" sz="2400" dirty="0" smtClean="0">
                <a:latin typeface="+mj-lt"/>
                <a:cs typeface="Arial" pitchFamily="34" charset="0"/>
              </a:rPr>
              <a:t>yang </a:t>
            </a:r>
            <a:r>
              <a:rPr lang="en-US" sz="2400" dirty="0" err="1" smtClean="0">
                <a:latin typeface="+mj-lt"/>
                <a:cs typeface="Arial" pitchFamily="34" charset="0"/>
              </a:rPr>
              <a:t>memerlukan</a:t>
            </a:r>
            <a:r>
              <a:rPr lang="en-US" sz="2400" dirty="0" smtClean="0">
                <a:latin typeface="+mj-lt"/>
                <a:cs typeface="Arial" pitchFamily="34" charset="0"/>
              </a:rPr>
              <a:t> &amp; </a:t>
            </a:r>
            <a:r>
              <a:rPr lang="en-US" sz="2400" dirty="0" err="1" smtClean="0">
                <a:latin typeface="+mj-lt"/>
                <a:cs typeface="Arial" pitchFamily="34" charset="0"/>
              </a:rPr>
              <a:t>disediakan</a:t>
            </a:r>
            <a:r>
              <a:rPr lang="en-US" sz="2400" dirty="0" smtClean="0">
                <a:latin typeface="+mj-lt"/>
                <a:cs typeface="Arial" pitchFamily="34" charset="0"/>
              </a:rPr>
              <a:t> </a:t>
            </a:r>
            <a:r>
              <a:rPr lang="id-ID" sz="2400" dirty="0" smtClean="0">
                <a:latin typeface="+mj-lt"/>
                <a:cs typeface="Arial" pitchFamily="34" charset="0"/>
              </a:rPr>
              <a:t>serta</a:t>
            </a:r>
            <a:r>
              <a:rPr lang="en-US" sz="2400" dirty="0" smtClean="0">
                <a:latin typeface="+mj-lt"/>
                <a:cs typeface="Arial" pitchFamily="34" charset="0"/>
              </a:rPr>
              <a:t> </a:t>
            </a:r>
            <a:r>
              <a:rPr lang="en-US" sz="2400" dirty="0" err="1" smtClean="0">
                <a:latin typeface="+mj-lt"/>
                <a:cs typeface="Arial" pitchFamily="34" charset="0"/>
              </a:rPr>
              <a:t>mudah</a:t>
            </a:r>
            <a:r>
              <a:rPr lang="en-US" sz="2400" dirty="0" smtClean="0">
                <a:latin typeface="+mj-lt"/>
                <a:cs typeface="Arial" pitchFamily="34" charset="0"/>
              </a:rPr>
              <a:t> </a:t>
            </a:r>
            <a:r>
              <a:rPr lang="en-US" sz="2400" dirty="0" err="1" smtClean="0">
                <a:latin typeface="+mj-lt"/>
                <a:cs typeface="Arial" pitchFamily="34" charset="0"/>
              </a:rPr>
              <a:t>dimengerti</a:t>
            </a:r>
            <a:r>
              <a:rPr lang="en-US" sz="2400" dirty="0" smtClean="0">
                <a:latin typeface="+mj-lt"/>
                <a:cs typeface="Arial" pitchFamily="34" charset="0"/>
              </a:rPr>
              <a:t>.</a:t>
            </a:r>
          </a:p>
          <a:p>
            <a:pPr lvl="0"/>
            <a:r>
              <a:rPr lang="en-US" sz="2400" b="1" dirty="0" err="1" smtClean="0">
                <a:latin typeface="+mj-lt"/>
                <a:cs typeface="Arial" pitchFamily="34" charset="0"/>
              </a:rPr>
              <a:t>Akuntabilitas</a:t>
            </a:r>
            <a:r>
              <a:rPr lang="en-US" sz="2400" dirty="0" smtClean="0">
                <a:latin typeface="+mj-lt"/>
                <a:cs typeface="Arial" pitchFamily="34" charset="0"/>
              </a:rPr>
              <a:t>: </a:t>
            </a:r>
            <a:r>
              <a:rPr lang="en-US" sz="2400" dirty="0" err="1" smtClean="0">
                <a:latin typeface="+mj-lt"/>
                <a:cs typeface="Arial" pitchFamily="34" charset="0"/>
              </a:rPr>
              <a:t>Dapat</a:t>
            </a:r>
            <a:r>
              <a:rPr lang="en-US" sz="2400" dirty="0" smtClean="0">
                <a:latin typeface="+mj-lt"/>
                <a:cs typeface="Arial" pitchFamily="34" charset="0"/>
              </a:rPr>
              <a:t> </a:t>
            </a:r>
            <a:r>
              <a:rPr lang="en-US" sz="2400" dirty="0" err="1" smtClean="0">
                <a:latin typeface="+mj-lt"/>
                <a:cs typeface="Arial" pitchFamily="34" charset="0"/>
              </a:rPr>
              <a:t>dipertanggungjawabkan</a:t>
            </a:r>
            <a:r>
              <a:rPr lang="en-US" sz="2400" dirty="0" smtClean="0">
                <a:latin typeface="+mj-lt"/>
                <a:cs typeface="Arial" pitchFamily="34" charset="0"/>
              </a:rPr>
              <a:t> </a:t>
            </a:r>
            <a:r>
              <a:rPr lang="en-US" sz="2400" dirty="0" err="1" smtClean="0">
                <a:latin typeface="+mj-lt"/>
                <a:cs typeface="Arial" pitchFamily="34" charset="0"/>
              </a:rPr>
              <a:t>sesuai</a:t>
            </a:r>
            <a:r>
              <a:rPr lang="en-US" sz="2400" dirty="0" smtClean="0">
                <a:latin typeface="+mj-lt"/>
                <a:cs typeface="Arial" pitchFamily="34" charset="0"/>
              </a:rPr>
              <a:t> </a:t>
            </a:r>
            <a:r>
              <a:rPr lang="id-ID" sz="2400" dirty="0" smtClean="0">
                <a:latin typeface="+mj-lt"/>
                <a:cs typeface="Arial" pitchFamily="34" charset="0"/>
              </a:rPr>
              <a:t>UU</a:t>
            </a:r>
            <a:r>
              <a:rPr lang="en-US" sz="2400" dirty="0" smtClean="0">
                <a:latin typeface="+mj-lt"/>
                <a:cs typeface="Arial" pitchFamily="34" charset="0"/>
              </a:rPr>
              <a:t> </a:t>
            </a:r>
            <a:endParaRPr lang="id-ID" sz="2400" dirty="0" smtClean="0">
              <a:latin typeface="+mj-lt"/>
              <a:cs typeface="Arial" pitchFamily="34" charset="0"/>
            </a:endParaRPr>
          </a:p>
          <a:p>
            <a:pPr lvl="0"/>
            <a:r>
              <a:rPr lang="en-US" sz="2400" b="1" dirty="0" err="1" smtClean="0">
                <a:latin typeface="+mj-lt"/>
                <a:cs typeface="Arial" pitchFamily="34" charset="0"/>
              </a:rPr>
              <a:t>Kondisional</a:t>
            </a:r>
            <a:r>
              <a:rPr lang="en-US" sz="2400" b="1" dirty="0" smtClean="0">
                <a:latin typeface="+mj-lt"/>
                <a:cs typeface="Arial" pitchFamily="34" charset="0"/>
              </a:rPr>
              <a:t>: </a:t>
            </a:r>
            <a:r>
              <a:rPr lang="en-US" sz="2400" dirty="0" err="1" smtClean="0">
                <a:latin typeface="+mj-lt"/>
                <a:cs typeface="Arial" pitchFamily="34" charset="0"/>
              </a:rPr>
              <a:t>sesuai</a:t>
            </a:r>
            <a:r>
              <a:rPr lang="en-US" sz="2400" dirty="0" smtClean="0">
                <a:latin typeface="+mj-lt"/>
                <a:cs typeface="Arial" pitchFamily="34" charset="0"/>
              </a:rPr>
              <a:t> dg </a:t>
            </a:r>
            <a:r>
              <a:rPr lang="en-US" sz="2400" dirty="0" err="1" smtClean="0">
                <a:latin typeface="+mj-lt"/>
                <a:cs typeface="Arial" pitchFamily="34" charset="0"/>
              </a:rPr>
              <a:t>kondisi</a:t>
            </a:r>
            <a:r>
              <a:rPr lang="en-US" sz="2400" dirty="0" smtClean="0">
                <a:latin typeface="+mj-lt"/>
                <a:cs typeface="Arial" pitchFamily="34" charset="0"/>
              </a:rPr>
              <a:t> &amp; </a:t>
            </a:r>
            <a:r>
              <a:rPr lang="en-US" sz="2400" dirty="0" err="1" smtClean="0">
                <a:latin typeface="+mj-lt"/>
                <a:cs typeface="Arial" pitchFamily="34" charset="0"/>
              </a:rPr>
              <a:t>kemampuan</a:t>
            </a:r>
            <a:r>
              <a:rPr lang="en-US" sz="2400" dirty="0" smtClean="0">
                <a:latin typeface="+mj-lt"/>
                <a:cs typeface="Arial" pitchFamily="34" charset="0"/>
              </a:rPr>
              <a:t> </a:t>
            </a:r>
            <a:r>
              <a:rPr lang="en-US" sz="2400" dirty="0" err="1" smtClean="0">
                <a:latin typeface="+mj-lt"/>
                <a:cs typeface="Arial" pitchFamily="34" charset="0"/>
              </a:rPr>
              <a:t>pemberi</a:t>
            </a:r>
            <a:r>
              <a:rPr lang="en-US" sz="2400" dirty="0" smtClean="0">
                <a:latin typeface="+mj-lt"/>
                <a:cs typeface="Arial" pitchFamily="34" charset="0"/>
              </a:rPr>
              <a:t> </a:t>
            </a:r>
            <a:r>
              <a:rPr lang="id-ID" sz="2400" dirty="0" smtClean="0">
                <a:latin typeface="+mj-lt"/>
                <a:cs typeface="Arial" pitchFamily="34" charset="0"/>
              </a:rPr>
              <a:t>&amp; </a:t>
            </a:r>
            <a:r>
              <a:rPr lang="en-US" sz="2400" dirty="0" err="1" smtClean="0">
                <a:latin typeface="+mj-lt"/>
                <a:cs typeface="Arial" pitchFamily="34" charset="0"/>
              </a:rPr>
              <a:t>penerima</a:t>
            </a:r>
            <a:r>
              <a:rPr lang="en-US" sz="2400" dirty="0" smtClean="0">
                <a:latin typeface="+mj-lt"/>
                <a:cs typeface="Arial" pitchFamily="34" charset="0"/>
              </a:rPr>
              <a:t> </a:t>
            </a:r>
            <a:r>
              <a:rPr lang="en-US" sz="2400" dirty="0" err="1" smtClean="0">
                <a:latin typeface="+mj-lt"/>
                <a:cs typeface="Arial" pitchFamily="34" charset="0"/>
              </a:rPr>
              <a:t>pelayanan</a:t>
            </a:r>
            <a:r>
              <a:rPr lang="en-US" sz="2400" dirty="0" smtClean="0">
                <a:latin typeface="+mj-lt"/>
                <a:cs typeface="Arial" pitchFamily="34" charset="0"/>
              </a:rPr>
              <a:t>  d</a:t>
            </a:r>
            <a:r>
              <a:rPr lang="id-ID" sz="2400" dirty="0" smtClean="0">
                <a:latin typeface="+mj-lt"/>
                <a:cs typeface="Arial" pitchFamily="34" charset="0"/>
              </a:rPr>
              <a:t>g </a:t>
            </a:r>
            <a:r>
              <a:rPr lang="en-US" sz="2400" dirty="0" err="1" smtClean="0">
                <a:latin typeface="+mj-lt"/>
                <a:cs typeface="Arial" pitchFamily="34" charset="0"/>
              </a:rPr>
              <a:t>berprinsip</a:t>
            </a:r>
            <a:r>
              <a:rPr lang="en-US" sz="2400" dirty="0" smtClean="0">
                <a:latin typeface="+mj-lt"/>
                <a:cs typeface="Arial" pitchFamily="34" charset="0"/>
              </a:rPr>
              <a:t> </a:t>
            </a:r>
            <a:r>
              <a:rPr lang="en-US" sz="2400" dirty="0" err="1" smtClean="0">
                <a:latin typeface="+mj-lt"/>
                <a:cs typeface="Arial" pitchFamily="34" charset="0"/>
              </a:rPr>
              <a:t>efesiensi</a:t>
            </a:r>
            <a:r>
              <a:rPr lang="en-US" sz="2400" dirty="0" smtClean="0">
                <a:latin typeface="+mj-lt"/>
                <a:cs typeface="Arial" pitchFamily="34" charset="0"/>
              </a:rPr>
              <a:t> &amp; </a:t>
            </a:r>
            <a:r>
              <a:rPr lang="en-US" sz="2400" dirty="0" err="1" smtClean="0">
                <a:latin typeface="+mj-lt"/>
                <a:cs typeface="Arial" pitchFamily="34" charset="0"/>
              </a:rPr>
              <a:t>efektifitas</a:t>
            </a:r>
            <a:r>
              <a:rPr lang="en-US" sz="2400" dirty="0" smtClean="0">
                <a:latin typeface="+mj-lt"/>
                <a:cs typeface="Arial" pitchFamily="34" charset="0"/>
              </a:rPr>
              <a:t>.</a:t>
            </a:r>
          </a:p>
          <a:p>
            <a:pPr lvl="0"/>
            <a:r>
              <a:rPr lang="en-US" sz="2400" b="1" dirty="0" err="1" smtClean="0">
                <a:latin typeface="+mj-lt"/>
                <a:cs typeface="Arial" pitchFamily="34" charset="0"/>
              </a:rPr>
              <a:t>Partisipatif</a:t>
            </a:r>
            <a:r>
              <a:rPr lang="en-US" sz="2400" b="1" dirty="0" smtClean="0">
                <a:latin typeface="+mj-lt"/>
                <a:cs typeface="Arial" pitchFamily="34" charset="0"/>
              </a:rPr>
              <a:t>: </a:t>
            </a:r>
            <a:r>
              <a:rPr lang="en-US" sz="2400" dirty="0" err="1" smtClean="0">
                <a:latin typeface="+mj-lt"/>
                <a:cs typeface="Arial" pitchFamily="34" charset="0"/>
              </a:rPr>
              <a:t>Mendorong</a:t>
            </a:r>
            <a:r>
              <a:rPr lang="en-US" sz="2400" dirty="0" smtClean="0">
                <a:latin typeface="+mj-lt"/>
                <a:cs typeface="Arial" pitchFamily="34" charset="0"/>
              </a:rPr>
              <a:t> </a:t>
            </a:r>
            <a:r>
              <a:rPr lang="en-US" sz="2400" dirty="0" err="1" smtClean="0">
                <a:latin typeface="+mj-lt"/>
                <a:cs typeface="Arial" pitchFamily="34" charset="0"/>
              </a:rPr>
              <a:t>peran</a:t>
            </a:r>
            <a:r>
              <a:rPr lang="en-US" sz="2400" dirty="0" smtClean="0">
                <a:latin typeface="+mj-lt"/>
                <a:cs typeface="Arial" pitchFamily="34" charset="0"/>
              </a:rPr>
              <a:t> </a:t>
            </a:r>
            <a:r>
              <a:rPr lang="en-US" sz="2400" dirty="0" err="1" smtClean="0">
                <a:latin typeface="+mj-lt"/>
                <a:cs typeface="Arial" pitchFamily="34" charset="0"/>
              </a:rPr>
              <a:t>masyarakat</a:t>
            </a:r>
            <a:r>
              <a:rPr lang="en-US" sz="2400" dirty="0" smtClean="0">
                <a:latin typeface="+mj-lt"/>
                <a:cs typeface="Arial" pitchFamily="34" charset="0"/>
              </a:rPr>
              <a:t> </a:t>
            </a:r>
            <a:r>
              <a:rPr lang="en-US" sz="2400" dirty="0" err="1" smtClean="0">
                <a:latin typeface="+mj-lt"/>
                <a:cs typeface="Arial" pitchFamily="34" charset="0"/>
              </a:rPr>
              <a:t>dlm</a:t>
            </a:r>
            <a:r>
              <a:rPr lang="id-ID" sz="2400" dirty="0" smtClean="0">
                <a:latin typeface="+mj-lt"/>
                <a:cs typeface="Arial" pitchFamily="34" charset="0"/>
              </a:rPr>
              <a:t> </a:t>
            </a:r>
            <a:r>
              <a:rPr lang="en-US" sz="2400" dirty="0" err="1" smtClean="0">
                <a:latin typeface="+mj-lt"/>
                <a:cs typeface="Arial" pitchFamily="34" charset="0"/>
              </a:rPr>
              <a:t>menyelenggarakan</a:t>
            </a:r>
            <a:r>
              <a:rPr lang="en-US" sz="2400" dirty="0" smtClean="0">
                <a:latin typeface="+mj-lt"/>
                <a:cs typeface="Arial" pitchFamily="34" charset="0"/>
              </a:rPr>
              <a:t> </a:t>
            </a:r>
            <a:r>
              <a:rPr lang="en-US" sz="2400" dirty="0" err="1" smtClean="0">
                <a:latin typeface="+mj-lt"/>
                <a:cs typeface="Arial" pitchFamily="34" charset="0"/>
              </a:rPr>
              <a:t>pelayanan</a:t>
            </a:r>
            <a:r>
              <a:rPr lang="en-US" sz="2400" dirty="0" smtClean="0">
                <a:latin typeface="+mj-lt"/>
                <a:cs typeface="Arial" pitchFamily="34" charset="0"/>
              </a:rPr>
              <a:t>   </a:t>
            </a:r>
            <a:r>
              <a:rPr lang="en-US" sz="2400" dirty="0" err="1" smtClean="0">
                <a:latin typeface="+mj-lt"/>
                <a:cs typeface="Arial" pitchFamily="34" charset="0"/>
              </a:rPr>
              <a:t>memperhatikan</a:t>
            </a:r>
            <a:r>
              <a:rPr lang="en-US" sz="2400" dirty="0" smtClean="0">
                <a:latin typeface="+mj-lt"/>
                <a:cs typeface="Arial" pitchFamily="34" charset="0"/>
              </a:rPr>
              <a:t> </a:t>
            </a:r>
            <a:r>
              <a:rPr lang="en-US" sz="2400" dirty="0" err="1" smtClean="0">
                <a:latin typeface="+mj-lt"/>
                <a:cs typeface="Arial" pitchFamily="34" charset="0"/>
              </a:rPr>
              <a:t>aspirasi</a:t>
            </a:r>
            <a:r>
              <a:rPr lang="en-US" sz="2400" dirty="0" smtClean="0">
                <a:latin typeface="+mj-lt"/>
                <a:cs typeface="Arial" pitchFamily="34" charset="0"/>
              </a:rPr>
              <a:t> , </a:t>
            </a:r>
            <a:r>
              <a:rPr lang="en-US" sz="2400" dirty="0" err="1" smtClean="0">
                <a:latin typeface="+mj-lt"/>
                <a:cs typeface="Arial" pitchFamily="34" charset="0"/>
              </a:rPr>
              <a:t>kebutuhan</a:t>
            </a:r>
            <a:r>
              <a:rPr lang="en-US" sz="2400" dirty="0" smtClean="0">
                <a:latin typeface="+mj-lt"/>
                <a:cs typeface="Arial" pitchFamily="34" charset="0"/>
              </a:rPr>
              <a:t> &amp; </a:t>
            </a:r>
            <a:r>
              <a:rPr lang="en-US" sz="2400" dirty="0" err="1" smtClean="0">
                <a:latin typeface="+mj-lt"/>
                <a:cs typeface="Arial" pitchFamily="34" charset="0"/>
              </a:rPr>
              <a:t>harapan</a:t>
            </a:r>
            <a:r>
              <a:rPr lang="en-US" sz="2400" dirty="0" smtClean="0">
                <a:latin typeface="+mj-lt"/>
                <a:cs typeface="Arial" pitchFamily="34" charset="0"/>
              </a:rPr>
              <a:t> </a:t>
            </a:r>
            <a:r>
              <a:rPr lang="en-US" sz="2400" dirty="0" err="1" smtClean="0">
                <a:latin typeface="+mj-lt"/>
                <a:cs typeface="Arial" pitchFamily="34" charset="0"/>
              </a:rPr>
              <a:t>masyarakat</a:t>
            </a:r>
            <a:r>
              <a:rPr lang="en-US" sz="2400" dirty="0" smtClean="0">
                <a:latin typeface="+mj-lt"/>
                <a:cs typeface="Arial" pitchFamily="34" charset="0"/>
              </a:rPr>
              <a:t>.</a:t>
            </a:r>
          </a:p>
          <a:p>
            <a:pPr lvl="0"/>
            <a:r>
              <a:rPr lang="en-US" sz="2400" b="1" dirty="0" err="1" smtClean="0">
                <a:latin typeface="+mj-lt"/>
                <a:cs typeface="Arial" pitchFamily="34" charset="0"/>
              </a:rPr>
              <a:t>Kesamaan</a:t>
            </a:r>
            <a:r>
              <a:rPr lang="en-US" sz="2400" b="1" dirty="0" smtClean="0">
                <a:latin typeface="+mj-lt"/>
                <a:cs typeface="Arial" pitchFamily="34" charset="0"/>
              </a:rPr>
              <a:t> </a:t>
            </a:r>
            <a:r>
              <a:rPr lang="en-US" sz="2400" b="1" dirty="0" err="1" smtClean="0">
                <a:latin typeface="+mj-lt"/>
                <a:cs typeface="Arial" pitchFamily="34" charset="0"/>
              </a:rPr>
              <a:t>hak</a:t>
            </a:r>
            <a:r>
              <a:rPr lang="en-US" sz="2400" b="1" dirty="0" smtClean="0">
                <a:latin typeface="+mj-lt"/>
                <a:cs typeface="Arial" pitchFamily="34" charset="0"/>
              </a:rPr>
              <a:t>:</a:t>
            </a:r>
            <a:r>
              <a:rPr lang="id-ID" sz="2400" b="1" dirty="0" smtClean="0">
                <a:latin typeface="+mj-lt"/>
                <a:cs typeface="Arial" pitchFamily="34" charset="0"/>
              </a:rPr>
              <a:t> </a:t>
            </a:r>
            <a:r>
              <a:rPr lang="en-US" sz="2400" dirty="0" err="1" smtClean="0">
                <a:latin typeface="+mj-lt"/>
                <a:cs typeface="Arial" pitchFamily="34" charset="0"/>
              </a:rPr>
              <a:t>tidak</a:t>
            </a:r>
            <a:r>
              <a:rPr lang="en-US" sz="2400" dirty="0" smtClean="0">
                <a:latin typeface="+mj-lt"/>
                <a:cs typeface="Arial" pitchFamily="34" charset="0"/>
              </a:rPr>
              <a:t> </a:t>
            </a:r>
            <a:r>
              <a:rPr lang="en-US" sz="2400" dirty="0" err="1" smtClean="0">
                <a:latin typeface="+mj-lt"/>
                <a:cs typeface="Arial" pitchFamily="34" charset="0"/>
              </a:rPr>
              <a:t>deskriminatif</a:t>
            </a:r>
            <a:r>
              <a:rPr lang="en-US" sz="2400" dirty="0" smtClean="0">
                <a:latin typeface="+mj-lt"/>
                <a:cs typeface="Arial" pitchFamily="34" charset="0"/>
              </a:rPr>
              <a:t> /</a:t>
            </a:r>
            <a:r>
              <a:rPr lang="en-US" sz="2400" dirty="0" err="1" smtClean="0">
                <a:latin typeface="+mj-lt"/>
                <a:cs typeface="Arial" pitchFamily="34" charset="0"/>
              </a:rPr>
              <a:t>membedakan</a:t>
            </a:r>
            <a:r>
              <a:rPr lang="en-US" sz="2400" dirty="0" smtClean="0">
                <a:latin typeface="+mj-lt"/>
                <a:cs typeface="Arial" pitchFamily="34" charset="0"/>
              </a:rPr>
              <a:t> </a:t>
            </a:r>
            <a:r>
              <a:rPr lang="en-US" sz="2400" dirty="0" err="1" smtClean="0">
                <a:latin typeface="+mj-lt"/>
                <a:cs typeface="Arial" pitchFamily="34" charset="0"/>
              </a:rPr>
              <a:t>suku</a:t>
            </a:r>
            <a:r>
              <a:rPr lang="en-US" sz="2400" dirty="0" smtClean="0">
                <a:latin typeface="+mj-lt"/>
                <a:cs typeface="Arial" pitchFamily="34" charset="0"/>
              </a:rPr>
              <a:t>, </a:t>
            </a:r>
            <a:r>
              <a:rPr lang="en-US" sz="2400" dirty="0" err="1" smtClean="0">
                <a:latin typeface="+mj-lt"/>
                <a:cs typeface="Arial" pitchFamily="34" charset="0"/>
              </a:rPr>
              <a:t>ras</a:t>
            </a:r>
            <a:r>
              <a:rPr lang="en-US" sz="2400" dirty="0" smtClean="0">
                <a:latin typeface="+mj-lt"/>
                <a:cs typeface="Arial" pitchFamily="34" charset="0"/>
              </a:rPr>
              <a:t>, </a:t>
            </a:r>
          </a:p>
          <a:p>
            <a:pPr marL="0" lvl="0" indent="0">
              <a:buNone/>
            </a:pPr>
            <a:r>
              <a:rPr lang="en-US" sz="2400" dirty="0" smtClean="0">
                <a:latin typeface="+mj-lt"/>
                <a:cs typeface="Arial" pitchFamily="34" charset="0"/>
              </a:rPr>
              <a:t>   </a:t>
            </a:r>
            <a:r>
              <a:rPr lang="id-ID" sz="2400" dirty="0" smtClean="0">
                <a:latin typeface="+mj-lt"/>
                <a:cs typeface="Arial" pitchFamily="34" charset="0"/>
              </a:rPr>
              <a:t>  </a:t>
            </a:r>
            <a:r>
              <a:rPr lang="en-US" sz="2400" dirty="0" smtClean="0">
                <a:latin typeface="+mj-lt"/>
                <a:cs typeface="Arial" pitchFamily="34" charset="0"/>
              </a:rPr>
              <a:t>agama, </a:t>
            </a:r>
            <a:r>
              <a:rPr lang="en-US" sz="2400" dirty="0" err="1" smtClean="0">
                <a:latin typeface="+mj-lt"/>
                <a:cs typeface="Arial" pitchFamily="34" charset="0"/>
              </a:rPr>
              <a:t>golongan</a:t>
            </a:r>
            <a:r>
              <a:rPr lang="en-US" sz="2400" dirty="0" smtClean="0">
                <a:latin typeface="+mj-lt"/>
                <a:cs typeface="Arial" pitchFamily="34" charset="0"/>
              </a:rPr>
              <a:t>, gender &amp; status </a:t>
            </a:r>
            <a:r>
              <a:rPr lang="en-US" sz="2400" dirty="0" err="1" smtClean="0">
                <a:latin typeface="+mj-lt"/>
                <a:cs typeface="Arial" pitchFamily="34" charset="0"/>
              </a:rPr>
              <a:t>ekonomi</a:t>
            </a:r>
            <a:endParaRPr lang="en-US" sz="2400" dirty="0" smtClean="0">
              <a:latin typeface="+mj-lt"/>
              <a:cs typeface="Arial" pitchFamily="34" charset="0"/>
            </a:endParaRPr>
          </a:p>
          <a:p>
            <a:pPr lvl="0"/>
            <a:r>
              <a:rPr lang="en-US" sz="2400" b="1" dirty="0" err="1" smtClean="0">
                <a:latin typeface="+mj-lt"/>
                <a:cs typeface="Arial" pitchFamily="34" charset="0"/>
              </a:rPr>
              <a:t>Keseimbangan</a:t>
            </a:r>
            <a:r>
              <a:rPr lang="en-US" sz="2400" b="1" dirty="0" smtClean="0">
                <a:latin typeface="+mj-lt"/>
                <a:cs typeface="Arial" pitchFamily="34" charset="0"/>
              </a:rPr>
              <a:t> </a:t>
            </a:r>
            <a:r>
              <a:rPr lang="en-US" sz="2400" b="1" dirty="0" err="1" smtClean="0">
                <a:latin typeface="+mj-lt"/>
                <a:cs typeface="Arial" pitchFamily="34" charset="0"/>
              </a:rPr>
              <a:t>hak</a:t>
            </a:r>
            <a:r>
              <a:rPr lang="en-US" sz="2400" b="1" dirty="0" smtClean="0">
                <a:latin typeface="+mj-lt"/>
                <a:cs typeface="Arial" pitchFamily="34" charset="0"/>
              </a:rPr>
              <a:t> </a:t>
            </a:r>
            <a:r>
              <a:rPr lang="en-US" sz="2400" b="1" dirty="0" err="1" smtClean="0">
                <a:latin typeface="+mj-lt"/>
                <a:cs typeface="Arial" pitchFamily="34" charset="0"/>
              </a:rPr>
              <a:t>dan</a:t>
            </a:r>
            <a:r>
              <a:rPr lang="en-US" sz="2400" b="1" dirty="0" smtClean="0">
                <a:latin typeface="+mj-lt"/>
                <a:cs typeface="Arial" pitchFamily="34" charset="0"/>
              </a:rPr>
              <a:t> </a:t>
            </a:r>
            <a:r>
              <a:rPr lang="en-US" sz="2400" b="1" dirty="0" err="1" smtClean="0">
                <a:latin typeface="+mj-lt"/>
                <a:cs typeface="Arial" pitchFamily="34" charset="0"/>
              </a:rPr>
              <a:t>kewajiban</a:t>
            </a:r>
            <a:r>
              <a:rPr lang="en-US" sz="2400" b="1" dirty="0" smtClean="0">
                <a:solidFill>
                  <a:srgbClr val="C00000"/>
                </a:solidFill>
                <a:latin typeface="+mj-lt"/>
                <a:cs typeface="Arial" pitchFamily="34" charset="0"/>
              </a:rPr>
              <a:t>:</a:t>
            </a:r>
            <a:r>
              <a:rPr lang="en-US" sz="2400" b="1" dirty="0" smtClean="0">
                <a:latin typeface="+mj-lt"/>
                <a:cs typeface="Arial" pitchFamily="34" charset="0"/>
              </a:rPr>
              <a:t> </a:t>
            </a:r>
            <a:r>
              <a:rPr lang="en-US" sz="2400" dirty="0" err="1" smtClean="0">
                <a:latin typeface="+mj-lt"/>
                <a:cs typeface="Arial" pitchFamily="34" charset="0"/>
              </a:rPr>
              <a:t>pemberi</a:t>
            </a:r>
            <a:r>
              <a:rPr lang="en-US" sz="2400" dirty="0" smtClean="0">
                <a:latin typeface="+mj-lt"/>
                <a:cs typeface="Arial" pitchFamily="34" charset="0"/>
              </a:rPr>
              <a:t> &amp; </a:t>
            </a:r>
            <a:r>
              <a:rPr lang="en-US" sz="2400" dirty="0" err="1" smtClean="0">
                <a:latin typeface="+mj-lt"/>
                <a:cs typeface="Arial" pitchFamily="34" charset="0"/>
              </a:rPr>
              <a:t>penerima</a:t>
            </a:r>
            <a:r>
              <a:rPr lang="en-US" sz="2400" dirty="0" smtClean="0">
                <a:latin typeface="+mj-lt"/>
                <a:cs typeface="Arial" pitchFamily="34" charset="0"/>
              </a:rPr>
              <a:t> </a:t>
            </a:r>
            <a:r>
              <a:rPr lang="en-US" sz="2400" dirty="0" err="1" smtClean="0">
                <a:latin typeface="+mj-lt"/>
                <a:cs typeface="Arial" pitchFamily="34" charset="0"/>
              </a:rPr>
              <a:t>pelayanan</a:t>
            </a:r>
            <a:r>
              <a:rPr lang="en-US" sz="2400" dirty="0" smtClean="0">
                <a:latin typeface="+mj-lt"/>
                <a:cs typeface="Arial" pitchFamily="34" charset="0"/>
              </a:rPr>
              <a:t> </a:t>
            </a:r>
            <a:r>
              <a:rPr lang="en-US" sz="2400" dirty="0" err="1" smtClean="0">
                <a:latin typeface="+mj-lt"/>
                <a:cs typeface="Arial" pitchFamily="34" charset="0"/>
              </a:rPr>
              <a:t>publik</a:t>
            </a:r>
            <a:r>
              <a:rPr lang="en-US" sz="2400" dirty="0" smtClean="0">
                <a:latin typeface="+mj-lt"/>
                <a:cs typeface="Arial" pitchFamily="34" charset="0"/>
              </a:rPr>
              <a:t> </a:t>
            </a:r>
            <a:r>
              <a:rPr lang="en-US" sz="2400" dirty="0" err="1" smtClean="0">
                <a:latin typeface="+mj-lt"/>
                <a:cs typeface="Arial" pitchFamily="34" charset="0"/>
              </a:rPr>
              <a:t>harus</a:t>
            </a:r>
            <a:r>
              <a:rPr lang="en-US" sz="2400" dirty="0" smtClean="0">
                <a:latin typeface="+mj-lt"/>
                <a:cs typeface="Arial" pitchFamily="34" charset="0"/>
              </a:rPr>
              <a:t> </a:t>
            </a:r>
            <a:r>
              <a:rPr lang="en-US" sz="2400" dirty="0" err="1" smtClean="0">
                <a:latin typeface="+mj-lt"/>
                <a:cs typeface="Arial" pitchFamily="34" charset="0"/>
              </a:rPr>
              <a:t>memenuhi</a:t>
            </a:r>
            <a:r>
              <a:rPr lang="en-US" sz="2400" dirty="0" smtClean="0">
                <a:latin typeface="+mj-lt"/>
                <a:cs typeface="Arial" pitchFamily="34" charset="0"/>
              </a:rPr>
              <a:t> </a:t>
            </a:r>
            <a:r>
              <a:rPr lang="en-US" sz="2400" dirty="0" err="1" smtClean="0">
                <a:latin typeface="+mj-lt"/>
                <a:cs typeface="Arial" pitchFamily="34" charset="0"/>
              </a:rPr>
              <a:t>hak</a:t>
            </a:r>
            <a:r>
              <a:rPr lang="en-US" sz="2400" dirty="0" smtClean="0">
                <a:latin typeface="+mj-lt"/>
                <a:cs typeface="Arial" pitchFamily="34" charset="0"/>
              </a:rPr>
              <a:t> </a:t>
            </a:r>
            <a:r>
              <a:rPr lang="en-US" sz="2400" dirty="0" err="1" smtClean="0">
                <a:latin typeface="+mj-lt"/>
                <a:cs typeface="Arial" pitchFamily="34" charset="0"/>
              </a:rPr>
              <a:t>dan</a:t>
            </a:r>
            <a:r>
              <a:rPr lang="en-US" sz="2400" dirty="0" smtClean="0">
                <a:latin typeface="+mj-lt"/>
                <a:cs typeface="Arial" pitchFamily="34" charset="0"/>
              </a:rPr>
              <a:t> </a:t>
            </a:r>
            <a:r>
              <a:rPr lang="en-US" sz="2400" dirty="0" err="1" smtClean="0">
                <a:latin typeface="+mj-lt"/>
                <a:cs typeface="Arial" pitchFamily="34" charset="0"/>
              </a:rPr>
              <a:t>kewajiban</a:t>
            </a:r>
            <a:r>
              <a:rPr lang="en-US" sz="2400" dirty="0" smtClean="0">
                <a:latin typeface="+mj-lt"/>
                <a:cs typeface="Arial" pitchFamily="34" charset="0"/>
              </a:rPr>
              <a:t> </a:t>
            </a:r>
            <a:r>
              <a:rPr lang="en-US" sz="2400" dirty="0" err="1" smtClean="0">
                <a:latin typeface="+mj-lt"/>
                <a:cs typeface="Arial" pitchFamily="34" charset="0"/>
              </a:rPr>
              <a:t>masing-masing</a:t>
            </a:r>
            <a:endParaRPr lang="en-US" sz="2400" dirty="0" smtClean="0">
              <a:latin typeface="+mj-lt"/>
              <a:cs typeface="Arial" pitchFamily="34" charset="0"/>
            </a:endParaRPr>
          </a:p>
          <a:p>
            <a:endParaRPr lang="id-ID" sz="2800" dirty="0">
              <a:latin typeface="+mj-lt"/>
            </a:endParaRPr>
          </a:p>
        </p:txBody>
      </p:sp>
    </p:spTree>
    <p:extLst>
      <p:ext uri="{BB962C8B-B14F-4D97-AF65-F5344CB8AC3E}">
        <p14:creationId xmlns:p14="http://schemas.microsoft.com/office/powerpoint/2010/main" val="3074604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4638"/>
            <a:ext cx="8147248" cy="634082"/>
          </a:xfrm>
        </p:spPr>
        <p:txBody>
          <a:bodyPr>
            <a:noAutofit/>
          </a:bodyPr>
          <a:lstStyle/>
          <a:p>
            <a:r>
              <a:rPr lang="en-US" sz="3600" b="1" dirty="0" err="1" smtClean="0"/>
              <a:t>Prinsip</a:t>
            </a:r>
            <a:r>
              <a:rPr lang="en-US" sz="3600" b="1" dirty="0" smtClean="0"/>
              <a:t> </a:t>
            </a:r>
            <a:r>
              <a:rPr lang="en-US" sz="3600" b="1" dirty="0" err="1" smtClean="0"/>
              <a:t>Pelayanan</a:t>
            </a:r>
            <a:r>
              <a:rPr lang="en-US" sz="3600" b="1" dirty="0" smtClean="0"/>
              <a:t> </a:t>
            </a:r>
            <a:r>
              <a:rPr lang="en-US" sz="3600" b="1" dirty="0" err="1" smtClean="0"/>
              <a:t>Publik</a:t>
            </a:r>
            <a:endParaRPr lang="id-ID" sz="3600" dirty="0"/>
          </a:p>
        </p:txBody>
      </p:sp>
      <p:sp>
        <p:nvSpPr>
          <p:cNvPr id="3" name="Content Placeholder 2"/>
          <p:cNvSpPr>
            <a:spLocks noGrp="1"/>
          </p:cNvSpPr>
          <p:nvPr>
            <p:ph idx="1"/>
          </p:nvPr>
        </p:nvSpPr>
        <p:spPr>
          <a:xfrm>
            <a:off x="467544" y="1052736"/>
            <a:ext cx="8219256" cy="5472608"/>
          </a:xfrm>
        </p:spPr>
        <p:txBody>
          <a:bodyPr>
            <a:normAutofit fontScale="77500" lnSpcReduction="20000"/>
          </a:bodyPr>
          <a:lstStyle/>
          <a:p>
            <a:pPr lvl="0"/>
            <a:r>
              <a:rPr lang="en-US" b="1" dirty="0" err="1" smtClean="0">
                <a:latin typeface="+mj-lt"/>
                <a:cs typeface="Arial" pitchFamily="34" charset="0"/>
              </a:rPr>
              <a:t>Kesederhanaan</a:t>
            </a:r>
            <a:r>
              <a:rPr lang="en-US" dirty="0" smtClean="0">
                <a:latin typeface="+mj-lt"/>
                <a:cs typeface="Arial" pitchFamily="34" charset="0"/>
              </a:rPr>
              <a:t>; </a:t>
            </a:r>
            <a:r>
              <a:rPr lang="en-US" dirty="0" err="1" smtClean="0">
                <a:latin typeface="+mj-lt"/>
                <a:cs typeface="Arial" pitchFamily="34" charset="0"/>
              </a:rPr>
              <a:t>prosedur</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publik</a:t>
            </a:r>
            <a:r>
              <a:rPr lang="en-US" dirty="0" smtClean="0">
                <a:latin typeface="+mj-lt"/>
                <a:cs typeface="Arial" pitchFamily="34" charset="0"/>
              </a:rPr>
              <a:t> </a:t>
            </a:r>
            <a:r>
              <a:rPr lang="en-US" dirty="0" err="1" smtClean="0">
                <a:latin typeface="+mj-lt"/>
                <a:cs typeface="Arial" pitchFamily="34" charset="0"/>
              </a:rPr>
              <a:t>tidak</a:t>
            </a:r>
            <a:r>
              <a:rPr lang="en-US" dirty="0" smtClean="0">
                <a:latin typeface="+mj-lt"/>
                <a:cs typeface="Arial" pitchFamily="34" charset="0"/>
              </a:rPr>
              <a:t> </a:t>
            </a:r>
            <a:r>
              <a:rPr lang="en-US" dirty="0" err="1" smtClean="0">
                <a:latin typeface="+mj-lt"/>
                <a:cs typeface="Arial" pitchFamily="34" charset="0"/>
              </a:rPr>
              <a:t>berbelit-belit</a:t>
            </a:r>
            <a:r>
              <a:rPr lang="en-US" dirty="0" smtClean="0">
                <a:latin typeface="+mj-lt"/>
                <a:cs typeface="Arial" pitchFamily="34" charset="0"/>
              </a:rPr>
              <a:t>, </a:t>
            </a:r>
            <a:r>
              <a:rPr lang="en-US" dirty="0" err="1" smtClean="0">
                <a:latin typeface="+mj-lt"/>
                <a:cs typeface="Arial" pitchFamily="34" charset="0"/>
              </a:rPr>
              <a:t>mudah</a:t>
            </a:r>
            <a:r>
              <a:rPr lang="en-US" dirty="0" smtClean="0">
                <a:latin typeface="+mj-lt"/>
                <a:cs typeface="Arial" pitchFamily="34" charset="0"/>
              </a:rPr>
              <a:t>   </a:t>
            </a:r>
            <a:r>
              <a:rPr lang="en-US" dirty="0" err="1" smtClean="0">
                <a:latin typeface="+mj-lt"/>
                <a:cs typeface="Arial" pitchFamily="34" charset="0"/>
              </a:rPr>
              <a:t>dipahami</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mudah</a:t>
            </a:r>
            <a:r>
              <a:rPr lang="en-US" dirty="0" smtClean="0">
                <a:latin typeface="+mj-lt"/>
                <a:cs typeface="Arial" pitchFamily="34" charset="0"/>
              </a:rPr>
              <a:t> </a:t>
            </a:r>
            <a:r>
              <a:rPr lang="en-US" dirty="0" err="1" smtClean="0">
                <a:latin typeface="+mj-lt"/>
                <a:cs typeface="Arial" pitchFamily="34" charset="0"/>
              </a:rPr>
              <a:t>dilaksanakan</a:t>
            </a:r>
            <a:r>
              <a:rPr lang="en-US" dirty="0" smtClean="0">
                <a:latin typeface="+mj-lt"/>
                <a:cs typeface="Arial" pitchFamily="34" charset="0"/>
              </a:rPr>
              <a:t>.</a:t>
            </a:r>
          </a:p>
          <a:p>
            <a:pPr lvl="0"/>
            <a:r>
              <a:rPr lang="en-US" b="1" dirty="0" err="1" smtClean="0">
                <a:latin typeface="+mj-lt"/>
                <a:cs typeface="Arial" pitchFamily="34" charset="0"/>
              </a:rPr>
              <a:t>Kejelasan</a:t>
            </a:r>
            <a:r>
              <a:rPr lang="en-US" dirty="0" smtClean="0">
                <a:latin typeface="+mj-lt"/>
                <a:cs typeface="Arial" pitchFamily="34" charset="0"/>
              </a:rPr>
              <a:t>; </a:t>
            </a:r>
            <a:r>
              <a:rPr lang="en-US" dirty="0" err="1" smtClean="0">
                <a:latin typeface="+mj-lt"/>
                <a:cs typeface="Arial" pitchFamily="34" charset="0"/>
              </a:rPr>
              <a:t>mencakup</a:t>
            </a:r>
            <a:r>
              <a:rPr lang="en-US" dirty="0" smtClean="0">
                <a:latin typeface="+mj-lt"/>
                <a:cs typeface="Arial" pitchFamily="34" charset="0"/>
              </a:rPr>
              <a:t> </a:t>
            </a:r>
            <a:r>
              <a:rPr lang="en-US" dirty="0" err="1" smtClean="0">
                <a:latin typeface="+mj-lt"/>
                <a:cs typeface="Arial" pitchFamily="34" charset="0"/>
              </a:rPr>
              <a:t>kejelasan</a:t>
            </a:r>
            <a:r>
              <a:rPr lang="en-US" dirty="0" smtClean="0">
                <a:latin typeface="+mj-lt"/>
                <a:cs typeface="Arial" pitchFamily="34" charset="0"/>
              </a:rPr>
              <a:t> </a:t>
            </a:r>
            <a:r>
              <a:rPr lang="en-US" dirty="0" err="1" smtClean="0">
                <a:latin typeface="+mj-lt"/>
                <a:cs typeface="Arial" pitchFamily="34" charset="0"/>
              </a:rPr>
              <a:t>persyaratan</a:t>
            </a:r>
            <a:r>
              <a:rPr lang="en-US" dirty="0" smtClean="0">
                <a:latin typeface="+mj-lt"/>
                <a:cs typeface="Arial" pitchFamily="34" charset="0"/>
              </a:rPr>
              <a:t> </a:t>
            </a:r>
            <a:r>
              <a:rPr lang="en-US" dirty="0" err="1" smtClean="0">
                <a:latin typeface="+mj-lt"/>
                <a:cs typeface="Arial" pitchFamily="34" charset="0"/>
              </a:rPr>
              <a:t>teknis</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administratif</a:t>
            </a:r>
            <a:r>
              <a:rPr lang="en-US" dirty="0" smtClean="0">
                <a:latin typeface="+mj-lt"/>
                <a:cs typeface="Arial" pitchFamily="34" charset="0"/>
              </a:rPr>
              <a:t> </a:t>
            </a:r>
            <a:r>
              <a:rPr lang="id-ID" dirty="0" smtClean="0">
                <a:latin typeface="+mj-lt"/>
                <a:cs typeface="Arial" pitchFamily="34" charset="0"/>
              </a:rPr>
              <a:t>; </a:t>
            </a:r>
            <a:r>
              <a:rPr lang="en-US" dirty="0" err="1" smtClean="0">
                <a:latin typeface="+mj-lt"/>
                <a:cs typeface="Arial" pitchFamily="34" charset="0"/>
              </a:rPr>
              <a:t>pejabat</a:t>
            </a:r>
            <a:r>
              <a:rPr lang="en-US" dirty="0" smtClean="0">
                <a:latin typeface="+mj-lt"/>
                <a:cs typeface="Arial" pitchFamily="34" charset="0"/>
              </a:rPr>
              <a:t> y</a:t>
            </a:r>
            <a:r>
              <a:rPr lang="id-ID" dirty="0" smtClean="0">
                <a:latin typeface="+mj-lt"/>
                <a:cs typeface="Arial" pitchFamily="34" charset="0"/>
              </a:rPr>
              <a:t>an</a:t>
            </a:r>
            <a:r>
              <a:rPr lang="en-US" dirty="0" smtClean="0">
                <a:latin typeface="+mj-lt"/>
                <a:cs typeface="Arial" pitchFamily="34" charset="0"/>
              </a:rPr>
              <a:t>g </a:t>
            </a:r>
            <a:r>
              <a:rPr lang="en-US" dirty="0" err="1" smtClean="0">
                <a:latin typeface="+mj-lt"/>
                <a:cs typeface="Arial" pitchFamily="34" charset="0"/>
              </a:rPr>
              <a:t>berwenang</a:t>
            </a:r>
            <a:r>
              <a:rPr lang="id-ID" dirty="0" smtClean="0">
                <a:latin typeface="+mj-lt"/>
                <a:cs typeface="Arial" pitchFamily="34" charset="0"/>
              </a:rPr>
              <a:t> &amp;</a:t>
            </a:r>
            <a:r>
              <a:rPr lang="en-US" dirty="0" smtClean="0">
                <a:latin typeface="+mj-lt"/>
                <a:cs typeface="Arial" pitchFamily="34" charset="0"/>
              </a:rPr>
              <a:t> </a:t>
            </a:r>
            <a:r>
              <a:rPr lang="en-US" dirty="0" err="1" smtClean="0">
                <a:latin typeface="+mj-lt"/>
                <a:cs typeface="Arial" pitchFamily="34" charset="0"/>
              </a:rPr>
              <a:t>bertanggung</a:t>
            </a:r>
            <a:r>
              <a:rPr lang="en-US" dirty="0" smtClean="0">
                <a:latin typeface="+mj-lt"/>
                <a:cs typeface="Arial" pitchFamily="34" charset="0"/>
              </a:rPr>
              <a:t> </a:t>
            </a:r>
            <a:r>
              <a:rPr lang="en-US" dirty="0" err="1" smtClean="0">
                <a:latin typeface="+mj-lt"/>
                <a:cs typeface="Arial" pitchFamily="34" charset="0"/>
              </a:rPr>
              <a:t>jawab</a:t>
            </a:r>
            <a:r>
              <a:rPr lang="id-ID" dirty="0">
                <a:latin typeface="+mj-lt"/>
                <a:cs typeface="Arial" pitchFamily="34" charset="0"/>
              </a:rPr>
              <a:t>;</a:t>
            </a:r>
            <a:r>
              <a:rPr lang="en-US" dirty="0" smtClean="0">
                <a:latin typeface="+mj-lt"/>
                <a:cs typeface="Arial" pitchFamily="34" charset="0"/>
              </a:rPr>
              <a:t> </a:t>
            </a:r>
            <a:r>
              <a:rPr lang="en-US" dirty="0" err="1" smtClean="0">
                <a:latin typeface="+mj-lt"/>
                <a:cs typeface="Arial" pitchFamily="34" charset="0"/>
              </a:rPr>
              <a:t>penyelesaian</a:t>
            </a:r>
            <a:r>
              <a:rPr lang="en-US" dirty="0" smtClean="0">
                <a:latin typeface="+mj-lt"/>
                <a:cs typeface="Arial" pitchFamily="34" charset="0"/>
              </a:rPr>
              <a:t> </a:t>
            </a:r>
            <a:r>
              <a:rPr lang="en-US" dirty="0" err="1" smtClean="0">
                <a:latin typeface="+mj-lt"/>
                <a:cs typeface="Arial" pitchFamily="34" charset="0"/>
              </a:rPr>
              <a:t>keluhan</a:t>
            </a:r>
            <a:r>
              <a:rPr lang="en-US" dirty="0" smtClean="0">
                <a:latin typeface="+mj-lt"/>
                <a:cs typeface="Arial" pitchFamily="34" charset="0"/>
              </a:rPr>
              <a:t> d</a:t>
            </a:r>
            <a:r>
              <a:rPr lang="id-ID" dirty="0" smtClean="0">
                <a:latin typeface="+mj-lt"/>
                <a:cs typeface="Arial" pitchFamily="34" charset="0"/>
              </a:rPr>
              <a:t>a</a:t>
            </a:r>
            <a:r>
              <a:rPr lang="en-US" dirty="0" smtClean="0">
                <a:latin typeface="+mj-lt"/>
                <a:cs typeface="Arial" pitchFamily="34" charset="0"/>
              </a:rPr>
              <a:t>l</a:t>
            </a:r>
            <a:r>
              <a:rPr lang="id-ID" dirty="0" smtClean="0">
                <a:latin typeface="+mj-lt"/>
                <a:cs typeface="Arial" pitchFamily="34" charset="0"/>
              </a:rPr>
              <a:t>a</a:t>
            </a:r>
            <a:r>
              <a:rPr lang="en-US" dirty="0" smtClean="0">
                <a:latin typeface="+mj-lt"/>
                <a:cs typeface="Arial" pitchFamily="34" charset="0"/>
              </a:rPr>
              <a:t>m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publik</a:t>
            </a:r>
            <a:r>
              <a:rPr lang="en-US" dirty="0" smtClean="0">
                <a:latin typeface="+mj-lt"/>
                <a:cs typeface="Arial" pitchFamily="34" charset="0"/>
              </a:rPr>
              <a:t>; </a:t>
            </a:r>
            <a:r>
              <a:rPr lang="id-ID" dirty="0" smtClean="0">
                <a:latin typeface="+mj-lt"/>
                <a:cs typeface="Arial" pitchFamily="34" charset="0"/>
              </a:rPr>
              <a:t>dan </a:t>
            </a:r>
            <a:r>
              <a:rPr lang="en-US" dirty="0" smtClean="0">
                <a:latin typeface="+mj-lt"/>
                <a:cs typeface="Arial" pitchFamily="34" charset="0"/>
              </a:rPr>
              <a:t> </a:t>
            </a:r>
            <a:r>
              <a:rPr lang="en-US" dirty="0" err="1" smtClean="0">
                <a:latin typeface="+mj-lt"/>
                <a:cs typeface="Arial" pitchFamily="34" charset="0"/>
              </a:rPr>
              <a:t>rincian</a:t>
            </a:r>
            <a:r>
              <a:rPr lang="en-US" dirty="0" smtClean="0">
                <a:latin typeface="+mj-lt"/>
                <a:cs typeface="Arial" pitchFamily="34" charset="0"/>
              </a:rPr>
              <a:t> </a:t>
            </a:r>
            <a:r>
              <a:rPr lang="en-US" dirty="0" err="1" smtClean="0">
                <a:latin typeface="+mj-lt"/>
                <a:cs typeface="Arial" pitchFamily="34" charset="0"/>
              </a:rPr>
              <a:t>biaya</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publik</a:t>
            </a:r>
            <a:r>
              <a:rPr lang="en-US" dirty="0" smtClean="0">
                <a:latin typeface="+mj-lt"/>
                <a:cs typeface="Arial" pitchFamily="34" charset="0"/>
              </a:rPr>
              <a:t> </a:t>
            </a:r>
            <a:endParaRPr lang="id-ID" dirty="0" smtClean="0">
              <a:latin typeface="+mj-lt"/>
              <a:cs typeface="Arial" pitchFamily="34" charset="0"/>
            </a:endParaRPr>
          </a:p>
          <a:p>
            <a:pPr lvl="0"/>
            <a:r>
              <a:rPr lang="en-US" b="1" dirty="0" err="1" smtClean="0">
                <a:latin typeface="+mj-lt"/>
                <a:cs typeface="Arial" pitchFamily="34" charset="0"/>
              </a:rPr>
              <a:t>Kepastian</a:t>
            </a:r>
            <a:r>
              <a:rPr lang="en-US" b="1" dirty="0" smtClean="0">
                <a:latin typeface="+mj-lt"/>
                <a:cs typeface="Arial" pitchFamily="34" charset="0"/>
              </a:rPr>
              <a:t> </a:t>
            </a:r>
            <a:r>
              <a:rPr lang="en-US" b="1" dirty="0" err="1" smtClean="0">
                <a:latin typeface="+mj-lt"/>
                <a:cs typeface="Arial" pitchFamily="34" charset="0"/>
              </a:rPr>
              <a:t>waktu</a:t>
            </a:r>
            <a:r>
              <a:rPr lang="en-US" dirty="0" smtClean="0">
                <a:latin typeface="+mj-lt"/>
                <a:cs typeface="Arial" pitchFamily="34" charset="0"/>
              </a:rPr>
              <a:t>; </a:t>
            </a:r>
            <a:r>
              <a:rPr lang="en-US" dirty="0" err="1" smtClean="0">
                <a:latin typeface="+mj-lt"/>
                <a:cs typeface="Arial" pitchFamily="34" charset="0"/>
              </a:rPr>
              <a:t>pelaksanaan</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publik</a:t>
            </a:r>
            <a:r>
              <a:rPr lang="en-US" dirty="0" smtClean="0">
                <a:latin typeface="+mj-lt"/>
                <a:cs typeface="Arial" pitchFamily="34" charset="0"/>
              </a:rPr>
              <a:t> </a:t>
            </a:r>
            <a:r>
              <a:rPr lang="en-US" dirty="0" err="1" smtClean="0">
                <a:latin typeface="+mj-lt"/>
                <a:cs typeface="Arial" pitchFamily="34" charset="0"/>
              </a:rPr>
              <a:t>dapat</a:t>
            </a:r>
            <a:r>
              <a:rPr lang="en-US" dirty="0" smtClean="0">
                <a:latin typeface="+mj-lt"/>
                <a:cs typeface="Arial" pitchFamily="34" charset="0"/>
              </a:rPr>
              <a:t> </a:t>
            </a:r>
            <a:r>
              <a:rPr lang="en-US" dirty="0" err="1" smtClean="0">
                <a:latin typeface="+mj-lt"/>
                <a:cs typeface="Arial" pitchFamily="34" charset="0"/>
              </a:rPr>
              <a:t>diselesaikan</a:t>
            </a:r>
            <a:r>
              <a:rPr lang="en-US" dirty="0" smtClean="0">
                <a:latin typeface="+mj-lt"/>
                <a:cs typeface="Arial" pitchFamily="34" charset="0"/>
              </a:rPr>
              <a:t> </a:t>
            </a:r>
            <a:r>
              <a:rPr lang="en-US" dirty="0" err="1" smtClean="0">
                <a:latin typeface="+mj-lt"/>
                <a:cs typeface="Arial" pitchFamily="34" charset="0"/>
              </a:rPr>
              <a:t>dalam</a:t>
            </a:r>
            <a:r>
              <a:rPr lang="id-ID" dirty="0" smtClean="0">
                <a:latin typeface="+mj-lt"/>
                <a:cs typeface="Arial" pitchFamily="34" charset="0"/>
              </a:rPr>
              <a:t> </a:t>
            </a:r>
            <a:r>
              <a:rPr lang="en-US" dirty="0" err="1" smtClean="0">
                <a:latin typeface="+mj-lt"/>
                <a:cs typeface="Arial" pitchFamily="34" charset="0"/>
              </a:rPr>
              <a:t>kurun</a:t>
            </a:r>
            <a:r>
              <a:rPr lang="en-US" dirty="0" smtClean="0">
                <a:latin typeface="+mj-lt"/>
                <a:cs typeface="Arial" pitchFamily="34" charset="0"/>
              </a:rPr>
              <a:t> </a:t>
            </a:r>
            <a:r>
              <a:rPr lang="en-US" dirty="0" err="1" smtClean="0">
                <a:latin typeface="+mj-lt"/>
                <a:cs typeface="Arial" pitchFamily="34" charset="0"/>
              </a:rPr>
              <a:t>waktu</a:t>
            </a:r>
            <a:r>
              <a:rPr lang="en-US" dirty="0" smtClean="0">
                <a:latin typeface="+mj-lt"/>
                <a:cs typeface="Arial" pitchFamily="34" charset="0"/>
              </a:rPr>
              <a:t> yang </a:t>
            </a:r>
            <a:r>
              <a:rPr lang="en-US" dirty="0" err="1" smtClean="0">
                <a:latin typeface="+mj-lt"/>
                <a:cs typeface="Arial" pitchFamily="34" charset="0"/>
              </a:rPr>
              <a:t>telah</a:t>
            </a:r>
            <a:r>
              <a:rPr lang="en-US" dirty="0" smtClean="0">
                <a:latin typeface="+mj-lt"/>
                <a:cs typeface="Arial" pitchFamily="34" charset="0"/>
              </a:rPr>
              <a:t> </a:t>
            </a:r>
            <a:r>
              <a:rPr lang="en-US" dirty="0" err="1" smtClean="0">
                <a:latin typeface="+mj-lt"/>
                <a:cs typeface="Arial" pitchFamily="34" charset="0"/>
              </a:rPr>
              <a:t>ditentukan</a:t>
            </a:r>
            <a:r>
              <a:rPr lang="en-US" dirty="0" smtClean="0">
                <a:latin typeface="+mj-lt"/>
                <a:cs typeface="Arial" pitchFamily="34" charset="0"/>
              </a:rPr>
              <a:t>.</a:t>
            </a:r>
            <a:endParaRPr lang="id-ID" dirty="0">
              <a:latin typeface="+mj-lt"/>
              <a:cs typeface="Arial" pitchFamily="34" charset="0"/>
            </a:endParaRPr>
          </a:p>
          <a:p>
            <a:pPr lvl="0"/>
            <a:r>
              <a:rPr lang="en-US" b="1" dirty="0" err="1" smtClean="0">
                <a:latin typeface="+mj-lt"/>
                <a:cs typeface="Arial" pitchFamily="34" charset="0"/>
              </a:rPr>
              <a:t>Akurasi</a:t>
            </a:r>
            <a:r>
              <a:rPr lang="en-US" b="1" dirty="0" smtClean="0">
                <a:latin typeface="+mj-lt"/>
                <a:cs typeface="Arial" pitchFamily="34" charset="0"/>
              </a:rPr>
              <a:t>; </a:t>
            </a:r>
            <a:r>
              <a:rPr lang="en-US" dirty="0" err="1" smtClean="0">
                <a:latin typeface="+mj-lt"/>
                <a:cs typeface="Arial" pitchFamily="34" charset="0"/>
              </a:rPr>
              <a:t>produk</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publik</a:t>
            </a:r>
            <a:r>
              <a:rPr lang="en-US" dirty="0" smtClean="0">
                <a:latin typeface="+mj-lt"/>
                <a:cs typeface="Arial" pitchFamily="34" charset="0"/>
              </a:rPr>
              <a:t> </a:t>
            </a:r>
            <a:r>
              <a:rPr lang="en-US" dirty="0" err="1" smtClean="0">
                <a:latin typeface="+mj-lt"/>
                <a:cs typeface="Arial" pitchFamily="34" charset="0"/>
              </a:rPr>
              <a:t>diterima</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benar</a:t>
            </a:r>
            <a:r>
              <a:rPr lang="en-US" dirty="0" smtClean="0">
                <a:latin typeface="+mj-lt"/>
                <a:cs typeface="Arial" pitchFamily="34" charset="0"/>
              </a:rPr>
              <a:t>, </a:t>
            </a:r>
            <a:r>
              <a:rPr lang="en-US" dirty="0" err="1" smtClean="0">
                <a:latin typeface="+mj-lt"/>
                <a:cs typeface="Arial" pitchFamily="34" charset="0"/>
              </a:rPr>
              <a:t>tepat</a:t>
            </a:r>
            <a:r>
              <a:rPr lang="en-US" dirty="0" smtClean="0">
                <a:latin typeface="+mj-lt"/>
                <a:cs typeface="Arial" pitchFamily="34" charset="0"/>
              </a:rPr>
              <a:t>, &amp; </a:t>
            </a:r>
            <a:r>
              <a:rPr lang="en-US" dirty="0" err="1" smtClean="0">
                <a:latin typeface="+mj-lt"/>
                <a:cs typeface="Arial" pitchFamily="34" charset="0"/>
              </a:rPr>
              <a:t>sah</a:t>
            </a:r>
            <a:r>
              <a:rPr lang="en-US" dirty="0" smtClean="0">
                <a:latin typeface="+mj-lt"/>
                <a:cs typeface="Arial" pitchFamily="34" charset="0"/>
              </a:rPr>
              <a:t>.</a:t>
            </a:r>
            <a:endParaRPr lang="id-ID" dirty="0" smtClean="0">
              <a:latin typeface="+mj-lt"/>
              <a:cs typeface="Arial" pitchFamily="34" charset="0"/>
            </a:endParaRPr>
          </a:p>
          <a:p>
            <a:r>
              <a:rPr lang="en-US" b="1" dirty="0" err="1" smtClean="0">
                <a:latin typeface="+mj-lt"/>
                <a:cs typeface="Arial" pitchFamily="34" charset="0"/>
              </a:rPr>
              <a:t>Keamanan</a:t>
            </a:r>
            <a:r>
              <a:rPr lang="en-US" dirty="0" smtClean="0">
                <a:latin typeface="+mj-lt"/>
                <a:cs typeface="Arial" pitchFamily="34" charset="0"/>
              </a:rPr>
              <a:t>; proses &amp; </a:t>
            </a:r>
            <a:r>
              <a:rPr lang="en-US" dirty="0" err="1" smtClean="0">
                <a:latin typeface="+mj-lt"/>
                <a:cs typeface="Arial" pitchFamily="34" charset="0"/>
              </a:rPr>
              <a:t>produk</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publik</a:t>
            </a:r>
            <a:r>
              <a:rPr lang="en-US" dirty="0" smtClean="0">
                <a:latin typeface="+mj-lt"/>
                <a:cs typeface="Arial" pitchFamily="34" charset="0"/>
              </a:rPr>
              <a:t> </a:t>
            </a:r>
            <a:r>
              <a:rPr lang="en-US" dirty="0" err="1" smtClean="0">
                <a:latin typeface="+mj-lt"/>
                <a:cs typeface="Arial" pitchFamily="34" charset="0"/>
              </a:rPr>
              <a:t>memberikan</a:t>
            </a:r>
            <a:r>
              <a:rPr lang="en-US" dirty="0" smtClean="0">
                <a:latin typeface="+mj-lt"/>
                <a:cs typeface="Arial" pitchFamily="34" charset="0"/>
              </a:rPr>
              <a:t> rasa </a:t>
            </a:r>
            <a:r>
              <a:rPr lang="en-US" dirty="0" err="1" smtClean="0">
                <a:latin typeface="+mj-lt"/>
                <a:cs typeface="Arial" pitchFamily="34" charset="0"/>
              </a:rPr>
              <a:t>aman</a:t>
            </a:r>
            <a:r>
              <a:rPr lang="en-US" dirty="0" smtClean="0">
                <a:latin typeface="+mj-lt"/>
                <a:cs typeface="Arial" pitchFamily="34" charset="0"/>
              </a:rPr>
              <a:t> </a:t>
            </a:r>
            <a:r>
              <a:rPr lang="en-US" dirty="0" err="1" smtClean="0">
                <a:latin typeface="+mj-lt"/>
                <a:cs typeface="Arial" pitchFamily="34" charset="0"/>
              </a:rPr>
              <a:t>kepastian</a:t>
            </a:r>
            <a:r>
              <a:rPr lang="en-US" dirty="0" smtClean="0">
                <a:latin typeface="+mj-lt"/>
                <a:cs typeface="Arial" pitchFamily="34" charset="0"/>
              </a:rPr>
              <a:t> &amp; </a:t>
            </a:r>
            <a:r>
              <a:rPr lang="en-US" dirty="0" err="1" smtClean="0">
                <a:latin typeface="+mj-lt"/>
                <a:cs typeface="Arial" pitchFamily="34" charset="0"/>
              </a:rPr>
              <a:t>hukum</a:t>
            </a:r>
            <a:r>
              <a:rPr lang="en-US" dirty="0" smtClean="0">
                <a:latin typeface="+mj-lt"/>
                <a:cs typeface="Arial" pitchFamily="34" charset="0"/>
              </a:rPr>
              <a:t>.</a:t>
            </a:r>
            <a:r>
              <a:rPr lang="en-US" b="1" dirty="0">
                <a:cs typeface="Arial" pitchFamily="34" charset="0"/>
              </a:rPr>
              <a:t> </a:t>
            </a:r>
            <a:endParaRPr lang="id-ID" b="1" dirty="0" smtClean="0">
              <a:cs typeface="Arial" pitchFamily="34" charset="0"/>
            </a:endParaRPr>
          </a:p>
          <a:p>
            <a:r>
              <a:rPr lang="en-US" b="1" dirty="0" err="1" smtClean="0">
                <a:cs typeface="Arial" pitchFamily="34" charset="0"/>
              </a:rPr>
              <a:t>Tanggung</a:t>
            </a:r>
            <a:r>
              <a:rPr lang="en-US" b="1" dirty="0" smtClean="0">
                <a:cs typeface="Arial" pitchFamily="34" charset="0"/>
              </a:rPr>
              <a:t>  </a:t>
            </a:r>
            <a:r>
              <a:rPr lang="en-US" b="1" dirty="0" err="1">
                <a:cs typeface="Arial" pitchFamily="34" charset="0"/>
              </a:rPr>
              <a:t>jawab</a:t>
            </a:r>
            <a:r>
              <a:rPr lang="en-US" dirty="0">
                <a:cs typeface="Arial" pitchFamily="34" charset="0"/>
              </a:rPr>
              <a:t>; </a:t>
            </a:r>
            <a:r>
              <a:rPr lang="en-US" dirty="0" err="1">
                <a:cs typeface="Arial" pitchFamily="34" charset="0"/>
              </a:rPr>
              <a:t>pimpinan</a:t>
            </a:r>
            <a:r>
              <a:rPr lang="en-US" dirty="0">
                <a:cs typeface="Arial" pitchFamily="34" charset="0"/>
              </a:rPr>
              <a:t> </a:t>
            </a:r>
            <a:r>
              <a:rPr lang="en-US" dirty="0" err="1">
                <a:cs typeface="Arial" pitchFamily="34" charset="0"/>
              </a:rPr>
              <a:t>penyelenggara</a:t>
            </a:r>
            <a:r>
              <a:rPr lang="en-US" dirty="0">
                <a:cs typeface="Arial" pitchFamily="34" charset="0"/>
              </a:rPr>
              <a:t> </a:t>
            </a:r>
            <a:r>
              <a:rPr lang="en-US" dirty="0" err="1">
                <a:cs typeface="Arial" pitchFamily="34" charset="0"/>
              </a:rPr>
              <a:t>pelayanan</a:t>
            </a:r>
            <a:r>
              <a:rPr lang="en-US" dirty="0">
                <a:cs typeface="Arial" pitchFamily="34" charset="0"/>
              </a:rPr>
              <a:t> </a:t>
            </a:r>
            <a:r>
              <a:rPr lang="en-US" dirty="0" err="1">
                <a:cs typeface="Arial" pitchFamily="34" charset="0"/>
              </a:rPr>
              <a:t>publik</a:t>
            </a:r>
            <a:r>
              <a:rPr lang="en-US" dirty="0">
                <a:cs typeface="Arial" pitchFamily="34" charset="0"/>
              </a:rPr>
              <a:t> </a:t>
            </a:r>
            <a:r>
              <a:rPr lang="id-ID" dirty="0" smtClean="0">
                <a:cs typeface="Arial" pitchFamily="34" charset="0"/>
              </a:rPr>
              <a:t>, </a:t>
            </a:r>
            <a:r>
              <a:rPr lang="en-US" dirty="0" err="1" smtClean="0">
                <a:cs typeface="Arial" pitchFamily="34" charset="0"/>
              </a:rPr>
              <a:t>pejabat</a:t>
            </a:r>
            <a:r>
              <a:rPr lang="en-US" dirty="0" smtClean="0">
                <a:cs typeface="Arial" pitchFamily="34" charset="0"/>
              </a:rPr>
              <a:t> </a:t>
            </a:r>
            <a:r>
              <a:rPr lang="en-US" dirty="0">
                <a:cs typeface="Arial" pitchFamily="34" charset="0"/>
              </a:rPr>
              <a:t>yang </a:t>
            </a:r>
            <a:r>
              <a:rPr lang="en-US" dirty="0" err="1">
                <a:cs typeface="Arial" pitchFamily="34" charset="0"/>
              </a:rPr>
              <a:t>ditunjuk</a:t>
            </a:r>
            <a:r>
              <a:rPr lang="en-US" dirty="0">
                <a:cs typeface="Arial" pitchFamily="34" charset="0"/>
              </a:rPr>
              <a:t> </a:t>
            </a:r>
            <a:r>
              <a:rPr lang="en-US" dirty="0" err="1">
                <a:cs typeface="Arial" pitchFamily="34" charset="0"/>
              </a:rPr>
              <a:t>bertanggung</a:t>
            </a:r>
            <a:r>
              <a:rPr lang="en-US" dirty="0">
                <a:cs typeface="Arial" pitchFamily="34" charset="0"/>
              </a:rPr>
              <a:t> </a:t>
            </a:r>
            <a:r>
              <a:rPr lang="en-US" dirty="0" err="1">
                <a:cs typeface="Arial" pitchFamily="34" charset="0"/>
              </a:rPr>
              <a:t>jawab</a:t>
            </a:r>
            <a:r>
              <a:rPr lang="en-US" dirty="0">
                <a:cs typeface="Arial" pitchFamily="34" charset="0"/>
              </a:rPr>
              <a:t> </a:t>
            </a:r>
            <a:r>
              <a:rPr lang="en-US" dirty="0" err="1">
                <a:cs typeface="Arial" pitchFamily="34" charset="0"/>
              </a:rPr>
              <a:t>atas</a:t>
            </a:r>
            <a:r>
              <a:rPr lang="en-US" dirty="0">
                <a:cs typeface="Arial" pitchFamily="34" charset="0"/>
              </a:rPr>
              <a:t> </a:t>
            </a:r>
            <a:r>
              <a:rPr lang="en-US" dirty="0" err="1">
                <a:cs typeface="Arial" pitchFamily="34" charset="0"/>
              </a:rPr>
              <a:t>penyelenggaraan</a:t>
            </a:r>
            <a:r>
              <a:rPr lang="en-US" dirty="0">
                <a:cs typeface="Arial" pitchFamily="34" charset="0"/>
              </a:rPr>
              <a:t> </a:t>
            </a:r>
            <a:r>
              <a:rPr lang="en-US" dirty="0" err="1">
                <a:cs typeface="Arial" pitchFamily="34" charset="0"/>
              </a:rPr>
              <a:t>pelayanan</a:t>
            </a:r>
            <a:r>
              <a:rPr lang="en-US" dirty="0">
                <a:cs typeface="Arial" pitchFamily="34" charset="0"/>
              </a:rPr>
              <a:t> </a:t>
            </a:r>
            <a:r>
              <a:rPr lang="en-US" dirty="0" err="1">
                <a:cs typeface="Arial" pitchFamily="34" charset="0"/>
              </a:rPr>
              <a:t>dan</a:t>
            </a:r>
            <a:r>
              <a:rPr lang="en-US" dirty="0">
                <a:cs typeface="Arial" pitchFamily="34" charset="0"/>
              </a:rPr>
              <a:t> </a:t>
            </a:r>
            <a:r>
              <a:rPr lang="en-US" dirty="0" err="1">
                <a:cs typeface="Arial" pitchFamily="34" charset="0"/>
              </a:rPr>
              <a:t>penyelesaian</a:t>
            </a:r>
            <a:r>
              <a:rPr lang="en-US" dirty="0">
                <a:cs typeface="Arial" pitchFamily="34" charset="0"/>
              </a:rPr>
              <a:t> </a:t>
            </a:r>
            <a:r>
              <a:rPr lang="en-US" dirty="0" err="1">
                <a:cs typeface="Arial" pitchFamily="34" charset="0"/>
              </a:rPr>
              <a:t>keluhan</a:t>
            </a:r>
            <a:r>
              <a:rPr lang="en-US" dirty="0">
                <a:cs typeface="Arial" pitchFamily="34" charset="0"/>
              </a:rPr>
              <a:t>/</a:t>
            </a:r>
            <a:r>
              <a:rPr lang="en-US" dirty="0" err="1">
                <a:cs typeface="Arial" pitchFamily="34" charset="0"/>
              </a:rPr>
              <a:t>persoalan</a:t>
            </a:r>
            <a:r>
              <a:rPr lang="en-US" dirty="0">
                <a:cs typeface="Arial" pitchFamily="34" charset="0"/>
              </a:rPr>
              <a:t> </a:t>
            </a:r>
            <a:r>
              <a:rPr lang="en-US" dirty="0" err="1">
                <a:cs typeface="Arial" pitchFamily="34" charset="0"/>
              </a:rPr>
              <a:t>dalam</a:t>
            </a:r>
            <a:r>
              <a:rPr lang="en-US" dirty="0">
                <a:cs typeface="Arial" pitchFamily="34" charset="0"/>
              </a:rPr>
              <a:t>  </a:t>
            </a:r>
            <a:r>
              <a:rPr lang="en-US" dirty="0" err="1">
                <a:cs typeface="Arial" pitchFamily="34" charset="0"/>
              </a:rPr>
              <a:t>pelaksanaan</a:t>
            </a:r>
            <a:r>
              <a:rPr lang="en-US" dirty="0">
                <a:cs typeface="Arial" pitchFamily="34" charset="0"/>
              </a:rPr>
              <a:t> </a:t>
            </a:r>
            <a:r>
              <a:rPr lang="en-US" dirty="0" err="1">
                <a:cs typeface="Arial" pitchFamily="34" charset="0"/>
              </a:rPr>
              <a:t>pelayanan</a:t>
            </a:r>
            <a:r>
              <a:rPr lang="en-US" dirty="0">
                <a:cs typeface="Arial" pitchFamily="34" charset="0"/>
              </a:rPr>
              <a:t> </a:t>
            </a:r>
            <a:r>
              <a:rPr lang="en-US" dirty="0" err="1">
                <a:cs typeface="Arial" pitchFamily="34" charset="0"/>
              </a:rPr>
              <a:t>publik</a:t>
            </a:r>
            <a:r>
              <a:rPr lang="en-US" dirty="0">
                <a:cs typeface="Arial" pitchFamily="34" charset="0"/>
              </a:rPr>
              <a:t>.</a:t>
            </a:r>
            <a:r>
              <a:rPr lang="en-US" dirty="0">
                <a:solidFill>
                  <a:srgbClr val="FF0000"/>
                </a:solidFill>
                <a:cs typeface="Arial" pitchFamily="34" charset="0"/>
              </a:rPr>
              <a:t> </a:t>
            </a:r>
          </a:p>
          <a:p>
            <a:pPr lvl="0"/>
            <a:endParaRPr lang="en-US" dirty="0" smtClean="0">
              <a:latin typeface="+mj-lt"/>
              <a:cs typeface="Arial" pitchFamily="34" charset="0"/>
            </a:endParaRPr>
          </a:p>
          <a:p>
            <a:pPr marL="0" lvl="0" indent="0">
              <a:buNone/>
            </a:pPr>
            <a:endParaRPr lang="en-US" dirty="0" smtClean="0">
              <a:solidFill>
                <a:srgbClr val="FF0000"/>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1118858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18058"/>
          </a:xfrm>
        </p:spPr>
        <p:txBody>
          <a:bodyPr>
            <a:normAutofit fontScale="90000"/>
          </a:bodyPr>
          <a:lstStyle/>
          <a:p>
            <a:endParaRPr lang="id-ID"/>
          </a:p>
        </p:txBody>
      </p:sp>
      <p:sp>
        <p:nvSpPr>
          <p:cNvPr id="3" name="Content Placeholder 2"/>
          <p:cNvSpPr>
            <a:spLocks noGrp="1"/>
          </p:cNvSpPr>
          <p:nvPr>
            <p:ph idx="1"/>
          </p:nvPr>
        </p:nvSpPr>
        <p:spPr>
          <a:xfrm>
            <a:off x="539552" y="908720"/>
            <a:ext cx="8147248" cy="5760640"/>
          </a:xfrm>
        </p:spPr>
        <p:txBody>
          <a:bodyPr>
            <a:normAutofit fontScale="85000" lnSpcReduction="10000"/>
          </a:bodyPr>
          <a:lstStyle/>
          <a:p>
            <a:pPr lvl="1">
              <a:buFont typeface="Arial" pitchFamily="34" charset="0"/>
              <a:buChar char="•"/>
            </a:pPr>
            <a:r>
              <a:rPr lang="en-US" sz="3100" b="1" dirty="0" smtClean="0">
                <a:latin typeface="+mj-lt"/>
                <a:cs typeface="Arial" pitchFamily="34" charset="0"/>
              </a:rPr>
              <a:t>Kelengkapan </a:t>
            </a:r>
            <a:r>
              <a:rPr lang="en-US" sz="3100" b="1" dirty="0" err="1" smtClean="0">
                <a:latin typeface="+mj-lt"/>
                <a:cs typeface="Arial" pitchFamily="34" charset="0"/>
              </a:rPr>
              <a:t>sarana</a:t>
            </a:r>
            <a:r>
              <a:rPr lang="en-US" sz="3100" b="1" dirty="0" smtClean="0">
                <a:latin typeface="+mj-lt"/>
                <a:cs typeface="Arial" pitchFamily="34" charset="0"/>
              </a:rPr>
              <a:t> </a:t>
            </a:r>
            <a:r>
              <a:rPr lang="en-US" sz="3100" b="1" dirty="0" err="1" smtClean="0">
                <a:latin typeface="+mj-lt"/>
                <a:cs typeface="Arial" pitchFamily="34" charset="0"/>
              </a:rPr>
              <a:t>dan</a:t>
            </a:r>
            <a:r>
              <a:rPr lang="en-US" sz="3100" b="1" dirty="0" smtClean="0">
                <a:latin typeface="+mj-lt"/>
                <a:cs typeface="Arial" pitchFamily="34" charset="0"/>
              </a:rPr>
              <a:t> </a:t>
            </a:r>
            <a:r>
              <a:rPr lang="en-US" sz="3100" b="1" dirty="0" err="1" smtClean="0">
                <a:latin typeface="+mj-lt"/>
                <a:cs typeface="Arial" pitchFamily="34" charset="0"/>
              </a:rPr>
              <a:t>prasarana</a:t>
            </a:r>
            <a:r>
              <a:rPr lang="en-US" sz="3100" b="1" dirty="0" smtClean="0">
                <a:latin typeface="+mj-lt"/>
                <a:cs typeface="Arial" pitchFamily="34" charset="0"/>
              </a:rPr>
              <a:t>;</a:t>
            </a:r>
            <a:r>
              <a:rPr lang="en-US" sz="3100" b="1" dirty="0" smtClean="0">
                <a:solidFill>
                  <a:srgbClr val="FF0000"/>
                </a:solidFill>
                <a:latin typeface="+mj-lt"/>
                <a:cs typeface="Arial" pitchFamily="34" charset="0"/>
              </a:rPr>
              <a:t> </a:t>
            </a:r>
            <a:r>
              <a:rPr lang="en-US" sz="3100" dirty="0" err="1" smtClean="0">
                <a:latin typeface="+mj-lt"/>
                <a:cs typeface="Arial" pitchFamily="34" charset="0"/>
              </a:rPr>
              <a:t>tersedianya</a:t>
            </a:r>
            <a:r>
              <a:rPr lang="en-US" sz="3100" dirty="0" smtClean="0">
                <a:latin typeface="+mj-lt"/>
                <a:cs typeface="Arial" pitchFamily="34" charset="0"/>
              </a:rPr>
              <a:t> </a:t>
            </a:r>
            <a:r>
              <a:rPr lang="en-US" sz="3100" dirty="0" err="1" smtClean="0">
                <a:latin typeface="+mj-lt"/>
                <a:cs typeface="Arial" pitchFamily="34" charset="0"/>
              </a:rPr>
              <a:t>sarana</a:t>
            </a:r>
            <a:r>
              <a:rPr lang="en-US" sz="3100" dirty="0" smtClean="0">
                <a:latin typeface="+mj-lt"/>
                <a:cs typeface="Arial" pitchFamily="34" charset="0"/>
              </a:rPr>
              <a:t> </a:t>
            </a:r>
            <a:r>
              <a:rPr lang="en-US" sz="3100" dirty="0" err="1" smtClean="0">
                <a:latin typeface="+mj-lt"/>
                <a:cs typeface="Arial" pitchFamily="34" charset="0"/>
              </a:rPr>
              <a:t>prasarana</a:t>
            </a:r>
            <a:r>
              <a:rPr lang="en-US" sz="3100" dirty="0" smtClean="0">
                <a:latin typeface="+mj-lt"/>
                <a:cs typeface="Arial" pitchFamily="34" charset="0"/>
              </a:rPr>
              <a:t> </a:t>
            </a:r>
            <a:r>
              <a:rPr lang="en-US" sz="3100" dirty="0" err="1" smtClean="0">
                <a:latin typeface="+mj-lt"/>
                <a:cs typeface="Arial" pitchFamily="34" charset="0"/>
              </a:rPr>
              <a:t>kerja</a:t>
            </a:r>
            <a:r>
              <a:rPr lang="en-US" sz="3100" dirty="0" smtClean="0">
                <a:latin typeface="+mj-lt"/>
                <a:cs typeface="Arial" pitchFamily="34" charset="0"/>
              </a:rPr>
              <a:t>, </a:t>
            </a:r>
            <a:r>
              <a:rPr lang="en-US" sz="3100" dirty="0" err="1" smtClean="0">
                <a:latin typeface="+mj-lt"/>
                <a:cs typeface="Arial" pitchFamily="34" charset="0"/>
              </a:rPr>
              <a:t>peralatan</a:t>
            </a:r>
            <a:r>
              <a:rPr lang="en-US" sz="3100" dirty="0" smtClean="0">
                <a:latin typeface="+mj-lt"/>
                <a:cs typeface="Arial" pitchFamily="34" charset="0"/>
              </a:rPr>
              <a:t> </a:t>
            </a:r>
            <a:r>
              <a:rPr lang="en-US" sz="3100" dirty="0" err="1" smtClean="0">
                <a:latin typeface="+mj-lt"/>
                <a:cs typeface="Arial" pitchFamily="34" charset="0"/>
              </a:rPr>
              <a:t>kerja</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pendukung</a:t>
            </a:r>
            <a:r>
              <a:rPr lang="en-US" sz="3100" dirty="0" smtClean="0">
                <a:latin typeface="+mj-lt"/>
                <a:cs typeface="Arial" pitchFamily="34" charset="0"/>
              </a:rPr>
              <a:t> </a:t>
            </a:r>
            <a:r>
              <a:rPr lang="en-US" sz="3100" dirty="0" err="1" smtClean="0">
                <a:latin typeface="+mj-lt"/>
                <a:cs typeface="Arial" pitchFamily="34" charset="0"/>
              </a:rPr>
              <a:t>lainnya</a:t>
            </a:r>
            <a:r>
              <a:rPr lang="en-US" sz="3100" dirty="0" smtClean="0">
                <a:latin typeface="+mj-lt"/>
                <a:cs typeface="Arial" pitchFamily="34" charset="0"/>
              </a:rPr>
              <a:t> yang </a:t>
            </a:r>
            <a:r>
              <a:rPr lang="en-US" sz="3100" dirty="0" err="1" smtClean="0">
                <a:latin typeface="+mj-lt"/>
                <a:cs typeface="Arial" pitchFamily="34" charset="0"/>
              </a:rPr>
              <a:t>memadai</a:t>
            </a:r>
            <a:r>
              <a:rPr lang="en-US" sz="3100" dirty="0" smtClean="0">
                <a:latin typeface="+mj-lt"/>
                <a:cs typeface="Arial" pitchFamily="34" charset="0"/>
              </a:rPr>
              <a:t> </a:t>
            </a:r>
            <a:r>
              <a:rPr lang="en-US" sz="3100" dirty="0" err="1" smtClean="0">
                <a:latin typeface="+mj-lt"/>
                <a:cs typeface="Arial" pitchFamily="34" charset="0"/>
              </a:rPr>
              <a:t>termasuk</a:t>
            </a:r>
            <a:r>
              <a:rPr lang="en-US" sz="3100" dirty="0" smtClean="0">
                <a:latin typeface="+mj-lt"/>
                <a:cs typeface="Arial" pitchFamily="34" charset="0"/>
              </a:rPr>
              <a:t> </a:t>
            </a:r>
            <a:r>
              <a:rPr lang="en-US" sz="3100" dirty="0" err="1" smtClean="0">
                <a:latin typeface="+mj-lt"/>
                <a:cs typeface="Arial" pitchFamily="34" charset="0"/>
              </a:rPr>
              <a:t>sarana</a:t>
            </a:r>
            <a:r>
              <a:rPr lang="en-US" sz="3100" dirty="0" smtClean="0">
                <a:latin typeface="+mj-lt"/>
                <a:cs typeface="Arial" pitchFamily="34" charset="0"/>
              </a:rPr>
              <a:t> </a:t>
            </a:r>
            <a:r>
              <a:rPr lang="en-US" sz="3100" dirty="0" err="1" smtClean="0">
                <a:latin typeface="+mj-lt"/>
                <a:cs typeface="Arial" pitchFamily="34" charset="0"/>
              </a:rPr>
              <a:t>telematika</a:t>
            </a:r>
            <a:r>
              <a:rPr lang="en-US" sz="3100" dirty="0" smtClean="0">
                <a:latin typeface="+mj-lt"/>
                <a:cs typeface="Arial" pitchFamily="34" charset="0"/>
              </a:rPr>
              <a:t>.</a:t>
            </a:r>
            <a:r>
              <a:rPr lang="en-US" sz="3100" b="1" dirty="0" smtClean="0">
                <a:latin typeface="+mj-lt"/>
                <a:cs typeface="Arial" pitchFamily="34" charset="0"/>
              </a:rPr>
              <a:t> </a:t>
            </a:r>
            <a:endParaRPr lang="id-ID" sz="3100" b="1" dirty="0" smtClean="0">
              <a:latin typeface="+mj-lt"/>
              <a:cs typeface="Arial" pitchFamily="34" charset="0"/>
            </a:endParaRPr>
          </a:p>
          <a:p>
            <a:pPr lvl="1">
              <a:buFont typeface="Arial" pitchFamily="34" charset="0"/>
              <a:buChar char="•"/>
            </a:pPr>
            <a:r>
              <a:rPr lang="en-US" sz="3100" b="1" dirty="0" err="1" smtClean="0">
                <a:latin typeface="+mj-lt"/>
                <a:cs typeface="Arial" pitchFamily="34" charset="0"/>
              </a:rPr>
              <a:t>Kemudahan</a:t>
            </a:r>
            <a:r>
              <a:rPr lang="en-US" sz="3100" b="1" dirty="0" smtClean="0">
                <a:latin typeface="+mj-lt"/>
                <a:cs typeface="Arial" pitchFamily="34" charset="0"/>
              </a:rPr>
              <a:t> </a:t>
            </a:r>
            <a:r>
              <a:rPr lang="en-US" sz="3100" b="1" dirty="0" err="1" smtClean="0">
                <a:latin typeface="+mj-lt"/>
                <a:cs typeface="Arial" pitchFamily="34" charset="0"/>
              </a:rPr>
              <a:t>akses</a:t>
            </a:r>
            <a:r>
              <a:rPr lang="en-US" sz="3100" dirty="0" smtClean="0">
                <a:latin typeface="+mj-lt"/>
                <a:cs typeface="Arial" pitchFamily="34" charset="0"/>
              </a:rPr>
              <a:t>; </a:t>
            </a:r>
            <a:r>
              <a:rPr lang="en-US" sz="3100" dirty="0" err="1" smtClean="0">
                <a:latin typeface="+mj-lt"/>
                <a:cs typeface="Arial" pitchFamily="34" charset="0"/>
              </a:rPr>
              <a:t>tempat</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lokasi</a:t>
            </a:r>
            <a:r>
              <a:rPr lang="en-US" sz="3100" dirty="0" smtClean="0">
                <a:latin typeface="+mj-lt"/>
                <a:cs typeface="Arial" pitchFamily="34" charset="0"/>
              </a:rPr>
              <a:t> </a:t>
            </a:r>
            <a:r>
              <a:rPr lang="en-US" sz="3100" dirty="0" err="1" smtClean="0">
                <a:latin typeface="+mj-lt"/>
                <a:cs typeface="Arial" pitchFamily="34" charset="0"/>
              </a:rPr>
              <a:t>serta</a:t>
            </a:r>
            <a:r>
              <a:rPr lang="en-US" sz="3100" dirty="0" smtClean="0">
                <a:latin typeface="+mj-lt"/>
                <a:cs typeface="Arial" pitchFamily="34" charset="0"/>
              </a:rPr>
              <a:t> </a:t>
            </a:r>
            <a:r>
              <a:rPr lang="en-US" sz="3100" dirty="0" err="1" smtClean="0">
                <a:latin typeface="+mj-lt"/>
                <a:cs typeface="Arial" pitchFamily="34" charset="0"/>
              </a:rPr>
              <a:t>sarana</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yang </a:t>
            </a:r>
            <a:r>
              <a:rPr lang="en-US" sz="3100" dirty="0" err="1" smtClean="0">
                <a:latin typeface="+mj-lt"/>
                <a:cs typeface="Arial" pitchFamily="34" charset="0"/>
              </a:rPr>
              <a:t>memadai</a:t>
            </a:r>
            <a:r>
              <a:rPr lang="en-US" sz="3100" dirty="0" smtClean="0">
                <a:latin typeface="+mj-lt"/>
                <a:cs typeface="Arial" pitchFamily="34" charset="0"/>
              </a:rPr>
              <a:t>, </a:t>
            </a:r>
            <a:r>
              <a:rPr lang="en-US" sz="3100" dirty="0" err="1" smtClean="0">
                <a:latin typeface="+mj-lt"/>
                <a:cs typeface="Arial" pitchFamily="34" charset="0"/>
              </a:rPr>
              <a:t>mudah</a:t>
            </a:r>
            <a:r>
              <a:rPr lang="en-US" sz="3100" dirty="0" smtClean="0">
                <a:latin typeface="+mj-lt"/>
                <a:cs typeface="Arial" pitchFamily="34" charset="0"/>
              </a:rPr>
              <a:t> </a:t>
            </a:r>
            <a:r>
              <a:rPr lang="en-US" sz="3100" dirty="0" err="1" smtClean="0">
                <a:latin typeface="+mj-lt"/>
                <a:cs typeface="Arial" pitchFamily="34" charset="0"/>
              </a:rPr>
              <a:t>dijangkau</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masyarakat</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memanfaatkan</a:t>
            </a:r>
            <a:r>
              <a:rPr lang="en-US" sz="3100" dirty="0" smtClean="0">
                <a:latin typeface="+mj-lt"/>
                <a:cs typeface="Arial" pitchFamily="34" charset="0"/>
              </a:rPr>
              <a:t> </a:t>
            </a:r>
            <a:r>
              <a:rPr lang="en-US" sz="3100" dirty="0" err="1" smtClean="0">
                <a:latin typeface="+mj-lt"/>
                <a:cs typeface="Arial" pitchFamily="34" charset="0"/>
              </a:rPr>
              <a:t>teknologi</a:t>
            </a:r>
            <a:r>
              <a:rPr lang="en-US" sz="3100" dirty="0" smtClean="0">
                <a:latin typeface="+mj-lt"/>
                <a:cs typeface="Arial" pitchFamily="34" charset="0"/>
              </a:rPr>
              <a:t> </a:t>
            </a:r>
            <a:r>
              <a:rPr lang="en-US" sz="3100" dirty="0" err="1" smtClean="0">
                <a:latin typeface="+mj-lt"/>
                <a:cs typeface="Arial" pitchFamily="34" charset="0"/>
              </a:rPr>
              <a:t>telematika</a:t>
            </a:r>
            <a:r>
              <a:rPr lang="en-US" sz="3100" dirty="0" smtClean="0">
                <a:latin typeface="+mj-lt"/>
                <a:cs typeface="Arial" pitchFamily="34" charset="0"/>
              </a:rPr>
              <a:t>.</a:t>
            </a:r>
          </a:p>
          <a:p>
            <a:pPr lvl="1">
              <a:buFont typeface="Arial" pitchFamily="34" charset="0"/>
              <a:buChar char="•"/>
            </a:pPr>
            <a:r>
              <a:rPr lang="en-US" sz="3100" b="1" dirty="0" err="1" smtClean="0">
                <a:latin typeface="+mj-lt"/>
                <a:cs typeface="Arial" pitchFamily="34" charset="0"/>
              </a:rPr>
              <a:t>Kedisiplinan</a:t>
            </a:r>
            <a:r>
              <a:rPr lang="en-US" sz="3100" dirty="0" smtClean="0">
                <a:latin typeface="+mj-lt"/>
                <a:cs typeface="Arial" pitchFamily="34" charset="0"/>
              </a:rPr>
              <a:t>, </a:t>
            </a:r>
            <a:r>
              <a:rPr lang="en-US" sz="3100" dirty="0" err="1" smtClean="0">
                <a:latin typeface="+mj-lt"/>
                <a:cs typeface="Arial" pitchFamily="34" charset="0"/>
              </a:rPr>
              <a:t>kesopanan</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keramahan</a:t>
            </a:r>
            <a:r>
              <a:rPr lang="en-US" sz="3100" dirty="0" smtClean="0">
                <a:latin typeface="+mj-lt"/>
                <a:cs typeface="Arial" pitchFamily="34" charset="0"/>
              </a:rPr>
              <a:t>; </a:t>
            </a:r>
            <a:r>
              <a:rPr lang="en-US" sz="3100" dirty="0" err="1" smtClean="0">
                <a:latin typeface="+mj-lt"/>
                <a:cs typeface="Arial" pitchFamily="34" charset="0"/>
              </a:rPr>
              <a:t>pemberi</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harus</a:t>
            </a:r>
            <a:r>
              <a:rPr lang="en-US" sz="3100" dirty="0" smtClean="0">
                <a:latin typeface="+mj-lt"/>
                <a:cs typeface="Arial" pitchFamily="34" charset="0"/>
              </a:rPr>
              <a:t> </a:t>
            </a:r>
            <a:r>
              <a:rPr lang="en-US" sz="3100" dirty="0" err="1" smtClean="0">
                <a:latin typeface="+mj-lt"/>
                <a:cs typeface="Arial" pitchFamily="34" charset="0"/>
              </a:rPr>
              <a:t>bersikap</a:t>
            </a:r>
            <a:r>
              <a:rPr lang="en-US" sz="3100" dirty="0" smtClean="0">
                <a:latin typeface="+mj-lt"/>
                <a:cs typeface="Arial" pitchFamily="34" charset="0"/>
              </a:rPr>
              <a:t> </a:t>
            </a:r>
            <a:r>
              <a:rPr lang="en-US" sz="3100" dirty="0" err="1" smtClean="0">
                <a:latin typeface="+mj-lt"/>
                <a:cs typeface="Arial" pitchFamily="34" charset="0"/>
              </a:rPr>
              <a:t>disiplin</a:t>
            </a:r>
            <a:r>
              <a:rPr lang="en-US" sz="3100" dirty="0" smtClean="0">
                <a:latin typeface="+mj-lt"/>
                <a:cs typeface="Arial" pitchFamily="34" charset="0"/>
              </a:rPr>
              <a:t>, </a:t>
            </a:r>
            <a:r>
              <a:rPr lang="en-US" sz="3100" dirty="0" err="1" smtClean="0">
                <a:latin typeface="+mj-lt"/>
                <a:cs typeface="Arial" pitchFamily="34" charset="0"/>
              </a:rPr>
              <a:t>sopan</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santun</a:t>
            </a:r>
            <a:r>
              <a:rPr lang="en-US" sz="3100" dirty="0" smtClean="0">
                <a:latin typeface="+mj-lt"/>
                <a:cs typeface="Arial" pitchFamily="34" charset="0"/>
              </a:rPr>
              <a:t>, </a:t>
            </a:r>
            <a:r>
              <a:rPr lang="en-US" sz="3100" dirty="0" err="1" smtClean="0">
                <a:latin typeface="+mj-lt"/>
                <a:cs typeface="Arial" pitchFamily="34" charset="0"/>
              </a:rPr>
              <a:t>ramah</a:t>
            </a:r>
            <a:r>
              <a:rPr lang="en-US" sz="3100" dirty="0" smtClean="0">
                <a:latin typeface="+mj-lt"/>
                <a:cs typeface="Arial" pitchFamily="34" charset="0"/>
              </a:rPr>
              <a:t> </a:t>
            </a:r>
            <a:r>
              <a:rPr lang="en-US" sz="3100" dirty="0" err="1" smtClean="0">
                <a:latin typeface="+mj-lt"/>
                <a:cs typeface="Arial" pitchFamily="34" charset="0"/>
              </a:rPr>
              <a:t>serta</a:t>
            </a:r>
            <a:r>
              <a:rPr lang="en-US" sz="3100" dirty="0" smtClean="0">
                <a:latin typeface="+mj-lt"/>
                <a:cs typeface="Arial" pitchFamily="34" charset="0"/>
              </a:rPr>
              <a:t> </a:t>
            </a:r>
            <a:r>
              <a:rPr lang="en-US" sz="3100" dirty="0" err="1" smtClean="0">
                <a:latin typeface="+mj-lt"/>
                <a:cs typeface="Arial" pitchFamily="34" charset="0"/>
              </a:rPr>
              <a:t>ikhlas</a:t>
            </a:r>
            <a:r>
              <a:rPr lang="en-US" sz="3100" dirty="0" smtClean="0">
                <a:latin typeface="+mj-lt"/>
                <a:cs typeface="Arial" pitchFamily="34" charset="0"/>
              </a:rPr>
              <a:t> </a:t>
            </a:r>
            <a:r>
              <a:rPr lang="en-US" sz="3100" dirty="0" err="1" smtClean="0">
                <a:latin typeface="+mj-lt"/>
                <a:cs typeface="Arial" pitchFamily="34" charset="0"/>
              </a:rPr>
              <a:t>dalam</a:t>
            </a:r>
            <a:r>
              <a:rPr lang="en-US" sz="3100" dirty="0" smtClean="0">
                <a:latin typeface="+mj-lt"/>
                <a:cs typeface="Arial" pitchFamily="34" charset="0"/>
              </a:rPr>
              <a:t> </a:t>
            </a:r>
            <a:r>
              <a:rPr lang="en-US" sz="3100" dirty="0" err="1" smtClean="0">
                <a:latin typeface="+mj-lt"/>
                <a:cs typeface="Arial" pitchFamily="34" charset="0"/>
              </a:rPr>
              <a:t>memberi</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a:t>
            </a:r>
          </a:p>
          <a:p>
            <a:pPr lvl="1">
              <a:buFont typeface="Arial" pitchFamily="34" charset="0"/>
              <a:buChar char="•"/>
            </a:pPr>
            <a:r>
              <a:rPr lang="en-US" sz="3100" b="1" dirty="0" err="1" smtClean="0">
                <a:latin typeface="+mj-lt"/>
                <a:cs typeface="Arial" pitchFamily="34" charset="0"/>
              </a:rPr>
              <a:t>Kenyamanan</a:t>
            </a:r>
            <a:r>
              <a:rPr lang="en-US" sz="3100" b="1" dirty="0" smtClean="0">
                <a:latin typeface="+mj-lt"/>
                <a:cs typeface="Arial" pitchFamily="34" charset="0"/>
              </a:rPr>
              <a:t>; </a:t>
            </a:r>
            <a:r>
              <a:rPr lang="en-US" sz="3100" dirty="0" err="1" smtClean="0">
                <a:latin typeface="+mj-lt"/>
                <a:cs typeface="Arial" pitchFamily="34" charset="0"/>
              </a:rPr>
              <a:t>lingkungan</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harus</a:t>
            </a:r>
            <a:r>
              <a:rPr lang="en-US" sz="3100" dirty="0" smtClean="0">
                <a:latin typeface="+mj-lt"/>
                <a:cs typeface="Arial" pitchFamily="34" charset="0"/>
              </a:rPr>
              <a:t> </a:t>
            </a:r>
            <a:r>
              <a:rPr lang="en-US" sz="3100" dirty="0" err="1" smtClean="0">
                <a:latin typeface="+mj-lt"/>
                <a:cs typeface="Arial" pitchFamily="34" charset="0"/>
              </a:rPr>
              <a:t>tertib</a:t>
            </a:r>
            <a:r>
              <a:rPr lang="en-US" sz="3100" dirty="0" smtClean="0">
                <a:latin typeface="+mj-lt"/>
                <a:cs typeface="Arial" pitchFamily="34" charset="0"/>
              </a:rPr>
              <a:t>, </a:t>
            </a:r>
            <a:r>
              <a:rPr lang="en-US" sz="3100" dirty="0" err="1" smtClean="0">
                <a:latin typeface="+mj-lt"/>
                <a:cs typeface="Arial" pitchFamily="34" charset="0"/>
              </a:rPr>
              <a:t>teratur</a:t>
            </a:r>
            <a:r>
              <a:rPr lang="en-US" sz="3100" dirty="0" smtClean="0">
                <a:latin typeface="+mj-lt"/>
                <a:cs typeface="Arial" pitchFamily="34" charset="0"/>
              </a:rPr>
              <a:t>, </a:t>
            </a:r>
            <a:r>
              <a:rPr lang="en-US" sz="3100" dirty="0" err="1" smtClean="0">
                <a:latin typeface="+mj-lt"/>
                <a:cs typeface="Arial" pitchFamily="34" charset="0"/>
              </a:rPr>
              <a:t>ruang</a:t>
            </a:r>
            <a:r>
              <a:rPr lang="en-US" sz="3100" dirty="0" smtClean="0">
                <a:latin typeface="+mj-lt"/>
                <a:cs typeface="Arial" pitchFamily="34" charset="0"/>
              </a:rPr>
              <a:t> </a:t>
            </a:r>
            <a:r>
              <a:rPr lang="en-US" sz="3100" dirty="0" err="1" smtClean="0">
                <a:latin typeface="+mj-lt"/>
                <a:cs typeface="Arial" pitchFamily="34" charset="0"/>
              </a:rPr>
              <a:t>tunggu</a:t>
            </a:r>
            <a:r>
              <a:rPr lang="en-US" sz="3100" dirty="0" smtClean="0">
                <a:latin typeface="+mj-lt"/>
                <a:cs typeface="Arial" pitchFamily="34" charset="0"/>
              </a:rPr>
              <a:t> yang </a:t>
            </a:r>
            <a:r>
              <a:rPr lang="en-US" sz="3100" dirty="0" err="1" smtClean="0">
                <a:latin typeface="+mj-lt"/>
                <a:cs typeface="Arial" pitchFamily="34" charset="0"/>
              </a:rPr>
              <a:t>nyaman</a:t>
            </a:r>
            <a:r>
              <a:rPr lang="en-US" sz="3100" dirty="0" smtClean="0">
                <a:latin typeface="+mj-lt"/>
                <a:cs typeface="Arial" pitchFamily="34" charset="0"/>
              </a:rPr>
              <a:t>, </a:t>
            </a:r>
            <a:r>
              <a:rPr lang="en-US" sz="3100" dirty="0" err="1" smtClean="0">
                <a:latin typeface="+mj-lt"/>
                <a:cs typeface="Arial" pitchFamily="34" charset="0"/>
              </a:rPr>
              <a:t>bersih</a:t>
            </a:r>
            <a:r>
              <a:rPr lang="en-US" sz="3100" dirty="0" smtClean="0">
                <a:latin typeface="+mj-lt"/>
                <a:cs typeface="Arial" pitchFamily="34" charset="0"/>
              </a:rPr>
              <a:t>, </a:t>
            </a:r>
            <a:r>
              <a:rPr lang="en-US" sz="3100" dirty="0" err="1" smtClean="0">
                <a:latin typeface="+mj-lt"/>
                <a:cs typeface="Arial" pitchFamily="34" charset="0"/>
              </a:rPr>
              <a:t>rapi</a:t>
            </a:r>
            <a:r>
              <a:rPr lang="en-US" sz="3100" dirty="0" smtClean="0">
                <a:latin typeface="+mj-lt"/>
                <a:cs typeface="Arial" pitchFamily="34" charset="0"/>
              </a:rPr>
              <a:t>, </a:t>
            </a:r>
            <a:r>
              <a:rPr lang="en-US" sz="3100" dirty="0" err="1" smtClean="0">
                <a:latin typeface="+mj-lt"/>
                <a:cs typeface="Arial" pitchFamily="34" charset="0"/>
              </a:rPr>
              <a:t>serta</a:t>
            </a:r>
            <a:r>
              <a:rPr lang="en-US" sz="3100" dirty="0" smtClean="0">
                <a:latin typeface="+mj-lt"/>
                <a:cs typeface="Arial" pitchFamily="34" charset="0"/>
              </a:rPr>
              <a:t> </a:t>
            </a:r>
            <a:r>
              <a:rPr lang="en-US" sz="3100" dirty="0" err="1" smtClean="0">
                <a:latin typeface="+mj-lt"/>
                <a:cs typeface="Arial" pitchFamily="34" charset="0"/>
              </a:rPr>
              <a:t>disediakan</a:t>
            </a:r>
            <a:r>
              <a:rPr lang="en-US" sz="3100" dirty="0" smtClean="0">
                <a:latin typeface="+mj-lt"/>
                <a:cs typeface="Arial" pitchFamily="34" charset="0"/>
              </a:rPr>
              <a:t> </a:t>
            </a:r>
            <a:r>
              <a:rPr lang="en-US" sz="3100" dirty="0" err="1" smtClean="0">
                <a:latin typeface="+mj-lt"/>
                <a:cs typeface="Arial" pitchFamily="34" charset="0"/>
              </a:rPr>
              <a:t>fasilitas</a:t>
            </a:r>
            <a:r>
              <a:rPr lang="en-US" sz="3100" dirty="0" smtClean="0">
                <a:latin typeface="+mj-lt"/>
                <a:cs typeface="Arial" pitchFamily="34" charset="0"/>
              </a:rPr>
              <a:t> </a:t>
            </a:r>
            <a:r>
              <a:rPr lang="en-US" sz="3100" dirty="0" err="1" smtClean="0">
                <a:latin typeface="+mj-lt"/>
                <a:cs typeface="Arial" pitchFamily="34" charset="0"/>
              </a:rPr>
              <a:t>pendukung</a:t>
            </a:r>
            <a:r>
              <a:rPr lang="en-US" sz="3100" dirty="0" smtClean="0">
                <a:latin typeface="+mj-lt"/>
                <a:cs typeface="Arial" pitchFamily="34" charset="0"/>
              </a:rPr>
              <a:t> </a:t>
            </a:r>
            <a:r>
              <a:rPr lang="en-US" sz="3100" dirty="0" err="1" smtClean="0">
                <a:latin typeface="+mj-lt"/>
                <a:cs typeface="Arial" pitchFamily="34" charset="0"/>
              </a:rPr>
              <a:t>seperti</a:t>
            </a:r>
            <a:r>
              <a:rPr lang="en-US" sz="3100" dirty="0" smtClean="0">
                <a:latin typeface="+mj-lt"/>
                <a:cs typeface="Arial" pitchFamily="34" charset="0"/>
              </a:rPr>
              <a:t> </a:t>
            </a:r>
            <a:r>
              <a:rPr lang="en-US" sz="3100" dirty="0" err="1" smtClean="0">
                <a:latin typeface="+mj-lt"/>
                <a:cs typeface="Arial" pitchFamily="34" charset="0"/>
              </a:rPr>
              <a:t>tempat</a:t>
            </a:r>
            <a:r>
              <a:rPr lang="en-US" sz="3100" dirty="0" smtClean="0">
                <a:latin typeface="+mj-lt"/>
                <a:cs typeface="Arial" pitchFamily="34" charset="0"/>
              </a:rPr>
              <a:t> </a:t>
            </a:r>
            <a:r>
              <a:rPr lang="en-US" sz="3100" dirty="0" err="1" smtClean="0">
                <a:latin typeface="+mj-lt"/>
                <a:cs typeface="Arial" pitchFamily="34" charset="0"/>
              </a:rPr>
              <a:t>parkir</a:t>
            </a:r>
            <a:r>
              <a:rPr lang="en-US" sz="3100" dirty="0" smtClean="0">
                <a:latin typeface="+mj-lt"/>
                <a:cs typeface="Arial" pitchFamily="34" charset="0"/>
              </a:rPr>
              <a:t>, toilet, </a:t>
            </a:r>
            <a:r>
              <a:rPr lang="en-US" sz="3100" dirty="0" err="1" smtClean="0">
                <a:latin typeface="+mj-lt"/>
                <a:cs typeface="Arial" pitchFamily="34" charset="0"/>
              </a:rPr>
              <a:t>tempat</a:t>
            </a:r>
            <a:r>
              <a:rPr lang="en-US" sz="3100" dirty="0" smtClean="0">
                <a:latin typeface="+mj-lt"/>
                <a:cs typeface="Arial" pitchFamily="34" charset="0"/>
              </a:rPr>
              <a:t> </a:t>
            </a:r>
            <a:r>
              <a:rPr lang="en-US" sz="3100" dirty="0" err="1" smtClean="0">
                <a:latin typeface="+mj-lt"/>
                <a:cs typeface="Arial" pitchFamily="34" charset="0"/>
              </a:rPr>
              <a:t>ibadah</a:t>
            </a:r>
            <a:r>
              <a:rPr lang="en-US" sz="3100" dirty="0" smtClean="0">
                <a:latin typeface="+mj-lt"/>
                <a:cs typeface="Arial" pitchFamily="34" charset="0"/>
              </a:rPr>
              <a:t>, </a:t>
            </a:r>
            <a:r>
              <a:rPr lang="en-US" sz="3100" dirty="0" err="1" smtClean="0">
                <a:latin typeface="+mj-lt"/>
                <a:cs typeface="Arial" pitchFamily="34" charset="0"/>
              </a:rPr>
              <a:t>dll</a:t>
            </a:r>
            <a:r>
              <a:rPr lang="en-US" sz="3100" dirty="0" smtClean="0">
                <a:latin typeface="+mj-lt"/>
                <a:cs typeface="Arial" pitchFamily="34" charset="0"/>
              </a:rPr>
              <a:t>.  </a:t>
            </a:r>
          </a:p>
          <a:p>
            <a:endParaRPr lang="en-US" sz="3100" dirty="0" smtClean="0">
              <a:latin typeface="+mj-lt"/>
            </a:endParaRPr>
          </a:p>
          <a:p>
            <a:pPr marL="514350" lvl="1" indent="-514350">
              <a:buFont typeface="Arial" pitchFamily="34" charset="0"/>
              <a:buChar char="•"/>
            </a:pPr>
            <a:endParaRPr lang="en-US" dirty="0" smtClean="0">
              <a:latin typeface="Arial" pitchFamily="34" charset="0"/>
              <a:cs typeface="Arial" pitchFamily="34" charset="0"/>
            </a:endParaRPr>
          </a:p>
          <a:p>
            <a:endParaRPr lang="id-ID" dirty="0"/>
          </a:p>
        </p:txBody>
      </p:sp>
    </p:spTree>
    <p:extLst>
      <p:ext uri="{BB962C8B-B14F-4D97-AF65-F5344CB8AC3E}">
        <p14:creationId xmlns:p14="http://schemas.microsoft.com/office/powerpoint/2010/main" val="1541922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778098"/>
          </a:xfrm>
        </p:spPr>
        <p:txBody>
          <a:bodyPr>
            <a:normAutofit/>
          </a:bodyPr>
          <a:lstStyle/>
          <a:p>
            <a:r>
              <a:rPr lang="en-US" sz="3600" b="1" dirty="0" err="1" smtClean="0">
                <a:cs typeface="Arial" pitchFamily="34" charset="0"/>
              </a:rPr>
              <a:t>Standar</a:t>
            </a:r>
            <a:r>
              <a:rPr lang="en-US" sz="3600" b="1" dirty="0" smtClean="0">
                <a:cs typeface="Arial" pitchFamily="34" charset="0"/>
              </a:rPr>
              <a:t> </a:t>
            </a:r>
            <a:r>
              <a:rPr lang="en-US" sz="3600" b="1" dirty="0" err="1" smtClean="0">
                <a:cs typeface="Arial" pitchFamily="34" charset="0"/>
              </a:rPr>
              <a:t>Pelayanan</a:t>
            </a:r>
            <a:r>
              <a:rPr lang="en-US" sz="3600" b="1" dirty="0" smtClean="0">
                <a:cs typeface="Arial" pitchFamily="34" charset="0"/>
              </a:rPr>
              <a:t> </a:t>
            </a:r>
            <a:r>
              <a:rPr lang="en-US" sz="3600" b="1" dirty="0" err="1" smtClean="0">
                <a:cs typeface="Arial" pitchFamily="34" charset="0"/>
              </a:rPr>
              <a:t>Publik</a:t>
            </a:r>
            <a:endParaRPr lang="id-ID" sz="3600" dirty="0"/>
          </a:p>
        </p:txBody>
      </p:sp>
      <p:sp>
        <p:nvSpPr>
          <p:cNvPr id="3" name="Content Placeholder 2"/>
          <p:cNvSpPr>
            <a:spLocks noGrp="1"/>
          </p:cNvSpPr>
          <p:nvPr>
            <p:ph idx="1"/>
          </p:nvPr>
        </p:nvSpPr>
        <p:spPr>
          <a:xfrm>
            <a:off x="539552" y="1124744"/>
            <a:ext cx="8147248" cy="5328592"/>
          </a:xfrm>
        </p:spPr>
        <p:txBody>
          <a:bodyPr>
            <a:normAutofit fontScale="77500" lnSpcReduction="20000"/>
          </a:bodyPr>
          <a:lstStyle/>
          <a:p>
            <a:pPr>
              <a:buNone/>
            </a:pPr>
            <a:r>
              <a:rPr lang="en-US" dirty="0" err="1" smtClean="0">
                <a:latin typeface="+mj-lt"/>
                <a:cs typeface="Arial" pitchFamily="34" charset="0"/>
              </a:rPr>
              <a:t>Ukuran</a:t>
            </a:r>
            <a:r>
              <a:rPr lang="en-US" dirty="0" smtClean="0">
                <a:latin typeface="+mj-lt"/>
                <a:cs typeface="Arial" pitchFamily="34" charset="0"/>
              </a:rPr>
              <a:t> </a:t>
            </a:r>
            <a:r>
              <a:rPr lang="en-US" dirty="0" err="1" smtClean="0">
                <a:latin typeface="+mj-lt"/>
                <a:cs typeface="Arial" pitchFamily="34" charset="0"/>
              </a:rPr>
              <a:t>penyelenggaraan</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yg</a:t>
            </a:r>
            <a:r>
              <a:rPr lang="en-US" dirty="0" smtClean="0">
                <a:latin typeface="+mj-lt"/>
                <a:cs typeface="Arial" pitchFamily="34" charset="0"/>
              </a:rPr>
              <a:t> </a:t>
            </a:r>
            <a:r>
              <a:rPr lang="en-US" dirty="0" err="1" smtClean="0">
                <a:latin typeface="+mj-lt"/>
                <a:cs typeface="Arial" pitchFamily="34" charset="0"/>
              </a:rPr>
              <a:t>wajib</a:t>
            </a:r>
            <a:r>
              <a:rPr lang="en-US" dirty="0" smtClean="0">
                <a:latin typeface="+mj-lt"/>
                <a:cs typeface="Arial" pitchFamily="34" charset="0"/>
              </a:rPr>
              <a:t> </a:t>
            </a:r>
            <a:r>
              <a:rPr lang="en-US" dirty="0" err="1" smtClean="0">
                <a:latin typeface="+mj-lt"/>
                <a:cs typeface="Arial" pitchFamily="34" charset="0"/>
              </a:rPr>
              <a:t>ditaati</a:t>
            </a:r>
            <a:endParaRPr lang="id-ID" dirty="0" smtClean="0">
              <a:latin typeface="+mj-lt"/>
              <a:cs typeface="Arial" pitchFamily="34" charset="0"/>
            </a:endParaRPr>
          </a:p>
          <a:p>
            <a:pPr marL="514350" indent="-514350">
              <a:buFont typeface="+mj-lt"/>
              <a:buAutoNum type="alphaLcPeriod"/>
            </a:pPr>
            <a:r>
              <a:rPr lang="en-US" b="1" dirty="0" smtClean="0">
                <a:latin typeface="+mj-lt"/>
                <a:cs typeface="Arial" pitchFamily="34" charset="0"/>
              </a:rPr>
              <a:t>Prosedur</a:t>
            </a:r>
            <a:r>
              <a:rPr lang="en-US" dirty="0" smtClean="0">
                <a:latin typeface="+mj-lt"/>
                <a:cs typeface="Arial" pitchFamily="34" charset="0"/>
              </a:rPr>
              <a:t> </a:t>
            </a:r>
            <a:r>
              <a:rPr lang="en-US" b="1" dirty="0" err="1" smtClean="0">
                <a:latin typeface="+mj-lt"/>
                <a:cs typeface="Arial" pitchFamily="34" charset="0"/>
              </a:rPr>
              <a:t>pelayanan</a:t>
            </a:r>
            <a:r>
              <a:rPr lang="en-US" dirty="0" smtClean="0">
                <a:latin typeface="+mj-lt"/>
                <a:cs typeface="Arial" pitchFamily="34" charset="0"/>
              </a:rPr>
              <a:t>; yang </a:t>
            </a:r>
            <a:r>
              <a:rPr lang="en-US" dirty="0" err="1" smtClean="0">
                <a:latin typeface="+mj-lt"/>
                <a:cs typeface="Arial" pitchFamily="34" charset="0"/>
              </a:rPr>
              <a:t>dibakukan</a:t>
            </a:r>
            <a:r>
              <a:rPr lang="en-US" dirty="0" smtClean="0">
                <a:latin typeface="+mj-lt"/>
                <a:cs typeface="Arial" pitchFamily="34" charset="0"/>
              </a:rPr>
              <a:t> </a:t>
            </a:r>
            <a:r>
              <a:rPr lang="en-US" dirty="0" err="1" smtClean="0">
                <a:latin typeface="+mj-lt"/>
                <a:cs typeface="Arial" pitchFamily="34" charset="0"/>
              </a:rPr>
              <a:t>bagi</a:t>
            </a:r>
            <a:r>
              <a:rPr lang="en-US" dirty="0" smtClean="0">
                <a:latin typeface="+mj-lt"/>
                <a:cs typeface="Arial" pitchFamily="34" charset="0"/>
              </a:rPr>
              <a:t> </a:t>
            </a:r>
            <a:r>
              <a:rPr lang="en-US" dirty="0" err="1" smtClean="0">
                <a:latin typeface="+mj-lt"/>
                <a:cs typeface="Arial" pitchFamily="34" charset="0"/>
              </a:rPr>
              <a:t>pemberi</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penerima</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termasuk</a:t>
            </a:r>
            <a:r>
              <a:rPr lang="en-US" dirty="0" smtClean="0">
                <a:latin typeface="+mj-lt"/>
                <a:cs typeface="Arial" pitchFamily="34" charset="0"/>
              </a:rPr>
              <a:t> </a:t>
            </a:r>
            <a:r>
              <a:rPr lang="en-US" dirty="0" err="1" smtClean="0">
                <a:latin typeface="+mj-lt"/>
                <a:cs typeface="Arial" pitchFamily="34" charset="0"/>
              </a:rPr>
              <a:t>pengaduan</a:t>
            </a:r>
            <a:r>
              <a:rPr lang="en-US" dirty="0" smtClean="0">
                <a:latin typeface="+mj-lt"/>
                <a:cs typeface="Arial" pitchFamily="34" charset="0"/>
              </a:rPr>
              <a:t>.</a:t>
            </a:r>
          </a:p>
          <a:p>
            <a:pPr>
              <a:buNone/>
            </a:pPr>
            <a:r>
              <a:rPr lang="en-US" dirty="0" smtClean="0">
                <a:latin typeface="+mj-lt"/>
                <a:cs typeface="Arial" pitchFamily="34" charset="0"/>
              </a:rPr>
              <a:t>b.   </a:t>
            </a:r>
            <a:r>
              <a:rPr lang="en-US" b="1" dirty="0" err="1" smtClean="0">
                <a:latin typeface="+mj-lt"/>
                <a:cs typeface="Arial" pitchFamily="34" charset="0"/>
              </a:rPr>
              <a:t>Waktu</a:t>
            </a:r>
            <a:r>
              <a:rPr lang="en-US" b="1" dirty="0" smtClean="0">
                <a:latin typeface="+mj-lt"/>
                <a:cs typeface="Arial" pitchFamily="34" charset="0"/>
              </a:rPr>
              <a:t> </a:t>
            </a:r>
            <a:r>
              <a:rPr lang="en-US" b="1" dirty="0" err="1" smtClean="0">
                <a:latin typeface="+mj-lt"/>
                <a:cs typeface="Arial" pitchFamily="34" charset="0"/>
              </a:rPr>
              <a:t>penyelesaian</a:t>
            </a:r>
            <a:r>
              <a:rPr lang="en-US" b="1" dirty="0" smtClean="0">
                <a:latin typeface="+mj-lt"/>
                <a:cs typeface="Arial" pitchFamily="34" charset="0"/>
              </a:rPr>
              <a:t>; </a:t>
            </a:r>
            <a:r>
              <a:rPr lang="en-US" dirty="0" smtClean="0">
                <a:latin typeface="+mj-lt"/>
                <a:cs typeface="Arial" pitchFamily="34" charset="0"/>
              </a:rPr>
              <a:t>yang </a:t>
            </a:r>
            <a:r>
              <a:rPr lang="en-US" dirty="0" err="1" smtClean="0">
                <a:latin typeface="+mj-lt"/>
                <a:cs typeface="Arial" pitchFamily="34" charset="0"/>
              </a:rPr>
              <a:t>ditetapkan</a:t>
            </a:r>
            <a:r>
              <a:rPr lang="en-US" dirty="0" smtClean="0">
                <a:latin typeface="+mj-lt"/>
                <a:cs typeface="Arial" pitchFamily="34" charset="0"/>
              </a:rPr>
              <a:t>  </a:t>
            </a:r>
            <a:r>
              <a:rPr lang="en-US" dirty="0" err="1" smtClean="0">
                <a:latin typeface="+mj-lt"/>
                <a:cs typeface="Arial" pitchFamily="34" charset="0"/>
              </a:rPr>
              <a:t>saat</a:t>
            </a:r>
            <a:r>
              <a:rPr lang="en-US" dirty="0" smtClean="0">
                <a:latin typeface="+mj-lt"/>
                <a:cs typeface="Arial" pitchFamily="34" charset="0"/>
              </a:rPr>
              <a:t>  </a:t>
            </a:r>
            <a:r>
              <a:rPr lang="en-US" dirty="0" err="1" smtClean="0">
                <a:latin typeface="+mj-lt"/>
                <a:cs typeface="Arial" pitchFamily="34" charset="0"/>
              </a:rPr>
              <a:t>pengajuan</a:t>
            </a:r>
            <a:r>
              <a:rPr lang="en-US" dirty="0" smtClean="0">
                <a:latin typeface="+mj-lt"/>
                <a:cs typeface="Arial" pitchFamily="34" charset="0"/>
              </a:rPr>
              <a:t> </a:t>
            </a:r>
            <a:r>
              <a:rPr lang="en-US" dirty="0" err="1" smtClean="0">
                <a:latin typeface="+mj-lt"/>
                <a:cs typeface="Arial" pitchFamily="34" charset="0"/>
              </a:rPr>
              <a:t>pemohonan</a:t>
            </a:r>
            <a:r>
              <a:rPr lang="en-US" dirty="0" smtClean="0">
                <a:latin typeface="+mj-lt"/>
                <a:cs typeface="Arial" pitchFamily="34" charset="0"/>
              </a:rPr>
              <a:t> </a:t>
            </a:r>
            <a:r>
              <a:rPr lang="id-ID" dirty="0" smtClean="0">
                <a:latin typeface="+mj-lt"/>
                <a:cs typeface="Arial" pitchFamily="34" charset="0"/>
              </a:rPr>
              <a:t>sd</a:t>
            </a:r>
            <a:r>
              <a:rPr lang="en-US" dirty="0" smtClean="0">
                <a:latin typeface="+mj-lt"/>
                <a:cs typeface="Arial" pitchFamily="34" charset="0"/>
              </a:rPr>
              <a:t> </a:t>
            </a:r>
            <a:r>
              <a:rPr lang="en-US" dirty="0" err="1" smtClean="0">
                <a:latin typeface="+mj-lt"/>
                <a:cs typeface="Arial" pitchFamily="34" charset="0"/>
              </a:rPr>
              <a:t>penyelesaian</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a:t>
            </a:r>
            <a:r>
              <a:rPr lang="id-ID" dirty="0" smtClean="0">
                <a:latin typeface="+mj-lt"/>
                <a:cs typeface="Arial" pitchFamily="34" charset="0"/>
              </a:rPr>
              <a:t> juga</a:t>
            </a:r>
            <a:r>
              <a:rPr lang="en-US" dirty="0" smtClean="0">
                <a:latin typeface="+mj-lt"/>
                <a:cs typeface="Arial" pitchFamily="34" charset="0"/>
              </a:rPr>
              <a:t>  </a:t>
            </a:r>
            <a:r>
              <a:rPr lang="en-US" dirty="0" err="1" smtClean="0">
                <a:latin typeface="+mj-lt"/>
                <a:cs typeface="Arial" pitchFamily="34" charset="0"/>
              </a:rPr>
              <a:t>pengaduan</a:t>
            </a:r>
            <a:r>
              <a:rPr lang="en-US" dirty="0" smtClean="0">
                <a:latin typeface="+mj-lt"/>
                <a:cs typeface="Arial" pitchFamily="34" charset="0"/>
              </a:rPr>
              <a:t>.</a:t>
            </a:r>
          </a:p>
          <a:p>
            <a:pPr>
              <a:buNone/>
            </a:pPr>
            <a:r>
              <a:rPr lang="en-US" dirty="0" smtClean="0">
                <a:latin typeface="+mj-lt"/>
                <a:cs typeface="Arial" pitchFamily="34" charset="0"/>
              </a:rPr>
              <a:t>c.   </a:t>
            </a:r>
            <a:r>
              <a:rPr lang="en-US" b="1" dirty="0" err="1" smtClean="0">
                <a:latin typeface="+mj-lt"/>
                <a:cs typeface="Arial" pitchFamily="34" charset="0"/>
              </a:rPr>
              <a:t>Biaya</a:t>
            </a:r>
            <a:r>
              <a:rPr lang="en-US" b="1" dirty="0" smtClean="0">
                <a:latin typeface="+mj-lt"/>
                <a:cs typeface="Arial" pitchFamily="34" charset="0"/>
              </a:rPr>
              <a:t> </a:t>
            </a:r>
            <a:r>
              <a:rPr lang="en-US" b="1"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tarif</a:t>
            </a:r>
            <a:r>
              <a:rPr lang="en-US" dirty="0" smtClean="0">
                <a:latin typeface="+mj-lt"/>
                <a:cs typeface="Arial" pitchFamily="34" charset="0"/>
              </a:rPr>
              <a:t> y</a:t>
            </a:r>
            <a:r>
              <a:rPr lang="id-ID" dirty="0" smtClean="0">
                <a:latin typeface="+mj-lt"/>
                <a:cs typeface="Arial" pitchFamily="34" charset="0"/>
              </a:rPr>
              <a:t>an</a:t>
            </a:r>
            <a:r>
              <a:rPr lang="en-US" dirty="0" smtClean="0">
                <a:latin typeface="+mj-lt"/>
                <a:cs typeface="Arial" pitchFamily="34" charset="0"/>
              </a:rPr>
              <a:t>g </a:t>
            </a:r>
            <a:r>
              <a:rPr lang="en-US" dirty="0" err="1" smtClean="0">
                <a:latin typeface="+mj-lt"/>
                <a:cs typeface="Arial" pitchFamily="34" charset="0"/>
              </a:rPr>
              <a:t>ditetapkan</a:t>
            </a:r>
            <a:r>
              <a:rPr lang="en-US" dirty="0" smtClean="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proses  </a:t>
            </a:r>
          </a:p>
          <a:p>
            <a:pPr>
              <a:buNone/>
            </a:pPr>
            <a:r>
              <a:rPr lang="en-US" dirty="0" smtClean="0">
                <a:latin typeface="+mj-lt"/>
                <a:cs typeface="Arial" pitchFamily="34" charset="0"/>
              </a:rPr>
              <a:t>      </a:t>
            </a:r>
            <a:r>
              <a:rPr lang="en-US" dirty="0" err="1" smtClean="0">
                <a:latin typeface="+mj-lt"/>
                <a:cs typeface="Arial" pitchFamily="34" charset="0"/>
              </a:rPr>
              <a:t>pemberian</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a:t>
            </a:r>
          </a:p>
          <a:p>
            <a:pPr>
              <a:buNone/>
            </a:pPr>
            <a:r>
              <a:rPr lang="en-US" dirty="0" smtClean="0">
                <a:latin typeface="+mj-lt"/>
                <a:cs typeface="Arial" pitchFamily="34" charset="0"/>
              </a:rPr>
              <a:t>d. </a:t>
            </a:r>
            <a:r>
              <a:rPr lang="id-ID" dirty="0" smtClean="0">
                <a:latin typeface="+mj-lt"/>
                <a:cs typeface="Arial" pitchFamily="34" charset="0"/>
              </a:rPr>
              <a:t> </a:t>
            </a:r>
            <a:r>
              <a:rPr lang="en-US" b="1" dirty="0" err="1" smtClean="0">
                <a:latin typeface="+mj-lt"/>
              </a:rPr>
              <a:t>Produk</a:t>
            </a:r>
            <a:r>
              <a:rPr lang="en-US" b="1" dirty="0" smtClean="0">
                <a:latin typeface="+mj-lt"/>
              </a:rPr>
              <a:t> </a:t>
            </a:r>
            <a:r>
              <a:rPr lang="en-US" dirty="0" err="1" smtClean="0">
                <a:latin typeface="+mj-lt"/>
              </a:rPr>
              <a:t>pelayanan</a:t>
            </a:r>
            <a:r>
              <a:rPr lang="en-US" dirty="0" smtClean="0">
                <a:latin typeface="+mj-lt"/>
              </a:rPr>
              <a:t>; </a:t>
            </a:r>
            <a:r>
              <a:rPr lang="en-US" dirty="0" err="1" smtClean="0">
                <a:latin typeface="+mj-lt"/>
              </a:rPr>
              <a:t>hasil</a:t>
            </a:r>
            <a:r>
              <a:rPr lang="en-US" dirty="0" smtClean="0">
                <a:latin typeface="+mj-lt"/>
              </a:rPr>
              <a:t> </a:t>
            </a:r>
            <a:r>
              <a:rPr lang="en-US" dirty="0" err="1" smtClean="0">
                <a:latin typeface="+mj-lt"/>
              </a:rPr>
              <a:t>pelayanan</a:t>
            </a:r>
            <a:r>
              <a:rPr lang="en-US" dirty="0" smtClean="0">
                <a:latin typeface="+mj-lt"/>
              </a:rPr>
              <a:t> yang </a:t>
            </a:r>
            <a:r>
              <a:rPr lang="en-US" dirty="0" err="1" smtClean="0">
                <a:latin typeface="+mj-lt"/>
              </a:rPr>
              <a:t>akan</a:t>
            </a:r>
            <a:r>
              <a:rPr lang="en-US" dirty="0" smtClean="0">
                <a:latin typeface="+mj-lt"/>
              </a:rPr>
              <a:t>  </a:t>
            </a:r>
            <a:r>
              <a:rPr lang="en-US" dirty="0" err="1" smtClean="0">
                <a:latin typeface="+mj-lt"/>
              </a:rPr>
              <a:t>diterima</a:t>
            </a:r>
            <a:r>
              <a:rPr lang="en-US" dirty="0" smtClean="0">
                <a:latin typeface="+mj-lt"/>
              </a:rPr>
              <a:t> </a:t>
            </a:r>
            <a:r>
              <a:rPr lang="id-ID" dirty="0" smtClean="0">
                <a:latin typeface="+mj-lt"/>
              </a:rPr>
              <a:t> </a:t>
            </a:r>
            <a:r>
              <a:rPr lang="en-US" dirty="0" err="1" smtClean="0">
                <a:latin typeface="+mj-lt"/>
              </a:rPr>
              <a:t>sesuai</a:t>
            </a:r>
            <a:r>
              <a:rPr lang="en-US" dirty="0" smtClean="0">
                <a:latin typeface="+mj-lt"/>
              </a:rPr>
              <a:t>  </a:t>
            </a:r>
            <a:r>
              <a:rPr lang="en-US" dirty="0" err="1" smtClean="0">
                <a:latin typeface="+mj-lt"/>
              </a:rPr>
              <a:t>dengan</a:t>
            </a:r>
            <a:r>
              <a:rPr lang="en-US" dirty="0" smtClean="0">
                <a:latin typeface="+mj-lt"/>
              </a:rPr>
              <a:t> </a:t>
            </a:r>
            <a:r>
              <a:rPr lang="en-US" dirty="0" err="1" smtClean="0">
                <a:latin typeface="+mj-lt"/>
              </a:rPr>
              <a:t>ketentuan</a:t>
            </a:r>
            <a:r>
              <a:rPr lang="en-US" dirty="0" smtClean="0">
                <a:latin typeface="+mj-lt"/>
              </a:rPr>
              <a:t> yang </a:t>
            </a:r>
            <a:r>
              <a:rPr lang="en-US" dirty="0" err="1" smtClean="0">
                <a:latin typeface="+mj-lt"/>
              </a:rPr>
              <a:t>telah</a:t>
            </a:r>
            <a:r>
              <a:rPr lang="en-US" dirty="0" smtClean="0">
                <a:latin typeface="+mj-lt"/>
              </a:rPr>
              <a:t> </a:t>
            </a:r>
            <a:r>
              <a:rPr lang="en-US" dirty="0" err="1" smtClean="0">
                <a:latin typeface="+mj-lt"/>
              </a:rPr>
              <a:t>ditetapkan</a:t>
            </a:r>
            <a:r>
              <a:rPr lang="en-US" dirty="0" smtClean="0">
                <a:latin typeface="+mj-lt"/>
              </a:rPr>
              <a:t>.</a:t>
            </a:r>
            <a:r>
              <a:rPr lang="en-US" b="1" dirty="0" smtClean="0">
                <a:latin typeface="+mj-lt"/>
              </a:rPr>
              <a:t> </a:t>
            </a:r>
            <a:endParaRPr lang="id-ID" b="1" dirty="0">
              <a:latin typeface="+mj-lt"/>
            </a:endParaRPr>
          </a:p>
          <a:p>
            <a:pPr marL="514350" indent="-514350">
              <a:buFont typeface="+mj-lt"/>
              <a:buAutoNum type="alphaLcPeriod" startAt="5"/>
            </a:pPr>
            <a:r>
              <a:rPr lang="en-US" b="1" dirty="0" smtClean="0">
                <a:latin typeface="+mj-lt"/>
              </a:rPr>
              <a:t>Sarana &amp; </a:t>
            </a:r>
            <a:r>
              <a:rPr lang="en-US" b="1" dirty="0" err="1" smtClean="0">
                <a:latin typeface="+mj-lt"/>
              </a:rPr>
              <a:t>prasarana</a:t>
            </a:r>
            <a:r>
              <a:rPr lang="en-US" b="1" dirty="0" smtClean="0">
                <a:latin typeface="+mj-lt"/>
              </a:rPr>
              <a:t>:</a:t>
            </a:r>
            <a:r>
              <a:rPr lang="id-ID" b="1" dirty="0" smtClean="0">
                <a:latin typeface="+mj-lt"/>
              </a:rPr>
              <a:t> </a:t>
            </a:r>
            <a:r>
              <a:rPr lang="en-US" dirty="0" err="1" smtClean="0">
                <a:latin typeface="+mj-lt"/>
              </a:rPr>
              <a:t>penyediaan</a:t>
            </a:r>
            <a:r>
              <a:rPr lang="en-US" b="1" dirty="0" smtClean="0">
                <a:latin typeface="+mj-lt"/>
              </a:rPr>
              <a:t> </a:t>
            </a:r>
            <a:r>
              <a:rPr lang="en-US" dirty="0" err="1" smtClean="0">
                <a:latin typeface="+mj-lt"/>
              </a:rPr>
              <a:t>sarana</a:t>
            </a:r>
            <a:r>
              <a:rPr lang="en-US" dirty="0" smtClean="0">
                <a:latin typeface="+mj-lt"/>
              </a:rPr>
              <a:t>   </a:t>
            </a:r>
            <a:r>
              <a:rPr lang="en-US" dirty="0" err="1" smtClean="0">
                <a:latin typeface="+mj-lt"/>
              </a:rPr>
              <a:t>prasarana</a:t>
            </a:r>
            <a:r>
              <a:rPr lang="en-US" dirty="0" smtClean="0">
                <a:latin typeface="+mj-lt"/>
              </a:rPr>
              <a:t> </a:t>
            </a:r>
            <a:r>
              <a:rPr lang="en-US" dirty="0" err="1" smtClean="0">
                <a:latin typeface="+mj-lt"/>
              </a:rPr>
              <a:t>pelayanan</a:t>
            </a:r>
            <a:r>
              <a:rPr lang="en-US" dirty="0" smtClean="0">
                <a:latin typeface="+mj-lt"/>
              </a:rPr>
              <a:t> yang </a:t>
            </a:r>
            <a:r>
              <a:rPr lang="en-US" dirty="0" err="1" smtClean="0">
                <a:latin typeface="+mj-lt"/>
              </a:rPr>
              <a:t>memadai</a:t>
            </a:r>
            <a:r>
              <a:rPr lang="en-US" dirty="0" smtClean="0">
                <a:latin typeface="+mj-lt"/>
              </a:rPr>
              <a:t> </a:t>
            </a:r>
            <a:r>
              <a:rPr lang="en-US" dirty="0" err="1" smtClean="0">
                <a:latin typeface="+mj-lt"/>
              </a:rPr>
              <a:t>oleh</a:t>
            </a:r>
            <a:r>
              <a:rPr lang="en-US" dirty="0" smtClean="0">
                <a:latin typeface="+mj-lt"/>
              </a:rPr>
              <a:t>  </a:t>
            </a:r>
            <a:r>
              <a:rPr lang="en-US" dirty="0" err="1" smtClean="0">
                <a:latin typeface="+mj-lt"/>
              </a:rPr>
              <a:t>penyelenggara</a:t>
            </a:r>
            <a:r>
              <a:rPr lang="en-US" dirty="0" smtClean="0">
                <a:latin typeface="+mj-lt"/>
              </a:rPr>
              <a:t> </a:t>
            </a:r>
            <a:r>
              <a:rPr lang="en-US" dirty="0" err="1" smtClean="0">
                <a:latin typeface="+mj-lt"/>
              </a:rPr>
              <a:t>pelayanan</a:t>
            </a:r>
            <a:r>
              <a:rPr lang="en-US" dirty="0" smtClean="0">
                <a:latin typeface="+mj-lt"/>
              </a:rPr>
              <a:t> </a:t>
            </a:r>
            <a:endParaRPr lang="id-ID" dirty="0" smtClean="0">
              <a:latin typeface="+mj-lt"/>
            </a:endParaRPr>
          </a:p>
          <a:p>
            <a:pPr marL="514350" indent="-514350">
              <a:buFont typeface="+mj-lt"/>
              <a:buAutoNum type="alphaLcPeriod" startAt="5"/>
            </a:pPr>
            <a:r>
              <a:rPr lang="en-US" dirty="0" smtClean="0">
                <a:latin typeface="+mj-lt"/>
              </a:rPr>
              <a:t> </a:t>
            </a:r>
            <a:r>
              <a:rPr lang="en-US" b="1" dirty="0" err="1" smtClean="0">
                <a:latin typeface="+mj-lt"/>
              </a:rPr>
              <a:t>Kompetensi</a:t>
            </a:r>
            <a:r>
              <a:rPr lang="en-US" b="1" dirty="0" smtClean="0">
                <a:latin typeface="+mj-lt"/>
              </a:rPr>
              <a:t> </a:t>
            </a:r>
            <a:r>
              <a:rPr lang="en-US" b="1" dirty="0" err="1" smtClean="0">
                <a:latin typeface="+mj-lt"/>
              </a:rPr>
              <a:t>petugas</a:t>
            </a:r>
            <a:r>
              <a:rPr lang="en-US" b="1" dirty="0" smtClean="0">
                <a:latin typeface="+mj-lt"/>
              </a:rPr>
              <a:t> </a:t>
            </a:r>
            <a:r>
              <a:rPr lang="en-US" dirty="0" err="1" smtClean="0">
                <a:latin typeface="+mj-lt"/>
              </a:rPr>
              <a:t>pemberi</a:t>
            </a:r>
            <a:r>
              <a:rPr lang="en-US" dirty="0" smtClean="0">
                <a:latin typeface="+mj-lt"/>
              </a:rPr>
              <a:t> </a:t>
            </a:r>
            <a:r>
              <a:rPr lang="en-US" dirty="0" err="1" smtClean="0">
                <a:latin typeface="+mj-lt"/>
              </a:rPr>
              <a:t>pelayanan</a:t>
            </a:r>
            <a:r>
              <a:rPr lang="en-US" dirty="0" smtClean="0">
                <a:latin typeface="+mj-lt"/>
              </a:rPr>
              <a:t>; </a:t>
            </a:r>
            <a:r>
              <a:rPr lang="en-US" dirty="0" err="1" smtClean="0">
                <a:latin typeface="+mj-lt"/>
              </a:rPr>
              <a:t>hrs</a:t>
            </a:r>
            <a:r>
              <a:rPr lang="en-US" dirty="0" smtClean="0">
                <a:latin typeface="+mj-lt"/>
              </a:rPr>
              <a:t> </a:t>
            </a:r>
            <a:r>
              <a:rPr lang="en-US" dirty="0" err="1" smtClean="0">
                <a:latin typeface="+mj-lt"/>
              </a:rPr>
              <a:t>ditetapkan</a:t>
            </a:r>
            <a:r>
              <a:rPr lang="en-US" dirty="0" smtClean="0">
                <a:latin typeface="+mj-lt"/>
              </a:rPr>
              <a:t> dg </a:t>
            </a:r>
            <a:r>
              <a:rPr lang="en-US" dirty="0" err="1" smtClean="0">
                <a:latin typeface="+mj-lt"/>
              </a:rPr>
              <a:t>tepat</a:t>
            </a:r>
            <a:r>
              <a:rPr lang="en-US" dirty="0" smtClean="0">
                <a:latin typeface="+mj-lt"/>
              </a:rPr>
              <a:t> </a:t>
            </a:r>
            <a:r>
              <a:rPr lang="en-US" dirty="0" err="1" smtClean="0">
                <a:latin typeface="+mj-lt"/>
              </a:rPr>
              <a:t>berdasarkan</a:t>
            </a:r>
            <a:r>
              <a:rPr lang="en-US" dirty="0" smtClean="0">
                <a:latin typeface="+mj-lt"/>
              </a:rPr>
              <a:t> </a:t>
            </a:r>
            <a:r>
              <a:rPr lang="en-US" dirty="0" err="1" smtClean="0">
                <a:latin typeface="+mj-lt"/>
              </a:rPr>
              <a:t>pengetahuan</a:t>
            </a:r>
            <a:r>
              <a:rPr lang="en-US" dirty="0" smtClean="0">
                <a:latin typeface="+mj-lt"/>
              </a:rPr>
              <a:t>, </a:t>
            </a:r>
            <a:r>
              <a:rPr lang="en-US" dirty="0" err="1" smtClean="0">
                <a:latin typeface="+mj-lt"/>
              </a:rPr>
              <a:t>keahlian</a:t>
            </a:r>
            <a:r>
              <a:rPr lang="en-US" dirty="0" smtClean="0">
                <a:latin typeface="+mj-lt"/>
              </a:rPr>
              <a:t>, </a:t>
            </a:r>
            <a:r>
              <a:rPr lang="en-US" dirty="0" err="1" smtClean="0">
                <a:latin typeface="+mj-lt"/>
              </a:rPr>
              <a:t>keterampilan</a:t>
            </a:r>
            <a:r>
              <a:rPr lang="en-US" dirty="0" smtClean="0">
                <a:latin typeface="+mj-lt"/>
              </a:rPr>
              <a:t>, </a:t>
            </a:r>
            <a:r>
              <a:rPr lang="en-US" dirty="0" err="1" smtClean="0">
                <a:latin typeface="+mj-lt"/>
              </a:rPr>
              <a:t>sikap</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perilaku</a:t>
            </a:r>
            <a:r>
              <a:rPr lang="en-US" dirty="0" smtClean="0">
                <a:latin typeface="+mj-lt"/>
              </a:rPr>
              <a:t> yang </a:t>
            </a:r>
            <a:r>
              <a:rPr lang="en-US" dirty="0" err="1" smtClean="0">
                <a:latin typeface="+mj-lt"/>
              </a:rPr>
              <a:t>diperlukan</a:t>
            </a:r>
            <a:r>
              <a:rPr lang="en-US" dirty="0" smtClean="0">
                <a:latin typeface="+mj-lt"/>
              </a:rPr>
              <a:t>.</a:t>
            </a:r>
          </a:p>
          <a:p>
            <a:endParaRPr lang="en-US" dirty="0" smtClean="0">
              <a:latin typeface="+mj-lt"/>
            </a:endParaRPr>
          </a:p>
          <a:p>
            <a:pPr>
              <a:buNone/>
            </a:pPr>
            <a:endParaRPr lang="en-US" dirty="0" smtClean="0"/>
          </a:p>
        </p:txBody>
      </p:sp>
    </p:spTree>
    <p:extLst>
      <p:ext uri="{BB962C8B-B14F-4D97-AF65-F5344CB8AC3E}">
        <p14:creationId xmlns:p14="http://schemas.microsoft.com/office/powerpoint/2010/main" val="232930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4638"/>
            <a:ext cx="8075240" cy="634082"/>
          </a:xfrm>
        </p:spPr>
        <p:txBody>
          <a:bodyPr>
            <a:noAutofit/>
          </a:bodyPr>
          <a:lstStyle/>
          <a:p>
            <a:r>
              <a:rPr lang="en-US" sz="3600" b="1" dirty="0" err="1" smtClean="0"/>
              <a:t>Pola</a:t>
            </a:r>
            <a:r>
              <a:rPr lang="en-US" sz="3600" b="1" dirty="0" smtClean="0"/>
              <a:t> </a:t>
            </a:r>
            <a:r>
              <a:rPr lang="en-US" sz="3600" b="1" dirty="0" err="1" smtClean="0"/>
              <a:t>penyelenggaraan</a:t>
            </a:r>
            <a:r>
              <a:rPr lang="en-US" sz="3600" b="1" dirty="0" smtClean="0"/>
              <a:t> </a:t>
            </a:r>
            <a:r>
              <a:rPr lang="en-US" sz="3600" b="1" dirty="0" err="1" smtClean="0"/>
              <a:t>pelayanan</a:t>
            </a:r>
            <a:endParaRPr lang="id-ID" sz="3600" dirty="0"/>
          </a:p>
        </p:txBody>
      </p:sp>
      <p:sp>
        <p:nvSpPr>
          <p:cNvPr id="3" name="Content Placeholder 2"/>
          <p:cNvSpPr>
            <a:spLocks noGrp="1"/>
          </p:cNvSpPr>
          <p:nvPr>
            <p:ph idx="1"/>
          </p:nvPr>
        </p:nvSpPr>
        <p:spPr>
          <a:xfrm>
            <a:off x="467544" y="1196752"/>
            <a:ext cx="8219256" cy="5400600"/>
          </a:xfrm>
        </p:spPr>
        <p:txBody>
          <a:bodyPr>
            <a:normAutofit fontScale="25000" lnSpcReduction="20000"/>
          </a:bodyPr>
          <a:lstStyle/>
          <a:p>
            <a:pPr>
              <a:buNone/>
            </a:pPr>
            <a:r>
              <a:rPr lang="id-ID" sz="9600" b="1" dirty="0" smtClean="0">
                <a:latin typeface="+mj-lt"/>
              </a:rPr>
              <a:t>1. </a:t>
            </a:r>
            <a:r>
              <a:rPr lang="en-US" sz="9600" b="1" dirty="0" err="1" smtClean="0">
                <a:latin typeface="+mj-lt"/>
              </a:rPr>
              <a:t>Fungsional</a:t>
            </a:r>
            <a:r>
              <a:rPr lang="en-US" sz="9600" b="1" dirty="0" smtClean="0">
                <a:latin typeface="+mj-lt"/>
              </a:rPr>
              <a:t>; </a:t>
            </a:r>
            <a:r>
              <a:rPr lang="en-US" sz="9600" dirty="0" err="1" smtClean="0">
                <a:latin typeface="+mj-lt"/>
              </a:rPr>
              <a:t>Pola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oleh</a:t>
            </a:r>
            <a:r>
              <a:rPr lang="en-US" sz="9600" dirty="0" smtClean="0">
                <a:latin typeface="+mj-lt"/>
              </a:rPr>
              <a:t> </a:t>
            </a:r>
            <a:r>
              <a:rPr lang="en-US" sz="9600" dirty="0" err="1" smtClean="0">
                <a:latin typeface="+mj-lt"/>
              </a:rPr>
              <a:t>penyelenggara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sesuai</a:t>
            </a:r>
            <a:r>
              <a:rPr lang="en-US" sz="9600" dirty="0" smtClean="0">
                <a:latin typeface="+mj-lt"/>
              </a:rPr>
              <a:t> </a:t>
            </a:r>
            <a:r>
              <a:rPr lang="en-US" sz="9600" dirty="0" err="1" smtClean="0">
                <a:latin typeface="+mj-lt"/>
              </a:rPr>
              <a:t>dengan</a:t>
            </a:r>
            <a:r>
              <a:rPr lang="en-US" sz="9600" dirty="0" smtClean="0">
                <a:latin typeface="+mj-lt"/>
              </a:rPr>
              <a:t> </a:t>
            </a:r>
            <a:r>
              <a:rPr lang="en-US" sz="9600" dirty="0" err="1" smtClean="0">
                <a:latin typeface="+mj-lt"/>
              </a:rPr>
              <a:t>tugas</a:t>
            </a:r>
            <a:r>
              <a:rPr lang="en-US" sz="9600" dirty="0" smtClean="0">
                <a:latin typeface="+mj-lt"/>
              </a:rPr>
              <a:t>, </a:t>
            </a:r>
            <a:r>
              <a:rPr lang="en-US" sz="9600" dirty="0" err="1" smtClean="0">
                <a:latin typeface="+mj-lt"/>
              </a:rPr>
              <a:t>fungsi</a:t>
            </a:r>
            <a:r>
              <a:rPr lang="en-US" sz="9600" dirty="0" smtClean="0">
                <a:latin typeface="+mj-lt"/>
              </a:rPr>
              <a:t> </a:t>
            </a:r>
            <a:r>
              <a:rPr lang="en-US" sz="9600" dirty="0" err="1" smtClean="0">
                <a:latin typeface="+mj-lt"/>
              </a:rPr>
              <a:t>dan</a:t>
            </a:r>
            <a:r>
              <a:rPr lang="en-US" sz="9600" dirty="0" smtClean="0">
                <a:latin typeface="+mj-lt"/>
              </a:rPr>
              <a:t> </a:t>
            </a:r>
            <a:r>
              <a:rPr lang="en-US" sz="9600" dirty="0" err="1" smtClean="0">
                <a:latin typeface="+mj-lt"/>
              </a:rPr>
              <a:t>kewenangannya</a:t>
            </a:r>
            <a:r>
              <a:rPr lang="en-US" sz="9600" dirty="0" smtClean="0">
                <a:latin typeface="+mj-lt"/>
              </a:rPr>
              <a:t>.</a:t>
            </a:r>
          </a:p>
          <a:p>
            <a:pPr>
              <a:buNone/>
            </a:pPr>
            <a:r>
              <a:rPr lang="en-US" sz="9600" dirty="0" smtClean="0">
                <a:latin typeface="+mj-lt"/>
              </a:rPr>
              <a:t>2.</a:t>
            </a:r>
            <a:r>
              <a:rPr lang="en-US" sz="9600" b="1" dirty="0" smtClean="0">
                <a:latin typeface="+mj-lt"/>
              </a:rPr>
              <a:t>  </a:t>
            </a:r>
            <a:r>
              <a:rPr lang="en-US" sz="9600" b="1" dirty="0" err="1" smtClean="0">
                <a:latin typeface="+mj-lt"/>
              </a:rPr>
              <a:t>Terpusat</a:t>
            </a:r>
            <a:r>
              <a:rPr lang="en-US" sz="9600" b="1" dirty="0" smtClean="0">
                <a:latin typeface="+mj-lt"/>
              </a:rPr>
              <a:t> </a:t>
            </a:r>
            <a:r>
              <a:rPr lang="en-US" sz="9600" dirty="0" smtClean="0">
                <a:latin typeface="+mj-lt"/>
              </a:rPr>
              <a:t>; </a:t>
            </a:r>
            <a:r>
              <a:rPr lang="en-US" sz="9600" dirty="0" err="1" smtClean="0">
                <a:latin typeface="+mj-lt"/>
              </a:rPr>
              <a:t>Pola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diberikan</a:t>
            </a:r>
            <a:r>
              <a:rPr lang="en-US" sz="9600" dirty="0" smtClean="0">
                <a:latin typeface="+mj-lt"/>
              </a:rPr>
              <a:t> </a:t>
            </a:r>
            <a:r>
              <a:rPr lang="en-US" sz="9600" dirty="0" err="1" smtClean="0">
                <a:latin typeface="+mj-lt"/>
              </a:rPr>
              <a:t>secara</a:t>
            </a:r>
            <a:r>
              <a:rPr lang="en-US" sz="9600" dirty="0" smtClean="0">
                <a:latin typeface="+mj-lt"/>
              </a:rPr>
              <a:t> </a:t>
            </a:r>
            <a:r>
              <a:rPr lang="en-US" sz="9600" dirty="0" err="1" smtClean="0">
                <a:latin typeface="+mj-lt"/>
              </a:rPr>
              <a:t>tunggal</a:t>
            </a:r>
            <a:r>
              <a:rPr lang="en-US" sz="9600" dirty="0" smtClean="0">
                <a:latin typeface="+mj-lt"/>
              </a:rPr>
              <a:t> </a:t>
            </a:r>
            <a:r>
              <a:rPr lang="en-US" sz="9600" dirty="0" err="1" smtClean="0">
                <a:latin typeface="+mj-lt"/>
              </a:rPr>
              <a:t>oleh</a:t>
            </a:r>
            <a:r>
              <a:rPr lang="en-US" sz="9600" dirty="0" smtClean="0">
                <a:latin typeface="+mj-lt"/>
              </a:rPr>
              <a:t> </a:t>
            </a:r>
            <a:r>
              <a:rPr lang="en-US" sz="9600" dirty="0" err="1" smtClean="0">
                <a:latin typeface="+mj-lt"/>
              </a:rPr>
              <a:t>penyelenggara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berdasarkan</a:t>
            </a:r>
            <a:r>
              <a:rPr lang="en-US" sz="9600" dirty="0" smtClean="0">
                <a:latin typeface="+mj-lt"/>
              </a:rPr>
              <a:t> </a:t>
            </a:r>
            <a:r>
              <a:rPr lang="en-US" sz="9600" dirty="0" err="1" smtClean="0">
                <a:latin typeface="+mj-lt"/>
              </a:rPr>
              <a:t>pelimpahan</a:t>
            </a:r>
            <a:r>
              <a:rPr lang="en-US" sz="9600" dirty="0" smtClean="0">
                <a:latin typeface="+mj-lt"/>
              </a:rPr>
              <a:t> </a:t>
            </a:r>
            <a:r>
              <a:rPr lang="en-US" sz="9600" dirty="0" err="1" smtClean="0">
                <a:latin typeface="+mj-lt"/>
              </a:rPr>
              <a:t>wewenang</a:t>
            </a:r>
            <a:r>
              <a:rPr lang="en-US" sz="9600" dirty="0" smtClean="0">
                <a:latin typeface="+mj-lt"/>
              </a:rPr>
              <a:t> </a:t>
            </a:r>
            <a:r>
              <a:rPr lang="en-US" sz="9600" dirty="0" err="1" smtClean="0">
                <a:latin typeface="+mj-lt"/>
              </a:rPr>
              <a:t>dari</a:t>
            </a:r>
            <a:r>
              <a:rPr lang="en-US" sz="9600" dirty="0" smtClean="0">
                <a:latin typeface="+mj-lt"/>
              </a:rPr>
              <a:t> </a:t>
            </a:r>
            <a:r>
              <a:rPr lang="en-US" sz="9600" dirty="0" err="1" smtClean="0">
                <a:latin typeface="+mj-lt"/>
              </a:rPr>
              <a:t>penyelenggara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terkait</a:t>
            </a:r>
            <a:r>
              <a:rPr lang="en-US" sz="9600" dirty="0" smtClean="0">
                <a:latin typeface="+mj-lt"/>
              </a:rPr>
              <a:t> </a:t>
            </a:r>
            <a:r>
              <a:rPr lang="en-US" sz="9600" dirty="0" err="1" smtClean="0">
                <a:latin typeface="+mj-lt"/>
              </a:rPr>
              <a:t>lainnya</a:t>
            </a:r>
            <a:r>
              <a:rPr lang="en-US" sz="9600" dirty="0" smtClean="0">
                <a:latin typeface="+mj-lt"/>
              </a:rPr>
              <a:t> yang </a:t>
            </a:r>
            <a:r>
              <a:rPr lang="en-US" sz="9600" dirty="0" err="1" smtClean="0">
                <a:latin typeface="+mj-lt"/>
              </a:rPr>
              <a:t>bersangkutan</a:t>
            </a:r>
            <a:endParaRPr lang="id-ID" sz="9600" dirty="0" smtClean="0">
              <a:latin typeface="+mj-lt"/>
            </a:endParaRPr>
          </a:p>
          <a:p>
            <a:pPr>
              <a:buNone/>
            </a:pPr>
            <a:r>
              <a:rPr lang="en-US" sz="9600" b="1" dirty="0" smtClean="0">
                <a:latin typeface="+mj-lt"/>
              </a:rPr>
              <a:t>3. </a:t>
            </a:r>
            <a:r>
              <a:rPr lang="en-US" sz="9600" b="1" dirty="0" err="1" smtClean="0">
                <a:latin typeface="+mj-lt"/>
              </a:rPr>
              <a:t>Terpadu</a:t>
            </a:r>
            <a:r>
              <a:rPr lang="en-US" sz="9600" b="1"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terpadu</a:t>
            </a:r>
            <a:r>
              <a:rPr lang="en-US" sz="9600" dirty="0" smtClean="0">
                <a:latin typeface="+mj-lt"/>
              </a:rPr>
              <a:t>  ada2:</a:t>
            </a:r>
          </a:p>
          <a:p>
            <a:pPr>
              <a:buNone/>
            </a:pPr>
            <a:r>
              <a:rPr lang="en-US" sz="9600" dirty="0" smtClean="0">
                <a:latin typeface="+mj-lt"/>
              </a:rPr>
              <a:t>a.  </a:t>
            </a:r>
            <a:r>
              <a:rPr lang="en-US" sz="9600" b="1" dirty="0" err="1" smtClean="0">
                <a:latin typeface="+mj-lt"/>
              </a:rPr>
              <a:t>Terpadu</a:t>
            </a:r>
            <a:r>
              <a:rPr lang="en-US" sz="9600" b="1" dirty="0" smtClean="0">
                <a:latin typeface="+mj-lt"/>
              </a:rPr>
              <a:t> </a:t>
            </a:r>
            <a:r>
              <a:rPr lang="en-US" sz="9600" b="1" dirty="0" err="1" smtClean="0">
                <a:latin typeface="+mj-lt"/>
              </a:rPr>
              <a:t>satu</a:t>
            </a:r>
            <a:r>
              <a:rPr lang="en-US" sz="9600" b="1" dirty="0" smtClean="0">
                <a:latin typeface="+mj-lt"/>
              </a:rPr>
              <a:t> </a:t>
            </a:r>
            <a:r>
              <a:rPr lang="en-US" sz="9600" b="1" dirty="0" err="1" smtClean="0">
                <a:latin typeface="+mj-lt"/>
              </a:rPr>
              <a:t>atap</a:t>
            </a:r>
            <a:r>
              <a:rPr lang="en-US" sz="9600" b="1" dirty="0" smtClean="0">
                <a:latin typeface="+mj-lt"/>
              </a:rPr>
              <a:t>; </a:t>
            </a:r>
            <a:r>
              <a:rPr lang="en-US" sz="9600" dirty="0" err="1" smtClean="0">
                <a:latin typeface="+mj-lt"/>
              </a:rPr>
              <a:t>diselenggarakan</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satu</a:t>
            </a:r>
            <a:r>
              <a:rPr lang="en-US" sz="9600" dirty="0" smtClean="0">
                <a:latin typeface="+mj-lt"/>
              </a:rPr>
              <a:t> </a:t>
            </a:r>
            <a:r>
              <a:rPr lang="en-US" sz="9600" dirty="0" err="1" smtClean="0">
                <a:latin typeface="+mj-lt"/>
              </a:rPr>
              <a:t>tempat</a:t>
            </a:r>
            <a:r>
              <a:rPr lang="en-US" sz="9600" dirty="0" smtClean="0">
                <a:latin typeface="+mj-lt"/>
              </a:rPr>
              <a:t> yang </a:t>
            </a:r>
            <a:r>
              <a:rPr lang="en-US" sz="9600" dirty="0" err="1" smtClean="0">
                <a:latin typeface="+mj-lt"/>
              </a:rPr>
              <a:t>meliputi</a:t>
            </a:r>
            <a:r>
              <a:rPr lang="en-US" sz="9600" dirty="0" smtClean="0">
                <a:latin typeface="+mj-lt"/>
              </a:rPr>
              <a:t> </a:t>
            </a:r>
            <a:r>
              <a:rPr lang="en-US" sz="9600" dirty="0" err="1" smtClean="0">
                <a:latin typeface="+mj-lt"/>
              </a:rPr>
              <a:t>berbagai</a:t>
            </a:r>
            <a:r>
              <a:rPr lang="en-US" sz="9600" dirty="0" smtClean="0">
                <a:latin typeface="+mj-lt"/>
              </a:rPr>
              <a:t> </a:t>
            </a:r>
            <a:r>
              <a:rPr lang="en-US" sz="9600" dirty="0" err="1" smtClean="0">
                <a:latin typeface="+mj-lt"/>
              </a:rPr>
              <a:t>jenis</a:t>
            </a:r>
            <a:r>
              <a:rPr lang="en-US" sz="9600" dirty="0" smtClean="0">
                <a:latin typeface="+mj-lt"/>
              </a:rPr>
              <a:t> </a:t>
            </a:r>
            <a:r>
              <a:rPr lang="en-US" sz="9600" dirty="0" err="1" smtClean="0">
                <a:latin typeface="+mj-lt"/>
              </a:rPr>
              <a:t>pelayanan</a:t>
            </a:r>
            <a:r>
              <a:rPr lang="en-US" sz="9600" dirty="0" smtClean="0">
                <a:latin typeface="+mj-lt"/>
              </a:rPr>
              <a:t> yang </a:t>
            </a:r>
            <a:r>
              <a:rPr lang="en-US" sz="9600" dirty="0" err="1" smtClean="0">
                <a:latin typeface="+mj-lt"/>
              </a:rPr>
              <a:t>tidak</a:t>
            </a:r>
            <a:r>
              <a:rPr lang="en-US" sz="9600" dirty="0" smtClean="0">
                <a:latin typeface="+mj-lt"/>
              </a:rPr>
              <a:t> </a:t>
            </a:r>
            <a:r>
              <a:rPr lang="en-US" sz="9600" dirty="0" err="1" smtClean="0">
                <a:latin typeface="+mj-lt"/>
              </a:rPr>
              <a:t>mempunyai</a:t>
            </a:r>
            <a:r>
              <a:rPr lang="en-US" sz="9600" dirty="0" smtClean="0">
                <a:latin typeface="+mj-lt"/>
              </a:rPr>
              <a:t> </a:t>
            </a:r>
            <a:r>
              <a:rPr lang="en-US" sz="9600" dirty="0" err="1" smtClean="0">
                <a:latin typeface="+mj-lt"/>
              </a:rPr>
              <a:t>keterkaitan</a:t>
            </a:r>
            <a:r>
              <a:rPr lang="en-US" sz="9600" dirty="0" smtClean="0">
                <a:latin typeface="+mj-lt"/>
              </a:rPr>
              <a:t> proses </a:t>
            </a:r>
            <a:r>
              <a:rPr lang="en-US" sz="9600" dirty="0" err="1" smtClean="0">
                <a:latin typeface="+mj-lt"/>
              </a:rPr>
              <a:t>dan</a:t>
            </a:r>
            <a:r>
              <a:rPr lang="en-US" sz="9600" dirty="0" smtClean="0">
                <a:latin typeface="+mj-lt"/>
              </a:rPr>
              <a:t> </a:t>
            </a:r>
            <a:r>
              <a:rPr lang="en-US" sz="9600" dirty="0" err="1" smtClean="0">
                <a:latin typeface="+mj-lt"/>
              </a:rPr>
              <a:t>dilayani</a:t>
            </a:r>
            <a:r>
              <a:rPr lang="en-US" sz="9600" dirty="0" smtClean="0">
                <a:latin typeface="+mj-lt"/>
              </a:rPr>
              <a:t> </a:t>
            </a:r>
            <a:r>
              <a:rPr lang="en-US" sz="9600" dirty="0" err="1" smtClean="0">
                <a:latin typeface="+mj-lt"/>
              </a:rPr>
              <a:t>beberapa</a:t>
            </a:r>
            <a:r>
              <a:rPr lang="en-US" sz="9600" dirty="0" smtClean="0">
                <a:latin typeface="+mj-lt"/>
              </a:rPr>
              <a:t> </a:t>
            </a:r>
            <a:r>
              <a:rPr lang="en-US" sz="9600" dirty="0" err="1" smtClean="0">
                <a:latin typeface="+mj-lt"/>
              </a:rPr>
              <a:t>pintu</a:t>
            </a:r>
            <a:r>
              <a:rPr lang="en-US" sz="9600" dirty="0" smtClean="0">
                <a:latin typeface="+mj-lt"/>
              </a:rPr>
              <a:t>.</a:t>
            </a:r>
          </a:p>
          <a:p>
            <a:pPr>
              <a:buNone/>
            </a:pPr>
            <a:r>
              <a:rPr lang="en-US" sz="9600" dirty="0" smtClean="0">
                <a:latin typeface="+mj-lt"/>
              </a:rPr>
              <a:t>b.  </a:t>
            </a:r>
            <a:r>
              <a:rPr lang="en-US" sz="9600" b="1" dirty="0" err="1" smtClean="0">
                <a:latin typeface="+mj-lt"/>
              </a:rPr>
              <a:t>Terpadu</a:t>
            </a:r>
            <a:r>
              <a:rPr lang="en-US" sz="9600" b="1" dirty="0" smtClean="0">
                <a:latin typeface="+mj-lt"/>
              </a:rPr>
              <a:t> </a:t>
            </a:r>
            <a:r>
              <a:rPr lang="en-US" sz="9600" b="1" dirty="0" err="1" smtClean="0">
                <a:latin typeface="+mj-lt"/>
              </a:rPr>
              <a:t>satu</a:t>
            </a:r>
            <a:r>
              <a:rPr lang="en-US" sz="9600" b="1" dirty="0" smtClean="0">
                <a:latin typeface="+mj-lt"/>
              </a:rPr>
              <a:t> </a:t>
            </a:r>
            <a:r>
              <a:rPr lang="en-US" sz="9600" b="1" dirty="0" err="1" smtClean="0">
                <a:latin typeface="+mj-lt"/>
              </a:rPr>
              <a:t>pintu</a:t>
            </a:r>
            <a:r>
              <a:rPr lang="en-US" sz="9600" b="1" dirty="0" smtClean="0">
                <a:latin typeface="+mj-lt"/>
              </a:rPr>
              <a:t>; </a:t>
            </a:r>
            <a:r>
              <a:rPr lang="en-US" sz="9600" dirty="0" err="1" smtClean="0">
                <a:latin typeface="+mj-lt"/>
              </a:rPr>
              <a:t>diselengarakan</a:t>
            </a:r>
            <a:r>
              <a:rPr lang="en-US" sz="9600" dirty="0" smtClean="0">
                <a:latin typeface="+mj-lt"/>
              </a:rPr>
              <a:t> </a:t>
            </a:r>
            <a:r>
              <a:rPr lang="en-US" sz="9600" dirty="0" err="1" smtClean="0">
                <a:latin typeface="+mj-lt"/>
              </a:rPr>
              <a:t>pada</a:t>
            </a:r>
            <a:r>
              <a:rPr lang="en-US" sz="9600" dirty="0" smtClean="0">
                <a:latin typeface="+mj-lt"/>
              </a:rPr>
              <a:t> </a:t>
            </a:r>
            <a:r>
              <a:rPr lang="en-US" sz="9600" dirty="0" err="1" smtClean="0">
                <a:latin typeface="+mj-lt"/>
              </a:rPr>
              <a:t>satu</a:t>
            </a:r>
            <a:r>
              <a:rPr lang="en-US" sz="9600" dirty="0" smtClean="0">
                <a:latin typeface="+mj-lt"/>
              </a:rPr>
              <a:t> </a:t>
            </a:r>
            <a:r>
              <a:rPr lang="en-US" sz="9600" dirty="0" err="1" smtClean="0">
                <a:latin typeface="+mj-lt"/>
              </a:rPr>
              <a:t>tempat</a:t>
            </a:r>
            <a:r>
              <a:rPr lang="en-US" sz="9600" dirty="0" smtClean="0">
                <a:latin typeface="+mj-lt"/>
              </a:rPr>
              <a:t> yang </a:t>
            </a:r>
            <a:r>
              <a:rPr lang="en-US" sz="9600" dirty="0" err="1" smtClean="0">
                <a:latin typeface="+mj-lt"/>
              </a:rPr>
              <a:t>meliputi</a:t>
            </a:r>
            <a:r>
              <a:rPr lang="en-US" sz="9600" dirty="0" smtClean="0">
                <a:latin typeface="+mj-lt"/>
              </a:rPr>
              <a:t> </a:t>
            </a:r>
            <a:r>
              <a:rPr lang="en-US" sz="9600" dirty="0" err="1" smtClean="0">
                <a:latin typeface="+mj-lt"/>
              </a:rPr>
              <a:t>berbagai</a:t>
            </a:r>
            <a:r>
              <a:rPr lang="en-US" sz="9600" dirty="0" smtClean="0">
                <a:latin typeface="+mj-lt"/>
              </a:rPr>
              <a:t> </a:t>
            </a:r>
            <a:r>
              <a:rPr lang="en-US" sz="9600" dirty="0" err="1" smtClean="0">
                <a:latin typeface="+mj-lt"/>
              </a:rPr>
              <a:t>jenis</a:t>
            </a:r>
            <a:r>
              <a:rPr lang="en-US" sz="9600" dirty="0" smtClean="0">
                <a:latin typeface="+mj-lt"/>
              </a:rPr>
              <a:t> </a:t>
            </a:r>
            <a:r>
              <a:rPr lang="en-US" sz="9600" dirty="0" err="1" smtClean="0">
                <a:latin typeface="+mj-lt"/>
              </a:rPr>
              <a:t>pelayanan</a:t>
            </a:r>
            <a:r>
              <a:rPr lang="en-US" sz="9600" dirty="0" smtClean="0">
                <a:latin typeface="+mj-lt"/>
              </a:rPr>
              <a:t> yang </a:t>
            </a:r>
            <a:r>
              <a:rPr lang="en-US" sz="9600" dirty="0" err="1" smtClean="0">
                <a:latin typeface="+mj-lt"/>
              </a:rPr>
              <a:t>memiliki</a:t>
            </a:r>
            <a:r>
              <a:rPr lang="en-US" sz="9600" dirty="0" smtClean="0">
                <a:latin typeface="+mj-lt"/>
              </a:rPr>
              <a:t> </a:t>
            </a:r>
            <a:r>
              <a:rPr lang="en-US" sz="9600" dirty="0" err="1" smtClean="0">
                <a:latin typeface="+mj-lt"/>
              </a:rPr>
              <a:t>keterkaitan</a:t>
            </a:r>
            <a:r>
              <a:rPr lang="en-US" sz="9600" dirty="0" smtClean="0">
                <a:latin typeface="+mj-lt"/>
              </a:rPr>
              <a:t> proses </a:t>
            </a:r>
            <a:r>
              <a:rPr lang="en-US" sz="9600" dirty="0" err="1" smtClean="0">
                <a:latin typeface="+mj-lt"/>
              </a:rPr>
              <a:t>dan</a:t>
            </a:r>
            <a:r>
              <a:rPr lang="en-US" sz="9600" dirty="0" smtClean="0">
                <a:latin typeface="+mj-lt"/>
              </a:rPr>
              <a:t> </a:t>
            </a:r>
            <a:r>
              <a:rPr lang="en-US" sz="9600" dirty="0" err="1" smtClean="0">
                <a:latin typeface="+mj-lt"/>
              </a:rPr>
              <a:t>dilayani</a:t>
            </a:r>
            <a:r>
              <a:rPr lang="en-US" sz="9600" dirty="0" smtClean="0">
                <a:latin typeface="+mj-lt"/>
              </a:rPr>
              <a:t> </a:t>
            </a:r>
            <a:r>
              <a:rPr lang="en-US" sz="9600" dirty="0" err="1" smtClean="0">
                <a:latin typeface="+mj-lt"/>
              </a:rPr>
              <a:t>melalui</a:t>
            </a:r>
            <a:r>
              <a:rPr lang="en-US" sz="9600" dirty="0" smtClean="0">
                <a:latin typeface="+mj-lt"/>
              </a:rPr>
              <a:t> </a:t>
            </a:r>
            <a:r>
              <a:rPr lang="en-US" sz="9600" dirty="0" err="1" smtClean="0">
                <a:latin typeface="+mj-lt"/>
              </a:rPr>
              <a:t>satu</a:t>
            </a:r>
            <a:r>
              <a:rPr lang="en-US" sz="9600" dirty="0" smtClean="0">
                <a:latin typeface="+mj-lt"/>
              </a:rPr>
              <a:t> </a:t>
            </a:r>
            <a:r>
              <a:rPr lang="en-US" sz="9600" dirty="0" err="1" smtClean="0">
                <a:latin typeface="+mj-lt"/>
              </a:rPr>
              <a:t>pintu</a:t>
            </a:r>
            <a:r>
              <a:rPr lang="en-US" sz="9600" dirty="0" smtClean="0">
                <a:latin typeface="+mj-lt"/>
              </a:rPr>
              <a:t>.</a:t>
            </a:r>
          </a:p>
          <a:p>
            <a:pPr>
              <a:buNone/>
            </a:pPr>
            <a:r>
              <a:rPr lang="en-US" sz="9600" dirty="0" smtClean="0">
                <a:latin typeface="+mj-lt"/>
              </a:rPr>
              <a:t>4.   </a:t>
            </a:r>
            <a:r>
              <a:rPr lang="en-US" sz="9600" b="1" dirty="0" err="1" smtClean="0">
                <a:latin typeface="+mj-lt"/>
              </a:rPr>
              <a:t>Gugus</a:t>
            </a:r>
            <a:r>
              <a:rPr lang="en-US" sz="9600" b="1" dirty="0" smtClean="0">
                <a:latin typeface="+mj-lt"/>
              </a:rPr>
              <a:t> </a:t>
            </a:r>
            <a:r>
              <a:rPr lang="en-US" sz="9600" b="1" dirty="0" err="1" smtClean="0">
                <a:latin typeface="+mj-lt"/>
              </a:rPr>
              <a:t>tugas</a:t>
            </a:r>
            <a:r>
              <a:rPr lang="en-US" sz="9600" b="1" dirty="0" smtClean="0">
                <a:latin typeface="+mj-lt"/>
              </a:rPr>
              <a:t>; </a:t>
            </a:r>
            <a:r>
              <a:rPr lang="en-US" sz="9600" dirty="0" err="1" smtClean="0">
                <a:latin typeface="+mj-lt"/>
              </a:rPr>
              <a:t>petugas</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secara</a:t>
            </a:r>
            <a:r>
              <a:rPr lang="en-US" sz="9600" dirty="0" smtClean="0">
                <a:latin typeface="+mj-lt"/>
              </a:rPr>
              <a:t> </a:t>
            </a:r>
            <a:r>
              <a:rPr lang="en-US" sz="9600" dirty="0" err="1" smtClean="0">
                <a:latin typeface="+mj-lt"/>
              </a:rPr>
              <a:t>perorangan</a:t>
            </a:r>
            <a:r>
              <a:rPr lang="en-US" sz="9600" dirty="0" smtClean="0">
                <a:latin typeface="+mj-lt"/>
              </a:rPr>
              <a:t> </a:t>
            </a:r>
            <a:r>
              <a:rPr lang="en-US" sz="9600" dirty="0" err="1" smtClean="0">
                <a:latin typeface="+mj-lt"/>
              </a:rPr>
              <a:t>atau</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bentuk</a:t>
            </a:r>
            <a:r>
              <a:rPr lang="en-US" sz="9600" dirty="0" smtClean="0">
                <a:latin typeface="+mj-lt"/>
              </a:rPr>
              <a:t> </a:t>
            </a:r>
            <a:r>
              <a:rPr lang="en-US" sz="9600" dirty="0" err="1" smtClean="0">
                <a:latin typeface="+mj-lt"/>
              </a:rPr>
              <a:t>gugus</a:t>
            </a:r>
            <a:r>
              <a:rPr lang="en-US" sz="9600" dirty="0" smtClean="0">
                <a:latin typeface="+mj-lt"/>
              </a:rPr>
              <a:t> </a:t>
            </a:r>
            <a:r>
              <a:rPr lang="en-US" sz="9600" dirty="0" err="1" smtClean="0">
                <a:latin typeface="+mj-lt"/>
              </a:rPr>
              <a:t>tugas</a:t>
            </a:r>
            <a:r>
              <a:rPr lang="en-US" sz="9600" dirty="0" smtClean="0">
                <a:latin typeface="+mj-lt"/>
              </a:rPr>
              <a:t> </a:t>
            </a:r>
            <a:r>
              <a:rPr lang="en-US" sz="9600" dirty="0" err="1" smtClean="0">
                <a:latin typeface="+mj-lt"/>
              </a:rPr>
              <a:t>ditempatkan</a:t>
            </a:r>
            <a:r>
              <a:rPr lang="en-US" sz="9600" dirty="0" smtClean="0">
                <a:latin typeface="+mj-lt"/>
              </a:rPr>
              <a:t> </a:t>
            </a:r>
            <a:r>
              <a:rPr lang="en-US" sz="9600" dirty="0" err="1" smtClean="0">
                <a:latin typeface="+mj-lt"/>
              </a:rPr>
              <a:t>pada</a:t>
            </a:r>
            <a:r>
              <a:rPr lang="en-US" sz="9600" dirty="0" smtClean="0">
                <a:latin typeface="+mj-lt"/>
              </a:rPr>
              <a:t> </a:t>
            </a:r>
            <a:r>
              <a:rPr lang="en-US" sz="9600" dirty="0" err="1" smtClean="0">
                <a:latin typeface="+mj-lt"/>
              </a:rPr>
              <a:t>instansi</a:t>
            </a:r>
            <a:r>
              <a:rPr lang="en-US" sz="9600" dirty="0" smtClean="0">
                <a:latin typeface="+mj-lt"/>
              </a:rPr>
              <a:t> </a:t>
            </a:r>
            <a:r>
              <a:rPr lang="en-US" sz="9600" dirty="0" err="1" smtClean="0">
                <a:latin typeface="+mj-lt"/>
              </a:rPr>
              <a:t>memberi</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dan</a:t>
            </a:r>
            <a:r>
              <a:rPr lang="en-US" sz="9600" dirty="0" smtClean="0">
                <a:latin typeface="+mj-lt"/>
              </a:rPr>
              <a:t> </a:t>
            </a:r>
            <a:r>
              <a:rPr lang="en-US" sz="9600" dirty="0" err="1" smtClean="0">
                <a:latin typeface="+mj-lt"/>
              </a:rPr>
              <a:t>lokasi</a:t>
            </a:r>
            <a:r>
              <a:rPr lang="en-US" sz="9600" dirty="0" smtClean="0">
                <a:latin typeface="+mj-lt"/>
              </a:rPr>
              <a:t> </a:t>
            </a:r>
            <a:r>
              <a:rPr lang="en-US" sz="9600" dirty="0" err="1" smtClean="0">
                <a:latin typeface="+mj-lt"/>
              </a:rPr>
              <a:t>pemberian</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trtentu</a:t>
            </a:r>
            <a:r>
              <a:rPr lang="en-US" sz="9600" dirty="0" smtClean="0">
                <a:latin typeface="+mj-lt"/>
              </a:rPr>
              <a:t>.</a:t>
            </a:r>
          </a:p>
          <a:p>
            <a:endParaRPr lang="en-US" sz="6000" dirty="0" smtClean="0">
              <a:latin typeface="+mj-lt"/>
            </a:endParaRPr>
          </a:p>
          <a:p>
            <a:pPr>
              <a:buNone/>
            </a:pPr>
            <a:endParaRPr lang="id-ID" dirty="0"/>
          </a:p>
        </p:txBody>
      </p:sp>
    </p:spTree>
    <p:extLst>
      <p:ext uri="{BB962C8B-B14F-4D97-AF65-F5344CB8AC3E}">
        <p14:creationId xmlns:p14="http://schemas.microsoft.com/office/powerpoint/2010/main" val="16892984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634082"/>
          </a:xfrm>
        </p:spPr>
        <p:txBody>
          <a:bodyPr>
            <a:normAutofit fontScale="90000"/>
          </a:bodyPr>
          <a:lstStyle/>
          <a:p>
            <a:r>
              <a:rPr lang="id-ID" b="1" dirty="0" smtClean="0"/>
              <a:t/>
            </a:r>
            <a:br>
              <a:rPr lang="id-ID" b="1" dirty="0" smtClean="0"/>
            </a:br>
            <a:r>
              <a:rPr lang="en-US" sz="4000" b="1" dirty="0" err="1" smtClean="0"/>
              <a:t>Kelompok</a:t>
            </a:r>
            <a:r>
              <a:rPr lang="en-US" sz="4000" b="1" dirty="0" smtClean="0"/>
              <a:t> P</a:t>
            </a:r>
            <a:r>
              <a:rPr lang="id-ID" sz="4000" b="1" dirty="0" smtClean="0"/>
              <a:t>elayanan </a:t>
            </a:r>
            <a:r>
              <a:rPr lang="en-US" sz="4000" b="1" dirty="0" smtClean="0"/>
              <a:t>P</a:t>
            </a:r>
            <a:r>
              <a:rPr lang="id-ID" sz="4000" b="1" dirty="0" smtClean="0"/>
              <a:t>ublik </a:t>
            </a:r>
            <a:r>
              <a:rPr lang="en-US" sz="4000" b="1" dirty="0" smtClean="0"/>
              <a:t/>
            </a:r>
            <a:br>
              <a:rPr lang="en-US" sz="4000" b="1" dirty="0" smtClean="0"/>
            </a:br>
            <a:endParaRPr lang="id-ID" sz="4000" dirty="0"/>
          </a:p>
        </p:txBody>
      </p:sp>
      <p:sp>
        <p:nvSpPr>
          <p:cNvPr id="3" name="Content Placeholder 2"/>
          <p:cNvSpPr>
            <a:spLocks noGrp="1"/>
          </p:cNvSpPr>
          <p:nvPr>
            <p:ph idx="1"/>
          </p:nvPr>
        </p:nvSpPr>
        <p:spPr>
          <a:xfrm>
            <a:off x="539552" y="980728"/>
            <a:ext cx="8147248" cy="5616624"/>
          </a:xfrm>
        </p:spPr>
        <p:txBody>
          <a:bodyPr>
            <a:normAutofit fontScale="25000" lnSpcReduction="20000"/>
          </a:bodyPr>
          <a:lstStyle/>
          <a:p>
            <a:pPr marL="0" indent="0">
              <a:buNone/>
            </a:pPr>
            <a:r>
              <a:rPr lang="id-ID" sz="9600" b="1" dirty="0" smtClean="0">
                <a:latin typeface="+mj-lt"/>
                <a:cs typeface="Arial" pitchFamily="34" charset="0"/>
              </a:rPr>
              <a:t>1. Pelayanan administratif</a:t>
            </a:r>
          </a:p>
          <a:p>
            <a:r>
              <a:rPr lang="id-ID" sz="9600" b="1" dirty="0" smtClean="0">
                <a:latin typeface="+mj-lt"/>
                <a:cs typeface="Arial" pitchFamily="34" charset="0"/>
              </a:rPr>
              <a:t> </a:t>
            </a:r>
            <a:r>
              <a:rPr lang="id-ID" sz="9600" dirty="0" smtClean="0">
                <a:latin typeface="+mj-lt"/>
                <a:cs typeface="Arial" pitchFamily="34" charset="0"/>
              </a:rPr>
              <a:t>Yaitu pelayanan yang menghasilkan berbagai bentuk dokumen resmi yg dibutuhkan oleh publik, misalnya status kewarganegaraan, sertifikat kompetensi, kepemilikan</a:t>
            </a:r>
            <a:r>
              <a:rPr lang="en-US" sz="9600" dirty="0" smtClean="0">
                <a:latin typeface="+mj-lt"/>
                <a:cs typeface="Arial" pitchFamily="34" charset="0"/>
              </a:rPr>
              <a:t>/</a:t>
            </a:r>
            <a:r>
              <a:rPr lang="id-ID" sz="9600" dirty="0" smtClean="0">
                <a:latin typeface="+mj-lt"/>
                <a:cs typeface="Arial" pitchFamily="34" charset="0"/>
              </a:rPr>
              <a:t> penguasaan suatu barang d</a:t>
            </a:r>
            <a:r>
              <a:rPr lang="en-US" sz="9600" dirty="0" smtClean="0">
                <a:latin typeface="+mj-lt"/>
                <a:cs typeface="Arial" pitchFamily="34" charset="0"/>
              </a:rPr>
              <a:t>sb.</a:t>
            </a:r>
            <a:r>
              <a:rPr lang="id-ID" sz="9600" dirty="0" smtClean="0">
                <a:latin typeface="+mj-lt"/>
                <a:cs typeface="Arial" pitchFamily="34" charset="0"/>
              </a:rPr>
              <a:t> Dokumen-dokumen ini</a:t>
            </a:r>
            <a:r>
              <a:rPr lang="en-US" sz="9600" dirty="0" smtClean="0">
                <a:latin typeface="+mj-lt"/>
                <a:cs typeface="Arial" pitchFamily="34" charset="0"/>
              </a:rPr>
              <a:t> al : </a:t>
            </a:r>
            <a:r>
              <a:rPr lang="id-ID" sz="9600" dirty="0" smtClean="0">
                <a:latin typeface="+mj-lt"/>
                <a:cs typeface="Arial" pitchFamily="34" charset="0"/>
              </a:rPr>
              <a:t>KTP, akte Kelahiran, Akte Kematian, Buku Pemilik Kendaraan Bermotor (BPKB), SIM, Surat Tanda Kendaraan Bermotor (STNK), Ijin Mendirikan Bangunan (IMB), Paspor, Sertifikat kepemilikan </a:t>
            </a:r>
            <a:r>
              <a:rPr lang="en-US" sz="9600" dirty="0" smtClean="0">
                <a:latin typeface="+mj-lt"/>
                <a:cs typeface="Arial" pitchFamily="34" charset="0"/>
              </a:rPr>
              <a:t>/</a:t>
            </a:r>
            <a:r>
              <a:rPr lang="id-ID" sz="9600" dirty="0" smtClean="0">
                <a:latin typeface="+mj-lt"/>
                <a:cs typeface="Arial" pitchFamily="34" charset="0"/>
              </a:rPr>
              <a:t> penguasaan Tanah </a:t>
            </a:r>
            <a:r>
              <a:rPr lang="en-US" sz="9600" dirty="0" smtClean="0">
                <a:latin typeface="+mj-lt"/>
                <a:cs typeface="Arial" pitchFamily="34" charset="0"/>
              </a:rPr>
              <a:t>d</a:t>
            </a:r>
            <a:r>
              <a:rPr lang="id-ID" sz="9600" dirty="0" smtClean="0">
                <a:latin typeface="+mj-lt"/>
                <a:cs typeface="Arial" pitchFamily="34" charset="0"/>
              </a:rPr>
              <a:t>an </a:t>
            </a:r>
            <a:r>
              <a:rPr lang="en-US" sz="9600" dirty="0" smtClean="0">
                <a:latin typeface="+mj-lt"/>
                <a:cs typeface="Arial" pitchFamily="34" charset="0"/>
              </a:rPr>
              <a:t>s</a:t>
            </a:r>
            <a:r>
              <a:rPr lang="id-ID" sz="9600" dirty="0" smtClean="0">
                <a:latin typeface="+mj-lt"/>
                <a:cs typeface="Arial" pitchFamily="34" charset="0"/>
              </a:rPr>
              <a:t>e</a:t>
            </a:r>
            <a:r>
              <a:rPr lang="en-US" sz="9600" dirty="0" smtClean="0">
                <a:latin typeface="+mj-lt"/>
                <a:cs typeface="Arial" pitchFamily="34" charset="0"/>
              </a:rPr>
              <a:t>b</a:t>
            </a:r>
            <a:r>
              <a:rPr lang="id-ID" sz="9600" dirty="0" smtClean="0">
                <a:latin typeface="+mj-lt"/>
                <a:cs typeface="Arial" pitchFamily="34" charset="0"/>
              </a:rPr>
              <a:t>againya.</a:t>
            </a:r>
            <a:endParaRPr lang="id-ID" sz="9600" dirty="0" smtClean="0">
              <a:latin typeface="+mj-lt"/>
              <a:cs typeface="Arial" pitchFamily="34" charset="0"/>
            </a:endParaRPr>
          </a:p>
          <a:p>
            <a:pPr>
              <a:buNone/>
            </a:pPr>
            <a:r>
              <a:rPr lang="id-ID" sz="9600" b="1" dirty="0" smtClean="0">
                <a:latin typeface="+mj-lt"/>
                <a:cs typeface="Arial" pitchFamily="34" charset="0"/>
              </a:rPr>
              <a:t>2.  Pelayanan barang</a:t>
            </a:r>
            <a:endParaRPr lang="en-US" sz="9600" b="1" dirty="0" smtClean="0">
              <a:latin typeface="+mj-lt"/>
              <a:cs typeface="Arial" pitchFamily="34" charset="0"/>
            </a:endParaRPr>
          </a:p>
          <a:p>
            <a:r>
              <a:rPr lang="en-US" sz="9600" dirty="0" smtClean="0">
                <a:latin typeface="+mj-lt"/>
                <a:cs typeface="Arial" pitchFamily="34" charset="0"/>
              </a:rPr>
              <a:t> </a:t>
            </a:r>
            <a:r>
              <a:rPr lang="id-ID" sz="9600" dirty="0" smtClean="0">
                <a:latin typeface="+mj-lt"/>
                <a:cs typeface="Arial" pitchFamily="34" charset="0"/>
              </a:rPr>
              <a:t>Yaitu pelayanan yang menghasilkan berbagai bentuk atau jenis barang yang digunakan oleh publik, misalnya jaringan telepon, penyediaan tenaga listrik, air bersih dan sebagainya. </a:t>
            </a:r>
            <a:endParaRPr lang="en-US" sz="9600" dirty="0" smtClean="0">
              <a:latin typeface="+mj-lt"/>
              <a:cs typeface="Arial" pitchFamily="34" charset="0"/>
            </a:endParaRPr>
          </a:p>
          <a:p>
            <a:pPr>
              <a:buNone/>
            </a:pPr>
            <a:r>
              <a:rPr lang="id-ID" sz="9600" b="1" dirty="0" smtClean="0">
                <a:latin typeface="+mj-lt"/>
                <a:cs typeface="Arial" pitchFamily="34" charset="0"/>
              </a:rPr>
              <a:t>3.  Pelayanan jasa</a:t>
            </a:r>
            <a:endParaRPr lang="en-US" sz="9600" b="1" dirty="0" smtClean="0">
              <a:latin typeface="+mj-lt"/>
              <a:cs typeface="Arial" pitchFamily="34" charset="0"/>
            </a:endParaRPr>
          </a:p>
          <a:p>
            <a:pPr>
              <a:buNone/>
            </a:pPr>
            <a:r>
              <a:rPr lang="en-US" sz="9600" dirty="0" smtClean="0">
                <a:latin typeface="+mj-lt"/>
                <a:cs typeface="Arial" pitchFamily="34" charset="0"/>
              </a:rPr>
              <a:t>    </a:t>
            </a:r>
            <a:r>
              <a:rPr lang="id-ID" sz="9600" dirty="0" smtClean="0">
                <a:latin typeface="+mj-lt"/>
                <a:cs typeface="Arial" pitchFamily="34" charset="0"/>
              </a:rPr>
              <a:t>Yaitu pelayanan yang menghasikan berbagai bentuk jasa yang dibutuhkan oleh publik, misalnya pendidikan, pemeliharaan kesehatan, pnyelenggaraan transportasi, pos d</a:t>
            </a:r>
            <a:r>
              <a:rPr lang="en-US" sz="9600" dirty="0" smtClean="0">
                <a:latin typeface="+mj-lt"/>
                <a:cs typeface="Arial" pitchFamily="34" charset="0"/>
              </a:rPr>
              <a:t>an</a:t>
            </a:r>
            <a:r>
              <a:rPr lang="id-ID" sz="9600" dirty="0" smtClean="0">
                <a:latin typeface="+mj-lt"/>
                <a:cs typeface="Arial" pitchFamily="34" charset="0"/>
              </a:rPr>
              <a:t> sebagainya</a:t>
            </a:r>
            <a:endParaRPr lang="id-ID" dirty="0">
              <a:latin typeface="+mj-lt"/>
            </a:endParaRPr>
          </a:p>
        </p:txBody>
      </p:sp>
    </p:spTree>
    <p:extLst>
      <p:ext uri="{BB962C8B-B14F-4D97-AF65-F5344CB8AC3E}">
        <p14:creationId xmlns:p14="http://schemas.microsoft.com/office/powerpoint/2010/main" val="365222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172</TotalTime>
  <Words>1022</Words>
  <Application>Microsoft Office PowerPoint</Application>
  <PresentationFormat>On-screen Show (4:3)</PresentationFormat>
  <Paragraphs>81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Kebijakan Pelayanan Publik Daerah </vt:lpstr>
      <vt:lpstr>Pelayanan Publik </vt:lpstr>
      <vt:lpstr>Pelayanan Khusus ( Kep.MENPAN No. 63/2004 )</vt:lpstr>
      <vt:lpstr>Asas Pelayanan (Kep.MenPan No. 63/2004) </vt:lpstr>
      <vt:lpstr>Prinsip Pelayanan Publik</vt:lpstr>
      <vt:lpstr>PowerPoint Presentation</vt:lpstr>
      <vt:lpstr>Standar Pelayanan Publik</vt:lpstr>
      <vt:lpstr>Pola penyelenggaraan pelayanan</vt:lpstr>
      <vt:lpstr> Kelompok Pelayanan Publik  </vt:lpstr>
      <vt:lpstr> Pengukuran Kinerja Pelayanan </vt:lpstr>
      <vt:lpstr>PowerPoint Presentation</vt:lpstr>
      <vt:lpstr>Akuntabilitas Pelayanan Publik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Kebijakan Pelayanan Publik Daerah </dc:title>
  <dc:creator>My PC</dc:creator>
  <cp:lastModifiedBy>My PC</cp:lastModifiedBy>
  <cp:revision>16</cp:revision>
  <dcterms:created xsi:type="dcterms:W3CDTF">2021-06-06T11:35:37Z</dcterms:created>
  <dcterms:modified xsi:type="dcterms:W3CDTF">2021-06-07T05:11:58Z</dcterms:modified>
</cp:coreProperties>
</file>