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319" r:id="rId2"/>
    <p:sldId id="285" r:id="rId3"/>
    <p:sldId id="286" r:id="rId4"/>
    <p:sldId id="324" r:id="rId5"/>
    <p:sldId id="320" r:id="rId6"/>
    <p:sldId id="321" r:id="rId7"/>
    <p:sldId id="322" r:id="rId8"/>
    <p:sldId id="323" r:id="rId9"/>
    <p:sldId id="307" r:id="rId10"/>
    <p:sldId id="325" r:id="rId11"/>
    <p:sldId id="309" r:id="rId12"/>
    <p:sldId id="317" r:id="rId13"/>
    <p:sldId id="310" r:id="rId14"/>
    <p:sldId id="312" r:id="rId15"/>
    <p:sldId id="259" r:id="rId16"/>
    <p:sldId id="271" r:id="rId17"/>
    <p:sldId id="260" r:id="rId18"/>
    <p:sldId id="272" r:id="rId19"/>
    <p:sldId id="287" r:id="rId20"/>
    <p:sldId id="288" r:id="rId21"/>
    <p:sldId id="290" r:id="rId22"/>
    <p:sldId id="326" r:id="rId23"/>
    <p:sldId id="274" r:id="rId24"/>
    <p:sldId id="32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D3BE-E5DA-4B20-BF55-BBD0157C0592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2C41-6D1A-474A-9F58-CFEC74FA7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D3BE-E5DA-4B20-BF55-BBD0157C0592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2C41-6D1A-474A-9F58-CFEC74FA7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D3BE-E5DA-4B20-BF55-BBD0157C0592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2C41-6D1A-474A-9F58-CFEC74FA7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D3BE-E5DA-4B20-BF55-BBD0157C0592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2C41-6D1A-474A-9F58-CFEC74FA7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D3BE-E5DA-4B20-BF55-BBD0157C0592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2C41-6D1A-474A-9F58-CFEC74FA7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D3BE-E5DA-4B20-BF55-BBD0157C0592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2C41-6D1A-474A-9F58-CFEC74FA7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D3BE-E5DA-4B20-BF55-BBD0157C0592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2C41-6D1A-474A-9F58-CFEC74FA7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D3BE-E5DA-4B20-BF55-BBD0157C0592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2C41-6D1A-474A-9F58-CFEC74FA7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D3BE-E5DA-4B20-BF55-BBD0157C0592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2C41-6D1A-474A-9F58-CFEC74FA7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D3BE-E5DA-4B20-BF55-BBD0157C0592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2C41-6D1A-474A-9F58-CFEC74FA7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D3BE-E5DA-4B20-BF55-BBD0157C0592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2C41-6D1A-474A-9F58-CFEC74FA7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2D3BE-E5DA-4B20-BF55-BBD0157C0592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F2C41-6D1A-474A-9F58-CFEC74FA77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1"/>
            <a:ext cx="7848600" cy="914399"/>
          </a:xfrm>
        </p:spPr>
        <p:txBody>
          <a:bodyPr>
            <a:noAutofit/>
          </a:bodyPr>
          <a:lstStyle/>
          <a:p>
            <a:r>
              <a:rPr lang="en-US" sz="3600" b="1" dirty="0"/>
              <a:t>Kebijakan Pembangunan </a:t>
            </a:r>
            <a:r>
              <a:rPr lang="en-US" sz="3600" b="1" dirty="0" smtClean="0"/>
              <a:t>Daerah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Herawati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 MPA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153400" cy="51816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id-ID" sz="3400" b="1" dirty="0" smtClean="0">
                <a:solidFill>
                  <a:schemeClr val="tx1"/>
                </a:solidFill>
              </a:rPr>
              <a:t>Kesepakatan pelaksanaan proses belajar</a:t>
            </a:r>
            <a:r>
              <a:rPr lang="en-US" sz="3400" b="1" dirty="0" smtClean="0">
                <a:solidFill>
                  <a:schemeClr val="tx1"/>
                </a:solidFill>
              </a:rPr>
              <a:t> </a:t>
            </a:r>
            <a:r>
              <a:rPr lang="id-ID" sz="3400" b="1" dirty="0" smtClean="0">
                <a:solidFill>
                  <a:schemeClr val="tx1"/>
                </a:solidFill>
              </a:rPr>
              <a:t>mengajar</a:t>
            </a:r>
            <a:r>
              <a:rPr lang="id-ID" sz="3400" dirty="0" smtClean="0">
                <a:solidFill>
                  <a:srgbClr val="FF0000"/>
                </a:solidFill>
              </a:rPr>
              <a:t>. </a:t>
            </a:r>
            <a:endParaRPr lang="en-US" sz="3400" dirty="0" smtClean="0">
              <a:solidFill>
                <a:srgbClr val="FF0000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Toleransi kehadiran </a:t>
            </a:r>
            <a:r>
              <a:rPr lang="en-US" dirty="0" smtClean="0">
                <a:solidFill>
                  <a:schemeClr val="tx1"/>
                </a:solidFill>
              </a:rPr>
              <a:t> 15  </a:t>
            </a:r>
            <a:r>
              <a:rPr lang="id-ID" dirty="0" smtClean="0">
                <a:solidFill>
                  <a:schemeClr val="tx1"/>
                </a:solidFill>
              </a:rPr>
              <a:t>menit</a:t>
            </a:r>
          </a:p>
          <a:p>
            <a:pPr marL="514350" indent="-514350" algn="l"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Mahasiswa wajib hadir </a:t>
            </a:r>
            <a:r>
              <a:rPr lang="en-US" dirty="0" smtClean="0">
                <a:solidFill>
                  <a:schemeClr val="tx1"/>
                </a:solidFill>
              </a:rPr>
              <a:t>7</a:t>
            </a:r>
            <a:r>
              <a:rPr lang="id-ID" dirty="0" smtClean="0">
                <a:solidFill>
                  <a:schemeClr val="tx1"/>
                </a:solidFill>
              </a:rPr>
              <a:t>5 %</a:t>
            </a:r>
          </a:p>
          <a:p>
            <a:pPr marL="514350" indent="-514350" algn="l"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Tugas individu/kelompok (diskusi)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Evaluasi</a:t>
            </a:r>
            <a:r>
              <a:rPr lang="en-US" dirty="0" smtClean="0">
                <a:solidFill>
                  <a:schemeClr val="tx1"/>
                </a:solidFill>
              </a:rPr>
              <a:t> Tengah SM</a:t>
            </a:r>
          </a:p>
          <a:p>
            <a:pPr marL="514350" indent="-514350" algn="l">
              <a:buFont typeface="+mj-lt"/>
              <a:buAutoNum type="arabicPeriod"/>
            </a:pPr>
            <a:r>
              <a:rPr lang="id-ID" dirty="0" smtClean="0">
                <a:solidFill>
                  <a:schemeClr val="tx1"/>
                </a:solidFill>
              </a:rPr>
              <a:t>Ujian Akhir Semester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Komponen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Presensi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tugas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diskusi</a:t>
            </a:r>
            <a:r>
              <a:rPr lang="en-US" dirty="0" smtClean="0">
                <a:solidFill>
                  <a:schemeClr val="tx1"/>
                </a:solidFill>
              </a:rPr>
              <a:t> / </a:t>
            </a:r>
            <a:r>
              <a:rPr lang="en-US" dirty="0" err="1" smtClean="0">
                <a:solidFill>
                  <a:schemeClr val="tx1"/>
                </a:solidFill>
              </a:rPr>
              <a:t>makalah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evaluasi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tengah</a:t>
            </a:r>
            <a:r>
              <a:rPr lang="en-US" dirty="0" smtClean="0">
                <a:solidFill>
                  <a:schemeClr val="tx1"/>
                </a:solidFill>
              </a:rPr>
              <a:t> SM, UAS ) 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 (A+-,B+-,C+-,D+-,E ) </a:t>
            </a:r>
          </a:p>
          <a:p>
            <a:pPr algn="l"/>
            <a:endParaRPr lang="en-US" dirty="0" smtClean="0">
              <a:solidFill>
                <a:schemeClr val="tx1"/>
              </a:solidFill>
              <a:sym typeface="Wingdings" pitchFamily="2" charset="2"/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Tata </a:t>
            </a:r>
            <a:r>
              <a:rPr lang="en-US" b="1" dirty="0" err="1">
                <a:solidFill>
                  <a:schemeClr val="tx1"/>
                </a:solidFill>
              </a:rPr>
              <a:t>Tertib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Perkuliahan</a:t>
            </a:r>
            <a:r>
              <a:rPr lang="en-US" b="1" dirty="0">
                <a:solidFill>
                  <a:schemeClr val="tx1"/>
                </a:solidFill>
              </a:rPr>
              <a:t> : </a:t>
            </a:r>
            <a:r>
              <a:rPr lang="en-US" b="1" dirty="0" err="1" smtClean="0">
                <a:solidFill>
                  <a:schemeClr val="tx1"/>
                </a:solidFill>
              </a:rPr>
              <a:t>Etika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Pakaian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berkerah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celana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standar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tx1"/>
                </a:solidFill>
              </a:rPr>
              <a:t>Mahasiswa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wajib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santun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bertutur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kata, </a:t>
            </a:r>
            <a:r>
              <a:rPr lang="en-US" dirty="0" err="1">
                <a:solidFill>
                  <a:schemeClr val="tx1"/>
                </a:solidFill>
              </a:rPr>
              <a:t>sikap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perilaku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saling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menghormati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serta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menjaga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kenyamanan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berlangsung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tx1"/>
                </a:solidFill>
              </a:rPr>
              <a:t>Alat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komunikasi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b="1" dirty="0" smtClean="0">
                <a:solidFill>
                  <a:schemeClr val="tx1"/>
                </a:solidFill>
              </a:rPr>
              <a:t>HP </a:t>
            </a:r>
            <a:r>
              <a:rPr lang="en-US" dirty="0" smtClean="0">
                <a:solidFill>
                  <a:schemeClr val="tx1"/>
                </a:solidFill>
              </a:rPr>
              <a:t>non 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berlangsung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b="1" dirty="0">
              <a:solidFill>
                <a:srgbClr val="FF0000"/>
              </a:solidFill>
            </a:endParaRPr>
          </a:p>
          <a:p>
            <a:pPr algn="l"/>
            <a:endParaRPr lang="id-ID" i="1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091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382000" cy="5715000"/>
          </a:xfrm>
        </p:spPr>
        <p:txBody>
          <a:bodyPr>
            <a:noAutofit/>
          </a:bodyPr>
          <a:lstStyle/>
          <a:p>
            <a:r>
              <a:rPr lang="en-US" sz="2400" b="1" dirty="0" err="1">
                <a:latin typeface="Arial" pitchFamily="34" charset="0"/>
                <a:cs typeface="Arial" pitchFamily="34" charset="0"/>
              </a:rPr>
              <a:t>Wahab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, 2001:4 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Dari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ahli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diambil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kesimpulan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keseluruhan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aktivitas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sendiri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maupun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lain,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dimaksudkan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mempengaruhi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kehidupan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kata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lain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ditempatkan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 “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pengatur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tsb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dpt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disimpulkan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tindakan-tindakan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sengaja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seseorang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kelompok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yang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unsur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berupa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upaya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pemilihan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diantara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alternatif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maksud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176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1"/>
            <a:ext cx="8077200" cy="47244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Kebijakan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publik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tidak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bertentangan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dg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nilai-nilai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praktik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sosial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masyarakat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sehingga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bisa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diterima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masyarakat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 UU no 22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1999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diganti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UU No 32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2004 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 yang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ingin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dicapai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adalah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nilai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demokrasi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&amp; </a:t>
            </a:r>
            <a:r>
              <a:rPr lang="en-US" sz="24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kearifan</a:t>
            </a:r>
            <a:r>
              <a:rPr lang="en-US" sz="2400" dirty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lokal</a:t>
            </a:r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UU 23/2014</a:t>
            </a:r>
            <a:endParaRPr lang="en-US" sz="2400" dirty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0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1534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Implikasi </a:t>
            </a:r>
            <a:r>
              <a:rPr lang="en-US" dirty="0" err="1"/>
              <a:t>Konsep</a:t>
            </a:r>
            <a:r>
              <a:rPr lang="en-US" dirty="0"/>
              <a:t> Kebijakan </a:t>
            </a:r>
            <a:r>
              <a:rPr lang="en-US" dirty="0" err="1"/>
              <a:t>Publik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3641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Menurut Anderson</a:t>
            </a:r>
            <a:r>
              <a:rPr lang="en-US" dirty="0"/>
              <a:t>, </a:t>
            </a:r>
            <a:r>
              <a:rPr lang="en-US" dirty="0" smtClean="0"/>
              <a:t>Ada 4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/>
              <a:t>: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Titik</a:t>
            </a:r>
            <a:r>
              <a:rPr lang="en-US" dirty="0" smtClean="0"/>
              <a:t> perhatian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membicarakan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serampangan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Kebijakan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pejabat-pejabat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keputusan-keputusan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 smtClean="0"/>
              <a:t>tersendiri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Kebijakan adalah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/>
              <a:t>,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mempromosikan</a:t>
            </a:r>
            <a:r>
              <a:rPr lang="en-US" dirty="0" smtClean="0"/>
              <a:t> </a:t>
            </a:r>
            <a:r>
              <a:rPr lang="en-US" dirty="0" err="1" smtClean="0"/>
              <a:t>perumahan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diinginkan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Kebijakan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bentuknya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0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Lingkup</a:t>
            </a:r>
            <a:r>
              <a:rPr lang="en-US" dirty="0"/>
              <a:t> Kebijakan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Lingkup</a:t>
            </a:r>
            <a:r>
              <a:rPr lang="en-US" dirty="0"/>
              <a:t> Kebijakan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smtClean="0"/>
              <a:t>: Kebijakan IPOLEKSOSBUD </a:t>
            </a:r>
            <a:r>
              <a:rPr lang="en-US" dirty="0" err="1" smtClean="0"/>
              <a:t>Hankam</a:t>
            </a:r>
            <a:r>
              <a:rPr lang="en-US" dirty="0" smtClean="0"/>
              <a:t>, Kelautan, </a:t>
            </a:r>
            <a:r>
              <a:rPr lang="en-US" dirty="0" err="1" smtClean="0"/>
              <a:t>Perbatasan</a:t>
            </a:r>
            <a:r>
              <a:rPr lang="en-US" dirty="0" smtClean="0"/>
              <a:t>, </a:t>
            </a:r>
            <a:r>
              <a:rPr lang="en-US" dirty="0" err="1" smtClean="0"/>
              <a:t>komunikasi</a:t>
            </a:r>
            <a:r>
              <a:rPr lang="en-US" dirty="0" smtClean="0"/>
              <a:t>, ASN </a:t>
            </a:r>
            <a:r>
              <a:rPr lang="en-US" dirty="0" err="1" smtClean="0"/>
              <a:t>dll</a:t>
            </a:r>
            <a:r>
              <a:rPr lang="en-US" dirty="0" smtClean="0"/>
              <a:t> </a:t>
            </a:r>
          </a:p>
          <a:p>
            <a:r>
              <a:rPr lang="en-US" dirty="0" smtClean="0"/>
              <a:t>Kebijakan </a:t>
            </a:r>
            <a:r>
              <a:rPr lang="en-US" dirty="0" err="1" smtClean="0"/>
              <a:t>ideologi</a:t>
            </a:r>
            <a:r>
              <a:rPr lang="en-US" dirty="0" smtClean="0"/>
              <a:t>,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kesehatan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pertahanan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/>
              <a:t>pertanaian</a:t>
            </a:r>
            <a:r>
              <a:rPr lang="en-US" dirty="0"/>
              <a:t>, </a:t>
            </a:r>
            <a:r>
              <a:rPr lang="en-US" dirty="0" err="1" smtClean="0"/>
              <a:t>kehutanan</a:t>
            </a:r>
            <a:r>
              <a:rPr lang="en-US" dirty="0" smtClean="0"/>
              <a:t>, </a:t>
            </a:r>
            <a:r>
              <a:rPr lang="en-US" dirty="0" err="1" smtClean="0"/>
              <a:t>transportasi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sebagainya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hirarkinya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: </a:t>
            </a:r>
            <a:r>
              <a:rPr lang="en-US" dirty="0" err="1"/>
              <a:t>nasional</a:t>
            </a:r>
            <a:r>
              <a:rPr lang="en-US" dirty="0"/>
              <a:t>, regional,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: </a:t>
            </a:r>
            <a:r>
              <a:rPr lang="en-US" dirty="0" err="1"/>
              <a:t>Undang-undang</a:t>
            </a:r>
            <a:r>
              <a:rPr lang="en-US" dirty="0"/>
              <a:t>,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,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Propinsi</a:t>
            </a:r>
            <a:r>
              <a:rPr lang="en-US" dirty="0"/>
              <a:t>,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Kabupaten/Kota,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 </a:t>
            </a:r>
            <a:r>
              <a:rPr lang="en-US" dirty="0" err="1"/>
              <a:t>Walikota</a:t>
            </a:r>
            <a:r>
              <a:rPr lang="en-US" dirty="0"/>
              <a:t>, </a:t>
            </a:r>
            <a:r>
              <a:rPr lang="en-US" dirty="0" err="1">
                <a:solidFill>
                  <a:srgbClr val="002060"/>
                </a:solidFill>
              </a:rPr>
              <a:t>Peraturan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Desa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Keputusan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Desa</a:t>
            </a:r>
            <a:r>
              <a:rPr lang="en-US" dirty="0">
                <a:solidFill>
                  <a:srgbClr val="002060"/>
                </a:solidFill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30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Tahapan</a:t>
            </a:r>
            <a:r>
              <a:rPr lang="en-US" dirty="0" smtClean="0"/>
              <a:t> Kebijakan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Tahap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hasilnya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47800" y="1219200"/>
            <a:ext cx="1752600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agenda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0" y="2057400"/>
            <a:ext cx="16764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00200" y="2743200"/>
            <a:ext cx="17526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imlementasi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600200" y="3733800"/>
            <a:ext cx="1676400" cy="990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Evaluasi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thd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dampak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kebijakan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00200" y="4953000"/>
            <a:ext cx="16764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baru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96000" y="1219200"/>
            <a:ext cx="15240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Agenda </a:t>
            </a:r>
            <a:r>
              <a:rPr lang="en-US" dirty="0" err="1" smtClean="0"/>
              <a:t>Pemerintah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172200" y="1981200"/>
            <a:ext cx="13716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Kebijakan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172200" y="2895600"/>
            <a:ext cx="14478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Tindkan</a:t>
            </a:r>
            <a:r>
              <a:rPr lang="en-US" dirty="0" smtClean="0"/>
              <a:t> Kebijakan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248400" y="4114800"/>
            <a:ext cx="14478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dampak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kebijakan</a:t>
            </a:r>
            <a:endParaRPr lang="en-US" sz="16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276600" y="1371600"/>
            <a:ext cx="2819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 flipV="1">
            <a:off x="3352800" y="1828800"/>
            <a:ext cx="2895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3276600" y="2362200"/>
            <a:ext cx="2743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V="1">
            <a:off x="3429000" y="2743200"/>
            <a:ext cx="2971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429000" y="3124200"/>
            <a:ext cx="25908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2" idx="2"/>
          </p:cNvCxnSpPr>
          <p:nvPr/>
        </p:nvCxnSpPr>
        <p:spPr>
          <a:xfrm rot="16200000" flipH="1">
            <a:off x="6724650" y="3829050"/>
            <a:ext cx="381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/>
          <p:nvPr/>
        </p:nvCxnSpPr>
        <p:spPr>
          <a:xfrm rot="5400000">
            <a:off x="6134100" y="3771900"/>
            <a:ext cx="381000" cy="304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/>
          <p:nvPr/>
        </p:nvCxnSpPr>
        <p:spPr>
          <a:xfrm rot="10800000">
            <a:off x="3352800" y="4114800"/>
            <a:ext cx="2819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352800" y="4267200"/>
            <a:ext cx="2743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/>
          <p:nvPr/>
        </p:nvCxnSpPr>
        <p:spPr>
          <a:xfrm rot="10800000" flipV="1">
            <a:off x="6172200" y="1600200"/>
            <a:ext cx="609600" cy="2286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/>
          <p:nvPr/>
        </p:nvCxnSpPr>
        <p:spPr>
          <a:xfrm rot="5400000">
            <a:off x="6400800" y="2438400"/>
            <a:ext cx="304800" cy="304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81000" y="5943600"/>
            <a:ext cx="2819400" cy="381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Sumber</a:t>
            </a:r>
            <a:r>
              <a:rPr lang="en-US" dirty="0" smtClean="0"/>
              <a:t> : </a:t>
            </a:r>
            <a:r>
              <a:rPr lang="en-US" dirty="0" err="1" smtClean="0"/>
              <a:t>Repley</a:t>
            </a:r>
            <a:r>
              <a:rPr lang="en-US" dirty="0" smtClean="0"/>
              <a:t> 1985: 49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05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772400" cy="4572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err="1" smtClean="0"/>
              <a:t>Tahap-Tahap</a:t>
            </a:r>
            <a:r>
              <a:rPr lang="en-US" sz="3200" b="1" dirty="0" smtClean="0"/>
              <a:t> Kebijakan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458200" cy="5943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pembuatan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proses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kompleks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variabel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dikaji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ahli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politik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menaruh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minat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mengkaji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membagi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proses-proses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tahap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Tahap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agenda 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Para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pejabat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menempatkan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agenda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berkompetisi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dahulu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masuk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agenda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akhirnya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agenda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perumus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tahap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mungkin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disentuh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sementara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alasan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ditunda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waktu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lama.</a:t>
            </a:r>
          </a:p>
          <a:p>
            <a:pPr marL="514350" indent="-514350"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534400" cy="5943600"/>
          </a:xfrm>
        </p:spPr>
        <p:txBody>
          <a:bodyPr>
            <a:noAutofit/>
          </a:bodyPr>
          <a:lstStyle/>
          <a:p>
            <a:pPr lvl="0" hangingPunct="0"/>
            <a:r>
              <a:rPr lang="en-US" sz="2400" dirty="0" smtClean="0">
                <a:latin typeface="Arial" pitchFamily="34" charset="0"/>
                <a:cs typeface="Arial" pitchFamily="34" charset="0"/>
              </a:rPr>
              <a:t>Proses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dimulai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pengambil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kebijaksanaan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menyadari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dipecahkan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 hangingPunct="0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Kesadaran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demikian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tumbuh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pelaku: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Politisi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Birokrat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Tokoh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msyarakat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intelektual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kelompok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Lansia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PAUD, LSM 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Disabilitas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LSM,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massa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internasional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mengangkat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situasi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problematis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ttn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mnjadi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.)</a:t>
            </a:r>
          </a:p>
          <a:p>
            <a:pPr hangingPunc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: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1998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muncul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mahasiswa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menuntut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presiden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Suharto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lengser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keprabon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hangingPunct="0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awal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reformasi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timbul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tuntutan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trhdp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pnyelenggaraan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good governance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pmberantasan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kkn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hangingPunct="0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Lahirnya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UU 22/1999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; UU 32/2004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UU 23/ 2014</a:t>
            </a:r>
          </a:p>
          <a:p>
            <a:pPr marL="0" indent="0" hangingPunct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"/>
            <a:ext cx="8153400" cy="6248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.  Tahap </a:t>
            </a:r>
            <a:r>
              <a:rPr lang="en-US" sz="2400" b="1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F</a:t>
            </a:r>
            <a:r>
              <a:rPr lang="en-US" sz="2400" b="1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ormulasi</a:t>
            </a:r>
            <a:r>
              <a:rPr lang="en-US" sz="2400" b="1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ea typeface="BatangChe" pitchFamily="49" charset="-127"/>
                <a:cs typeface="Arial" pitchFamily="34" charset="0"/>
              </a:rPr>
              <a:t>K</a:t>
            </a:r>
            <a:r>
              <a:rPr lang="en-US" sz="2400" b="1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ebijakan</a:t>
            </a:r>
            <a:endParaRPr lang="en-US" sz="2400" dirty="0">
              <a:latin typeface="Arial" pitchFamily="34" charset="0"/>
              <a:ea typeface="BatangChe" pitchFamily="49" charset="-127"/>
              <a:cs typeface="Arial" pitchFamily="34" charset="0"/>
            </a:endParaRPr>
          </a:p>
          <a:p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yang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telah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masuk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ke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agenda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dibahas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para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pembuat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kemudian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dicari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pemecahannya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Pemecahan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berasal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dr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berbagai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alternatif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pilihan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kbijakan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ada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. 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Dalam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tahap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ini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masing-2 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actor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bersaing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&amp;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berusaha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mengusulkan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pemecahan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ea typeface="BatangChe" pitchFamily="49" charset="-127"/>
                <a:cs typeface="Arial" pitchFamily="34" charset="0"/>
              </a:rPr>
              <a:t>terbaik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.</a:t>
            </a:r>
          </a:p>
          <a:p>
            <a:pPr hangingPunct="0"/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K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ebijakan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dipilih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target yang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hendak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dicapai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cara-cara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mencapai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strategi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implementasi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ditempuh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.</a:t>
            </a:r>
          </a:p>
          <a:p>
            <a:pPr hangingPunct="0"/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Upaya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pengumpulan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informasi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analisis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lakukan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rasional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penerapan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teknik-teknik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analisis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BatangChe" pitchFamily="49" charset="-127"/>
                <a:cs typeface="Arial" pitchFamily="34" charset="0"/>
              </a:rPr>
              <a:t>tertentu</a:t>
            </a:r>
            <a:r>
              <a:rPr lang="en-US" sz="2400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.</a:t>
            </a:r>
            <a:endParaRPr lang="en-US" sz="2400" b="1" dirty="0" smtClean="0">
              <a:latin typeface="Arial" pitchFamily="34" charset="0"/>
              <a:ea typeface="BatangChe" pitchFamily="49" charset="-127"/>
              <a:cs typeface="Arial" pitchFamily="34" charset="0"/>
            </a:endParaRPr>
          </a:p>
          <a:p>
            <a:pPr lvl="0" hangingPunct="0"/>
            <a:endParaRPr lang="en-US" sz="2400" dirty="0" smtClean="0">
              <a:latin typeface="Arial" pitchFamily="34" charset="0"/>
              <a:ea typeface="BatangChe" pitchFamily="49" charset="-127"/>
              <a:cs typeface="Arial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ea typeface="BatangChe" pitchFamily="49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3 .Tahap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adopsi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kebijakan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Dari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sekian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alternatif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ditawarkan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perumus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akhirnya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alternatif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diadopsi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mayoritas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legislatif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konsensus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direktur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peradilan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Negosiasi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Kompromi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Kebijaksanaan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ebelum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disyahkan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resmi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timbul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negosiasi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kompromi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hangingPunc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 4.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Pengesahan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kebijakan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hangingPunc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dikatakan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diputuskan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resmi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mengikat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hukum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berlaku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 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Tahap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153400" cy="5867400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dipandang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biasanya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Menteri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Peradilan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Eksekutif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Dekrit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Presiden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Riant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Nugroho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(2006 : 158). 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mengatakan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prinsipnya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sebuah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Meter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Horn (1975)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Wahab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(2001)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indakan-tindakan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individu-individu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pejabat-pejabat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kelompok-kelompok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swasta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diarahkan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tercapainya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-t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gariskan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kebijaksanaan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Kebijakan Pembangunan Daerah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yang </a:t>
            </a:r>
            <a:r>
              <a:rPr lang="en-US" dirty="0" err="1" smtClean="0"/>
              <a:t>ditawarkan</a:t>
            </a:r>
            <a:r>
              <a:rPr lang="en-US" dirty="0" smtClean="0"/>
              <a:t>.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4572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Im</a:t>
            </a:r>
            <a:r>
              <a:rPr lang="en-US" b="1" dirty="0" err="1"/>
              <a:t>p</a:t>
            </a:r>
            <a:r>
              <a:rPr lang="en-US" b="1" dirty="0" err="1" smtClean="0"/>
              <a:t>ementasi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382000" cy="58674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nl-NL" sz="2600" b="1" dirty="0" smtClean="0">
                <a:latin typeface="Arial" pitchFamily="34" charset="0"/>
                <a:cs typeface="Arial" pitchFamily="34" charset="0"/>
              </a:rPr>
              <a:t>Van </a:t>
            </a:r>
            <a:r>
              <a:rPr lang="nl-NL" sz="2600" b="1" dirty="0">
                <a:latin typeface="Arial" pitchFamily="34" charset="0"/>
                <a:cs typeface="Arial" pitchFamily="34" charset="0"/>
              </a:rPr>
              <a:t>Meter dan Carl Van Horn (1975) dalam Wahab (</a:t>
            </a:r>
            <a:r>
              <a:rPr lang="nl-NL" sz="2600" b="1" dirty="0" smtClean="0">
                <a:latin typeface="Arial" pitchFamily="34" charset="0"/>
                <a:cs typeface="Arial" pitchFamily="34" charset="0"/>
              </a:rPr>
              <a:t>2001</a:t>
            </a:r>
            <a:r>
              <a:rPr lang="nl-NL" sz="26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Tahap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dimulai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saat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sasaran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tahap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baru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terjadi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selama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legitimasi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dilalui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pengalokasian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disepakati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6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Sabatier 1986:268</a:t>
            </a:r>
          </a:p>
          <a:p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etelah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mereview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enam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variable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utama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dianggap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kontribusi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keberhasilan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kegagalan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implementas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enam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V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ariable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adalah 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Tujuan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kebujakan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jelas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konsisten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Dukungan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kuat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merumuskan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;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Prosess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dasar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hukum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jelas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menjamin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terjadi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kepatuhan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petugas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dilapangan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kelompok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omitmen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keahlian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pelaksana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Dukungan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stakeholder;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Stabilitas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kondisi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"/>
            <a:ext cx="8153400" cy="670560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George C. Edwards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indent="0">
              <a:buNone/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Keberhasilan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dipengaruhi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4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variabel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        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Disposisi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 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lphaLcPeriod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Komunikasi 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Dengan komunikasi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implementor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menterjemahkan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kebijakan-kebijakan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tepat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akurat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konsisten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Jika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kurang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jelas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menimbulkan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kesalahpahaman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diantara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pembuat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implementornya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b. 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Daya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meliputi: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staf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keahlian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diperlukan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mengimplementasikan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meyakinkan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364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Disposisi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sikap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Sikap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unsur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Jika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pelaksana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didasari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sikap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positif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kemungkinan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dikehendaki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pembuat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4.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Birokrasi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t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panjang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melemahkan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menimbulkan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>
                <a:latin typeface="Arial" pitchFamily="34" charset="0"/>
                <a:cs typeface="Arial" pitchFamily="34" charset="0"/>
              </a:rPr>
              <a:t>red tape,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yakni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prosedur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rumit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kompleks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Maka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diperlukan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efektif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efisien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..</a:t>
            </a:r>
          </a:p>
          <a:p>
            <a:pPr>
              <a:buNone/>
            </a:pPr>
            <a:r>
              <a:rPr lang="en-US" sz="2600" b="1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 : 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dijalankan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pegawai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berpegang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hierarki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jenjang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jabatan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1544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6096000"/>
          </a:xfrm>
        </p:spPr>
        <p:txBody>
          <a:bodyPr>
            <a:noAutofit/>
          </a:bodyPr>
          <a:lstStyle/>
          <a:p>
            <a:pPr hangingPunct="0">
              <a:buNone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4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hal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0" hangingPunc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a.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Pendayagunaan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Resoursis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implikasi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biaya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proyek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memerlukan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Bgaimana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menggali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&amp;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dngn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efektif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efisien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membiayai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 hangingPunc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Interpretasi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Aparat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pelaksana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kekuasaan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(discretion)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interpretasi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scr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otonom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Kekhawatiran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atasan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bhw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UU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interpretasikan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salah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sering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muncul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juklak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petunjuk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juknis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petunjuk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teknis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lvl="0" hangingPunct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c.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Management Program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persoalaan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mnentukan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terlibat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bertanggungjawab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strategi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kepemimpinan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dipakai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pengorganisasian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koordinasi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kontrol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dll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Shingga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program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berlangsung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scra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efektif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efisien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hangingPunc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    Kebijakan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dilaksanaan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kelembagaan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brirokrasi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distribusi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jelas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lvl="0" hangingPunc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d.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Penyediaan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layanan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manfaat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Pelaku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0" hangingPunct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838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Tahap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evaluasi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059363"/>
          </a:xfrm>
        </p:spPr>
        <p:txBody>
          <a:bodyPr>
            <a:normAutofit fontScale="77500" lnSpcReduction="20000"/>
          </a:bodyPr>
          <a:lstStyle/>
          <a:p>
            <a:pPr hangingPunct="0"/>
            <a:r>
              <a:rPr lang="en-US" dirty="0" smtClean="0">
                <a:latin typeface="Arial" pitchFamily="34" charset="0"/>
                <a:cs typeface="Arial" pitchFamily="34" charset="0"/>
              </a:rPr>
              <a:t>Tahap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valuasi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>
                <a:latin typeface="Arial" pitchFamily="34" charset="0"/>
                <a:cs typeface="Arial" pitchFamily="34" charset="0"/>
              </a:rPr>
              <a:t> adalah proses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menilai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seberapa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jauh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membuahkan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membandingkan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antara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diperoleh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dirty="0">
                <a:latin typeface="Arial" pitchFamily="34" charset="0"/>
                <a:cs typeface="Arial" pitchFamily="34" charset="0"/>
              </a:rPr>
              <a:t> target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ditentukan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pPr hangingPunct="0"/>
            <a:r>
              <a:rPr lang="en-US" dirty="0" smtClean="0">
                <a:latin typeface="Arial" pitchFamily="34" charset="0"/>
                <a:cs typeface="Arial" pitchFamily="34" charset="0"/>
              </a:rPr>
              <a:t>Fungsi </a:t>
            </a:r>
            <a:r>
              <a:rPr lang="en-US" dirty="0">
                <a:latin typeface="Arial" pitchFamily="34" charset="0"/>
                <a:cs typeface="Arial" pitchFamily="34" charset="0"/>
              </a:rPr>
              <a:t>Evaluasi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dpt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diperankan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implementasi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sendiri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lain. </a:t>
            </a:r>
          </a:p>
          <a:p>
            <a:pPr hangingPunct="0"/>
            <a:r>
              <a:rPr lang="en-US" dirty="0" err="1">
                <a:latin typeface="Arial" pitchFamily="34" charset="0"/>
                <a:cs typeface="Arial" pitchFamily="34" charset="0"/>
              </a:rPr>
              <a:t>Misalnya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Inspektorat</a:t>
            </a:r>
            <a:r>
              <a:rPr lang="en-US" dirty="0">
                <a:latin typeface="Arial" pitchFamily="34" charset="0"/>
                <a:cs typeface="Arial" pitchFamily="34" charset="0"/>
              </a:rPr>
              <a:t>, BPK, KPK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menilai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penggunaan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uang</a:t>
            </a:r>
            <a:r>
              <a:rPr lang="en-US" dirty="0">
                <a:latin typeface="Arial" pitchFamily="34" charset="0"/>
                <a:cs typeface="Arial" pitchFamily="34" charset="0"/>
              </a:rPr>
              <a:t> OPD 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Perencana</a:t>
            </a:r>
            <a:r>
              <a:rPr lang="en-US" dirty="0">
                <a:latin typeface="Arial" pitchFamily="34" charset="0"/>
                <a:cs typeface="Arial" pitchFamily="34" charset="0"/>
              </a:rPr>
              <a:t> Pembangunan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evaluasi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trhdp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pelaksanaan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>
                <a:latin typeface="Arial" pitchFamily="34" charset="0"/>
                <a:cs typeface="Arial" pitchFamily="34" charset="0"/>
              </a:rPr>
              <a:t>. Fungsi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evaluasi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pihak-pihak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luar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Universitas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dll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844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153400" cy="533400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/>
              <a:t>Buku-buku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dianjurkan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943600"/>
          </a:xfrm>
        </p:spPr>
        <p:txBody>
          <a:bodyPr>
            <a:normAutofit fontScale="32500" lnSpcReduction="20000"/>
          </a:bodyPr>
          <a:lstStyle/>
          <a:p>
            <a:r>
              <a:rPr lang="en-US" sz="7200" dirty="0" err="1"/>
              <a:t>Agus</a:t>
            </a:r>
            <a:r>
              <a:rPr lang="en-US" sz="7200" dirty="0"/>
              <a:t> </a:t>
            </a:r>
            <a:r>
              <a:rPr lang="en-US" sz="7200" dirty="0" err="1"/>
              <a:t>Dwiyanto</a:t>
            </a:r>
            <a:r>
              <a:rPr lang="en-US" sz="7200" dirty="0"/>
              <a:t>, 2002 ,</a:t>
            </a:r>
            <a:r>
              <a:rPr lang="en-US" sz="7200" i="1" dirty="0" err="1"/>
              <a:t>Reformasi</a:t>
            </a:r>
            <a:r>
              <a:rPr lang="en-US" sz="7200" i="1" dirty="0"/>
              <a:t> </a:t>
            </a:r>
            <a:r>
              <a:rPr lang="en-US" sz="7200" i="1" dirty="0" err="1"/>
              <a:t>Birokrasi</a:t>
            </a:r>
            <a:r>
              <a:rPr lang="en-US" sz="7200" i="1" dirty="0"/>
              <a:t> </a:t>
            </a:r>
            <a:r>
              <a:rPr lang="en-US" sz="7200" i="1" dirty="0" err="1"/>
              <a:t>Publik</a:t>
            </a:r>
            <a:r>
              <a:rPr lang="en-US" sz="7200" i="1" dirty="0"/>
              <a:t> di Indonesia</a:t>
            </a:r>
            <a:r>
              <a:rPr lang="en-US" sz="7200" dirty="0"/>
              <a:t>, </a:t>
            </a:r>
            <a:r>
              <a:rPr lang="en-US" sz="7200" dirty="0" err="1"/>
              <a:t>Galang</a:t>
            </a:r>
            <a:r>
              <a:rPr lang="en-US" sz="7200" dirty="0"/>
              <a:t> </a:t>
            </a:r>
            <a:r>
              <a:rPr lang="en-US" sz="7200" dirty="0" err="1"/>
              <a:t>Printika</a:t>
            </a:r>
            <a:r>
              <a:rPr lang="en-US" sz="7200" dirty="0"/>
              <a:t> </a:t>
            </a:r>
            <a:r>
              <a:rPr lang="en-US" sz="7200" dirty="0" err="1"/>
              <a:t>Yogya</a:t>
            </a:r>
            <a:endParaRPr lang="en-US" sz="7200" dirty="0"/>
          </a:p>
          <a:p>
            <a:r>
              <a:rPr lang="en-US" sz="7200" dirty="0" err="1"/>
              <a:t>Agus</a:t>
            </a:r>
            <a:r>
              <a:rPr lang="en-US" sz="7200" dirty="0"/>
              <a:t> Subagyo.2003. </a:t>
            </a:r>
            <a:r>
              <a:rPr lang="en-US" sz="7200" i="1" dirty="0" err="1"/>
              <a:t>Restruktrurisasi</a:t>
            </a:r>
            <a:r>
              <a:rPr lang="en-US" sz="7200" i="1" dirty="0"/>
              <a:t> </a:t>
            </a:r>
            <a:r>
              <a:rPr lang="en-US" sz="7200" i="1" dirty="0" err="1"/>
              <a:t>Ekonomi</a:t>
            </a:r>
            <a:r>
              <a:rPr lang="en-US" sz="7200" i="1" dirty="0"/>
              <a:t> </a:t>
            </a:r>
            <a:r>
              <a:rPr lang="en-US" sz="7200" i="1" dirty="0" err="1"/>
              <a:t>dan</a:t>
            </a:r>
            <a:r>
              <a:rPr lang="en-US" sz="7200" i="1" dirty="0"/>
              <a:t> </a:t>
            </a:r>
            <a:r>
              <a:rPr lang="en-US" sz="7200" i="1" dirty="0" err="1"/>
              <a:t>Birokrasi</a:t>
            </a:r>
            <a:r>
              <a:rPr lang="en-US" sz="7200" dirty="0"/>
              <a:t> (Kebijakan </a:t>
            </a:r>
            <a:r>
              <a:rPr lang="en-US" sz="7200" dirty="0" err="1"/>
              <a:t>Atas</a:t>
            </a:r>
            <a:r>
              <a:rPr lang="en-US" sz="7200" dirty="0"/>
              <a:t> </a:t>
            </a:r>
            <a:r>
              <a:rPr lang="en-US" sz="7200" dirty="0" err="1"/>
              <a:t>Krisis</a:t>
            </a:r>
            <a:r>
              <a:rPr lang="en-US" sz="7200" dirty="0"/>
              <a:t> Dalam </a:t>
            </a:r>
            <a:r>
              <a:rPr lang="en-US" sz="7200" dirty="0" err="1"/>
              <a:t>Tinjauan</a:t>
            </a:r>
            <a:r>
              <a:rPr lang="en-US" sz="7200" dirty="0"/>
              <a:t> </a:t>
            </a:r>
            <a:r>
              <a:rPr lang="en-US" sz="7200" dirty="0" err="1"/>
              <a:t>Sistem</a:t>
            </a:r>
            <a:r>
              <a:rPr lang="en-US" sz="7200" dirty="0"/>
              <a:t> </a:t>
            </a:r>
            <a:r>
              <a:rPr lang="en-US" sz="7200" dirty="0" err="1"/>
              <a:t>Moneter</a:t>
            </a:r>
            <a:r>
              <a:rPr lang="en-US" sz="7200" dirty="0"/>
              <a:t> </a:t>
            </a:r>
            <a:r>
              <a:rPr lang="en-US" sz="7200" dirty="0" err="1"/>
              <a:t>Internasional</a:t>
            </a:r>
            <a:r>
              <a:rPr lang="en-US" sz="7200" dirty="0"/>
              <a:t>),. </a:t>
            </a:r>
            <a:r>
              <a:rPr lang="en-US" sz="7200" dirty="0" err="1"/>
              <a:t>Kreasi</a:t>
            </a:r>
            <a:r>
              <a:rPr lang="en-US" sz="7200" dirty="0"/>
              <a:t> </a:t>
            </a:r>
            <a:r>
              <a:rPr lang="en-US" sz="7200" dirty="0" err="1"/>
              <a:t>Wacana</a:t>
            </a:r>
            <a:endParaRPr lang="en-US" sz="7200" dirty="0"/>
          </a:p>
          <a:p>
            <a:r>
              <a:rPr lang="en-AU" sz="7200" dirty="0" err="1"/>
              <a:t>Dwiyanto</a:t>
            </a:r>
            <a:r>
              <a:rPr lang="en-AU" sz="7200" dirty="0"/>
              <a:t>, </a:t>
            </a:r>
            <a:r>
              <a:rPr lang="en-AU" sz="7200" dirty="0" err="1"/>
              <a:t>Agus,dkk</a:t>
            </a:r>
            <a:r>
              <a:rPr lang="en-AU" sz="7200" dirty="0"/>
              <a:t> ,2003, </a:t>
            </a:r>
            <a:r>
              <a:rPr lang="en-AU" sz="7200" dirty="0" err="1"/>
              <a:t>Reformasi</a:t>
            </a:r>
            <a:r>
              <a:rPr lang="en-AU" sz="7200" dirty="0"/>
              <a:t> Tata </a:t>
            </a:r>
            <a:r>
              <a:rPr lang="en-AU" sz="7200" dirty="0" err="1"/>
              <a:t>Pemerintahan</a:t>
            </a:r>
            <a:r>
              <a:rPr lang="en-AU" sz="7200" dirty="0"/>
              <a:t> </a:t>
            </a:r>
            <a:r>
              <a:rPr lang="en-AU" sz="7200" dirty="0" err="1"/>
              <a:t>dan</a:t>
            </a:r>
            <a:r>
              <a:rPr lang="en-AU" sz="7200" dirty="0"/>
              <a:t> Otonomi Daerah, PSKK UGM Yogyakarta.</a:t>
            </a:r>
            <a:endParaRPr lang="en-US" sz="7200" dirty="0"/>
          </a:p>
          <a:p>
            <a:r>
              <a:rPr lang="en-US" sz="7200" dirty="0"/>
              <a:t>Edi Suharto, </a:t>
            </a:r>
            <a:r>
              <a:rPr lang="en-US" sz="7200" dirty="0" err="1"/>
              <a:t>Analisis</a:t>
            </a:r>
            <a:r>
              <a:rPr lang="en-US" sz="7200" dirty="0"/>
              <a:t> Kebijakan </a:t>
            </a:r>
            <a:r>
              <a:rPr lang="en-US" sz="7200" dirty="0" err="1"/>
              <a:t>Publik</a:t>
            </a:r>
            <a:r>
              <a:rPr lang="en-US" sz="7200" dirty="0"/>
              <a:t>, 2005. </a:t>
            </a:r>
            <a:r>
              <a:rPr lang="en-US" sz="7200" dirty="0" err="1"/>
              <a:t>Penerbit</a:t>
            </a:r>
            <a:r>
              <a:rPr lang="en-US" sz="7200" dirty="0"/>
              <a:t>, ALFABETA, Bandung. </a:t>
            </a:r>
          </a:p>
          <a:p>
            <a:r>
              <a:rPr lang="en-US" sz="7200" dirty="0" err="1"/>
              <a:t>Eko</a:t>
            </a:r>
            <a:r>
              <a:rPr lang="en-US" sz="7200" dirty="0"/>
              <a:t> </a:t>
            </a:r>
            <a:r>
              <a:rPr lang="en-US" sz="7200" dirty="0" err="1"/>
              <a:t>Sutoro</a:t>
            </a:r>
            <a:r>
              <a:rPr lang="en-US" sz="7200" dirty="0"/>
              <a:t>, 2013, Daerah </a:t>
            </a:r>
            <a:r>
              <a:rPr lang="en-US" sz="7200" dirty="0" err="1"/>
              <a:t>Inklusif</a:t>
            </a:r>
            <a:r>
              <a:rPr lang="en-US" sz="7200" dirty="0"/>
              <a:t>, Pembangunan </a:t>
            </a:r>
            <a:r>
              <a:rPr lang="en-US" sz="7200" dirty="0" err="1"/>
              <a:t>Demokrasi</a:t>
            </a:r>
            <a:r>
              <a:rPr lang="en-US" sz="7200" dirty="0"/>
              <a:t> </a:t>
            </a:r>
            <a:r>
              <a:rPr lang="en-US" sz="7200" dirty="0" err="1"/>
              <a:t>Lokal</a:t>
            </a:r>
            <a:r>
              <a:rPr lang="en-US" sz="7200" dirty="0"/>
              <a:t> </a:t>
            </a:r>
            <a:r>
              <a:rPr lang="en-US" sz="7200" dirty="0" err="1"/>
              <a:t>dan</a:t>
            </a:r>
            <a:r>
              <a:rPr lang="en-US" sz="7200" dirty="0"/>
              <a:t> </a:t>
            </a:r>
            <a:r>
              <a:rPr lang="en-US" sz="7200" dirty="0" err="1"/>
              <a:t>Kesejahteraan</a:t>
            </a:r>
            <a:r>
              <a:rPr lang="en-US" sz="7200" dirty="0"/>
              <a:t>, </a:t>
            </a:r>
            <a:r>
              <a:rPr lang="en-US" sz="7200" dirty="0" err="1"/>
              <a:t>Penerbit</a:t>
            </a:r>
            <a:r>
              <a:rPr lang="en-US" sz="7200" dirty="0"/>
              <a:t> IRE, Yogyakarta </a:t>
            </a:r>
          </a:p>
          <a:p>
            <a:r>
              <a:rPr lang="en-US" sz="7200" dirty="0" err="1"/>
              <a:t>Erwan</a:t>
            </a:r>
            <a:r>
              <a:rPr lang="en-US" sz="7200" dirty="0"/>
              <a:t> </a:t>
            </a:r>
            <a:r>
              <a:rPr lang="en-US" sz="7200" dirty="0" err="1"/>
              <a:t>Agus</a:t>
            </a:r>
            <a:r>
              <a:rPr lang="en-US" sz="7200" dirty="0"/>
              <a:t> </a:t>
            </a:r>
            <a:r>
              <a:rPr lang="en-US" sz="7200" dirty="0" err="1"/>
              <a:t>Purwanto</a:t>
            </a:r>
            <a:r>
              <a:rPr lang="en-US" sz="7200" dirty="0"/>
              <a:t> &amp; </a:t>
            </a:r>
            <a:r>
              <a:rPr lang="en-US" sz="7200" dirty="0" err="1"/>
              <a:t>Diah</a:t>
            </a:r>
            <a:r>
              <a:rPr lang="en-US" sz="7200" dirty="0"/>
              <a:t> </a:t>
            </a:r>
            <a:r>
              <a:rPr lang="en-US" sz="7200" dirty="0" err="1"/>
              <a:t>Ratih</a:t>
            </a:r>
            <a:r>
              <a:rPr lang="en-US" sz="7200" dirty="0"/>
              <a:t>,  Sulistyastuti.2012. </a:t>
            </a:r>
            <a:r>
              <a:rPr lang="en-US" sz="7200" i="1" dirty="0" err="1"/>
              <a:t>Implementasi</a:t>
            </a:r>
            <a:r>
              <a:rPr lang="en-US" sz="7200" i="1" dirty="0"/>
              <a:t> Kebijakan </a:t>
            </a:r>
            <a:r>
              <a:rPr lang="en-US" sz="7200" i="1" dirty="0" err="1"/>
              <a:t>Publik</a:t>
            </a:r>
            <a:r>
              <a:rPr lang="en-US" sz="7200" i="1" dirty="0"/>
              <a:t>, </a:t>
            </a:r>
            <a:r>
              <a:rPr lang="en-US" sz="7200" i="1" dirty="0" err="1"/>
              <a:t>Konsep</a:t>
            </a:r>
            <a:r>
              <a:rPr lang="en-US" sz="7200" i="1" dirty="0"/>
              <a:t> </a:t>
            </a:r>
            <a:r>
              <a:rPr lang="en-US" sz="7200" i="1" dirty="0" err="1"/>
              <a:t>dan</a:t>
            </a:r>
            <a:r>
              <a:rPr lang="en-US" sz="7200" i="1" dirty="0"/>
              <a:t> </a:t>
            </a:r>
            <a:r>
              <a:rPr lang="en-US" sz="7200" i="1" dirty="0" err="1"/>
              <a:t>Aplikasinya</a:t>
            </a:r>
            <a:r>
              <a:rPr lang="en-US" sz="7200" dirty="0"/>
              <a:t> di Indonesia. </a:t>
            </a:r>
            <a:r>
              <a:rPr lang="en-US" sz="7200" dirty="0" err="1"/>
              <a:t>Penerbit</a:t>
            </a:r>
            <a:r>
              <a:rPr lang="en-US" sz="7200" dirty="0"/>
              <a:t> </a:t>
            </a:r>
            <a:r>
              <a:rPr lang="en-US" sz="7200" dirty="0" err="1"/>
              <a:t>Gava</a:t>
            </a:r>
            <a:r>
              <a:rPr lang="en-US" sz="7200" dirty="0"/>
              <a:t> Media Yogyakarta</a:t>
            </a:r>
          </a:p>
          <a:p>
            <a:r>
              <a:rPr lang="en-US" sz="7200" dirty="0" err="1"/>
              <a:t>Hessel</a:t>
            </a:r>
            <a:r>
              <a:rPr lang="en-US" sz="7200" dirty="0"/>
              <a:t> </a:t>
            </a:r>
            <a:r>
              <a:rPr lang="en-US" sz="7200" dirty="0" err="1"/>
              <a:t>Nogi</a:t>
            </a:r>
            <a:r>
              <a:rPr lang="en-US" sz="7200" dirty="0"/>
              <a:t> S Tangkilisan.2003, </a:t>
            </a:r>
            <a:r>
              <a:rPr lang="en-US" sz="7200" i="1" dirty="0"/>
              <a:t>Kebijakan </a:t>
            </a:r>
            <a:r>
              <a:rPr lang="en-US" sz="7200" i="1" dirty="0" err="1"/>
              <a:t>Publik</a:t>
            </a:r>
            <a:r>
              <a:rPr lang="en-US" sz="7200" i="1" dirty="0"/>
              <a:t>,</a:t>
            </a:r>
            <a:r>
              <a:rPr lang="en-US" sz="7200" dirty="0"/>
              <a:t> </a:t>
            </a:r>
            <a:r>
              <a:rPr lang="en-US" sz="7200" dirty="0" err="1"/>
              <a:t>Penerbit</a:t>
            </a:r>
            <a:r>
              <a:rPr lang="en-US" sz="7200" dirty="0"/>
              <a:t>, </a:t>
            </a:r>
            <a:r>
              <a:rPr lang="en-US" sz="7200" dirty="0" err="1"/>
              <a:t>Balairung</a:t>
            </a:r>
            <a:r>
              <a:rPr lang="en-US" sz="7200" dirty="0"/>
              <a:t> &amp; CO. Yogyakarta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82562"/>
          </a:xfrm>
        </p:spPr>
        <p:txBody>
          <a:bodyPr>
            <a:noAutofit/>
          </a:bodyPr>
          <a:lstStyle/>
          <a:p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668963"/>
          </a:xfrm>
        </p:spPr>
        <p:txBody>
          <a:bodyPr>
            <a:normAutofit fontScale="85000" lnSpcReduction="20000"/>
          </a:bodyPr>
          <a:lstStyle/>
          <a:p>
            <a:r>
              <a:rPr lang="en-AU" dirty="0"/>
              <a:t>Moeljarto, 1987, Politik Pembangunan, </a:t>
            </a:r>
            <a:r>
              <a:rPr lang="en-AU" dirty="0" err="1"/>
              <a:t>Sebuah</a:t>
            </a:r>
            <a:r>
              <a:rPr lang="en-AU" dirty="0"/>
              <a:t> </a:t>
            </a:r>
            <a:r>
              <a:rPr lang="en-AU" dirty="0" err="1"/>
              <a:t>Analisis</a:t>
            </a:r>
            <a:r>
              <a:rPr lang="en-AU" dirty="0"/>
              <a:t>, </a:t>
            </a:r>
            <a:r>
              <a:rPr lang="en-AU" dirty="0" err="1"/>
              <a:t>Konsep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Strategi</a:t>
            </a:r>
            <a:r>
              <a:rPr lang="en-AU" dirty="0"/>
              <a:t>, PT Tiara </a:t>
            </a:r>
            <a:r>
              <a:rPr lang="en-AU" dirty="0" err="1"/>
              <a:t>wacana</a:t>
            </a:r>
            <a:r>
              <a:rPr lang="en-AU" dirty="0"/>
              <a:t> </a:t>
            </a:r>
            <a:r>
              <a:rPr lang="en-US" dirty="0" err="1" smtClean="0"/>
              <a:t>Yogya</a:t>
            </a:r>
            <a:endParaRPr lang="en-US" dirty="0" smtClean="0"/>
          </a:p>
          <a:p>
            <a:r>
              <a:rPr lang="en-AU" dirty="0" smtClean="0"/>
              <a:t>Moeljarto</a:t>
            </a:r>
            <a:r>
              <a:rPr lang="en-AU" dirty="0"/>
              <a:t>, 1996,  Pembangunan </a:t>
            </a:r>
            <a:r>
              <a:rPr lang="en-AU" dirty="0" err="1"/>
              <a:t>Dilema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Tantangan</a:t>
            </a:r>
            <a:r>
              <a:rPr lang="en-AU" dirty="0"/>
              <a:t>, </a:t>
            </a:r>
            <a:r>
              <a:rPr lang="en-AU" dirty="0" err="1"/>
              <a:t>Penerbit</a:t>
            </a:r>
            <a:r>
              <a:rPr lang="en-AU" dirty="0"/>
              <a:t> </a:t>
            </a:r>
            <a:r>
              <a:rPr lang="en-AU" dirty="0" err="1"/>
              <a:t>Pustaka</a:t>
            </a:r>
            <a:r>
              <a:rPr lang="en-AU" dirty="0"/>
              <a:t> </a:t>
            </a:r>
            <a:r>
              <a:rPr lang="en-AU" dirty="0" err="1"/>
              <a:t>Pelajar</a:t>
            </a:r>
            <a:r>
              <a:rPr lang="en-AU" dirty="0"/>
              <a:t> </a:t>
            </a:r>
            <a:r>
              <a:rPr lang="en-AU" dirty="0" smtClean="0"/>
              <a:t>Yogyakarta</a:t>
            </a:r>
            <a:endParaRPr lang="en-US" dirty="0" smtClean="0"/>
          </a:p>
          <a:p>
            <a:r>
              <a:rPr lang="en-US" dirty="0" err="1" smtClean="0"/>
              <a:t>Murtir</a:t>
            </a:r>
            <a:r>
              <a:rPr lang="en-US" dirty="0"/>
              <a:t>, </a:t>
            </a:r>
            <a:r>
              <a:rPr lang="en-US" dirty="0" err="1"/>
              <a:t>Jeddawi</a:t>
            </a:r>
            <a:r>
              <a:rPr lang="en-US" dirty="0"/>
              <a:t>, 2002,  </a:t>
            </a:r>
            <a:r>
              <a:rPr lang="en-US" i="1" dirty="0" err="1"/>
              <a:t>Implementasi</a:t>
            </a:r>
            <a:r>
              <a:rPr lang="en-US" i="1" dirty="0"/>
              <a:t> Kebijakan Otonomi Daerah, </a:t>
            </a:r>
            <a:r>
              <a:rPr lang="en-US" dirty="0"/>
              <a:t>Total </a:t>
            </a:r>
            <a:r>
              <a:rPr lang="en-US" dirty="0" smtClean="0"/>
              <a:t>Media</a:t>
            </a:r>
          </a:p>
          <a:p>
            <a:r>
              <a:rPr lang="en-US" dirty="0" smtClean="0"/>
              <a:t>Said </a:t>
            </a:r>
            <a:r>
              <a:rPr lang="en-US" dirty="0" err="1"/>
              <a:t>Zainal</a:t>
            </a:r>
            <a:r>
              <a:rPr lang="en-US" dirty="0"/>
              <a:t> </a:t>
            </a:r>
            <a:r>
              <a:rPr lang="en-US" dirty="0" err="1"/>
              <a:t>Abidin</a:t>
            </a:r>
            <a:r>
              <a:rPr lang="en-US" dirty="0"/>
              <a:t>, 2002. </a:t>
            </a:r>
            <a:r>
              <a:rPr lang="en-US" i="1" dirty="0"/>
              <a:t>Kebijakan </a:t>
            </a:r>
            <a:r>
              <a:rPr lang="en-US" i="1" dirty="0" err="1"/>
              <a:t>Publik</a:t>
            </a:r>
            <a:r>
              <a:rPr lang="en-US" dirty="0"/>
              <a:t>, </a:t>
            </a:r>
            <a:r>
              <a:rPr lang="en-US" dirty="0" err="1"/>
              <a:t>Penerbit</a:t>
            </a:r>
            <a:r>
              <a:rPr lang="en-US" dirty="0"/>
              <a:t>, </a:t>
            </a:r>
            <a:r>
              <a:rPr lang="en-US" dirty="0" err="1"/>
              <a:t>Yayasan</a:t>
            </a:r>
            <a:r>
              <a:rPr lang="en-US" dirty="0"/>
              <a:t> </a:t>
            </a:r>
            <a:r>
              <a:rPr lang="en-US" dirty="0" err="1"/>
              <a:t>Pancur</a:t>
            </a:r>
            <a:r>
              <a:rPr lang="en-US" dirty="0"/>
              <a:t> </a:t>
            </a:r>
            <a:r>
              <a:rPr lang="en-US" dirty="0" err="1" smtClean="0"/>
              <a:t>Siwah</a:t>
            </a:r>
            <a:r>
              <a:rPr lang="en-US" dirty="0" smtClean="0"/>
              <a:t>.</a:t>
            </a:r>
          </a:p>
          <a:p>
            <a:r>
              <a:rPr lang="en-AU" dirty="0" err="1" smtClean="0"/>
              <a:t>Soetomo</a:t>
            </a:r>
            <a:r>
              <a:rPr lang="en-AU" dirty="0"/>
              <a:t>, 2008, </a:t>
            </a:r>
            <a:r>
              <a:rPr lang="en-AU" dirty="0" err="1"/>
              <a:t>Strategi-strategi</a:t>
            </a:r>
            <a:r>
              <a:rPr lang="en-AU" dirty="0"/>
              <a:t> Pembangunan </a:t>
            </a:r>
            <a:r>
              <a:rPr lang="en-AU" dirty="0" err="1"/>
              <a:t>Masyarakat</a:t>
            </a:r>
            <a:r>
              <a:rPr lang="en-AU" b="1" dirty="0"/>
              <a:t>, </a:t>
            </a:r>
            <a:r>
              <a:rPr lang="en-AU" dirty="0" err="1"/>
              <a:t>Penerbit</a:t>
            </a:r>
            <a:r>
              <a:rPr lang="en-AU" dirty="0"/>
              <a:t> </a:t>
            </a:r>
            <a:r>
              <a:rPr lang="en-AU" dirty="0" err="1"/>
              <a:t>Pustaka</a:t>
            </a:r>
            <a:r>
              <a:rPr lang="en-AU" dirty="0"/>
              <a:t> </a:t>
            </a:r>
            <a:r>
              <a:rPr lang="en-AU" dirty="0" err="1"/>
              <a:t>Pelajar</a:t>
            </a:r>
            <a:r>
              <a:rPr lang="en-AU" dirty="0"/>
              <a:t> </a:t>
            </a:r>
            <a:r>
              <a:rPr lang="en-AU" dirty="0" smtClean="0"/>
              <a:t>Yogyakarta</a:t>
            </a:r>
            <a:endParaRPr lang="en-US" dirty="0" smtClean="0"/>
          </a:p>
          <a:p>
            <a:r>
              <a:rPr lang="en-AU" dirty="0" err="1" smtClean="0"/>
              <a:t>Suparjan</a:t>
            </a:r>
            <a:r>
              <a:rPr lang="en-AU" dirty="0" smtClean="0"/>
              <a:t> </a:t>
            </a:r>
            <a:r>
              <a:rPr lang="en-AU" dirty="0"/>
              <a:t>, </a:t>
            </a:r>
            <a:r>
              <a:rPr lang="en-AU" dirty="0" err="1"/>
              <a:t>Hempri</a:t>
            </a:r>
            <a:r>
              <a:rPr lang="en-AU" dirty="0"/>
              <a:t> Suyatno,2003,</a:t>
            </a:r>
            <a:r>
              <a:rPr lang="en-AU" b="1" dirty="0"/>
              <a:t> </a:t>
            </a:r>
            <a:r>
              <a:rPr lang="en-AU" dirty="0"/>
              <a:t>Pengembangan </a:t>
            </a:r>
            <a:r>
              <a:rPr lang="en-AU" dirty="0" err="1"/>
              <a:t>Masyarakat</a:t>
            </a:r>
            <a:r>
              <a:rPr lang="en-AU" dirty="0"/>
              <a:t> </a:t>
            </a:r>
            <a:r>
              <a:rPr lang="en-AU" dirty="0" err="1"/>
              <a:t>dari</a:t>
            </a:r>
            <a:r>
              <a:rPr lang="en-AU" dirty="0"/>
              <a:t> Pembangunan </a:t>
            </a:r>
            <a:r>
              <a:rPr lang="en-AU" dirty="0" err="1"/>
              <a:t>sampai</a:t>
            </a:r>
            <a:r>
              <a:rPr lang="en-AU" dirty="0"/>
              <a:t> </a:t>
            </a:r>
            <a:r>
              <a:rPr lang="en-AU" dirty="0" err="1" smtClean="0"/>
              <a:t>Pemberdayaan</a:t>
            </a:r>
            <a:endParaRPr lang="en-AU" dirty="0" smtClean="0"/>
          </a:p>
          <a:p>
            <a:r>
              <a:rPr lang="en-AU" dirty="0" err="1" smtClean="0"/>
              <a:t>Masyarakat</a:t>
            </a:r>
            <a:r>
              <a:rPr lang="en-AU" dirty="0"/>
              <a:t>, </a:t>
            </a:r>
            <a:r>
              <a:rPr lang="en-AU" dirty="0" err="1"/>
              <a:t>Penerbit</a:t>
            </a:r>
            <a:r>
              <a:rPr lang="en-AU" dirty="0"/>
              <a:t> </a:t>
            </a:r>
            <a:r>
              <a:rPr lang="en-AU" dirty="0" err="1"/>
              <a:t>Aditya</a:t>
            </a:r>
            <a:r>
              <a:rPr lang="en-AU" dirty="0"/>
              <a:t> Media, Yogyakarta.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Riant</a:t>
            </a:r>
            <a:r>
              <a:rPr lang="en-US" dirty="0"/>
              <a:t> </a:t>
            </a:r>
            <a:r>
              <a:rPr lang="en-US" dirty="0" err="1"/>
              <a:t>Nugroho</a:t>
            </a:r>
            <a:r>
              <a:rPr lang="en-US" dirty="0"/>
              <a:t> D. 2007. </a:t>
            </a:r>
            <a:r>
              <a:rPr lang="en-US" dirty="0" err="1"/>
              <a:t>Analisis</a:t>
            </a:r>
            <a:r>
              <a:rPr lang="en-US" dirty="0"/>
              <a:t> Kebijakan, </a:t>
            </a:r>
            <a:r>
              <a:rPr lang="en-US" dirty="0" err="1"/>
              <a:t>Penerbit</a:t>
            </a:r>
            <a:r>
              <a:rPr lang="en-US" b="1" dirty="0"/>
              <a:t>, </a:t>
            </a:r>
            <a:r>
              <a:rPr lang="en-US" dirty="0"/>
              <a:t>PT </a:t>
            </a:r>
            <a:r>
              <a:rPr lang="en-US" dirty="0" err="1"/>
              <a:t>Elex</a:t>
            </a:r>
            <a:r>
              <a:rPr lang="en-US" dirty="0"/>
              <a:t> Media </a:t>
            </a:r>
            <a:r>
              <a:rPr lang="en-US" dirty="0" err="1"/>
              <a:t>Kamputindo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3159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KEBIJAKAN 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Kebijakan </a:t>
            </a:r>
            <a:r>
              <a:rPr lang="en-US" b="1" dirty="0" err="1"/>
              <a:t>Publik</a:t>
            </a:r>
            <a:r>
              <a:rPr lang="en-US" b="1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adalah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terapan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multi </a:t>
            </a:r>
            <a:r>
              <a:rPr lang="en-US" dirty="0" err="1"/>
              <a:t>disiplinair</a:t>
            </a:r>
            <a:r>
              <a:rPr lang="en-US" dirty="0"/>
              <a:t>    ( </a:t>
            </a:r>
            <a:r>
              <a:rPr lang="en-US" dirty="0" err="1"/>
              <a:t>karena</a:t>
            </a:r>
            <a:r>
              <a:rPr lang="en-US" dirty="0"/>
              <a:t>  </a:t>
            </a:r>
            <a:r>
              <a:rPr lang="en-US" dirty="0" err="1"/>
              <a:t>meminjam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dsb</a:t>
            </a:r>
            <a:r>
              <a:rPr lang="en-US" dirty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Kebijakan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Kebijakan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/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345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Apakah</a:t>
            </a:r>
            <a:r>
              <a:rPr lang="en-US" dirty="0"/>
              <a:t> Kebijakan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demokratis</a:t>
            </a:r>
            <a:r>
              <a:rPr lang="en-US" dirty="0"/>
              <a:t>, </a:t>
            </a:r>
            <a:r>
              <a:rPr lang="en-US" dirty="0" err="1"/>
              <a:t>transparan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akuntable</a:t>
            </a:r>
            <a:r>
              <a:rPr lang="en-US" dirty="0"/>
              <a:t> Kebijakan </a:t>
            </a:r>
          </a:p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b="1" dirty="0" err="1"/>
              <a:t>aktor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</a:t>
            </a:r>
            <a:r>
              <a:rPr lang="en-US" b="1" dirty="0"/>
              <a:t>takeholders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formulasi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</a:p>
          <a:p>
            <a:r>
              <a:rPr lang="en-US" dirty="0" err="1"/>
              <a:t>Mengidentifikasi</a:t>
            </a:r>
            <a:r>
              <a:rPr lang="en-US" dirty="0"/>
              <a:t> 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 Kebijakan </a:t>
            </a:r>
            <a:r>
              <a:rPr lang="en-US" dirty="0" err="1"/>
              <a:t>Publik</a:t>
            </a:r>
            <a:r>
              <a:rPr lang="en-US" dirty="0"/>
              <a:t> 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komunitas</a:t>
            </a:r>
            <a:r>
              <a:rPr lang="en-US" dirty="0"/>
              <a:t>,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. </a:t>
            </a:r>
          </a:p>
          <a:p>
            <a:r>
              <a:rPr lang="en-US" dirty="0"/>
              <a:t>Proses Kebijakan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b="1" dirty="0"/>
              <a:t>agenda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f</a:t>
            </a:r>
            <a:r>
              <a:rPr lang="en-US" b="1" dirty="0" err="1"/>
              <a:t>ormulasi</a:t>
            </a:r>
            <a:r>
              <a:rPr lang="en-US" b="1" dirty="0"/>
              <a:t>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b="1" dirty="0" err="1"/>
              <a:t>adopsi</a:t>
            </a:r>
            <a:r>
              <a:rPr lang="en-US" b="1" dirty="0"/>
              <a:t>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b="1" dirty="0" err="1"/>
              <a:t>mplementasi</a:t>
            </a:r>
            <a:r>
              <a:rPr lang="en-US" b="1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 err="1"/>
              <a:t>evaluasi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737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>
            <a:normAutofit/>
          </a:bodyPr>
          <a:lstStyle/>
          <a:p>
            <a:r>
              <a:rPr lang="en-US" b="1" dirty="0"/>
              <a:t>KEBIJAKAN 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153400" cy="47545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5100" b="1" dirty="0">
                <a:latin typeface="Arial" pitchFamily="34" charset="0"/>
                <a:cs typeface="Arial" pitchFamily="34" charset="0"/>
              </a:rPr>
              <a:t>Samodra </a:t>
            </a:r>
            <a:r>
              <a:rPr lang="en-US" sz="5100" b="1" dirty="0" err="1">
                <a:latin typeface="Arial" pitchFamily="34" charset="0"/>
                <a:cs typeface="Arial" pitchFamily="34" charset="0"/>
              </a:rPr>
              <a:t>Wibawa</a:t>
            </a:r>
            <a:r>
              <a:rPr lang="en-US" sz="5100" b="1" dirty="0">
                <a:latin typeface="Arial" pitchFamily="34" charset="0"/>
                <a:cs typeface="Arial" pitchFamily="34" charset="0"/>
              </a:rPr>
              <a:t>, 1994 </a:t>
            </a:r>
          </a:p>
          <a:p>
            <a:r>
              <a:rPr lang="en-US" sz="5100" dirty="0" err="1">
                <a:latin typeface="Arial" pitchFamily="34" charset="0"/>
                <a:cs typeface="Arial" pitchFamily="34" charset="0"/>
              </a:rPr>
              <a:t>Istilah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terjemahan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istilah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bahasa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Inggris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"Public Policy". Kata "</a:t>
            </a:r>
            <a:r>
              <a:rPr lang="en-US" sz="5100" b="1" dirty="0">
                <a:latin typeface="Arial" pitchFamily="34" charset="0"/>
                <a:cs typeface="Arial" pitchFamily="34" charset="0"/>
              </a:rPr>
              <a:t>policy"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menerjemahkan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sz="5100" b="1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5100" b="1" dirty="0" smtClean="0">
                <a:latin typeface="Arial" pitchFamily="34" charset="0"/>
                <a:cs typeface="Arial" pitchFamily="34" charset="0"/>
              </a:rPr>
              <a:t>“</a:t>
            </a: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endParaRPr lang="en-US" sz="5100" dirty="0">
              <a:latin typeface="Arial" pitchFamily="34" charset="0"/>
              <a:cs typeface="Arial" pitchFamily="34" charset="0"/>
            </a:endParaRPr>
          </a:p>
          <a:p>
            <a:r>
              <a:rPr lang="en-US" sz="5100" dirty="0" smtClean="0">
                <a:latin typeface="Arial" pitchFamily="34" charset="0"/>
                <a:cs typeface="Arial" pitchFamily="34" charset="0"/>
              </a:rPr>
              <a:t>Kebijakan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diartikan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sbgai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rangkaian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konsep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garis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dlm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kepemimpinan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cara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bertindak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dsb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);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pernyataan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cita-cita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garis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pedoman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manajemen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sasaran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(Dalam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Kamus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Bahasa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Indonesia)</a:t>
            </a:r>
          </a:p>
          <a:p>
            <a:pPr marL="514350" indent="-514350">
              <a:buNone/>
            </a:pP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924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Carl J </a:t>
            </a:r>
            <a:r>
              <a:rPr lang="en-US" sz="3400" b="1" dirty="0" err="1">
                <a:latin typeface="Arial" pitchFamily="34" charset="0"/>
                <a:cs typeface="Arial" pitchFamily="34" charset="0"/>
              </a:rPr>
              <a:t>Federick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/ Leo Agustino2008 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3400" dirty="0" smtClean="0">
                <a:latin typeface="Arial" pitchFamily="34" charset="0"/>
                <a:cs typeface="Arial" pitchFamily="34" charset="0"/>
              </a:rPr>
              <a:t>Kebijakan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serangkaian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tindakan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diusulkan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seseorang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kelompok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dimana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terdapat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hambatan-hambatan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kesulitan-kesulitan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kesempatan-kesempatan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usulan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kebijaksanaan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tsbt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rangka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Mustopadidjaya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3400" dirty="0">
                <a:latin typeface="Arial" pitchFamily="34" charset="0"/>
                <a:cs typeface="Arial" pitchFamily="34" charset="0"/>
              </a:rPr>
              <a:t>Kebijakan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“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keputusan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dimaksudkan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mengatasi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permasalahan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3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instansi</a:t>
            </a:r>
            <a:r>
              <a:rPr lang="en-US" sz="3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3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berkewenangan</a:t>
            </a:r>
            <a:r>
              <a:rPr lang="en-US" sz="3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penyelenggaraaan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pembangunan</a:t>
            </a:r>
            <a:endParaRPr lang="en-US" sz="3400" dirty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383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Dalam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pandangan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David Easton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ketika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ketika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pula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mengalokasian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nilai-nilai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mengandung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seperangkat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nilai-nilai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didalamnya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Kebijakan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dirumuskan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politik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yakni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ketua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ketua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suku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eksekutif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legislatif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hakim , administrator,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ahli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setidaknya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menjelaskan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mempertukarkan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istilah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keliru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dasarnya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dipahami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pola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sekadar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sesuatu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55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1867</TotalTime>
  <Words>2018</Words>
  <Application>Microsoft Office PowerPoint</Application>
  <PresentationFormat>On-screen Show (4:3)</PresentationFormat>
  <Paragraphs>155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Kebijakan Pembangunan Daerah Herawati, MPA</vt:lpstr>
      <vt:lpstr>Kompetensi mata kuliah </vt:lpstr>
      <vt:lpstr>Buku-buku yang dianjurkan </vt:lpstr>
      <vt:lpstr>.</vt:lpstr>
      <vt:lpstr>KEBIJAKAN PUBLIK</vt:lpstr>
      <vt:lpstr>PowerPoint Presentation</vt:lpstr>
      <vt:lpstr>KEBIJAKAN PUBLIK</vt:lpstr>
      <vt:lpstr>PowerPoint Presentation</vt:lpstr>
      <vt:lpstr>PowerPoint Presentation</vt:lpstr>
      <vt:lpstr>PowerPoint Presentation</vt:lpstr>
      <vt:lpstr>PowerPoint Presentation</vt:lpstr>
      <vt:lpstr> Implikasi Konsep Kebijakan Publik </vt:lpstr>
      <vt:lpstr>Lingkup Kebijakan Publik </vt:lpstr>
      <vt:lpstr>Tahapan Kebijakan Publik</vt:lpstr>
      <vt:lpstr>Tahap-Tahap Kebijakan</vt:lpstr>
      <vt:lpstr>PowerPoint Presentation</vt:lpstr>
      <vt:lpstr>PowerPoint Presentation</vt:lpstr>
      <vt:lpstr>PowerPoint Presentation</vt:lpstr>
      <vt:lpstr> Tahap implementasi kebijakan </vt:lpstr>
      <vt:lpstr>Impementasi</vt:lpstr>
      <vt:lpstr>PowerPoint Presentation</vt:lpstr>
      <vt:lpstr>PowerPoint Presentation</vt:lpstr>
      <vt:lpstr>PowerPoint Presentation</vt:lpstr>
      <vt:lpstr> Tahap  evaluasi kebijakan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Kebijakan</dc:title>
  <dc:creator>HERAWATI</dc:creator>
  <cp:lastModifiedBy>asus</cp:lastModifiedBy>
  <cp:revision>155</cp:revision>
  <dcterms:created xsi:type="dcterms:W3CDTF">2016-03-05T15:09:59Z</dcterms:created>
  <dcterms:modified xsi:type="dcterms:W3CDTF">2020-04-01T01:32:01Z</dcterms:modified>
</cp:coreProperties>
</file>