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01" r:id="rId2"/>
    <p:sldId id="299" r:id="rId3"/>
    <p:sldId id="300" r:id="rId4"/>
    <p:sldId id="260" r:id="rId5"/>
    <p:sldId id="268" r:id="rId6"/>
    <p:sldId id="275" r:id="rId7"/>
    <p:sldId id="297" r:id="rId8"/>
    <p:sldId id="276" r:id="rId9"/>
    <p:sldId id="282" r:id="rId10"/>
    <p:sldId id="302" r:id="rId11"/>
    <p:sldId id="303" r:id="rId12"/>
    <p:sldId id="277" r:id="rId13"/>
    <p:sldId id="278" r:id="rId14"/>
    <p:sldId id="304" r:id="rId15"/>
    <p:sldId id="305" r:id="rId16"/>
    <p:sldId id="308" r:id="rId17"/>
    <p:sldId id="313" r:id="rId18"/>
    <p:sldId id="306" r:id="rId19"/>
    <p:sldId id="307" r:id="rId20"/>
    <p:sldId id="309" r:id="rId21"/>
    <p:sldId id="31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9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B6C37-7EAB-499C-8D68-F4EE71CA58FB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17498-0264-428B-81F7-1BAFA90D2C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52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AA4F2-2AC2-44C5-97AA-041F69E9E8E4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848600" cy="990599"/>
          </a:xfrm>
        </p:spPr>
        <p:txBody>
          <a:bodyPr>
            <a:noAutofit/>
          </a:bodyPr>
          <a:lstStyle/>
          <a:p>
            <a:r>
              <a:rPr lang="en-US" sz="3600" b="1" dirty="0"/>
              <a:t>KEBIJAKAN </a:t>
            </a:r>
            <a:r>
              <a:rPr lang="en-US" sz="3600" b="1" dirty="0" smtClean="0"/>
              <a:t>PUBLIK</a:t>
            </a:r>
            <a:br>
              <a:rPr lang="en-US" sz="3600" b="1" dirty="0" smtClean="0"/>
            </a:b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Dra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Herawati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MPA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id-ID" sz="3400" b="1" dirty="0" smtClean="0">
                <a:solidFill>
                  <a:srgbClr val="FF0000"/>
                </a:solidFill>
              </a:rPr>
              <a:t>Kesepakatan pelaksanaan proses belajar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id-ID" sz="3400" b="1" dirty="0" smtClean="0">
                <a:solidFill>
                  <a:srgbClr val="FF0000"/>
                </a:solidFill>
              </a:rPr>
              <a:t>mengajar. </a:t>
            </a:r>
            <a:endParaRPr lang="en-US" sz="3400" b="1" dirty="0" smtClean="0">
              <a:solidFill>
                <a:srgbClr val="FF0000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Toleransi kehadiran </a:t>
            </a:r>
            <a:r>
              <a:rPr lang="en-US" dirty="0" smtClean="0">
                <a:solidFill>
                  <a:schemeClr val="tx1"/>
                </a:solidFill>
              </a:rPr>
              <a:t> 15  </a:t>
            </a:r>
            <a:r>
              <a:rPr lang="id-ID" dirty="0" smtClean="0">
                <a:solidFill>
                  <a:schemeClr val="tx1"/>
                </a:solidFill>
              </a:rPr>
              <a:t>menit</a:t>
            </a:r>
          </a:p>
          <a:p>
            <a:pPr marL="514350" indent="-514350" algn="l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Mahasiswa wajib hadir </a:t>
            </a:r>
            <a:r>
              <a:rPr lang="en-US" dirty="0" smtClean="0">
                <a:solidFill>
                  <a:schemeClr val="tx1"/>
                </a:solidFill>
              </a:rPr>
              <a:t>7</a:t>
            </a:r>
            <a:r>
              <a:rPr lang="id-ID" dirty="0" smtClean="0">
                <a:solidFill>
                  <a:schemeClr val="tx1"/>
                </a:solidFill>
              </a:rPr>
              <a:t>5 %</a:t>
            </a:r>
          </a:p>
          <a:p>
            <a:pPr marL="514350" indent="-514350" algn="l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Tugas individu/kelompok (diskusi)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Evaluasi</a:t>
            </a:r>
            <a:r>
              <a:rPr lang="en-US" dirty="0" smtClean="0">
                <a:solidFill>
                  <a:schemeClr val="tx1"/>
                </a:solidFill>
              </a:rPr>
              <a:t> Tengah SM</a:t>
            </a:r>
          </a:p>
          <a:p>
            <a:pPr marL="514350" indent="-514350" algn="l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Ujian Akhir Semester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Komponen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Presensi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diskusi</a:t>
            </a:r>
            <a:r>
              <a:rPr lang="en-US" dirty="0" smtClean="0">
                <a:solidFill>
                  <a:schemeClr val="tx1"/>
                </a:solidFill>
              </a:rPr>
              <a:t> / </a:t>
            </a:r>
            <a:r>
              <a:rPr lang="en-US" dirty="0" err="1" smtClean="0">
                <a:solidFill>
                  <a:schemeClr val="tx1"/>
                </a:solidFill>
              </a:rPr>
              <a:t>makalah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evaluasi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tengah</a:t>
            </a:r>
            <a:r>
              <a:rPr lang="en-US" dirty="0" smtClean="0">
                <a:solidFill>
                  <a:schemeClr val="tx1"/>
                </a:solidFill>
              </a:rPr>
              <a:t> SM, UAS )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 (A+-,B+-,C+-,D+-,E ) </a:t>
            </a:r>
          </a:p>
          <a:p>
            <a:pPr algn="l"/>
            <a:endParaRPr lang="en-US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Tata </a:t>
            </a:r>
            <a:r>
              <a:rPr lang="en-US" b="1" dirty="0" err="1">
                <a:solidFill>
                  <a:srgbClr val="FF0000"/>
                </a:solidFill>
              </a:rPr>
              <a:t>Tertib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Perkuliahan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b="1" dirty="0" err="1" smtClean="0">
                <a:solidFill>
                  <a:srgbClr val="FF0000"/>
                </a:solidFill>
              </a:rPr>
              <a:t>Etika</a:t>
            </a:r>
            <a:endParaRPr lang="en-US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Pakaian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berkerah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celana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standar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</a:rPr>
              <a:t>Mahasiswa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santun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bertutur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kata, </a:t>
            </a:r>
            <a:r>
              <a:rPr lang="en-US" dirty="0" err="1">
                <a:solidFill>
                  <a:schemeClr val="tx1"/>
                </a:solidFill>
              </a:rPr>
              <a:t>sikap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perilaku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saling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menghormati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serta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kenyamanan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berlangsung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</a:rPr>
              <a:t>Alat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b="1" dirty="0" smtClean="0">
                <a:solidFill>
                  <a:schemeClr val="tx1"/>
                </a:solidFill>
              </a:rPr>
              <a:t>HP </a:t>
            </a:r>
            <a:r>
              <a:rPr lang="en-US" dirty="0" smtClean="0">
                <a:solidFill>
                  <a:schemeClr val="tx1"/>
                </a:solidFill>
              </a:rPr>
              <a:t>non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berlangsung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b="1" dirty="0">
              <a:solidFill>
                <a:srgbClr val="FF0000"/>
              </a:solidFill>
            </a:endParaRPr>
          </a:p>
          <a:p>
            <a:pPr algn="l"/>
            <a:endParaRPr lang="id-ID" i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815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Implikasi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Menurut Anderson</a:t>
            </a:r>
            <a:r>
              <a:rPr lang="en-US" dirty="0"/>
              <a:t>, </a:t>
            </a:r>
            <a:r>
              <a:rPr lang="en-US" dirty="0" smtClean="0"/>
              <a:t>Ada 4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Titik</a:t>
            </a:r>
            <a:r>
              <a:rPr lang="en-US" dirty="0" smtClean="0"/>
              <a:t> perhatian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serampangan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Kebijakan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keputusan-keputusan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tersendiri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Kebijakan adalah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/>
              <a:t>,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mempromosikan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55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dirinci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kategori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Tuntutan-tuntutan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(policy   demands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Keputusan-keputusan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(policy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decisions)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Pernyataan-pernyataan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(policy statements)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Hasil-hasil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(policy out puts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Dampak-dampak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(policy out)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657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Kebijakan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mencakup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(Kebijakan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pertahanan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pertanaian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transportasi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dsb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Dilihat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hirarkinya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regional,maupun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Pemerintah,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Pemerintah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Propinsi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Pemerintah Kabupaten/Kota,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5135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variable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semakin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kompleks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sulit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Preferensi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dipertimbangkan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variasi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sulit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Sumberdaya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mendukung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finansial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material,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infrastruktur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dsb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Kemampuan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kompetensi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skil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pngalaman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integritas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moralitas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top- Down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bottom up,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otoriter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demokratis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Model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Publik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Model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Elitis</a:t>
            </a: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Model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Pluralis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Pendekatan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Publik</a:t>
            </a:r>
            <a:endParaRPr lang="en-US" sz="30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PendekatanKelompok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PendekatanProsesFungsional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Pendekatankelembagaan</a:t>
            </a: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>
                <a:latin typeface="Arial" pitchFamily="34" charset="0"/>
                <a:cs typeface="Arial" pitchFamily="34" charset="0"/>
              </a:rPr>
              <a:t>Pendekatanperansertawarganegara</a:t>
            </a: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>
                <a:latin typeface="Arial" pitchFamily="34" charset="0"/>
                <a:cs typeface="Arial" pitchFamily="34" charset="0"/>
              </a:rPr>
              <a:t>Pendekatanpsikologis</a:t>
            </a: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65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Model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Publik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6388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Model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Elitis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(Thomas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Dye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Harmon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) </a:t>
            </a:r>
            <a:endParaRPr lang="en-US" sz="38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terbagi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kecil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>
                <a:latin typeface="Arial" pitchFamily="34" charset="0"/>
                <a:cs typeface="Arial" pitchFamily="34" charset="0"/>
              </a:rPr>
              <a:t>power)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kecil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tipe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dipengaruhi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Para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>
                <a:latin typeface="Arial" pitchFamily="34" charset="0"/>
                <a:cs typeface="Arial" pitchFamily="34" charset="0"/>
              </a:rPr>
              <a:t>the ruling class)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biasanya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berasal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ekonominya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Perpindahan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kedudukan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non-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keelit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berkeseimbangan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memelihara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stabilitas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menghindari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evolusi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Elitmemberikan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konsensus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pemeliharaan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Kebijakan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merefleksikan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tuntutan-tuntutan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massa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Perubahan-perubahan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inkremental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revolusioner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Para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relatif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memperoleh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pengaruh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kecil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apatis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53186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6019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1200" b="1" dirty="0" smtClean="0">
                <a:latin typeface="Arial" pitchFamily="34" charset="0"/>
                <a:cs typeface="Arial" pitchFamily="34" charset="0"/>
              </a:rPr>
              <a:t>Model </a:t>
            </a:r>
            <a:r>
              <a:rPr lang="en-US" sz="11200" b="1" dirty="0" err="1" smtClean="0">
                <a:latin typeface="Arial" pitchFamily="34" charset="0"/>
                <a:cs typeface="Arial" pitchFamily="34" charset="0"/>
              </a:rPr>
              <a:t>Pluralis</a:t>
            </a:r>
            <a:r>
              <a:rPr lang="en-US" sz="11200" b="1" dirty="0" smtClean="0">
                <a:latin typeface="Arial" pitchFamily="34" charset="0"/>
                <a:cs typeface="Arial" pitchFamily="34" charset="0"/>
              </a:rPr>
              <a:t> (Robert </a:t>
            </a:r>
            <a:r>
              <a:rPr lang="en-US" sz="11200" b="1" dirty="0">
                <a:latin typeface="Arial" pitchFamily="34" charset="0"/>
                <a:cs typeface="Arial" pitchFamily="34" charset="0"/>
              </a:rPr>
              <a:t>Dahl </a:t>
            </a:r>
            <a:r>
              <a:rPr lang="en-US" sz="11200" b="1" dirty="0" smtClean="0">
                <a:latin typeface="Arial" pitchFamily="34" charset="0"/>
                <a:cs typeface="Arial" pitchFamily="34" charset="0"/>
              </a:rPr>
              <a:t>&amp; David Truman</a:t>
            </a:r>
            <a:r>
              <a:rPr lang="en-US" sz="9600" dirty="0">
                <a:cs typeface="Arial" pitchFamily="34" charset="0"/>
              </a:rPr>
              <a:t>) </a:t>
            </a:r>
            <a:endParaRPr lang="en-US" sz="96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9600" dirty="0" err="1" smtClean="0">
                <a:cs typeface="Arial" pitchFamily="34" charset="0"/>
              </a:rPr>
              <a:t>Kekuasaan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merupakan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atribut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individu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hubungannya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dengan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individu-individu</a:t>
            </a:r>
            <a:r>
              <a:rPr lang="en-US" sz="9600" dirty="0" smtClean="0">
                <a:cs typeface="Arial" pitchFamily="34" charset="0"/>
              </a:rPr>
              <a:t> yang  </a:t>
            </a:r>
            <a:r>
              <a:rPr lang="en-US" sz="9600" dirty="0">
                <a:cs typeface="Arial" pitchFamily="34" charset="0"/>
              </a:rPr>
              <a:t>lain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proses </a:t>
            </a:r>
            <a:r>
              <a:rPr lang="en-US" sz="9600" dirty="0" err="1" smtClean="0">
                <a:cs typeface="Arial" pitchFamily="34" charset="0"/>
              </a:rPr>
              <a:t>pembuatan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kekuasaan</a:t>
            </a:r>
            <a:r>
              <a:rPr lang="en-US" sz="9600" dirty="0"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Hubungan-hubungan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kekuasaan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tidak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perlu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tetap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berlangsung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hubungan-hubungan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kekuasaan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lebih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dibentuk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untuk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keputusan-keputusan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khusus</a:t>
            </a:r>
            <a:r>
              <a:rPr lang="en-US" sz="9600" dirty="0">
                <a:cs typeface="Arial" pitchFamily="34" charset="0"/>
              </a:rPr>
              <a:t>. </a:t>
            </a:r>
            <a:endParaRPr lang="en-US" sz="96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9600" dirty="0" err="1" smtClean="0">
                <a:cs typeface="Arial" pitchFamily="34" charset="0"/>
              </a:rPr>
              <a:t>Tidak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pembedaan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yg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tetap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diantara</a:t>
            </a:r>
            <a:r>
              <a:rPr lang="en-US" sz="9600" dirty="0" smtClean="0">
                <a:cs typeface="Arial" pitchFamily="34" charset="0"/>
              </a:rPr>
              <a:t> “</a:t>
            </a:r>
            <a:r>
              <a:rPr lang="en-US" sz="9600" dirty="0" err="1" smtClean="0">
                <a:cs typeface="Arial" pitchFamily="34" charset="0"/>
              </a:rPr>
              <a:t>elit</a:t>
            </a:r>
            <a:r>
              <a:rPr lang="en-US" sz="9600" dirty="0">
                <a:cs typeface="Arial" pitchFamily="34" charset="0"/>
              </a:rPr>
              <a:t>”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“</a:t>
            </a:r>
            <a:r>
              <a:rPr lang="en-US" sz="9600" dirty="0" err="1" smtClean="0">
                <a:cs typeface="Arial" pitchFamily="34" charset="0"/>
              </a:rPr>
              <a:t>massa</a:t>
            </a:r>
            <a:r>
              <a:rPr lang="en-US" sz="9600" dirty="0">
                <a:cs typeface="Arial" pitchFamily="34" charset="0"/>
              </a:rPr>
              <a:t>”. </a:t>
            </a:r>
            <a:r>
              <a:rPr lang="en-US" sz="9600" dirty="0" err="1" smtClean="0">
                <a:cs typeface="Arial" pitchFamily="34" charset="0"/>
              </a:rPr>
              <a:t>Individu-individu</a:t>
            </a:r>
            <a:r>
              <a:rPr lang="en-US" sz="9600" dirty="0" smtClean="0">
                <a:cs typeface="Arial" pitchFamily="34" charset="0"/>
              </a:rPr>
              <a:t> yang </a:t>
            </a:r>
            <a:r>
              <a:rPr lang="en-US" sz="9600" dirty="0" err="1" smtClean="0">
                <a:cs typeface="Arial" pitchFamily="34" charset="0"/>
              </a:rPr>
              <a:t>berpartisipasi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pembuatan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keputusan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suatu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waktu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tidak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dibutuhkan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oleh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individu</a:t>
            </a:r>
            <a:r>
              <a:rPr lang="en-US" sz="9600" dirty="0" smtClean="0">
                <a:cs typeface="Arial" pitchFamily="34" charset="0"/>
              </a:rPr>
              <a:t> yang  </a:t>
            </a:r>
            <a:r>
              <a:rPr lang="en-US" sz="9600" dirty="0" err="1" smtClean="0">
                <a:cs typeface="Arial" pitchFamily="34" charset="0"/>
              </a:rPr>
              <a:t>sama</a:t>
            </a:r>
            <a:r>
              <a:rPr lang="en-US" sz="9600" dirty="0" smtClean="0">
                <a:cs typeface="Arial" pitchFamily="34" charset="0"/>
              </a:rPr>
              <a:t> yang </a:t>
            </a:r>
            <a:r>
              <a:rPr lang="en-US" sz="9600" dirty="0" err="1" smtClean="0">
                <a:cs typeface="Arial" pitchFamily="34" charset="0"/>
              </a:rPr>
              <a:t>berpartisi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waktu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>
                <a:cs typeface="Arial" pitchFamily="34" charset="0"/>
              </a:rPr>
              <a:t>yang lain. </a:t>
            </a:r>
            <a:endParaRPr lang="en-US" sz="96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9600" dirty="0" err="1" smtClean="0">
                <a:cs typeface="Arial" pitchFamily="34" charset="0"/>
              </a:rPr>
              <a:t>Kepemimpinan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bersifat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cair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mempunyai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mobilitas</a:t>
            </a:r>
            <a:r>
              <a:rPr lang="en-US" sz="9600" dirty="0" smtClean="0">
                <a:cs typeface="Arial" pitchFamily="34" charset="0"/>
              </a:rPr>
              <a:t> yang  </a:t>
            </a:r>
            <a:r>
              <a:rPr lang="en-US" sz="9600" dirty="0" err="1">
                <a:cs typeface="Arial" pitchFamily="34" charset="0"/>
              </a:rPr>
              <a:t>tinggi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kesehatan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merupakan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aset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politik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tetapi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hanya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merupakan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salah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satu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dr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sekian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banyak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aset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politik</a:t>
            </a:r>
            <a:r>
              <a:rPr lang="en-US" sz="9600" dirty="0" smtClean="0">
                <a:cs typeface="Arial" pitchFamily="34" charset="0"/>
              </a:rPr>
              <a:t> yang </a:t>
            </a:r>
            <a:r>
              <a:rPr lang="en-US" sz="9600" dirty="0" err="1">
                <a:cs typeface="Arial" pitchFamily="34" charset="0"/>
              </a:rPr>
              <a:t>ada</a:t>
            </a:r>
            <a:r>
              <a:rPr lang="en-US" sz="96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9600" dirty="0" err="1" smtClean="0">
                <a:cs typeface="Arial" pitchFamily="34" charset="0"/>
              </a:rPr>
              <a:t>Terdapat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banyak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pusat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kekuasaan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diantara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komunitas</a:t>
            </a:r>
            <a:r>
              <a:rPr lang="en-US" sz="9600" dirty="0">
                <a:cs typeface="Arial" pitchFamily="34" charset="0"/>
              </a:rPr>
              <a:t>. </a:t>
            </a:r>
            <a:r>
              <a:rPr lang="en-US" sz="9600" dirty="0" err="1" smtClean="0">
                <a:cs typeface="Arial" pitchFamily="34" charset="0"/>
              </a:rPr>
              <a:t>Tidak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kelompok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tunggal</a:t>
            </a:r>
            <a:r>
              <a:rPr lang="en-US" sz="9600" dirty="0" smtClean="0">
                <a:cs typeface="Arial" pitchFamily="34" charset="0"/>
              </a:rPr>
              <a:t> yang </a:t>
            </a:r>
            <a:r>
              <a:rPr lang="en-US" sz="9600" dirty="0" err="1" smtClean="0">
                <a:cs typeface="Arial" pitchFamily="34" charset="0"/>
              </a:rPr>
              <a:t>mendominasi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pembuatan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keputusan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untuk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semua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masalah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kebijakan</a:t>
            </a:r>
            <a:r>
              <a:rPr lang="en-US" sz="96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>
                <a:cs typeface="Arial" pitchFamily="34" charset="0"/>
              </a:rPr>
              <a:t>f. </a:t>
            </a:r>
            <a:r>
              <a:rPr lang="en-US" sz="9600" dirty="0" smtClean="0">
                <a:cs typeface="Arial" pitchFamily="34" charset="0"/>
              </a:rPr>
              <a:t>   </a:t>
            </a:r>
            <a:r>
              <a:rPr lang="en-US" sz="9600" dirty="0" err="1" smtClean="0">
                <a:cs typeface="Arial" pitchFamily="34" charset="0"/>
              </a:rPr>
              <a:t>Kompetisi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dapat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dianggap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berada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diantara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pemimpin</a:t>
            </a:r>
            <a:endParaRPr lang="en-US" sz="96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816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Pendekatan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Analisis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Kebijakan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>
                <a:latin typeface="Arial" pitchFamily="34" charset="0"/>
                <a:cs typeface="Arial" pitchFamily="34" charset="0"/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Ada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Analisis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Kebijakan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Pendekatan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Kelompok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Pendekatan Proses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Fungsional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Pendekatan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kelembagaan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Pendekatan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warganegara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Pendekatan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psikologis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52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Lanjutan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Pendekatan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Pendekatan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menyatakan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pembuatan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adalah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perjuangan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kelompok-kelompok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mmpertahan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membela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tujuan-tujuan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persaingannya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>
                <a:latin typeface="Arial" pitchFamily="34" charset="0"/>
                <a:cs typeface="Arial" pitchFamily="34" charset="0"/>
              </a:rPr>
              <a:t> lain.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Pendekatan Proses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Fungsional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(Harold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Lasswell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kategori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fungsional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meliputi: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Intelegensi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Rekomendasi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Perskripsi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Permohonan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invocation)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Aplikasi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f.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621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38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 smtClean="0">
                <a:latin typeface="Arial" pitchFamily="34" charset="0"/>
                <a:cs typeface="Arial" pitchFamily="34" charset="0"/>
              </a:rPr>
              <a:t>3.  </a:t>
            </a:r>
            <a:r>
              <a:rPr lang="en-US" sz="11200" b="1" dirty="0" smtClean="0">
                <a:latin typeface="Arial" pitchFamily="34" charset="0"/>
                <a:cs typeface="Arial" pitchFamily="34" charset="0"/>
              </a:rPr>
              <a:t>Pendekatan </a:t>
            </a:r>
            <a:r>
              <a:rPr lang="en-US" sz="11200" b="1" dirty="0" err="1" smtClean="0">
                <a:latin typeface="Arial" pitchFamily="34" charset="0"/>
                <a:cs typeface="Arial" pitchFamily="34" charset="0"/>
              </a:rPr>
              <a:t>kelembagaan</a:t>
            </a:r>
            <a:endParaRPr lang="en-US" sz="11200" b="1" dirty="0">
              <a:latin typeface="Arial" pitchFamily="34" charset="0"/>
              <a:cs typeface="Arial" pitchFamily="34" charset="0"/>
            </a:endParaRPr>
          </a:p>
          <a:p>
            <a:r>
              <a:rPr lang="en-US" sz="9600" dirty="0" err="1" smtClean="0">
                <a:cs typeface="Arial" pitchFamily="34" charset="0"/>
              </a:rPr>
              <a:t>Struktur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lembaga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pemerintah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telah</a:t>
            </a:r>
            <a:r>
              <a:rPr lang="en-US" sz="9600" dirty="0" smtClean="0">
                <a:cs typeface="Arial" pitchFamily="34" charset="0"/>
              </a:rPr>
              <a:t> lama </a:t>
            </a:r>
            <a:r>
              <a:rPr lang="en-US" sz="9600" dirty="0" err="1" smtClean="0">
                <a:cs typeface="Arial" pitchFamily="34" charset="0"/>
              </a:rPr>
              <a:t>merupakan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fokus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dari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ilmu</a:t>
            </a:r>
            <a:r>
              <a:rPr lang="en-US" sz="9600" dirty="0" smtClean="0">
                <a:cs typeface="Arial" pitchFamily="34" charset="0"/>
              </a:rPr>
              <a:t> politik</a:t>
            </a:r>
            <a:r>
              <a:rPr lang="en-US" sz="9600" dirty="0" smtClean="0">
                <a:cs typeface="Arial" pitchFamily="34" charset="0"/>
              </a:rPr>
              <a:t>. </a:t>
            </a:r>
            <a:r>
              <a:rPr lang="en-US" sz="9600" dirty="0" err="1" smtClean="0">
                <a:cs typeface="Arial" pitchFamily="34" charset="0"/>
              </a:rPr>
              <a:t>Kajian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ilmu</a:t>
            </a:r>
            <a:r>
              <a:rPr lang="en-US" sz="9600" dirty="0" smtClean="0">
                <a:cs typeface="Arial" pitchFamily="34" charset="0"/>
              </a:rPr>
              <a:t> politik </a:t>
            </a:r>
            <a:r>
              <a:rPr lang="en-US" sz="9600" dirty="0" err="1" smtClean="0">
                <a:cs typeface="Arial" pitchFamily="34" charset="0"/>
              </a:rPr>
              <a:t>memfokuskan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studi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lembaga</a:t>
            </a:r>
            <a:r>
              <a:rPr lang="en-US" sz="9600" dirty="0" smtClean="0">
                <a:cs typeface="Arial" pitchFamily="34" charset="0"/>
              </a:rPr>
              <a:t>-  </a:t>
            </a:r>
            <a:r>
              <a:rPr lang="en-US" sz="9600" dirty="0" err="1" smtClean="0">
                <a:cs typeface="Arial" pitchFamily="34" charset="0"/>
              </a:rPr>
              <a:t>lembaga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. </a:t>
            </a:r>
          </a:p>
          <a:p>
            <a:r>
              <a:rPr lang="en-US" sz="9600" dirty="0" smtClean="0">
                <a:cs typeface="Arial" pitchFamily="34" charset="0"/>
              </a:rPr>
              <a:t>Dalam </a:t>
            </a:r>
            <a:r>
              <a:rPr lang="en-US" sz="9600" dirty="0" err="1" smtClean="0">
                <a:cs typeface="Arial" pitchFamily="34" charset="0"/>
              </a:rPr>
              <a:t>pandangan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tradisional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kegiatan-kegiatan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politik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secara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umum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berpusat</a:t>
            </a:r>
            <a:r>
              <a:rPr lang="en-US" sz="9600" dirty="0" smtClean="0">
                <a:cs typeface="Arial" pitchFamily="34" charset="0"/>
              </a:rPr>
              <a:t> di </a:t>
            </a:r>
            <a:r>
              <a:rPr lang="en-US" sz="9600" dirty="0" err="1" smtClean="0">
                <a:cs typeface="Arial" pitchFamily="34" charset="0"/>
              </a:rPr>
              <a:t>sekitar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lembaga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pemerintahan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ttt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seperti</a:t>
            </a:r>
            <a:r>
              <a:rPr lang="en-US" sz="9600" dirty="0">
                <a:cs typeface="Arial" pitchFamily="34" charset="0"/>
              </a:rPr>
              <a:t>: </a:t>
            </a:r>
            <a:r>
              <a:rPr lang="en-US" sz="9600" dirty="0" err="1">
                <a:cs typeface="Arial" pitchFamily="34" charset="0"/>
              </a:rPr>
              <a:t>legislatif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eksekutif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yudikatif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partai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politik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pemerintah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daerah</a:t>
            </a:r>
            <a:r>
              <a:rPr lang="en-US" sz="9600" dirty="0">
                <a:cs typeface="Arial" pitchFamily="34" charset="0"/>
              </a:rPr>
              <a:t>. </a:t>
            </a:r>
            <a:r>
              <a:rPr lang="en-US" sz="9600" dirty="0" err="1" smtClean="0">
                <a:cs typeface="Arial" pitchFamily="34" charset="0"/>
              </a:rPr>
              <a:t>Oleh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karena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itu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hubungan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kebijakan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publik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pemerintah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dilihat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sebagai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hubungan</a:t>
            </a:r>
            <a:r>
              <a:rPr lang="en-US" sz="9600" dirty="0" smtClean="0">
                <a:cs typeface="Arial" pitchFamily="34" charset="0"/>
              </a:rPr>
              <a:t> yang </a:t>
            </a:r>
            <a:r>
              <a:rPr lang="en-US" sz="9600" dirty="0" err="1" smtClean="0">
                <a:cs typeface="Arial" pitchFamily="34" charset="0"/>
              </a:rPr>
              <a:t>sangat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erat</a:t>
            </a:r>
            <a:r>
              <a:rPr lang="en-US" sz="9600" dirty="0">
                <a:cs typeface="Arial" pitchFamily="34" charset="0"/>
              </a:rPr>
              <a:t>. </a:t>
            </a:r>
          </a:p>
          <a:p>
            <a:r>
              <a:rPr lang="en-US" sz="9600" dirty="0" err="1" smtClean="0">
                <a:cs typeface="Arial" pitchFamily="34" charset="0"/>
              </a:rPr>
              <a:t>Lembaga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pemerintah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memiliki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tiga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karakteristik</a:t>
            </a:r>
            <a:r>
              <a:rPr lang="en-US" sz="9600" dirty="0" smtClean="0"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9600" dirty="0" smtClean="0">
                <a:cs typeface="Arial" pitchFamily="34" charset="0"/>
              </a:rPr>
              <a:t> Pemerintah </a:t>
            </a:r>
            <a:r>
              <a:rPr lang="en-US" sz="9600" dirty="0" err="1" smtClean="0">
                <a:cs typeface="Arial" pitchFamily="34" charset="0"/>
              </a:rPr>
              <a:t>memberi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legitimasi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kepada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kebijakan</a:t>
            </a:r>
            <a:endParaRPr lang="en-US" sz="9600" dirty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9600" dirty="0" smtClean="0">
                <a:cs typeface="Arial" pitchFamily="34" charset="0"/>
              </a:rPr>
              <a:t>Kebijakan </a:t>
            </a:r>
            <a:r>
              <a:rPr lang="en-US" sz="9600" dirty="0" err="1" smtClean="0">
                <a:cs typeface="Arial" pitchFamily="34" charset="0"/>
              </a:rPr>
              <a:t>pemerintah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membutuhkan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universitalitas</a:t>
            </a:r>
            <a:endParaRPr lang="en-US" sz="9600" dirty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9600" dirty="0" smtClean="0">
                <a:cs typeface="Arial" pitchFamily="34" charset="0"/>
              </a:rPr>
              <a:t> Kebijakan </a:t>
            </a:r>
            <a:r>
              <a:rPr lang="en-US" sz="9600" dirty="0" err="1" smtClean="0">
                <a:cs typeface="Arial" pitchFamily="34" charset="0"/>
              </a:rPr>
              <a:t>pemerintah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dapat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menjangkau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secara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syah</a:t>
            </a:r>
            <a:r>
              <a:rPr lang="en-US" sz="9600" dirty="0" smtClean="0">
                <a:cs typeface="Arial" pitchFamily="34" charset="0"/>
              </a:rPr>
              <a:t> orang </a:t>
            </a:r>
            <a:r>
              <a:rPr lang="en-US" sz="9600" dirty="0">
                <a:cs typeface="Arial" pitchFamily="34" charset="0"/>
              </a:rPr>
              <a:t>yang </a:t>
            </a:r>
            <a:r>
              <a:rPr lang="en-US" sz="9600" dirty="0" err="1">
                <a:cs typeface="Arial" pitchFamily="34" charset="0"/>
              </a:rPr>
              <a:t>melanggar</a:t>
            </a:r>
            <a:r>
              <a:rPr lang="en-US" sz="9600" dirty="0">
                <a:cs typeface="Arial" pitchFamily="34" charset="0"/>
              </a:rPr>
              <a:t>. </a:t>
            </a:r>
            <a:r>
              <a:rPr lang="en-US" sz="9600" dirty="0" smtClean="0">
                <a:cs typeface="Arial" pitchFamily="34" charset="0"/>
              </a:rPr>
              <a:t>Dengan </a:t>
            </a:r>
            <a:r>
              <a:rPr lang="en-US" sz="9600" dirty="0" err="1" smtClean="0">
                <a:cs typeface="Arial" pitchFamily="34" charset="0"/>
              </a:rPr>
              <a:t>demikian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kebijakan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menuntut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loyalitas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dari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semua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warganegara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monopoli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penggunaan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kekuatan</a:t>
            </a:r>
            <a:r>
              <a:rPr lang="en-US" sz="9600" dirty="0">
                <a:cs typeface="Arial" pitchFamily="34" charset="0"/>
              </a:rPr>
              <a:t>.</a:t>
            </a:r>
          </a:p>
          <a:p>
            <a:endParaRPr lang="en-US" sz="9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19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Kompetensi</a:t>
            </a:r>
            <a:r>
              <a:rPr lang="en-US" b="1" dirty="0"/>
              <a:t> </a:t>
            </a:r>
            <a:r>
              <a:rPr lang="en-US" b="1" dirty="0" smtClean="0"/>
              <a:t>Mata </a:t>
            </a:r>
            <a:r>
              <a:rPr lang="en-US" b="1" dirty="0" err="1" smtClean="0"/>
              <a:t>Kuliah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 smtClean="0"/>
              <a:t>dasar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/>
              <a:t>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mengimplementasikan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874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en-US" b="1" dirty="0" smtClean="0"/>
              <a:t>Pendekatan </a:t>
            </a:r>
            <a:r>
              <a:rPr lang="en-US" b="1" dirty="0" err="1" smtClean="0"/>
              <a:t>peran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warganegara</a:t>
            </a:r>
            <a:endParaRPr lang="en-US" b="1" dirty="0"/>
          </a:p>
          <a:p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John Locke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John Stuart Mill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/>
              <a:t>.</a:t>
            </a:r>
          </a:p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Menurut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6355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5. Pendekatan </a:t>
            </a:r>
            <a:r>
              <a:rPr lang="en-US" b="1" dirty="0" err="1" smtClean="0"/>
              <a:t>Psikologis</a:t>
            </a:r>
            <a:endParaRPr lang="en-US" b="1" dirty="0"/>
          </a:p>
          <a:p>
            <a:r>
              <a:rPr lang="en-US" dirty="0" err="1" smtClean="0"/>
              <a:t>Pokok</a:t>
            </a:r>
            <a:r>
              <a:rPr lang="en-US" dirty="0" smtClean="0"/>
              <a:t> perhatian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/>
              <a:t>,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kejiwaan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orang </a:t>
            </a:r>
            <a:r>
              <a:rPr lang="en-US" dirty="0"/>
              <a:t>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/>
              <a:t>. </a:t>
            </a:r>
          </a:p>
          <a:p>
            <a:r>
              <a:rPr lang="en-US" dirty="0" smtClean="0"/>
              <a:t>Pendekatan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perumus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/>
              <a:t>.</a:t>
            </a:r>
          </a:p>
          <a:p>
            <a:r>
              <a:rPr lang="en-US" dirty="0" smtClean="0"/>
              <a:t>Ada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-  Adaptasi </a:t>
            </a:r>
            <a:r>
              <a:rPr lang="en-US" dirty="0" err="1" smtClean="0"/>
              <a:t>bersama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-  </a:t>
            </a:r>
            <a:r>
              <a:rPr lang="en-US" dirty="0" err="1" smtClean="0"/>
              <a:t>Kooptasi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-  Non-</a:t>
            </a:r>
            <a:r>
              <a:rPr lang="en-US" dirty="0" err="1" smtClean="0"/>
              <a:t>implementasi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131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Istilah“kebijakan</a:t>
            </a:r>
            <a:r>
              <a:rPr lang="en-US" dirty="0"/>
              <a:t>” </a:t>
            </a:r>
            <a:r>
              <a:rPr lang="en-US" dirty="0" err="1"/>
              <a:t>atau“policy</a:t>
            </a:r>
            <a:r>
              <a:rPr lang="en-US" dirty="0"/>
              <a:t>”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Aktor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• Suatu </a:t>
            </a:r>
            <a:r>
              <a:rPr lang="en-US" dirty="0" err="1" smtClean="0"/>
              <a:t>kelompok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484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6397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KEBIJAKAN PUBLIK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334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b="1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adalah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terapan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multi </a:t>
            </a:r>
            <a:r>
              <a:rPr lang="en-US" dirty="0" err="1" smtClean="0"/>
              <a:t>disiplinair</a:t>
            </a:r>
            <a:r>
              <a:rPr lang="en-US" dirty="0" smtClean="0"/>
              <a:t>    ( </a:t>
            </a:r>
            <a:r>
              <a:rPr lang="en-US" dirty="0" err="1" smtClean="0"/>
              <a:t>karena</a:t>
            </a:r>
            <a:r>
              <a:rPr lang="en-US" dirty="0" smtClean="0"/>
              <a:t>  </a:t>
            </a:r>
            <a:r>
              <a:rPr lang="en-US" dirty="0" err="1" smtClean="0"/>
              <a:t>meminjam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</a:t>
            </a:r>
            <a:r>
              <a:rPr lang="en-US" dirty="0" smtClean="0"/>
              <a:t>ebijakan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Kebijakan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/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058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, </a:t>
            </a:r>
            <a:r>
              <a:rPr lang="en-US" dirty="0" err="1" smtClean="0"/>
              <a:t>transparan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akuntable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b="1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</a:t>
            </a:r>
            <a:r>
              <a:rPr lang="en-US" b="1" dirty="0" smtClean="0"/>
              <a:t>takeholders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Mengidentifikasi</a:t>
            </a:r>
            <a:r>
              <a:rPr lang="en-US" dirty="0" smtClean="0"/>
              <a:t> 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Kebijakan </a:t>
            </a:r>
            <a:r>
              <a:rPr lang="en-US" dirty="0" err="1" smtClean="0"/>
              <a:t>Publik</a:t>
            </a:r>
            <a:r>
              <a:rPr lang="en-US" dirty="0" smtClean="0"/>
              <a:t> 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komunitas</a:t>
            </a:r>
            <a:r>
              <a:rPr lang="en-US" dirty="0" smtClean="0"/>
              <a:t>,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b="1" dirty="0" smtClean="0"/>
              <a:t>agenda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f</a:t>
            </a:r>
            <a:r>
              <a:rPr lang="en-US" b="1" dirty="0" err="1" smtClean="0"/>
              <a:t>ormulasi</a:t>
            </a:r>
            <a:r>
              <a:rPr lang="en-US" b="1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b="1" dirty="0" err="1" smtClean="0"/>
              <a:t>adopsi</a:t>
            </a:r>
            <a:r>
              <a:rPr lang="en-US" b="1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b="1" dirty="0" err="1" smtClean="0"/>
              <a:t>mplementasi</a:t>
            </a:r>
            <a:r>
              <a:rPr lang="en-US" b="1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944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Konsep</a:t>
            </a:r>
            <a:r>
              <a:rPr lang="en-US" sz="3600" b="1" dirty="0" smtClean="0"/>
              <a:t> / </a:t>
            </a:r>
            <a:r>
              <a:rPr lang="en-US" sz="3600" b="1" dirty="0" err="1" smtClean="0"/>
              <a:t>Definisi</a:t>
            </a:r>
            <a:r>
              <a:rPr lang="en-US" sz="3600" b="1" dirty="0" smtClean="0"/>
              <a:t> &amp; </a:t>
            </a:r>
            <a:r>
              <a:rPr lang="en-US" sz="3600" b="1" dirty="0" err="1" smtClean="0"/>
              <a:t>Lingkup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5181600"/>
          </a:xfrm>
        </p:spPr>
        <p:txBody>
          <a:bodyPr>
            <a:noAutofit/>
          </a:bodyPr>
          <a:lstStyle/>
          <a:p>
            <a:r>
              <a:rPr lang="en-US" sz="2400" b="1" dirty="0" err="1"/>
              <a:t>Samodra</a:t>
            </a:r>
            <a:r>
              <a:rPr lang="en-US" sz="2400" b="1" dirty="0"/>
              <a:t> </a:t>
            </a:r>
            <a:r>
              <a:rPr lang="en-US" sz="2400" b="1" dirty="0" err="1"/>
              <a:t>Wibawa</a:t>
            </a:r>
            <a:r>
              <a:rPr lang="en-US" sz="2400" b="1" dirty="0"/>
              <a:t>, 1994 </a:t>
            </a:r>
            <a:endParaRPr lang="en-US" sz="2400" b="1" dirty="0" smtClean="0"/>
          </a:p>
          <a:p>
            <a:r>
              <a:rPr lang="en-US" sz="2400" dirty="0" err="1" smtClean="0"/>
              <a:t>Istilah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adalah </a:t>
            </a:r>
            <a:r>
              <a:rPr lang="en-US" sz="2400" dirty="0" err="1" smtClean="0"/>
              <a:t>terjemahan</a:t>
            </a:r>
            <a:r>
              <a:rPr lang="en-US" sz="2400" dirty="0" smtClean="0"/>
              <a:t> </a:t>
            </a:r>
            <a:r>
              <a:rPr lang="en-US" sz="2400" dirty="0" err="1" smtClean="0"/>
              <a:t>istilah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Inggris</a:t>
            </a:r>
            <a:r>
              <a:rPr lang="en-US" sz="2400" dirty="0" smtClean="0"/>
              <a:t> "Public Policy". Kata "</a:t>
            </a:r>
            <a:r>
              <a:rPr lang="en-US" sz="2400" b="1" dirty="0" smtClean="0"/>
              <a:t>policy"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menerjemahkan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“</a:t>
            </a:r>
            <a:r>
              <a:rPr lang="en-US" sz="2400" b="1" dirty="0" err="1" smtClean="0"/>
              <a:t>kebijakan</a:t>
            </a:r>
            <a:r>
              <a:rPr lang="en-US" sz="2400" b="1" dirty="0" smtClean="0"/>
              <a:t>"</a:t>
            </a:r>
            <a:r>
              <a:rPr lang="en-US" sz="2400" dirty="0" smtClean="0"/>
              <a:t> </a:t>
            </a:r>
          </a:p>
          <a:p>
            <a:r>
              <a:rPr lang="en-US" sz="2400" b="1" dirty="0"/>
              <a:t>Robert Eyestone 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“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/>
              <a:t>” :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unit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lingkungannya</a:t>
            </a:r>
            <a:endParaRPr lang="en-US" sz="2400" dirty="0"/>
          </a:p>
          <a:p>
            <a:r>
              <a:rPr lang="en-US" sz="2400" b="1" dirty="0" smtClean="0"/>
              <a:t>Thomas R. Dye</a:t>
            </a:r>
          </a:p>
          <a:p>
            <a:pPr marL="0" indent="0">
              <a:buNone/>
            </a:pPr>
            <a:r>
              <a:rPr lang="en-US" sz="2400" dirty="0" smtClean="0"/>
              <a:t>    Kebijakan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adalah </a:t>
            </a:r>
            <a:r>
              <a:rPr lang="en-US" sz="2400" dirty="0" err="1" smtClean="0"/>
              <a:t>apapun</a:t>
            </a:r>
            <a:r>
              <a:rPr lang="en-US" sz="2400" dirty="0" smtClean="0"/>
              <a:t> </a:t>
            </a:r>
            <a:r>
              <a:rPr lang="en-US" sz="2400" dirty="0" err="1" smtClean="0"/>
              <a:t>pilihan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   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sesuatu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sesuatu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smtClean="0"/>
              <a:t>   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, </a:t>
            </a:r>
            <a:r>
              <a:rPr lang="en-US" sz="2400" dirty="0" err="1"/>
              <a:t>mk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err="1" smtClean="0"/>
              <a:t>tntu</a:t>
            </a:r>
            <a:r>
              <a:rPr lang="en-US" sz="2400" dirty="0" smtClean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tujuannya</a:t>
            </a:r>
            <a:r>
              <a:rPr lang="en-US" sz="2400" dirty="0"/>
              <a:t>, </a:t>
            </a:r>
            <a:r>
              <a:rPr lang="en-US" sz="2400" dirty="0" err="1" smtClean="0"/>
              <a:t>krn</a:t>
            </a:r>
            <a:r>
              <a:rPr lang="en-US" sz="2400" dirty="0" smtClean="0"/>
              <a:t> KP </a:t>
            </a:r>
            <a:r>
              <a:rPr lang="en-US" sz="2400" dirty="0" err="1" smtClean="0"/>
              <a:t>mrupakan</a:t>
            </a:r>
            <a:r>
              <a:rPr lang="en-US" sz="2400" dirty="0" smtClean="0"/>
              <a:t> </a:t>
            </a:r>
            <a:r>
              <a:rPr lang="en-US" sz="2400" dirty="0"/>
              <a:t>"</a:t>
            </a:r>
            <a:r>
              <a:rPr lang="en-US" sz="2400" b="1" dirty="0" err="1"/>
              <a:t>tindakan</a:t>
            </a:r>
            <a:r>
              <a:rPr lang="en-US" sz="2400" b="1" dirty="0"/>
              <a:t>"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153400" cy="5668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becak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beroperasi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DKI Jakarta,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lalu-lintas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becak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lalu-lintas</a:t>
            </a:r>
            <a:r>
              <a:rPr lang="en-US" dirty="0" smtClean="0"/>
              <a:t>, 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James </a:t>
            </a:r>
            <a:r>
              <a:rPr lang="en-US" b="1" dirty="0"/>
              <a:t>E. </a:t>
            </a:r>
            <a:r>
              <a:rPr lang="en-US" b="1" dirty="0" smtClean="0"/>
              <a:t>Anderson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Kebijakan</a:t>
            </a:r>
            <a:r>
              <a:rPr lang="en-US" dirty="0" smtClean="0"/>
              <a:t>: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aktor</a:t>
            </a:r>
            <a:r>
              <a:rPr lang="en-US" dirty="0" smtClean="0"/>
              <a:t> (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pajabat</a:t>
            </a:r>
            <a:r>
              <a:rPr lang="en-US" dirty="0"/>
              <a:t>/</a:t>
            </a:r>
            <a:r>
              <a:rPr lang="en-US" dirty="0" err="1"/>
              <a:t>aparat</a:t>
            </a:r>
            <a:r>
              <a:rPr lang="en-US" dirty="0"/>
              <a:t>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pemerintah</a:t>
            </a:r>
            <a:r>
              <a:rPr lang="en-US" dirty="0" smtClean="0"/>
              <a:t> )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b="1" dirty="0" err="1" smtClean="0"/>
              <a:t>mengatasi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persoalan</a:t>
            </a:r>
            <a:r>
              <a:rPr lang="en-US" dirty="0" smtClean="0"/>
              <a:t>(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pertahanan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plitik</a:t>
            </a:r>
            <a:r>
              <a:rPr lang="en-US" dirty="0" smtClean="0"/>
              <a:t>, </a:t>
            </a:r>
            <a:r>
              <a:rPr lang="en-US" dirty="0" err="1" smtClean="0"/>
              <a:t>pertanaian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5821363"/>
          </a:xfrm>
        </p:spPr>
        <p:txBody>
          <a:bodyPr>
            <a:normAutofit fontScale="25000" lnSpcReduction="20000"/>
          </a:bodyPr>
          <a:lstStyle/>
          <a:p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Mustopadidjaya</a:t>
            </a:r>
            <a:endParaRPr lang="en-US" sz="8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8000" dirty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dimaksudkan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mengatasi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permasalahan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ttt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berkewenangan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dlm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penyelenggaraaan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pembangunan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endParaRPr lang="en-US" sz="8000" dirty="0">
              <a:latin typeface="Arial" pitchFamily="34" charset="0"/>
              <a:cs typeface="Arial" pitchFamily="34" charset="0"/>
            </a:endParaRPr>
          </a:p>
          <a:p>
            <a:r>
              <a:rPr lang="en-US" sz="8000" b="1" dirty="0" smtClean="0">
                <a:latin typeface="Arial" pitchFamily="34" charset="0"/>
                <a:cs typeface="Arial" pitchFamily="34" charset="0"/>
              </a:rPr>
              <a:t>Carl 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J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Federick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/ Leo Agustino2008  </a:t>
            </a:r>
            <a:endParaRPr lang="en-US" sz="8000" dirty="0">
              <a:latin typeface="Arial" pitchFamily="34" charset="0"/>
              <a:cs typeface="Arial" pitchFamily="34" charset="0"/>
            </a:endParaRPr>
          </a:p>
          <a:p>
            <a:r>
              <a:rPr lang="en-US" sz="8000" dirty="0" smtClean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serangkaian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diusulkan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seseorang,kelompok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hambatan-hambatan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kesulitan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kesulitan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kesempatan-kesempatan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usulan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kebijaksanaan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tsbt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rangka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8000" b="1" dirty="0" smtClean="0">
                <a:latin typeface="Arial" pitchFamily="34" charset="0"/>
                <a:cs typeface="Arial" pitchFamily="34" charset="0"/>
              </a:rPr>
              <a:t>David Easton</a:t>
            </a:r>
          </a:p>
          <a:p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dirumuskan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yakni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para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ketua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adat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,/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suku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eksekutif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legislatif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hakim, administrator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dsb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Ketika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ketika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pula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mengalokasian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seperangkat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didalamnya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: UU no 22  </a:t>
            </a:r>
            <a:r>
              <a:rPr lang="en-US" dirty="0" err="1" smtClean="0"/>
              <a:t>th</a:t>
            </a:r>
            <a:r>
              <a:rPr lang="en-US" dirty="0" smtClean="0"/>
              <a:t> 99 </a:t>
            </a:r>
            <a:r>
              <a:rPr lang="en-US" dirty="0" err="1" smtClean="0"/>
              <a:t>diganti</a:t>
            </a:r>
            <a:r>
              <a:rPr lang="en-US" dirty="0" smtClean="0"/>
              <a:t> UU No 32 </a:t>
            </a:r>
            <a:r>
              <a:rPr lang="en-US" dirty="0" err="1" smtClean="0"/>
              <a:t>Th</a:t>
            </a:r>
            <a:r>
              <a:rPr lang="en-US" dirty="0" smtClean="0"/>
              <a:t> 2004 </a:t>
            </a:r>
            <a:r>
              <a:rPr lang="en-US" dirty="0" smtClean="0">
                <a:sym typeface="Wingdings" pitchFamily="2" charset="2"/>
              </a:rPr>
              <a:t> yang </a:t>
            </a:r>
            <a:r>
              <a:rPr lang="en-US" dirty="0" err="1" smtClean="0">
                <a:sym typeface="Wingdings" pitchFamily="2" charset="2"/>
              </a:rPr>
              <a:t>ingin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dicapai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adlh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nilai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demokrasi</a:t>
            </a:r>
            <a:r>
              <a:rPr lang="en-US" dirty="0" smtClean="0">
                <a:sym typeface="Wingdings" pitchFamily="2" charset="2"/>
              </a:rPr>
              <a:t> &amp; </a:t>
            </a:r>
            <a:r>
              <a:rPr lang="en-US" dirty="0" err="1" smtClean="0">
                <a:sym typeface="Wingdings" pitchFamily="2" charset="2"/>
              </a:rPr>
              <a:t>kearifan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lokal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bertentangan</a:t>
            </a:r>
            <a:r>
              <a:rPr lang="en-US" dirty="0" smtClean="0">
                <a:sym typeface="Wingdings" pitchFamily="2" charset="2"/>
              </a:rPr>
              <a:t> dg </a:t>
            </a:r>
            <a:r>
              <a:rPr lang="en-US" dirty="0" err="1" smtClean="0">
                <a:sym typeface="Wingdings" pitchFamily="2" charset="2"/>
              </a:rPr>
              <a:t>nilai-nilai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praktik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sosial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sehingga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bisa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diterima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 </a:t>
            </a:r>
            <a:endParaRPr lang="en-US" dirty="0" smtClean="0"/>
          </a:p>
          <a:p>
            <a:r>
              <a:rPr lang="en-US" dirty="0" smtClean="0"/>
              <a:t>Dari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adalah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yang lain, 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ditempatkan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  “</a:t>
            </a:r>
            <a:r>
              <a:rPr lang="en-US" b="1" dirty="0" err="1" smtClean="0"/>
              <a:t>pengatur</a:t>
            </a:r>
            <a:r>
              <a:rPr lang="en-US" b="1" dirty="0" smtClean="0"/>
              <a:t>”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dirty="0" smtClean="0"/>
              <a:t>. (</a:t>
            </a:r>
            <a:r>
              <a:rPr lang="en-US" dirty="0" err="1" smtClean="0"/>
              <a:t>Wahab</a:t>
            </a:r>
            <a:r>
              <a:rPr lang="en-US" dirty="0" smtClean="0"/>
              <a:t>, 2001:4)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2303</TotalTime>
  <Words>1594</Words>
  <Application>Microsoft Office PowerPoint</Application>
  <PresentationFormat>On-screen Show (4:3)</PresentationFormat>
  <Paragraphs>165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KEBIJAKAN PUBLIK Dra. Herawati, MPA</vt:lpstr>
      <vt:lpstr>Kompetensi Mata Kuliah </vt:lpstr>
      <vt:lpstr> Apakah Kebijakan Publik? </vt:lpstr>
      <vt:lpstr>KEBIJAKAN PUBLIK</vt:lpstr>
      <vt:lpstr>PowerPoint Presentation</vt:lpstr>
      <vt:lpstr>Konsep / Definisi &amp; Lingkup Kebijakan Publik</vt:lpstr>
      <vt:lpstr>PowerPoint Presentation</vt:lpstr>
      <vt:lpstr>PowerPoint Presentation</vt:lpstr>
      <vt:lpstr>PowerPoint Presentation</vt:lpstr>
      <vt:lpstr> Implikasi Konsep Kebijakan Publik </vt:lpstr>
      <vt:lpstr> Sifat Kebijakan Publik </vt:lpstr>
      <vt:lpstr>Lingkup Kebijakan Publik</vt:lpstr>
      <vt:lpstr>Kerangka Kebijakan Publik</vt:lpstr>
      <vt:lpstr>Model Analisis Kebijakan Publik</vt:lpstr>
      <vt:lpstr>Model Analisis Kebijakan Publik</vt:lpstr>
      <vt:lpstr>PowerPoint Presentation</vt:lpstr>
      <vt:lpstr> Pendekatan dalam Analisis Kebijakan Publik </vt:lpstr>
      <vt:lpstr> Lanjutan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KEBIJAKAN PUBLIK</dc:title>
  <dc:creator>HERAWATI</dc:creator>
  <cp:lastModifiedBy>asus</cp:lastModifiedBy>
  <cp:revision>177</cp:revision>
  <dcterms:created xsi:type="dcterms:W3CDTF">2019-08-25T19:22:19Z</dcterms:created>
  <dcterms:modified xsi:type="dcterms:W3CDTF">2020-04-08T03:14:45Z</dcterms:modified>
</cp:coreProperties>
</file>