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26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2381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3" name="Google Shape;93;p12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4" name="Google Shape;94;p12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5" name="Google Shape;95;p12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7" name="Google Shape;37;p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sz="44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3" name="Google Shape;73;p10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4" name="Google Shape;74;p10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5" name="Google Shape;75;p10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sz="2800"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7" name="Google Shape;77;p10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ftr" idx="11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>
            <a:spLocks noGrp="1"/>
          </p:cNvSpPr>
          <p:nvPr>
            <p:ph type="pic" idx="2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CE5EE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/>
          <p:nvPr/>
        </p:nvSpPr>
        <p:spPr>
          <a:xfrm>
            <a:off x="2388358" y="3408022"/>
            <a:ext cx="347790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Minggu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Ke-2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Dr.Yuli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Setyowati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, S.IP,.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M.Si</a:t>
            </a:r>
            <a:endParaRPr sz="1800" b="1" i="0" u="none" strike="noStrike" cap="none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DEFINISI CSR</a:t>
            </a: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body" idx="1"/>
          </p:nvPr>
        </p:nvSpPr>
        <p:spPr>
          <a:xfrm>
            <a:off x="228600" y="1600200"/>
            <a:ext cx="8915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1. </a:t>
            </a:r>
            <a:r>
              <a:rPr lang="en-US" sz="1600" b="1"/>
              <a:t>Walton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SzPts val="960"/>
              <a:buFont typeface="Noto Sans Symbols"/>
              <a:buChar char="▪"/>
            </a:pPr>
            <a:r>
              <a:rPr lang="en-US" sz="1600"/>
              <a:t>Tanggung jawab sosial (social responsibility) mengacu pd kewajiban seseorang utk mempertimbangkan dampak dari keputusan dan tindakannya pd sistem sosial secara keseluruhan.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SzPts val="960"/>
              <a:buFont typeface="Noto Sans Symbols"/>
              <a:buChar char="▪"/>
            </a:pPr>
            <a:r>
              <a:rPr lang="en-US" sz="1600"/>
              <a:t>Pelaku bisnis menerapkan tanggung jawab sosial ketika mrk mempertimbangkan kebutuhan dan minat orang lain yg mungkin terpengaruh oleh tindakan bisnis melampaui kepentingan ekonomi dan teknis perusahaan.</a:t>
            </a:r>
            <a:endParaRPr/>
          </a:p>
          <a:p>
            <a:pPr marL="171450" lvl="0" indent="-110490" algn="l" rtl="0">
              <a:spcBef>
                <a:spcPts val="0"/>
              </a:spcBef>
              <a:spcAft>
                <a:spcPts val="0"/>
              </a:spcAft>
              <a:buSzPts val="960"/>
              <a:buFont typeface="Noto Sans Symbols"/>
              <a:buNone/>
            </a:pPr>
            <a:endParaRPr sz="16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2. </a:t>
            </a:r>
            <a:r>
              <a:rPr lang="en-US" sz="1600" b="1"/>
              <a:t>Chambers</a:t>
            </a:r>
            <a:r>
              <a:rPr lang="en-US" sz="160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Melakukan tindakan sosial (tms kepedulian thd lingkungan hidup) lebih dari batas-batas yang dituntut peraturan Undang-Undang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3. </a:t>
            </a:r>
            <a:r>
              <a:rPr lang="en-US" sz="1600" b="1" i="1"/>
              <a:t>Trinidads &amp; Tobacco Bereau of Standars</a:t>
            </a:r>
            <a:endParaRPr sz="16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Komitmen usaha utk bertindak secara etis, beroperasi secara legal, dan berkontribusi utk peningkatan ekonomi bersamaan dengan peningkatan kualitas hidup karyawan &amp; keluarganya, komunitas lokal, dan masyarakat yg lebih luas.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4.</a:t>
            </a:r>
            <a:r>
              <a:rPr lang="en-US" sz="1600" b="1" i="1"/>
              <a:t> The World Business Council for Sustainable Development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r>
              <a:rPr lang="en-US" sz="1600"/>
              <a:t>Komitmen bisnis utk berkontribusi dlm pembangunan ekonomi berkelanjutan, bekerja dg karyawan perusahaan, keluarga karyawan, komunitas setempat (lokal) dan masyarakat secara keseluruhan dlm rangka meningkatkan kualitas hidup.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Meaning of CSR</a:t>
            </a:r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body" idx="1"/>
          </p:nvPr>
        </p:nvSpPr>
        <p:spPr>
          <a:xfrm>
            <a:off x="304800" y="1600200"/>
            <a:ext cx="8686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20040" lvl="0" indent="-320059" algn="l" rtl="0">
              <a:spcBef>
                <a:spcPts val="0"/>
              </a:spcBef>
              <a:spcAft>
                <a:spcPts val="0"/>
              </a:spcAft>
              <a:buSzPct val="59999"/>
              <a:buChar char="◻"/>
            </a:pPr>
            <a:r>
              <a:rPr lang="en-US"/>
              <a:t>CSR mrpk </a:t>
            </a:r>
            <a:r>
              <a:rPr lang="en-US" i="1"/>
              <a:t>giving back</a:t>
            </a:r>
            <a:r>
              <a:rPr lang="en-US"/>
              <a:t> dari perusahaan kpd komunitas</a:t>
            </a:r>
            <a:endParaRPr/>
          </a:p>
          <a:p>
            <a:pPr marL="320040" lvl="0" indent="-320059" algn="l" rtl="0">
              <a:spcBef>
                <a:spcPts val="700"/>
              </a:spcBef>
              <a:spcAft>
                <a:spcPts val="0"/>
              </a:spcAft>
              <a:buSzPct val="59999"/>
              <a:buChar char="◻"/>
            </a:pPr>
            <a:r>
              <a:rPr lang="en-US"/>
              <a:t>Hasil survei Fleishman yg berjudul “</a:t>
            </a:r>
            <a:r>
              <a:rPr lang="en-US" i="1"/>
              <a:t>Rethinking Corporate Sosial Responsibility</a:t>
            </a:r>
            <a:r>
              <a:rPr lang="en-US"/>
              <a:t>” pd Mei 2007</a:t>
            </a:r>
            <a:endParaRPr/>
          </a:p>
          <a:p>
            <a:pPr marL="688975" lvl="0" indent="-344507" algn="l" rtl="0">
              <a:spcBef>
                <a:spcPts val="700"/>
              </a:spcBef>
              <a:spcAft>
                <a:spcPts val="0"/>
              </a:spcAft>
              <a:buSzPct val="59999"/>
              <a:buFont typeface="Noto Sans Symbols"/>
              <a:buChar char="⮚"/>
            </a:pPr>
            <a:r>
              <a:rPr lang="en-US"/>
              <a:t>CSR sbg sebuah komitmen kpd masy (23%)</a:t>
            </a:r>
            <a:endParaRPr/>
          </a:p>
          <a:p>
            <a:pPr marL="688975" lvl="0" indent="-344507" algn="l" rtl="0">
              <a:spcBef>
                <a:spcPts val="700"/>
              </a:spcBef>
              <a:spcAft>
                <a:spcPts val="0"/>
              </a:spcAft>
              <a:buSzPct val="59999"/>
              <a:buFont typeface="Noto Sans Symbols"/>
              <a:buChar char="⮚"/>
            </a:pPr>
            <a:r>
              <a:rPr lang="en-US"/>
              <a:t>CSR mrpk komitmen kpd pegawai (27%)</a:t>
            </a:r>
            <a:endParaRPr/>
          </a:p>
          <a:p>
            <a:pPr marL="688975" lvl="0" indent="-344507" algn="l" rtl="0">
              <a:spcBef>
                <a:spcPts val="700"/>
              </a:spcBef>
              <a:spcAft>
                <a:spcPts val="0"/>
              </a:spcAft>
              <a:buSzPct val="59999"/>
              <a:buFont typeface="Noto Sans Symbols"/>
              <a:buChar char="⮚"/>
            </a:pPr>
            <a:r>
              <a:rPr lang="en-US"/>
              <a:t>CSR sbg komitmen kesadaran lingkungan (12%)</a:t>
            </a:r>
            <a:endParaRPr/>
          </a:p>
          <a:p>
            <a:pPr marL="688975" lvl="0" indent="-344507" algn="l" rtl="0">
              <a:spcBef>
                <a:spcPts val="700"/>
              </a:spcBef>
              <a:spcAft>
                <a:spcPts val="0"/>
              </a:spcAft>
              <a:buSzPct val="59999"/>
              <a:buFont typeface="Noto Sans Symbols"/>
              <a:buChar char="⮚"/>
            </a:pPr>
            <a:r>
              <a:rPr lang="en-US"/>
              <a:t>CSR sbg usaha menghasilkan produk yg berkualitas &amp;aktivitas kemanusiaan</a:t>
            </a:r>
            <a:endParaRPr/>
          </a:p>
          <a:p>
            <a:pPr marL="688975" lvl="0" indent="-344507" algn="l" rtl="0">
              <a:spcBef>
                <a:spcPts val="700"/>
              </a:spcBef>
              <a:spcAft>
                <a:spcPts val="0"/>
              </a:spcAft>
              <a:buSzPct val="59999"/>
              <a:buFont typeface="Noto Sans Symbols"/>
              <a:buChar char="⮚"/>
            </a:pPr>
            <a:r>
              <a:rPr lang="en-US"/>
              <a:t>Dan masih byk responden yg tidak tahu ttg CSR (16%)</a:t>
            </a:r>
            <a:endParaRPr/>
          </a:p>
          <a:p>
            <a:pPr marL="320040" lvl="0" indent="-217855" algn="l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wentieth Century"/>
              <a:buNone/>
            </a:pPr>
            <a:r>
              <a:rPr lang="en-US"/>
              <a:t>Persepsi parsial dlm Memahami CSR</a:t>
            </a:r>
            <a:endParaRPr/>
          </a:p>
        </p:txBody>
      </p:sp>
      <p:sp>
        <p:nvSpPr>
          <p:cNvPr id="126" name="Google Shape;126;p18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080"/>
              <a:buChar char="◻"/>
            </a:pPr>
            <a:r>
              <a:rPr lang="en-US" sz="1800"/>
              <a:t>Community Development (CD) = CSR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CD adl upaya sistematis utk meningkatkan kekuatan kelompok2 masy yg kurang beruntung menuju pd kemandirian.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CD mrpk salah satu cara dlm CSR. 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CSR cakupannya lebih luas krn menyangkut seluruh stakeholders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Char char="◻"/>
            </a:pPr>
            <a:r>
              <a:rPr lang="en-US" sz="1800"/>
              <a:t> CSR hanya menonjolkan aspek sosial semata</a:t>
            </a:r>
            <a:endParaRPr sz="18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 CSR mencakup aspek sosial, lingkungan &amp; ekonomi (</a:t>
            </a:r>
            <a:r>
              <a:rPr lang="en-US" sz="1800" i="1"/>
              <a:t>triplle  bottom line</a:t>
            </a:r>
            <a:r>
              <a:rPr lang="en-US" sz="1800"/>
              <a:t>-people,planet,profit)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Char char="◻"/>
            </a:pPr>
            <a:r>
              <a:rPr lang="en-US" sz="1800"/>
              <a:t>Organisasi CSR cuma tempelan (</a:t>
            </a:r>
            <a:r>
              <a:rPr lang="en-US" sz="1800" i="1"/>
              <a:t>bolt on</a:t>
            </a:r>
            <a:r>
              <a:rPr lang="en-US" sz="1800"/>
              <a:t>)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Organisasi CSR hrs </a:t>
            </a:r>
            <a:r>
              <a:rPr lang="en-US" sz="1800" i="1"/>
              <a:t>built in</a:t>
            </a:r>
            <a:r>
              <a:rPr lang="en-US" sz="1800"/>
              <a:t> &amp; integratif (seluruh bagian dlm perusahaan seharusnya terlibat dlm manajemen CSR)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Char char="◻"/>
            </a:pPr>
            <a:r>
              <a:rPr lang="en-US" sz="1800"/>
              <a:t>CSR hanya dianggap utk perusahaan besar saja</a:t>
            </a:r>
            <a:endParaRPr sz="18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* Istilah Corporate sering dipahami sbg perusahaan besar saja. Istilah “social” jg rancu. OKI, Freeman &amp; Velamuri mengusulkan mjd </a:t>
            </a:r>
            <a:r>
              <a:rPr lang="en-US" sz="1800" b="1"/>
              <a:t>“Company Stakeholder Responsibility”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 b="1"/>
              <a:t>	* </a:t>
            </a:r>
            <a:r>
              <a:rPr lang="en-US" sz="1800"/>
              <a:t>semua perusahaan hrs ber-CSR sesuai dg ukuran &amp; dampaknya</a:t>
            </a:r>
            <a:endParaRPr sz="18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 b="1"/>
              <a:t>	* </a:t>
            </a:r>
            <a:r>
              <a:rPr lang="en-US" sz="1800"/>
              <a:t>CSR harusnya sebanding dg ukuran bisnis, bukan ukuran keuntungan</a:t>
            </a:r>
            <a:endParaRPr sz="1800" b="1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Char char="◻"/>
            </a:pPr>
            <a:r>
              <a:rPr lang="en-US" sz="1800"/>
              <a:t>	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1800"/>
              <a:t>	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080"/>
              <a:buNone/>
            </a:pP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body" idx="1"/>
          </p:nvPr>
        </p:nvSpPr>
        <p:spPr>
          <a:xfrm>
            <a:off x="612648" y="1828800"/>
            <a:ext cx="8153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20040" lvl="0" indent="-320040" algn="l" rtl="0">
              <a:spcBef>
                <a:spcPts val="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dipisahkan dari Bisnis Inti Perusahaan</a:t>
            </a:r>
            <a:endParaRPr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	Sedapat mungkin CSR  berkaitan dg bisnis inti perusahaan. Jika tidak, maka sdh hrs ada kepoastian bhw dampak negatif dari bisnis inti sdh diminimalkan	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bukan utk rantai pemasok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dianggap tdk berkaitan dg pelanggan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menyebabkan penambahan biaya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hanya bersifat kosmetik bagi citra perusahaan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sepenuhnya voluntary atau sukarela</a:t>
            </a:r>
            <a:endParaRPr sz="2400"/>
          </a:p>
          <a:p>
            <a:pPr marL="320040" lvl="0" indent="-320040" algn="l" rtl="0">
              <a:spcBef>
                <a:spcPts val="700"/>
              </a:spcBef>
              <a:spcAft>
                <a:spcPts val="0"/>
              </a:spcAft>
              <a:buSzPts val="1440"/>
              <a:buChar char="◻"/>
            </a:pPr>
            <a:r>
              <a:rPr lang="en-US" sz="2400"/>
              <a:t>CSR dianggap hanya ditujukan kpd pihak eksternal saja</a:t>
            </a:r>
            <a:endParaRPr sz="2400"/>
          </a:p>
          <a:p>
            <a:pPr marL="320040" lvl="0" indent="-209550" algn="l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PERKEMBANGAN CSR</a:t>
            </a:r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ct val="59999"/>
              <a:buNone/>
            </a:pPr>
            <a:r>
              <a:rPr lang="en-US"/>
              <a:t>4 faktor pendorong perkembangan CSR mnrt Komisi Masyarakat Eropa</a:t>
            </a:r>
            <a:endParaRPr/>
          </a:p>
          <a:p>
            <a:pPr marL="514350" lvl="0" indent="-514369" algn="l" rtl="0">
              <a:spcBef>
                <a:spcPts val="700"/>
              </a:spcBef>
              <a:spcAft>
                <a:spcPts val="0"/>
              </a:spcAft>
              <a:buSzPct val="59999"/>
              <a:buAutoNum type="arabicParenR"/>
            </a:pPr>
            <a:r>
              <a:rPr lang="en-US"/>
              <a:t>Kepedulian &amp; harapan baru komunitas, konsumen, otoritas publik &amp; investor dlm konteks globalisasi &amp; perubahan industri berskala besar</a:t>
            </a:r>
            <a:endParaRPr/>
          </a:p>
          <a:p>
            <a:pPr marL="514350" lvl="0" indent="-514369" algn="l" rtl="0">
              <a:spcBef>
                <a:spcPts val="700"/>
              </a:spcBef>
              <a:spcAft>
                <a:spcPts val="0"/>
              </a:spcAft>
              <a:buSzPct val="59999"/>
              <a:buAutoNum type="arabicParenR"/>
            </a:pPr>
            <a:r>
              <a:rPr lang="en-US"/>
              <a:t>Kriteria sosial memberi pengaruh besar dlm pengambilan keputusan investasi individu &amp; institusi baik sbg konsumen maupun investor</a:t>
            </a:r>
            <a:endParaRPr/>
          </a:p>
          <a:p>
            <a:pPr marL="514350" lvl="0" indent="-514369" algn="l" rtl="0">
              <a:spcBef>
                <a:spcPts val="700"/>
              </a:spcBef>
              <a:spcAft>
                <a:spcPts val="0"/>
              </a:spcAft>
              <a:buSzPct val="59999"/>
              <a:buAutoNum type="arabicParenR"/>
            </a:pPr>
            <a:r>
              <a:rPr lang="en-US"/>
              <a:t>Meningkatkan kepedulian pd kerusakan lingkungan yg disebabkan oleh kegiatan ekonomi</a:t>
            </a:r>
            <a:endParaRPr/>
          </a:p>
          <a:p>
            <a:pPr marL="514350" lvl="0" indent="-514369" algn="l" rtl="0">
              <a:spcBef>
                <a:spcPts val="700"/>
              </a:spcBef>
              <a:spcAft>
                <a:spcPts val="0"/>
              </a:spcAft>
              <a:buSzPct val="59999"/>
              <a:buAutoNum type="arabicParenR"/>
            </a:pPr>
            <a:r>
              <a:rPr lang="en-US"/>
              <a:t>Transparansi kegiatan bisnis akibat perkembangan media teknologi komunikasi &amp; informasi modern</a:t>
            </a:r>
            <a:endParaRPr/>
          </a:p>
          <a:p>
            <a:pPr marL="514350" lvl="0" indent="-514350" algn="l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/>
              <a:t>Awalnya CSR dianggap beban bagi perusahaan (social cost) krn perusahaan msh berpatokan pd </a:t>
            </a:r>
            <a:r>
              <a:rPr lang="en-US" i="1"/>
              <a:t>external &amp;reputation driven </a:t>
            </a:r>
            <a:r>
              <a:rPr lang="en-US"/>
              <a:t>dlm pelaksanaan CSR (CSR as beyond profit activity).</a:t>
            </a:r>
            <a:endParaRPr/>
          </a:p>
          <a:p>
            <a:pPr marL="514350" lvl="0" indent="-514350" algn="l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/>
              <a:t>Skrg CSR mestinya dipandang sbg Investasi Sosial (social invesment), investasi jangka panjang bagi perusahaan.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an">
  <a:themeElements>
    <a:clrScheme name="Median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On-screen Show (4:3)</PresentationFormat>
  <Paragraphs>54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PowerPoint Presentation</vt:lpstr>
      <vt:lpstr>DEFINISI CSR</vt:lpstr>
      <vt:lpstr>PowerPoint Presentation</vt:lpstr>
      <vt:lpstr>Meaning of CSR</vt:lpstr>
      <vt:lpstr>PowerPoint Presentation</vt:lpstr>
      <vt:lpstr>Persepsi parsial dlm Memahami CSR</vt:lpstr>
      <vt:lpstr>PowerPoint Presentation</vt:lpstr>
      <vt:lpstr>PowerPoint Presentation</vt:lpstr>
      <vt:lpstr>PERKEMBANGAN CSR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Inside</cp:lastModifiedBy>
  <cp:revision>1</cp:revision>
  <dcterms:modified xsi:type="dcterms:W3CDTF">2021-10-02T06:54:38Z</dcterms:modified>
</cp:coreProperties>
</file>