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5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23A6822-2817-4D7A-B8A3-8C2CC45B2D1B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EA4F79C-EB80-45E3-9D53-2D8E512A78D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9143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literasi</a:t>
            </a:r>
            <a:r>
              <a:rPr lang="en-US" sz="2800" dirty="0" smtClean="0"/>
              <a:t> media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literasi</a:t>
            </a:r>
            <a:r>
              <a:rPr lang="en-US" sz="2800" dirty="0" smtClean="0"/>
              <a:t> digital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696200" cy="38862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Literasi</a:t>
            </a:r>
            <a:r>
              <a:rPr lang="en-US" dirty="0" smtClean="0">
                <a:solidFill>
                  <a:schemeClr val="tx1"/>
                </a:solidFill>
              </a:rPr>
              <a:t> media: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seseorang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menggunakan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media </a:t>
            </a:r>
            <a:r>
              <a:rPr lang="en-US" dirty="0" err="1" smtClean="0">
                <a:solidFill>
                  <a:schemeClr val="tx1"/>
                </a:solidFill>
              </a:rPr>
              <a:t>guna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mengakses</a:t>
            </a:r>
            <a:r>
              <a:rPr lang="en-US" dirty="0">
                <a:solidFill>
                  <a:schemeClr val="tx1"/>
                </a:solidFill>
              </a:rPr>
              <a:t>, 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menghasilkan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keperluan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kehidupan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sehari-hari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seseorang</a:t>
            </a:r>
            <a:r>
              <a:rPr lang="en-US" dirty="0">
                <a:solidFill>
                  <a:schemeClr val="tx1"/>
                </a:solidFill>
              </a:rPr>
              <a:t>  yang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dipengaruhi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media  yang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disekitar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berupa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televisi</a:t>
            </a:r>
            <a:r>
              <a:rPr lang="en-US" dirty="0">
                <a:solidFill>
                  <a:schemeClr val="tx1"/>
                </a:solidFill>
              </a:rPr>
              <a:t>,  film,  radio,  </a:t>
            </a:r>
            <a:r>
              <a:rPr lang="en-US" dirty="0" err="1">
                <a:solidFill>
                  <a:schemeClr val="tx1"/>
                </a:solidFill>
              </a:rPr>
              <a:t>musik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terekam</a:t>
            </a:r>
            <a:r>
              <a:rPr lang="en-US" dirty="0">
                <a:solidFill>
                  <a:schemeClr val="tx1"/>
                </a:solidFill>
              </a:rPr>
              <a:t>,  </a:t>
            </a:r>
            <a:r>
              <a:rPr lang="en-US" dirty="0" err="1">
                <a:solidFill>
                  <a:schemeClr val="tx1"/>
                </a:solidFill>
              </a:rPr>
              <a:t>surat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kabar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majalah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perkembangannya</a:t>
            </a:r>
            <a:r>
              <a:rPr lang="en-US" dirty="0" smtClean="0">
                <a:solidFill>
                  <a:schemeClr val="tx1"/>
                </a:solidFill>
              </a:rPr>
              <a:t> media </a:t>
            </a:r>
            <a:r>
              <a:rPr lang="en-US" dirty="0" err="1" smtClean="0">
                <a:solidFill>
                  <a:schemeClr val="tx1"/>
                </a:solidFill>
              </a:rPr>
              <a:t>bertambah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dgn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adanya</a:t>
            </a:r>
            <a:r>
              <a:rPr lang="en-US" dirty="0" smtClean="0">
                <a:solidFill>
                  <a:schemeClr val="tx1"/>
                </a:solidFill>
              </a:rPr>
              <a:t> internet yang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diakses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melalui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komputer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tetapi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HP.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5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Digital Indonesia </a:t>
            </a:r>
            <a:r>
              <a:rPr lang="en-US" dirty="0" err="1" smtClean="0"/>
              <a:t>menurut</a:t>
            </a:r>
            <a:r>
              <a:rPr lang="en-US" dirty="0" smtClean="0"/>
              <a:t> ICT Watch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sv-SE" dirty="0"/>
              <a:t>kerangka yang ditawarkan adalah sebagai berikut: </a:t>
            </a:r>
          </a:p>
          <a:p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3 (</a:t>
            </a:r>
            <a:r>
              <a:rPr lang="en-US" dirty="0" err="1"/>
              <a:t>tiga</a:t>
            </a:r>
            <a:r>
              <a:rPr lang="en-US" dirty="0"/>
              <a:t>)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1). </a:t>
            </a:r>
            <a:r>
              <a:rPr lang="en-US" dirty="0" err="1"/>
              <a:t>proteksi</a:t>
            </a:r>
            <a:r>
              <a:rPr lang="en-US" dirty="0"/>
              <a:t> (safeguard), 2). </a:t>
            </a:r>
            <a:r>
              <a:rPr lang="en-US" dirty="0" err="1"/>
              <a:t>hak-hak</a:t>
            </a:r>
            <a:r>
              <a:rPr lang="en-US" dirty="0"/>
              <a:t> (rights), </a:t>
            </a:r>
            <a:r>
              <a:rPr lang="en-US" dirty="0" err="1"/>
              <a:t>dan</a:t>
            </a:r>
            <a:r>
              <a:rPr lang="en-US" dirty="0"/>
              <a:t> 3). </a:t>
            </a:r>
            <a:r>
              <a:rPr lang="en-US" dirty="0" err="1"/>
              <a:t>pemberdayaan</a:t>
            </a:r>
            <a:r>
              <a:rPr lang="en-US" dirty="0"/>
              <a:t> (empowerment).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084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467600" cy="53641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b="1" dirty="0" err="1"/>
              <a:t>Proteksi</a:t>
            </a:r>
            <a:r>
              <a:rPr lang="en-US" b="1" dirty="0"/>
              <a:t> (safeguard):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kenyamanan</a:t>
            </a:r>
            <a:r>
              <a:rPr lang="en-US" dirty="0"/>
              <a:t> </a:t>
            </a:r>
            <a:r>
              <a:rPr lang="en-US" dirty="0" err="1"/>
              <a:t>siapapun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Internet.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</a:t>
            </a:r>
            <a:r>
              <a:rPr lang="en-US" dirty="0" err="1"/>
              <a:t>perlindungan</a:t>
            </a:r>
            <a:r>
              <a:rPr lang="en-US" dirty="0"/>
              <a:t> data </a:t>
            </a:r>
            <a:r>
              <a:rPr lang="en-US" dirty="0" err="1"/>
              <a:t>pribadi</a:t>
            </a:r>
            <a:r>
              <a:rPr lang="en-US" dirty="0"/>
              <a:t> (personal data protection), </a:t>
            </a:r>
            <a:r>
              <a:rPr lang="en-US" dirty="0" err="1"/>
              <a:t>keamanan</a:t>
            </a:r>
            <a:r>
              <a:rPr lang="en-US" dirty="0"/>
              <a:t> daring (online safety &amp; security)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privasi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(individual privacy),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</a:t>
            </a:r>
            <a:r>
              <a:rPr lang="en-US" dirty="0" err="1"/>
              <a:t>disediakan</a:t>
            </a:r>
            <a:r>
              <a:rPr lang="en-US" dirty="0"/>
              <a:t>.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di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maya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pesonal</a:t>
            </a:r>
            <a:r>
              <a:rPr lang="en-US" dirty="0"/>
              <a:t> (personal risks) </a:t>
            </a:r>
            <a:r>
              <a:rPr lang="en-US" dirty="0" err="1"/>
              <a:t>masuk</a:t>
            </a:r>
            <a:r>
              <a:rPr lang="en-US" dirty="0"/>
              <a:t> pula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cyberbully</a:t>
            </a:r>
            <a:r>
              <a:rPr lang="en-US" dirty="0"/>
              <a:t>, cyber stalking, cyber harassment </a:t>
            </a:r>
            <a:r>
              <a:rPr lang="en-US" dirty="0" err="1"/>
              <a:t>dan</a:t>
            </a:r>
            <a:r>
              <a:rPr lang="en-US" dirty="0"/>
              <a:t> cyber fraud.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92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467600" cy="55927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err="1"/>
              <a:t>Hak-hak</a:t>
            </a:r>
            <a:r>
              <a:rPr lang="en-US" b="1" dirty="0"/>
              <a:t> (rights):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mendasar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dihormati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Internet,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berekspresi</a:t>
            </a:r>
            <a:r>
              <a:rPr lang="en-US" dirty="0"/>
              <a:t> yang </a:t>
            </a:r>
            <a:r>
              <a:rPr lang="en-US" dirty="0" err="1"/>
              <a:t>dilindungi</a:t>
            </a:r>
            <a:r>
              <a:rPr lang="en-US" dirty="0"/>
              <a:t> (</a:t>
            </a:r>
            <a:r>
              <a:rPr lang="en-US" i="1" dirty="0"/>
              <a:t>freedom of expression</a:t>
            </a:r>
            <a:r>
              <a:rPr lang="en-US" dirty="0"/>
              <a:t>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(i</a:t>
            </a:r>
            <a:r>
              <a:rPr lang="en-US" i="1" dirty="0"/>
              <a:t>ntellectua</a:t>
            </a:r>
            <a:r>
              <a:rPr lang="en-US" dirty="0"/>
              <a:t>l </a:t>
            </a:r>
            <a:r>
              <a:rPr lang="en-US" i="1" dirty="0"/>
              <a:t>property rights</a:t>
            </a:r>
            <a:r>
              <a:rPr lang="en-US" dirty="0"/>
              <a:t>) </a:t>
            </a:r>
            <a:r>
              <a:rPr lang="en-US" dirty="0" err="1"/>
              <a:t>semisal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cipta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pakai</a:t>
            </a:r>
            <a:r>
              <a:rPr lang="en-US" dirty="0"/>
              <a:t> </a:t>
            </a:r>
            <a:r>
              <a:rPr lang="en-US" dirty="0" err="1"/>
              <a:t>semisal</a:t>
            </a:r>
            <a:r>
              <a:rPr lang="en-US" dirty="0"/>
              <a:t> model </a:t>
            </a:r>
            <a:r>
              <a:rPr lang="en-US" dirty="0" err="1"/>
              <a:t>lisensi</a:t>
            </a:r>
            <a:r>
              <a:rPr lang="en-US" dirty="0"/>
              <a:t> Creative Commons (CC).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berkumpul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berserikat</a:t>
            </a:r>
            <a:r>
              <a:rPr lang="en-US" dirty="0"/>
              <a:t> (</a:t>
            </a:r>
            <a:r>
              <a:rPr lang="en-US" i="1" dirty="0"/>
              <a:t>assembly &amp; association</a:t>
            </a:r>
            <a:r>
              <a:rPr lang="en-US" dirty="0"/>
              <a:t>),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maya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keniscayaan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aktivisme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</a:t>
            </a:r>
            <a:r>
              <a:rPr lang="en-US" i="1" dirty="0"/>
              <a:t>social activism</a:t>
            </a:r>
            <a:r>
              <a:rPr lang="en-US" dirty="0"/>
              <a:t>), </a:t>
            </a: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hashtag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advokasi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multimedia (meme, </a:t>
            </a:r>
            <a:r>
              <a:rPr lang="en-US" dirty="0" err="1"/>
              <a:t>kartun</a:t>
            </a:r>
            <a:r>
              <a:rPr lang="en-US" dirty="0"/>
              <a:t>, video, </a:t>
            </a:r>
            <a:r>
              <a:rPr lang="en-US" dirty="0" err="1"/>
              <a:t>dll</a:t>
            </a:r>
            <a:r>
              <a:rPr lang="en-US" dirty="0"/>
              <a:t>)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petisi</a:t>
            </a:r>
            <a:r>
              <a:rPr lang="en-US" dirty="0"/>
              <a:t> online.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32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467600" cy="52117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b="1" dirty="0" err="1"/>
              <a:t>Pemberdayaan</a:t>
            </a:r>
            <a:r>
              <a:rPr lang="en-US" b="1" dirty="0"/>
              <a:t> (empowerment): </a:t>
            </a:r>
            <a:r>
              <a:rPr lang="en-US" dirty="0"/>
              <a:t>Internet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penggunanya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produktif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itulah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lantas</a:t>
            </a:r>
            <a:r>
              <a:rPr lang="en-US" dirty="0"/>
              <a:t> </a:t>
            </a:r>
            <a:r>
              <a:rPr lang="en-US" dirty="0" err="1"/>
              <a:t>masuklah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bahasan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en-US" dirty="0" err="1"/>
              <a:t>semisal</a:t>
            </a:r>
            <a:r>
              <a:rPr lang="en-US" dirty="0"/>
              <a:t> </a:t>
            </a:r>
            <a:r>
              <a:rPr lang="en-US" dirty="0" err="1"/>
              <a:t>jurnalisme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(</a:t>
            </a:r>
            <a:r>
              <a:rPr lang="en-US" i="1" dirty="0"/>
              <a:t>citizen</a:t>
            </a:r>
            <a:r>
              <a:rPr lang="en-US" dirty="0"/>
              <a:t> j</a:t>
            </a:r>
            <a:r>
              <a:rPr lang="en-US" i="1" dirty="0"/>
              <a:t>ournalism</a:t>
            </a:r>
            <a:r>
              <a:rPr lang="en-US" dirty="0"/>
              <a:t>) yang </a:t>
            </a:r>
            <a:r>
              <a:rPr lang="en-US" dirty="0" err="1"/>
              <a:t>berkualitas</a:t>
            </a:r>
            <a:r>
              <a:rPr lang="en-US" dirty="0"/>
              <a:t>, </a:t>
            </a:r>
            <a:r>
              <a:rPr lang="en-US" dirty="0" err="1"/>
              <a:t>kewirausahaan</a:t>
            </a:r>
            <a:r>
              <a:rPr lang="en-US" dirty="0"/>
              <a:t> (</a:t>
            </a:r>
            <a:r>
              <a:rPr lang="en-US" i="1" dirty="0"/>
              <a:t>entrepreneurshi</a:t>
            </a:r>
            <a:r>
              <a:rPr lang="en-US" dirty="0"/>
              <a:t>p)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TIK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digital </a:t>
            </a:r>
            <a:r>
              <a:rPr lang="en-US" dirty="0" err="1"/>
              <a:t>semisal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teknoprener</a:t>
            </a:r>
            <a:r>
              <a:rPr lang="en-US" dirty="0"/>
              <a:t>, </a:t>
            </a:r>
            <a:r>
              <a:rPr lang="en-US" dirty="0" err="1"/>
              <a:t>pelaku</a:t>
            </a:r>
            <a:r>
              <a:rPr lang="en-US" dirty="0"/>
              <a:t> start-up digital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UMKM.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ditekankan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(</a:t>
            </a:r>
            <a:r>
              <a:rPr lang="en-US" i="1" dirty="0"/>
              <a:t>information ethics</a:t>
            </a:r>
            <a:r>
              <a:rPr lang="en-US" dirty="0"/>
              <a:t>) yang </a:t>
            </a:r>
            <a:r>
              <a:rPr lang="en-US" dirty="0" err="1"/>
              <a:t>menyoroti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hoax, </a:t>
            </a:r>
            <a:r>
              <a:rPr lang="en-US" dirty="0" err="1"/>
              <a:t>disinformasi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ujaran</a:t>
            </a:r>
            <a:r>
              <a:rPr lang="en-US" dirty="0"/>
              <a:t> </a:t>
            </a:r>
            <a:r>
              <a:rPr lang="en-US" dirty="0" err="1"/>
              <a:t>kebencian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menghadapinya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pilah-pilih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i="1" dirty="0"/>
              <a:t>wise while online</a:t>
            </a:r>
            <a:r>
              <a:rPr lang="en-US" dirty="0"/>
              <a:t>, </a:t>
            </a:r>
            <a:r>
              <a:rPr lang="en-US" i="1" dirty="0"/>
              <a:t>think before posting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89843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data </a:t>
            </a:r>
            <a:r>
              <a:rPr lang="en-US" dirty="0" err="1" smtClean="0"/>
              <a:t>pribadi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data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teridentifikasi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tersendiri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dikombinasi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lain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non </a:t>
            </a:r>
            <a:r>
              <a:rPr lang="en-US" dirty="0" err="1"/>
              <a:t>elektronik</a:t>
            </a:r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7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Contohnya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No. </a:t>
            </a:r>
            <a:r>
              <a:rPr lang="en-US" dirty="0" err="1" smtClean="0"/>
              <a:t>ponsel</a:t>
            </a:r>
            <a:r>
              <a:rPr lang="en-US" dirty="0" smtClean="0"/>
              <a:t> </a:t>
            </a:r>
          </a:p>
          <a:p>
            <a:r>
              <a:rPr lang="en-US" dirty="0" smtClean="0"/>
              <a:t>No. </a:t>
            </a:r>
            <a:r>
              <a:rPr lang="en-US" dirty="0" err="1" smtClean="0"/>
              <a:t>rekening</a:t>
            </a:r>
            <a:endParaRPr lang="en-US" dirty="0" smtClean="0"/>
          </a:p>
          <a:p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endParaRPr lang="en-US" dirty="0" smtClean="0"/>
          </a:p>
          <a:p>
            <a:r>
              <a:rPr lang="en-US" dirty="0" err="1" smtClean="0"/>
              <a:t>Nama</a:t>
            </a:r>
            <a:r>
              <a:rPr lang="en-US" dirty="0" smtClean="0"/>
              <a:t> orang </a:t>
            </a:r>
            <a:r>
              <a:rPr lang="en-US" dirty="0" err="1" smtClean="0"/>
              <a:t>tua</a:t>
            </a:r>
            <a:r>
              <a:rPr lang="en-US" dirty="0" smtClean="0"/>
              <a:t>/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kandung</a:t>
            </a:r>
            <a:endParaRPr lang="en-US" dirty="0" smtClean="0"/>
          </a:p>
          <a:p>
            <a:r>
              <a:rPr lang="en-US" dirty="0" err="1" smtClean="0"/>
              <a:t>Alamat</a:t>
            </a:r>
            <a:endParaRPr lang="en-US" dirty="0" smtClean="0"/>
          </a:p>
          <a:p>
            <a:r>
              <a:rPr lang="en-US" dirty="0" err="1" smtClean="0"/>
              <a:t>Riwayat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436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caranya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database data </a:t>
            </a:r>
            <a:r>
              <a:rPr lang="en-US" dirty="0" err="1"/>
              <a:t>pribadi</a:t>
            </a:r>
            <a:r>
              <a:rPr lang="en-US" dirty="0"/>
              <a:t>; 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membocorkan</a:t>
            </a:r>
            <a:r>
              <a:rPr lang="en-US" dirty="0"/>
              <a:t> data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lain; 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mengekspos</a:t>
            </a:r>
            <a:r>
              <a:rPr lang="en-US" dirty="0"/>
              <a:t> data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online </a:t>
            </a:r>
            <a:r>
              <a:rPr lang="en-US" dirty="0" err="1"/>
              <a:t>atau</a:t>
            </a:r>
            <a:r>
              <a:rPr lang="en-US" dirty="0"/>
              <a:t> offline; </a:t>
            </a:r>
          </a:p>
          <a:p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memperbarui</a:t>
            </a:r>
            <a:r>
              <a:rPr lang="en-US" dirty="0"/>
              <a:t> antivirus di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ponsel</a:t>
            </a:r>
            <a:r>
              <a:rPr lang="en-US" dirty="0"/>
              <a:t> </a:t>
            </a:r>
            <a:r>
              <a:rPr lang="en-US" dirty="0" err="1"/>
              <a:t>pintar</a:t>
            </a:r>
            <a:r>
              <a:rPr lang="en-US" dirty="0"/>
              <a:t>; </a:t>
            </a:r>
          </a:p>
          <a:p>
            <a:r>
              <a:rPr lang="en-US" dirty="0" err="1"/>
              <a:t>Mengedukasi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smtClean="0"/>
              <a:t>data </a:t>
            </a:r>
            <a:r>
              <a:rPr lang="en-US" dirty="0" err="1" smtClean="0"/>
              <a:t>pribadi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61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Mengapa</a:t>
            </a:r>
            <a:r>
              <a:rPr lang="en-US" dirty="0" smtClean="0"/>
              <a:t> data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, </a:t>
            </a:r>
            <a:r>
              <a:rPr lang="en-US" dirty="0" err="1" smtClean="0"/>
              <a:t>kartu</a:t>
            </a:r>
            <a:r>
              <a:rPr lang="en-US" dirty="0" smtClean="0"/>
              <a:t> ATM</a:t>
            </a:r>
          </a:p>
          <a:p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data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outsourching</a:t>
            </a:r>
            <a:r>
              <a:rPr lang="en-US" dirty="0" smtClean="0"/>
              <a:t> Bank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membobol</a:t>
            </a:r>
            <a:r>
              <a:rPr lang="en-US" dirty="0" smtClean="0"/>
              <a:t> </a:t>
            </a: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endParaRPr lang="en-US" dirty="0" smtClean="0"/>
          </a:p>
          <a:p>
            <a:pPr marL="36576" indent="0">
              <a:buNone/>
            </a:pPr>
            <a:r>
              <a:rPr lang="en-US" sz="9600" dirty="0" smtClean="0"/>
              <a:t>.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366066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467600" cy="11430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: </a:t>
            </a:r>
            <a:r>
              <a:rPr lang="en-US" sz="2400" dirty="0" err="1" smtClean="0"/>
              <a:t>surat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ditulis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Priyo</a:t>
            </a:r>
            <a:r>
              <a:rPr lang="en-US" sz="2400" dirty="0" smtClean="0"/>
              <a:t> </a:t>
            </a:r>
            <a:r>
              <a:rPr lang="en-US" sz="2400" dirty="0" err="1" smtClean="0"/>
              <a:t>Pratomo</a:t>
            </a:r>
            <a:r>
              <a:rPr lang="en-US" sz="2400" dirty="0" smtClean="0"/>
              <a:t> (detik.com, 26 </a:t>
            </a:r>
            <a:r>
              <a:rPr lang="en-US" sz="2400" dirty="0" err="1" smtClean="0"/>
              <a:t>Februari</a:t>
            </a:r>
            <a:r>
              <a:rPr lang="en-US" sz="2400" dirty="0" smtClean="0"/>
              <a:t> 2016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en-US" sz="4200" dirty="0" err="1"/>
              <a:t>surat</a:t>
            </a:r>
            <a:r>
              <a:rPr lang="en-US" sz="4200" dirty="0"/>
              <a:t> yang </a:t>
            </a:r>
            <a:r>
              <a:rPr lang="en-US" sz="4200" dirty="0" err="1"/>
              <a:t>ditulis</a:t>
            </a:r>
            <a:r>
              <a:rPr lang="en-US" sz="4200" dirty="0"/>
              <a:t> di internet yang </a:t>
            </a:r>
            <a:r>
              <a:rPr lang="en-US" sz="4200" dirty="0" err="1"/>
              <a:t>menyatakan</a:t>
            </a:r>
            <a:r>
              <a:rPr lang="en-US" sz="4200" dirty="0"/>
              <a:t> </a:t>
            </a:r>
            <a:r>
              <a:rPr lang="en-US" sz="4200" dirty="0" err="1"/>
              <a:t>protes</a:t>
            </a:r>
            <a:r>
              <a:rPr lang="en-US" sz="4200" dirty="0"/>
              <a:t> </a:t>
            </a:r>
            <a:r>
              <a:rPr lang="en-US" sz="4200" dirty="0" err="1"/>
              <a:t>pada</a:t>
            </a:r>
            <a:r>
              <a:rPr lang="en-US" sz="4200" dirty="0"/>
              <a:t> </a:t>
            </a:r>
            <a:r>
              <a:rPr lang="en-US" sz="4200" dirty="0" err="1"/>
              <a:t>google</a:t>
            </a:r>
            <a:r>
              <a:rPr lang="en-US" sz="4200" dirty="0"/>
              <a:t> yang </a:t>
            </a:r>
            <a:r>
              <a:rPr lang="en-US" sz="4400" dirty="0" err="1"/>
              <a:t>melakukan</a:t>
            </a:r>
            <a:r>
              <a:rPr lang="en-US" sz="4400" dirty="0"/>
              <a:t> </a:t>
            </a:r>
            <a:r>
              <a:rPr lang="en-US" sz="4400" dirty="0" err="1"/>
              <a:t>pelanggaran</a:t>
            </a:r>
            <a:r>
              <a:rPr lang="en-US" sz="4400" dirty="0"/>
              <a:t> privacy </a:t>
            </a:r>
            <a:r>
              <a:rPr lang="en-US" sz="4400" dirty="0" err="1"/>
              <a:t>dgn</a:t>
            </a:r>
            <a:r>
              <a:rPr lang="en-US" sz="4400" dirty="0"/>
              <a:t> </a:t>
            </a:r>
            <a:r>
              <a:rPr lang="en-US" sz="4400" dirty="0" err="1"/>
              <a:t>layanan</a:t>
            </a:r>
            <a:r>
              <a:rPr lang="en-US" sz="4400" dirty="0"/>
              <a:t>  </a:t>
            </a:r>
            <a:r>
              <a:rPr lang="en-US" sz="4400" dirty="0" err="1"/>
              <a:t>layanan</a:t>
            </a:r>
            <a:r>
              <a:rPr lang="en-US" sz="4400" dirty="0"/>
              <a:t> "Google Street View" </a:t>
            </a:r>
            <a:r>
              <a:rPr lang="en-US" sz="4400" dirty="0" err="1"/>
              <a:t>nya</a:t>
            </a:r>
            <a:r>
              <a:rPr lang="en-US" sz="4400" dirty="0"/>
              <a:t> di </a:t>
            </a:r>
            <a:r>
              <a:rPr lang="en-US" sz="4400" dirty="0" err="1"/>
              <a:t>lingkungan</a:t>
            </a:r>
            <a:r>
              <a:rPr lang="en-US" sz="4400" dirty="0"/>
              <a:t> </a:t>
            </a:r>
            <a:r>
              <a:rPr lang="en-US" sz="4400" dirty="0" err="1"/>
              <a:t>perumahannya.Yakni</a:t>
            </a:r>
            <a:r>
              <a:rPr lang="en-US" sz="4400" dirty="0"/>
              <a:t> di  </a:t>
            </a:r>
            <a:r>
              <a:rPr lang="en-US" sz="4400" dirty="0" err="1"/>
              <a:t>Kotabaru</a:t>
            </a:r>
            <a:r>
              <a:rPr lang="en-US" sz="4400" dirty="0"/>
              <a:t> </a:t>
            </a:r>
            <a:r>
              <a:rPr lang="en-US" sz="4400" dirty="0" err="1"/>
              <a:t>Parahyangan</a:t>
            </a:r>
            <a:r>
              <a:rPr lang="en-US" sz="4400" dirty="0"/>
              <a:t>. </a:t>
            </a:r>
            <a:r>
              <a:rPr lang="en-US" sz="4400" dirty="0" err="1"/>
              <a:t>Setiap</a:t>
            </a:r>
            <a:r>
              <a:rPr lang="en-US" sz="4400" dirty="0"/>
              <a:t> cluster </a:t>
            </a:r>
            <a:r>
              <a:rPr lang="en-US" sz="4400" dirty="0" err="1"/>
              <a:t>dijaga</a:t>
            </a:r>
            <a:r>
              <a:rPr lang="en-US" sz="4400" dirty="0"/>
              <a:t> </a:t>
            </a:r>
            <a:r>
              <a:rPr lang="en-US" sz="4400" dirty="0" err="1"/>
              <a:t>oleh</a:t>
            </a:r>
            <a:r>
              <a:rPr lang="en-US" sz="4400" dirty="0"/>
              <a:t> </a:t>
            </a:r>
            <a:r>
              <a:rPr lang="en-US" sz="4400" dirty="0" err="1"/>
              <a:t>keamanan</a:t>
            </a:r>
            <a:r>
              <a:rPr lang="en-US" sz="4400" dirty="0"/>
              <a:t> yang </a:t>
            </a:r>
            <a:r>
              <a:rPr lang="en-US" sz="4400" dirty="0" err="1"/>
              <a:t>dikelola</a:t>
            </a:r>
            <a:r>
              <a:rPr lang="en-US" sz="4400" dirty="0"/>
              <a:t> Town Management di </a:t>
            </a:r>
            <a:r>
              <a:rPr lang="en-US" sz="4400" dirty="0" err="1"/>
              <a:t>mana</a:t>
            </a:r>
            <a:r>
              <a:rPr lang="en-US" sz="4400" dirty="0"/>
              <a:t> </a:t>
            </a:r>
            <a:r>
              <a:rPr lang="en-US" sz="4400" dirty="0" err="1"/>
              <a:t>setiap</a:t>
            </a:r>
            <a:r>
              <a:rPr lang="en-US" sz="4400" dirty="0"/>
              <a:t> </a:t>
            </a:r>
            <a:r>
              <a:rPr lang="en-US" sz="4400" dirty="0" err="1"/>
              <a:t>aktivitas</a:t>
            </a:r>
            <a:r>
              <a:rPr lang="en-US" sz="4400" dirty="0"/>
              <a:t> </a:t>
            </a:r>
            <a:r>
              <a:rPr lang="en-US" sz="4400" dirty="0" err="1"/>
              <a:t>terkait</a:t>
            </a:r>
            <a:r>
              <a:rPr lang="en-US" sz="4400" dirty="0"/>
              <a:t> </a:t>
            </a:r>
            <a:r>
              <a:rPr lang="en-US" sz="4400" dirty="0" err="1"/>
              <a:t>dengan</a:t>
            </a:r>
            <a:r>
              <a:rPr lang="en-US" sz="4400" dirty="0"/>
              <a:t> </a:t>
            </a:r>
            <a:r>
              <a:rPr lang="en-US" sz="4400" dirty="0" err="1"/>
              <a:t>kepentingan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harus</a:t>
            </a:r>
            <a:r>
              <a:rPr lang="en-US" sz="4400" dirty="0"/>
              <a:t> </a:t>
            </a:r>
            <a:r>
              <a:rPr lang="en-US" sz="4400" dirty="0" err="1"/>
              <a:t>mendapatkan</a:t>
            </a:r>
            <a:r>
              <a:rPr lang="en-US" sz="4400" dirty="0"/>
              <a:t> </a:t>
            </a:r>
            <a:r>
              <a:rPr lang="en-US" sz="4400" dirty="0" err="1"/>
              <a:t>izin</a:t>
            </a:r>
            <a:r>
              <a:rPr lang="en-US" sz="4400" dirty="0"/>
              <a:t> </a:t>
            </a:r>
            <a:r>
              <a:rPr lang="en-US" sz="4400" dirty="0" err="1"/>
              <a:t>dari</a:t>
            </a:r>
            <a:r>
              <a:rPr lang="en-US" sz="4400" dirty="0"/>
              <a:t> </a:t>
            </a:r>
            <a:r>
              <a:rPr lang="en-US" sz="4400" dirty="0" err="1"/>
              <a:t>pihak</a:t>
            </a:r>
            <a:r>
              <a:rPr lang="en-US" sz="4400" dirty="0"/>
              <a:t> Town Management </a:t>
            </a:r>
            <a:r>
              <a:rPr lang="en-US" sz="4400" dirty="0" err="1"/>
              <a:t>dengan</a:t>
            </a:r>
            <a:r>
              <a:rPr lang="en-US" sz="4400" dirty="0"/>
              <a:t> </a:t>
            </a:r>
            <a:r>
              <a:rPr lang="en-US" sz="4400" dirty="0" err="1"/>
              <a:t>mempertimbangkan</a:t>
            </a:r>
            <a:r>
              <a:rPr lang="en-US" sz="4400" dirty="0"/>
              <a:t> </a:t>
            </a:r>
            <a:r>
              <a:rPr lang="en-US" sz="4400" dirty="0" err="1"/>
              <a:t>kepentingan</a:t>
            </a:r>
            <a:r>
              <a:rPr lang="en-US" sz="4400" dirty="0"/>
              <a:t> </a:t>
            </a:r>
            <a:r>
              <a:rPr lang="en-US" sz="4400" dirty="0" err="1"/>
              <a:t>penghuni</a:t>
            </a:r>
            <a:r>
              <a:rPr lang="en-US" sz="4400" dirty="0"/>
              <a:t> </a:t>
            </a:r>
            <a:r>
              <a:rPr lang="en-US" sz="4400" dirty="0" err="1"/>
              <a:t>terlebih</a:t>
            </a:r>
            <a:r>
              <a:rPr lang="en-US" sz="4400" dirty="0"/>
              <a:t> </a:t>
            </a:r>
            <a:r>
              <a:rPr lang="en-US" sz="4400" dirty="0" err="1"/>
              <a:t>dahulu.Sejak</a:t>
            </a:r>
            <a:r>
              <a:rPr lang="en-US" sz="4400" dirty="0"/>
              <a:t> </a:t>
            </a:r>
            <a:r>
              <a:rPr lang="en-US" sz="4400" dirty="0" err="1"/>
              <a:t>bulan</a:t>
            </a:r>
            <a:r>
              <a:rPr lang="en-US" sz="4400" dirty="0"/>
              <a:t> </a:t>
            </a:r>
            <a:r>
              <a:rPr lang="en-US" sz="4400" dirty="0" err="1"/>
              <a:t>Maret</a:t>
            </a:r>
            <a:r>
              <a:rPr lang="en-US" sz="4400" dirty="0"/>
              <a:t> 2015, </a:t>
            </a:r>
            <a:r>
              <a:rPr lang="en-US" sz="4400" dirty="0" err="1"/>
              <a:t>saya</a:t>
            </a:r>
            <a:r>
              <a:rPr lang="en-US" sz="4400" dirty="0"/>
              <a:t> </a:t>
            </a:r>
            <a:r>
              <a:rPr lang="en-US" sz="4400" dirty="0" err="1"/>
              <a:t>melihat</a:t>
            </a:r>
            <a:r>
              <a:rPr lang="en-US" sz="4400" dirty="0"/>
              <a:t> </a:t>
            </a:r>
            <a:r>
              <a:rPr lang="en-US" sz="4400" dirty="0" err="1"/>
              <a:t>bahwa</a:t>
            </a:r>
            <a:r>
              <a:rPr lang="en-US" sz="4400" dirty="0"/>
              <a:t> </a:t>
            </a:r>
            <a:r>
              <a:rPr lang="en-US" sz="4400" dirty="0" err="1"/>
              <a:t>rumah</a:t>
            </a:r>
            <a:r>
              <a:rPr lang="en-US" sz="4400" dirty="0"/>
              <a:t> </a:t>
            </a:r>
            <a:r>
              <a:rPr lang="en-US" sz="4400" dirty="0" err="1"/>
              <a:t>saya</a:t>
            </a:r>
            <a:r>
              <a:rPr lang="en-US" sz="4400" dirty="0"/>
              <a:t> </a:t>
            </a:r>
            <a:r>
              <a:rPr lang="en-US" sz="4400" dirty="0" err="1"/>
              <a:t>dan</a:t>
            </a:r>
            <a:r>
              <a:rPr lang="en-US" sz="4400" dirty="0"/>
              <a:t> </a:t>
            </a:r>
            <a:r>
              <a:rPr lang="en-US" sz="4400" dirty="0" err="1"/>
              <a:t>beberapa</a:t>
            </a:r>
            <a:r>
              <a:rPr lang="en-US" sz="4400" dirty="0"/>
              <a:t> </a:t>
            </a:r>
            <a:r>
              <a:rPr lang="en-US" sz="4400" dirty="0" err="1"/>
              <a:t>tetangga</a:t>
            </a:r>
            <a:r>
              <a:rPr lang="en-US" sz="4400" dirty="0"/>
              <a:t> </a:t>
            </a:r>
            <a:r>
              <a:rPr lang="en-US" sz="4400" dirty="0" err="1"/>
              <a:t>termasuk</a:t>
            </a:r>
            <a:r>
              <a:rPr lang="en-US" sz="4400" dirty="0"/>
              <a:t> </a:t>
            </a:r>
            <a:r>
              <a:rPr lang="en-US" sz="4400" dirty="0" err="1"/>
              <a:t>juga</a:t>
            </a:r>
            <a:r>
              <a:rPr lang="en-US" sz="4400" dirty="0"/>
              <a:t> di cluster lain </a:t>
            </a:r>
            <a:r>
              <a:rPr lang="en-US" sz="4400" dirty="0" err="1"/>
              <a:t>telah</a:t>
            </a:r>
            <a:r>
              <a:rPr lang="en-US" sz="4400" dirty="0"/>
              <a:t> </a:t>
            </a:r>
            <a:r>
              <a:rPr lang="en-US" sz="4400" dirty="0" err="1"/>
              <a:t>direkam</a:t>
            </a:r>
            <a:r>
              <a:rPr lang="en-US" sz="4400" dirty="0"/>
              <a:t> </a:t>
            </a:r>
            <a:r>
              <a:rPr lang="en-US" sz="4400" dirty="0" err="1"/>
              <a:t>oleh</a:t>
            </a:r>
            <a:r>
              <a:rPr lang="en-US" sz="4400" dirty="0"/>
              <a:t> </a:t>
            </a:r>
            <a:r>
              <a:rPr lang="en-US" sz="4400" dirty="0" err="1"/>
              <a:t>kamera</a:t>
            </a:r>
            <a:r>
              <a:rPr lang="en-US" sz="4400" dirty="0"/>
              <a:t> "Google Street View". </a:t>
            </a:r>
            <a:r>
              <a:rPr lang="en-US" sz="4400" dirty="0" err="1"/>
              <a:t>Setelah</a:t>
            </a:r>
            <a:r>
              <a:rPr lang="en-US" sz="4400" dirty="0"/>
              <a:t> </a:t>
            </a:r>
            <a:r>
              <a:rPr lang="en-US" sz="4400" dirty="0" err="1"/>
              <a:t>saya</a:t>
            </a:r>
            <a:r>
              <a:rPr lang="en-US" sz="4400" dirty="0"/>
              <a:t> </a:t>
            </a:r>
            <a:r>
              <a:rPr lang="en-US" sz="4400" dirty="0" err="1"/>
              <a:t>periksa</a:t>
            </a:r>
            <a:r>
              <a:rPr lang="en-US" sz="4400" dirty="0"/>
              <a:t>, </a:t>
            </a:r>
            <a:r>
              <a:rPr lang="en-US" sz="4400" dirty="0" err="1"/>
              <a:t>ternyata</a:t>
            </a:r>
            <a:r>
              <a:rPr lang="en-US" sz="4400" dirty="0"/>
              <a:t> </a:t>
            </a:r>
            <a:r>
              <a:rPr lang="en-US" sz="4400" dirty="0" err="1"/>
              <a:t>kegiatan</a:t>
            </a:r>
            <a:r>
              <a:rPr lang="en-US" sz="4400" dirty="0"/>
              <a:t> </a:t>
            </a:r>
            <a:r>
              <a:rPr lang="en-US" sz="4400" dirty="0" err="1"/>
              <a:t>ini</a:t>
            </a:r>
            <a:r>
              <a:rPr lang="en-US" sz="4400" dirty="0"/>
              <a:t> </a:t>
            </a:r>
            <a:r>
              <a:rPr lang="en-US" sz="4400" dirty="0" err="1"/>
              <a:t>tidak</a:t>
            </a:r>
            <a:r>
              <a:rPr lang="en-US" sz="4400" dirty="0"/>
              <a:t> </a:t>
            </a:r>
            <a:r>
              <a:rPr lang="en-US" sz="4400" dirty="0" err="1"/>
              <a:t>pernah</a:t>
            </a:r>
            <a:r>
              <a:rPr lang="en-US" sz="4400" dirty="0"/>
              <a:t> </a:t>
            </a:r>
            <a:r>
              <a:rPr lang="en-US" sz="4400" dirty="0" err="1"/>
              <a:t>meminta</a:t>
            </a:r>
            <a:r>
              <a:rPr lang="en-US" sz="4400" dirty="0"/>
              <a:t> </a:t>
            </a:r>
            <a:r>
              <a:rPr lang="en-US" sz="4400" dirty="0" err="1"/>
              <a:t>izin</a:t>
            </a:r>
            <a:r>
              <a:rPr lang="en-US" sz="4400" dirty="0"/>
              <a:t> </a:t>
            </a:r>
            <a:r>
              <a:rPr lang="en-US" sz="4400" dirty="0" err="1"/>
              <a:t>kepada</a:t>
            </a:r>
            <a:r>
              <a:rPr lang="en-US" sz="4400" dirty="0"/>
              <a:t> Town Management </a:t>
            </a:r>
            <a:r>
              <a:rPr lang="en-US" sz="4400" dirty="0" err="1"/>
              <a:t>dan</a:t>
            </a:r>
            <a:r>
              <a:rPr lang="en-US" sz="4400" dirty="0"/>
              <a:t> </a:t>
            </a:r>
            <a:r>
              <a:rPr lang="en-US" sz="4400" dirty="0" err="1"/>
              <a:t>termasuk</a:t>
            </a:r>
            <a:r>
              <a:rPr lang="en-US" sz="4400" dirty="0"/>
              <a:t> </a:t>
            </a:r>
            <a:r>
              <a:rPr lang="en-US" sz="4400" dirty="0" err="1"/>
              <a:t>juga</a:t>
            </a:r>
            <a:r>
              <a:rPr lang="en-US" sz="4400" dirty="0"/>
              <a:t> </a:t>
            </a:r>
            <a:r>
              <a:rPr lang="en-US" sz="4400" dirty="0" err="1"/>
              <a:t>dari</a:t>
            </a:r>
            <a:r>
              <a:rPr lang="en-US" sz="4400" dirty="0"/>
              <a:t> </a:t>
            </a:r>
            <a:r>
              <a:rPr lang="en-US" sz="4400" dirty="0" err="1"/>
              <a:t>para</a:t>
            </a:r>
            <a:r>
              <a:rPr lang="en-US" sz="4400" dirty="0"/>
              <a:t> </a:t>
            </a:r>
            <a:r>
              <a:rPr lang="en-US" sz="4400" dirty="0" err="1"/>
              <a:t>penghuni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826087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Keamanan</a:t>
            </a:r>
            <a:r>
              <a:rPr lang="en-US" sz="2800" dirty="0" smtClean="0"/>
              <a:t> daring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personal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internet.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online, </a:t>
            </a:r>
            <a:r>
              <a:rPr lang="en-US" dirty="0" err="1" smtClean="0"/>
              <a:t>keamanan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data </a:t>
            </a:r>
            <a:r>
              <a:rPr lang="en-US" dirty="0" err="1" smtClean="0"/>
              <a:t>pribadi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67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Literasi</a:t>
            </a:r>
            <a:r>
              <a:rPr lang="en-US" dirty="0" smtClean="0"/>
              <a:t> media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media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trikotomi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b="1" dirty="0"/>
              <a:t>3 </a:t>
            </a:r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yaitu</a:t>
            </a:r>
            <a:r>
              <a:rPr lang="en-US" b="1" dirty="0"/>
              <a:t> </a:t>
            </a:r>
            <a:r>
              <a:rPr lang="en-US" b="1" dirty="0" err="1"/>
              <a:t>literasi</a:t>
            </a:r>
            <a:r>
              <a:rPr lang="en-US" b="1" dirty="0"/>
              <a:t> media </a:t>
            </a:r>
            <a:r>
              <a:rPr lang="en-US" b="1" dirty="0" err="1"/>
              <a:t>bermakna</a:t>
            </a:r>
            <a:r>
              <a:rPr lang="en-US" b="1" dirty="0"/>
              <a:t>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akses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media, </a:t>
            </a:r>
            <a:r>
              <a:rPr lang="en-US" b="1" i="1" dirty="0" err="1"/>
              <a:t>memahami</a:t>
            </a:r>
            <a:r>
              <a:rPr lang="en-US" b="1" dirty="0"/>
              <a:t> media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menciptakan</a:t>
            </a:r>
            <a:r>
              <a:rPr lang="en-US" b="1" dirty="0"/>
              <a:t>/</a:t>
            </a:r>
            <a:r>
              <a:rPr lang="en-US" b="1" dirty="0" err="1"/>
              <a:t>mengekspresikan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menggunakan</a:t>
            </a:r>
            <a:r>
              <a:rPr lang="en-US" b="1" dirty="0"/>
              <a:t> media </a:t>
            </a:r>
            <a:r>
              <a:rPr lang="en-US" dirty="0"/>
              <a:t>(Buckingham 2005, Livingstone 2005). </a:t>
            </a:r>
          </a:p>
        </p:txBody>
      </p:sp>
    </p:spTree>
    <p:extLst>
      <p:ext uri="{BB962C8B-B14F-4D97-AF65-F5344CB8AC3E}">
        <p14:creationId xmlns:p14="http://schemas.microsoft.com/office/powerpoint/2010/main" val="2548813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Privasi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, </a:t>
            </a:r>
            <a:r>
              <a:rPr lang="en-US" dirty="0" err="1"/>
              <a:t>mengedit</a:t>
            </a:r>
            <a:r>
              <a:rPr lang="en-US" dirty="0"/>
              <a:t>, </a:t>
            </a:r>
            <a:r>
              <a:rPr lang="en-US" dirty="0" err="1"/>
              <a:t>mengatur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menghapus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.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, </a:t>
            </a:r>
            <a:r>
              <a:rPr lang="en-US" dirty="0" err="1"/>
              <a:t>bagaimana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21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:</a:t>
            </a:r>
          </a:p>
          <a:p>
            <a:pPr algn="just"/>
            <a:r>
              <a:rPr lang="en-US" dirty="0" err="1" smtClean="0"/>
              <a:t>menggunakan</a:t>
            </a:r>
            <a:r>
              <a:rPr lang="en-US" dirty="0" smtClean="0"/>
              <a:t> media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 smtClean="0"/>
              <a:t>navigasi</a:t>
            </a:r>
            <a:r>
              <a:rPr lang="en-US" dirty="0" smtClean="0"/>
              <a:t> (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,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sambungan</a:t>
            </a:r>
            <a:r>
              <a:rPr lang="en-US" dirty="0"/>
              <a:t> Internet): </a:t>
            </a:r>
            <a:endParaRPr lang="en-US" dirty="0" smtClean="0"/>
          </a:p>
          <a:p>
            <a:pPr algn="just"/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/>
              <a:t>mengendalikan</a:t>
            </a:r>
            <a:r>
              <a:rPr lang="en-US" dirty="0"/>
              <a:t> media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terpasang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, </a:t>
            </a:r>
            <a:r>
              <a:rPr lang="en-US" dirty="0" err="1"/>
              <a:t>melakukantransaksi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Internet); </a:t>
            </a:r>
            <a:endParaRPr lang="en-US" dirty="0" smtClean="0"/>
          </a:p>
          <a:p>
            <a:pPr algn="just"/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,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privasi</a:t>
            </a:r>
            <a:r>
              <a:rPr lang="en-US" dirty="0"/>
              <a:t>,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/>
              <a:t>mengganggu</a:t>
            </a:r>
            <a:r>
              <a:rPr lang="en-US" dirty="0"/>
              <a:t>,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hoax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12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i="1" dirty="0" err="1"/>
              <a:t>Pemahaman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/</a:t>
            </a:r>
            <a:r>
              <a:rPr lang="en-US" dirty="0" err="1"/>
              <a:t>menafsirkan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media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kristis</a:t>
            </a:r>
            <a:r>
              <a:rPr lang="en-US" dirty="0"/>
              <a:t> </a:t>
            </a:r>
            <a:r>
              <a:rPr lang="en-US" dirty="0" err="1"/>
              <a:t>terhadapnya</a:t>
            </a:r>
            <a:r>
              <a:rPr lang="en-US" dirty="0"/>
              <a:t>.</a:t>
            </a:r>
          </a:p>
          <a:p>
            <a:pPr algn="just"/>
            <a:r>
              <a:rPr lang="en-US" i="1" dirty="0" err="1"/>
              <a:t>Menciptakan</a:t>
            </a:r>
            <a:r>
              <a:rPr lang="en-US" dirty="0"/>
              <a:t> 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media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/>
              <a:t>di radio,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di internet)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media. </a:t>
            </a:r>
            <a:endParaRPr lang="en-US" dirty="0" smtClean="0"/>
          </a:p>
          <a:p>
            <a:pPr algn="just"/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 smtClean="0"/>
              <a:t>pengalama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media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 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media.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980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Literasi</a:t>
            </a:r>
            <a:r>
              <a:rPr lang="en-US" sz="3200" dirty="0" smtClean="0"/>
              <a:t> Digital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IFLA  ALP  Workshop  (  2006  )  </a:t>
            </a:r>
            <a:r>
              <a:rPr lang="en-US" dirty="0" err="1"/>
              <a:t>menyebutkan</a:t>
            </a:r>
            <a:r>
              <a:rPr lang="en-US" dirty="0"/>
              <a:t>  </a:t>
            </a:r>
            <a:r>
              <a:rPr lang="en-US" dirty="0" err="1" smtClean="0"/>
              <a:t>literasi</a:t>
            </a:r>
            <a:r>
              <a:rPr lang="en-US" dirty="0" smtClean="0"/>
              <a:t> digital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literasi</a:t>
            </a:r>
            <a:r>
              <a:rPr lang="en-US" dirty="0"/>
              <a:t> 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:  </a:t>
            </a:r>
            <a:r>
              <a:rPr lang="en-US" dirty="0" err="1"/>
              <a:t>didefinisikan</a:t>
            </a:r>
            <a:r>
              <a:rPr lang="en-US" dirty="0"/>
              <a:t>  </a:t>
            </a:r>
            <a:r>
              <a:rPr lang="en-US" dirty="0" err="1"/>
              <a:t>sebagai</a:t>
            </a:r>
            <a:r>
              <a:rPr lang="en-US" dirty="0"/>
              <a:t>  </a:t>
            </a:r>
            <a:r>
              <a:rPr lang="en-US" dirty="0" err="1"/>
              <a:t>kemampuan</a:t>
            </a:r>
            <a:r>
              <a:rPr lang="en-US" dirty="0"/>
              <a:t>  </a:t>
            </a:r>
            <a:r>
              <a:rPr lang="en-US" dirty="0" err="1"/>
              <a:t>memahami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berbagai</a:t>
            </a:r>
            <a:r>
              <a:rPr lang="en-US" dirty="0"/>
              <a:t>  format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sejumlah</a:t>
            </a:r>
            <a:r>
              <a:rPr lang="en-US" dirty="0"/>
              <a:t>  </a:t>
            </a:r>
            <a:r>
              <a:rPr lang="en-US" dirty="0" err="1"/>
              <a:t>besar</a:t>
            </a:r>
            <a:r>
              <a:rPr lang="en-US" dirty="0"/>
              <a:t>  </a:t>
            </a:r>
            <a:r>
              <a:rPr lang="en-US" dirty="0" err="1"/>
              <a:t>sumber</a:t>
            </a:r>
            <a:r>
              <a:rPr lang="en-US" dirty="0"/>
              <a:t>  </a:t>
            </a:r>
            <a:r>
              <a:rPr lang="en-US" dirty="0" err="1"/>
              <a:t>daya</a:t>
            </a:r>
            <a:r>
              <a:rPr lang="en-US" dirty="0"/>
              <a:t>  </a:t>
            </a:r>
            <a:r>
              <a:rPr lang="en-US" dirty="0" err="1"/>
              <a:t>tatkala</a:t>
            </a:r>
            <a:r>
              <a:rPr lang="en-US" dirty="0"/>
              <a:t>  </a:t>
            </a:r>
            <a:r>
              <a:rPr lang="en-US" dirty="0" err="1" smtClean="0"/>
              <a:t>sumberdaya</a:t>
            </a:r>
            <a:r>
              <a:rPr lang="en-US" dirty="0" smtClean="0"/>
              <a:t>  </a:t>
            </a:r>
            <a:r>
              <a:rPr lang="en-US" dirty="0" err="1"/>
              <a:t>tersebut</a:t>
            </a:r>
            <a:r>
              <a:rPr lang="en-US" dirty="0"/>
              <a:t>  </a:t>
            </a:r>
            <a:r>
              <a:rPr lang="en-US" dirty="0" err="1"/>
              <a:t>disajikan</a:t>
            </a:r>
            <a:r>
              <a:rPr lang="en-US" dirty="0"/>
              <a:t>  </a:t>
            </a:r>
            <a:r>
              <a:rPr lang="en-US" dirty="0" err="1"/>
              <a:t>melalui</a:t>
            </a:r>
            <a:r>
              <a:rPr lang="en-US" dirty="0"/>
              <a:t>  </a:t>
            </a:r>
            <a:r>
              <a:rPr lang="en-US" dirty="0" err="1"/>
              <a:t>komputer</a:t>
            </a:r>
            <a:r>
              <a:rPr lang="en-US" dirty="0"/>
              <a:t>.  </a:t>
            </a:r>
            <a:r>
              <a:rPr lang="en-US" dirty="0" err="1"/>
              <a:t>Dengan</a:t>
            </a:r>
            <a:r>
              <a:rPr lang="en-US" dirty="0"/>
              <a:t>  </a:t>
            </a:r>
            <a:r>
              <a:rPr lang="en-US" dirty="0" err="1"/>
              <a:t>perkembangan</a:t>
            </a:r>
            <a:r>
              <a:rPr lang="en-US" dirty="0"/>
              <a:t>  internet, 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  </a:t>
            </a:r>
            <a:r>
              <a:rPr lang="en-US" dirty="0" err="1"/>
              <a:t>tidak</a:t>
            </a:r>
            <a:r>
              <a:rPr lang="en-US" dirty="0"/>
              <a:t>  </a:t>
            </a:r>
            <a:r>
              <a:rPr lang="en-US" dirty="0" err="1"/>
              <a:t>tahu</a:t>
            </a:r>
            <a:r>
              <a:rPr lang="en-US" dirty="0"/>
              <a:t>  </a:t>
            </a:r>
            <a:r>
              <a:rPr lang="en-US" dirty="0" err="1"/>
              <a:t>atau</a:t>
            </a:r>
            <a:r>
              <a:rPr lang="en-US" dirty="0"/>
              <a:t>  </a:t>
            </a:r>
            <a:r>
              <a:rPr lang="en-US" dirty="0" err="1"/>
              <a:t>tidak</a:t>
            </a:r>
            <a:r>
              <a:rPr lang="en-US" dirty="0"/>
              <a:t>  </a:t>
            </a:r>
            <a:r>
              <a:rPr lang="en-US" dirty="0" err="1"/>
              <a:t>memperdulikan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mana</a:t>
            </a:r>
            <a:r>
              <a:rPr lang="en-US" dirty="0"/>
              <a:t>  </a:t>
            </a:r>
            <a:r>
              <a:rPr lang="en-US" dirty="0" err="1"/>
              <a:t>asalnya</a:t>
            </a:r>
            <a:r>
              <a:rPr lang="en-US" dirty="0"/>
              <a:t>  </a:t>
            </a:r>
            <a:r>
              <a:rPr lang="en-US" dirty="0" err="1"/>
              <a:t>informasi</a:t>
            </a:r>
            <a:r>
              <a:rPr lang="en-US" dirty="0"/>
              <a:t>,  </a:t>
            </a:r>
            <a:r>
              <a:rPr lang="en-US" dirty="0" err="1" smtClean="0"/>
              <a:t>yangpenting</a:t>
            </a:r>
            <a:r>
              <a:rPr lang="en-US" dirty="0" smtClean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mengaksesnya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98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 smtClean="0"/>
              <a:t>populer</a:t>
            </a:r>
            <a:r>
              <a:rPr lang="en-US" dirty="0" smtClean="0"/>
              <a:t>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2005 (Davis &amp; Shaw, 2011) </a:t>
            </a:r>
            <a:endParaRPr lang="en-US" dirty="0" smtClean="0"/>
          </a:p>
          <a:p>
            <a:pPr algn="just"/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/>
              <a:t>digital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hipertekstual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bacaan</a:t>
            </a:r>
            <a:r>
              <a:rPr lang="en-US" dirty="0"/>
              <a:t>  </a:t>
            </a:r>
            <a:r>
              <a:rPr lang="en-US" dirty="0" err="1" smtClean="0"/>
              <a:t>takberurutan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 </a:t>
            </a:r>
            <a:r>
              <a:rPr lang="en-US" dirty="0" err="1"/>
              <a:t>komputer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1980an, (Davis &amp; Shaw, 2011),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hipertekstual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non-</a:t>
            </a:r>
            <a:r>
              <a:rPr lang="en-US" dirty="0" err="1"/>
              <a:t>sekuensial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nonurutan</a:t>
            </a:r>
            <a:r>
              <a:rPr lang="en-US" dirty="0"/>
              <a:t> </a:t>
            </a:r>
            <a:r>
              <a:rPr lang="en-US" dirty="0" err="1"/>
              <a:t>berbantuan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(</a:t>
            </a:r>
            <a:r>
              <a:rPr lang="en-US" dirty="0" err="1"/>
              <a:t>Bawden</a:t>
            </a:r>
            <a:r>
              <a:rPr lang="en-US" dirty="0"/>
              <a:t>, 2001). </a:t>
            </a:r>
            <a:endParaRPr lang="en-US" dirty="0" smtClean="0"/>
          </a:p>
          <a:p>
            <a:pPr algn="just"/>
            <a:r>
              <a:rPr lang="en-US" dirty="0" err="1" smtClean="0"/>
              <a:t>Gilster</a:t>
            </a:r>
            <a:r>
              <a:rPr lang="en-US" dirty="0" smtClean="0"/>
              <a:t> </a:t>
            </a:r>
            <a:r>
              <a:rPr lang="en-US" dirty="0"/>
              <a:t>(2007)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 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digital.;  </a:t>
            </a:r>
            <a:r>
              <a:rPr lang="en-US" dirty="0" err="1"/>
              <a:t>dengan</a:t>
            </a:r>
            <a:r>
              <a:rPr lang="en-US" dirty="0"/>
              <a:t> kata lain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,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format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29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Ahli</a:t>
            </a:r>
            <a:r>
              <a:rPr lang="en-US" dirty="0" smtClean="0"/>
              <a:t> lain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/>
              <a:t>digital </a:t>
            </a:r>
            <a:r>
              <a:rPr lang="en-US" dirty="0" smtClean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menautkan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. Serta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“</a:t>
            </a:r>
            <a:r>
              <a:rPr lang="en-US" dirty="0" err="1"/>
              <a:t>lunak</a:t>
            </a:r>
            <a:r>
              <a:rPr lang="en-US" dirty="0"/>
              <a:t>”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perangkaian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(</a:t>
            </a:r>
            <a:r>
              <a:rPr lang="en-US" dirty="0" err="1"/>
              <a:t>Bawden</a:t>
            </a:r>
            <a:r>
              <a:rPr lang="en-US" dirty="0"/>
              <a:t>, 2008; Martin, 2006, 2008)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425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Siberkreasi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(TIK),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, </a:t>
            </a:r>
            <a:r>
              <a:rPr lang="en-US" dirty="0" err="1"/>
              <a:t>mengevaluasi</a:t>
            </a:r>
            <a:r>
              <a:rPr lang="en-US" dirty="0"/>
              <a:t>, </a:t>
            </a:r>
            <a:r>
              <a:rPr lang="en-US" dirty="0" err="1"/>
              <a:t>memanfaatkan</a:t>
            </a:r>
            <a:r>
              <a:rPr lang="en-US" dirty="0"/>
              <a:t>,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mengkomunikasikan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/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kecakpan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teknikal</a:t>
            </a:r>
            <a:r>
              <a:rPr lang="en-US" dirty="0"/>
              <a:t>. Ada </a:t>
            </a:r>
            <a:r>
              <a:rPr lang="en-US" dirty="0" err="1"/>
              <a:t>banyak</a:t>
            </a:r>
            <a:r>
              <a:rPr lang="en-US" dirty="0"/>
              <a:t> model </a:t>
            </a:r>
            <a:r>
              <a:rPr lang="en-US" dirty="0" err="1"/>
              <a:t>kerangka</a:t>
            </a:r>
            <a:r>
              <a:rPr lang="en-US" dirty="0"/>
              <a:t> (framework)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di Internet,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ragam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model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keunikan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keunggulannya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memperkaya</a:t>
            </a:r>
            <a:r>
              <a:rPr lang="en-US" dirty="0"/>
              <a:t> </a:t>
            </a:r>
            <a:r>
              <a:rPr lang="en-US" dirty="0" err="1"/>
              <a:t>khasanah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diskursus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680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Bawden</a:t>
            </a:r>
            <a:r>
              <a:rPr lang="en-US" sz="2400" dirty="0" smtClean="0"/>
              <a:t> (2008)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literasi</a:t>
            </a:r>
            <a:r>
              <a:rPr lang="en-US" sz="2400" dirty="0" smtClean="0"/>
              <a:t> digital </a:t>
            </a:r>
            <a:r>
              <a:rPr lang="en-US" sz="2400" dirty="0" err="1" smtClean="0"/>
              <a:t>mencakup</a:t>
            </a:r>
            <a:r>
              <a:rPr lang="en-US" sz="2400" dirty="0" smtClean="0"/>
              <a:t>: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600" dirty="0" smtClean="0"/>
              <a:t>1.Tonggak </a:t>
            </a:r>
            <a:r>
              <a:rPr lang="en-US" sz="2600" dirty="0" err="1" smtClean="0"/>
              <a:t>pendukung</a:t>
            </a:r>
            <a:r>
              <a:rPr lang="en-US" sz="2600" dirty="0" smtClean="0"/>
              <a:t> yang </a:t>
            </a:r>
            <a:r>
              <a:rPr lang="en-US" sz="2600" dirty="0" err="1" smtClean="0"/>
              <a:t>terdiri</a:t>
            </a:r>
            <a:r>
              <a:rPr lang="en-US" sz="2600" dirty="0" smtClean="0"/>
              <a:t>:  </a:t>
            </a:r>
          </a:p>
          <a:p>
            <a:pPr marL="0" lvl="0" indent="0">
              <a:buNone/>
            </a:pPr>
            <a:r>
              <a:rPr lang="en-US" sz="2600" dirty="0" smtClean="0"/>
              <a:t>a. </a:t>
            </a:r>
            <a:r>
              <a:rPr lang="en-US" sz="2600" dirty="0" err="1"/>
              <a:t>literasi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 </a:t>
            </a:r>
            <a:r>
              <a:rPr lang="en-US" sz="2600" dirty="0" err="1"/>
              <a:t>sendiri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endParaRPr lang="en-US" sz="2600" dirty="0"/>
          </a:p>
          <a:p>
            <a:pPr marL="0" lvl="0" indent="0">
              <a:buNone/>
            </a:pPr>
            <a:r>
              <a:rPr lang="en-US" sz="2600" dirty="0" smtClean="0"/>
              <a:t>b. </a:t>
            </a:r>
            <a:r>
              <a:rPr lang="en-US" sz="2600" dirty="0" err="1" smtClean="0"/>
              <a:t>literasi</a:t>
            </a:r>
            <a:r>
              <a:rPr lang="en-US" sz="2600" dirty="0" smtClean="0"/>
              <a:t> </a:t>
            </a:r>
            <a:r>
              <a:rPr lang="en-US" sz="2600" dirty="0" err="1"/>
              <a:t>komputer</a:t>
            </a:r>
            <a:r>
              <a:rPr lang="en-US" sz="2600" dirty="0"/>
              <a:t>, </a:t>
            </a:r>
            <a:r>
              <a:rPr lang="en-US" sz="2600" dirty="0" err="1"/>
              <a:t>informasi</a:t>
            </a:r>
            <a:r>
              <a:rPr lang="en-US" sz="2600" dirty="0"/>
              <a:t> ,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 smtClean="0"/>
              <a:t>teknologi</a:t>
            </a:r>
            <a:r>
              <a:rPr lang="en-US" sz="2600" dirty="0" smtClean="0"/>
              <a:t> </a:t>
            </a:r>
            <a:r>
              <a:rPr lang="en-US" sz="2600" dirty="0" err="1" smtClean="0"/>
              <a:t>komunikasi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2. </a:t>
            </a:r>
            <a:r>
              <a:rPr lang="en-US" sz="2600" dirty="0" err="1"/>
              <a:t>Pengetahuan</a:t>
            </a:r>
            <a:r>
              <a:rPr lang="en-US" sz="2600" dirty="0"/>
              <a:t> </a:t>
            </a: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r>
              <a:rPr lang="en-US" sz="2600" dirty="0"/>
              <a:t> </a:t>
            </a:r>
            <a:r>
              <a:rPr lang="en-US" sz="2600" dirty="0" err="1"/>
              <a:t>terbagi</a:t>
            </a:r>
            <a:r>
              <a:rPr lang="en-US" sz="2600" dirty="0"/>
              <a:t> </a:t>
            </a:r>
            <a:r>
              <a:rPr lang="en-US" sz="2600" dirty="0" err="1"/>
              <a:t>atas</a:t>
            </a:r>
            <a:r>
              <a:rPr lang="en-US" sz="2600" dirty="0"/>
              <a:t> :</a:t>
            </a:r>
          </a:p>
          <a:p>
            <a:pPr marL="0" lvl="0" indent="0">
              <a:buNone/>
            </a:pPr>
            <a:r>
              <a:rPr lang="en-US" sz="2600" dirty="0" smtClean="0"/>
              <a:t>a. </a:t>
            </a:r>
            <a:r>
              <a:rPr lang="en-US" sz="2600" dirty="0" err="1" smtClean="0"/>
              <a:t>dunia</a:t>
            </a:r>
            <a:r>
              <a:rPr lang="en-US" sz="2600" dirty="0" smtClean="0"/>
              <a:t> </a:t>
            </a:r>
            <a:r>
              <a:rPr lang="en-US" sz="2600" dirty="0" err="1"/>
              <a:t>informasi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endParaRPr lang="en-US" sz="2600" dirty="0"/>
          </a:p>
          <a:p>
            <a:pPr marL="0" lvl="0" indent="0">
              <a:buNone/>
            </a:pPr>
            <a:r>
              <a:rPr lang="en-US" sz="2600" dirty="0" smtClean="0"/>
              <a:t>b. </a:t>
            </a:r>
            <a:r>
              <a:rPr lang="en-US" sz="2600" dirty="0" err="1" smtClean="0"/>
              <a:t>sifat</a:t>
            </a:r>
            <a:r>
              <a:rPr lang="en-US" sz="2600" dirty="0" smtClean="0"/>
              <a:t> </a:t>
            </a:r>
            <a:r>
              <a:rPr lang="en-US" sz="2600" dirty="0" err="1"/>
              <a:t>sumber</a:t>
            </a:r>
            <a:r>
              <a:rPr lang="en-US" sz="2600" dirty="0"/>
              <a:t> </a:t>
            </a:r>
            <a:r>
              <a:rPr lang="en-US" sz="2600" dirty="0" err="1"/>
              <a:t>daya</a:t>
            </a:r>
            <a:r>
              <a:rPr lang="en-US" sz="2600" dirty="0"/>
              <a:t> </a:t>
            </a:r>
            <a:r>
              <a:rPr lang="en-US" sz="2600" dirty="0" err="1" smtClean="0"/>
              <a:t>informasi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3.</a:t>
            </a:r>
            <a:r>
              <a:rPr lang="en-US" sz="2600" dirty="0"/>
              <a:t> </a:t>
            </a:r>
            <a:r>
              <a:rPr lang="en-US" sz="2600" dirty="0" err="1"/>
              <a:t>Komptensi</a:t>
            </a:r>
            <a:r>
              <a:rPr lang="en-US" sz="2600" dirty="0"/>
              <a:t> </a:t>
            </a:r>
            <a:r>
              <a:rPr lang="en-US" sz="2600" dirty="0" err="1"/>
              <a:t>berupa</a:t>
            </a:r>
            <a:r>
              <a:rPr lang="en-US" sz="2600" dirty="0"/>
              <a:t> :</a:t>
            </a:r>
          </a:p>
          <a:p>
            <a:pPr marL="0" lvl="0" indent="0">
              <a:buNone/>
            </a:pPr>
            <a:r>
              <a:rPr lang="en-US" sz="2600" dirty="0" err="1" smtClean="0"/>
              <a:t>a.pemahaman</a:t>
            </a:r>
            <a:r>
              <a:rPr lang="en-US" sz="2600" dirty="0" smtClean="0"/>
              <a:t> </a:t>
            </a:r>
            <a:r>
              <a:rPr lang="en-US" sz="2600" dirty="0"/>
              <a:t>format digital </a:t>
            </a:r>
            <a:r>
              <a:rPr lang="en-US" sz="2600" dirty="0" err="1"/>
              <a:t>dan</a:t>
            </a:r>
            <a:r>
              <a:rPr lang="en-US" sz="2600" dirty="0"/>
              <a:t> non digital</a:t>
            </a:r>
          </a:p>
          <a:p>
            <a:pPr marL="0" lvl="0" indent="0">
              <a:buNone/>
            </a:pPr>
            <a:r>
              <a:rPr lang="en-US" sz="2600" dirty="0" err="1" smtClean="0"/>
              <a:t>b.penciptaan</a:t>
            </a:r>
            <a:r>
              <a:rPr lang="en-US" sz="2600" dirty="0" smtClean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komunikasi</a:t>
            </a:r>
            <a:r>
              <a:rPr lang="en-US" sz="2600" dirty="0"/>
              <a:t> </a:t>
            </a:r>
            <a:r>
              <a:rPr lang="en-US" sz="2600" dirty="0" err="1"/>
              <a:t>informasi</a:t>
            </a:r>
            <a:r>
              <a:rPr lang="en-US" sz="2600" dirty="0"/>
              <a:t> digital</a:t>
            </a:r>
          </a:p>
          <a:p>
            <a:pPr marL="0" lvl="0" indent="0">
              <a:buNone/>
            </a:pPr>
            <a:r>
              <a:rPr lang="en-US" sz="2600" dirty="0" err="1" smtClean="0"/>
              <a:t>c.Evaluasi</a:t>
            </a:r>
            <a:r>
              <a:rPr lang="en-US" sz="2600" dirty="0" smtClean="0"/>
              <a:t> </a:t>
            </a:r>
            <a:r>
              <a:rPr lang="en-US" sz="2600" dirty="0" err="1"/>
              <a:t>informasi</a:t>
            </a:r>
            <a:endParaRPr lang="en-US" sz="2600" dirty="0"/>
          </a:p>
          <a:p>
            <a:pPr marL="0" lvl="0" indent="0">
              <a:buNone/>
            </a:pPr>
            <a:r>
              <a:rPr lang="en-US" sz="2600" dirty="0" err="1" smtClean="0"/>
              <a:t>d.Perakitan</a:t>
            </a:r>
            <a:r>
              <a:rPr lang="en-US" sz="2600" dirty="0" smtClean="0"/>
              <a:t> </a:t>
            </a:r>
            <a:r>
              <a:rPr lang="en-US" sz="2600" dirty="0" err="1"/>
              <a:t>engetahuan</a:t>
            </a:r>
            <a:endParaRPr lang="en-US" sz="2600" dirty="0"/>
          </a:p>
          <a:p>
            <a:pPr marL="0" lvl="0" indent="0">
              <a:buNone/>
            </a:pPr>
            <a:r>
              <a:rPr lang="en-US" sz="2600" dirty="0" err="1" smtClean="0"/>
              <a:t>e.Literasi</a:t>
            </a:r>
            <a:r>
              <a:rPr lang="en-US" sz="2600" dirty="0" smtClean="0"/>
              <a:t> </a:t>
            </a:r>
            <a:r>
              <a:rPr lang="en-US" sz="2600" dirty="0" err="1"/>
              <a:t>informasi</a:t>
            </a:r>
            <a:endParaRPr lang="en-US" sz="2600" dirty="0"/>
          </a:p>
          <a:p>
            <a:pPr marL="0" lvl="0" indent="0">
              <a:buNone/>
            </a:pPr>
            <a:r>
              <a:rPr lang="en-US" sz="2600" dirty="0" err="1" smtClean="0"/>
              <a:t>f.Literasi</a:t>
            </a:r>
            <a:r>
              <a:rPr lang="en-US" sz="2600" dirty="0" smtClean="0"/>
              <a:t> </a:t>
            </a:r>
            <a:r>
              <a:rPr lang="en-US" sz="2600" dirty="0"/>
              <a:t>media</a:t>
            </a:r>
          </a:p>
          <a:p>
            <a:pPr marL="0" lvl="0" indent="0">
              <a:buNone/>
            </a:pPr>
            <a:r>
              <a:rPr lang="en-US" sz="2400" dirty="0" smtClean="0"/>
              <a:t>4.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perspektif</a:t>
            </a:r>
            <a:endParaRPr lang="en-US" sz="2400" dirty="0"/>
          </a:p>
          <a:p>
            <a:pPr marL="0" lvl="0" indent="0">
              <a:buNone/>
            </a:pPr>
            <a:endParaRPr lang="en-US" sz="2800" dirty="0"/>
          </a:p>
          <a:p>
            <a:pPr marL="400050" lvl="1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36489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57</TotalTime>
  <Words>1195</Words>
  <Application>Microsoft Office PowerPoint</Application>
  <PresentationFormat>On-screen Show (4:3)</PresentationFormat>
  <Paragraphs>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Technic</vt:lpstr>
      <vt:lpstr>Konsep literasi media dan literasi digital</vt:lpstr>
      <vt:lpstr>Literasi media </vt:lpstr>
      <vt:lpstr>PowerPoint Presentation</vt:lpstr>
      <vt:lpstr>PowerPoint Presentation</vt:lpstr>
      <vt:lpstr>Literasi Digital</vt:lpstr>
      <vt:lpstr>PowerPoint Presentation</vt:lpstr>
      <vt:lpstr>PowerPoint Presentation</vt:lpstr>
      <vt:lpstr>Menurut Siberkreasi</vt:lpstr>
      <vt:lpstr>Menurut Bawden (2008) komponen literasi digital mencakup: </vt:lpstr>
      <vt:lpstr>Kerangka Literasi Digital Indonesia menurut ICT Watch</vt:lpstr>
      <vt:lpstr>PowerPoint Presentation</vt:lpstr>
      <vt:lpstr>PowerPoint Presentation</vt:lpstr>
      <vt:lpstr>PowerPoint Presentation</vt:lpstr>
      <vt:lpstr>Apakah perlindungan data pribadi ?</vt:lpstr>
      <vt:lpstr>Contohnya:</vt:lpstr>
      <vt:lpstr>Bagaimana caranya?</vt:lpstr>
      <vt:lpstr>Mengapa data pribadi harus dilindungi? </vt:lpstr>
      <vt:lpstr>Contoh kasus : surat yang ditulis oleh Priyo Pratomo (detik.com, 26 Februari 2016</vt:lpstr>
      <vt:lpstr>Keamanan daring</vt:lpstr>
      <vt:lpstr>Privasi individu 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literasi media dan literasi digital</dc:title>
  <dc:creator>BU FAJAR</dc:creator>
  <cp:lastModifiedBy>BU FAJAR</cp:lastModifiedBy>
  <cp:revision>8</cp:revision>
  <dcterms:created xsi:type="dcterms:W3CDTF">2017-10-17T15:12:21Z</dcterms:created>
  <dcterms:modified xsi:type="dcterms:W3CDTF">2018-10-16T13:06:12Z</dcterms:modified>
</cp:coreProperties>
</file>