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62" r:id="rId6"/>
    <p:sldId id="259" r:id="rId7"/>
    <p:sldId id="263" r:id="rId8"/>
    <p:sldId id="260"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73E16663-5AD8-464F-9F77-92953136524F}" type="datetimeFigureOut">
              <a:rPr lang="id-ID" smtClean="0"/>
              <a:t>26/11/2018</a:t>
            </a:fld>
            <a:endParaRPr lang="id-ID"/>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8C1FBFC1-7979-4C2B-8762-249ABCAC9891}" type="slidenum">
              <a:rPr lang="id-ID" smtClean="0"/>
              <a:t>‹#›</a:t>
            </a:fld>
            <a:endParaRPr lang="id-ID"/>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id-ID"/>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E16663-5AD8-464F-9F77-92953136524F}" type="datetimeFigureOut">
              <a:rPr lang="id-ID" smtClean="0"/>
              <a:t>26/11/2018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1FBFC1-7979-4C2B-8762-249ABCAC989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E16663-5AD8-464F-9F77-92953136524F}" type="datetimeFigureOut">
              <a:rPr lang="id-ID" smtClean="0"/>
              <a:t>26/11/2018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8C1FBFC1-7979-4C2B-8762-249ABCAC989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E16663-5AD8-464F-9F77-92953136524F}" type="datetimeFigureOut">
              <a:rPr lang="id-ID" smtClean="0"/>
              <a:t>26/11/2018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C1FBFC1-7979-4C2B-8762-249ABCAC9891}" type="slidenum">
              <a:rPr lang="id-ID" smtClean="0"/>
              <a:t>‹#›</a:t>
            </a:fld>
            <a:endParaRPr lang="id-ID"/>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73E16663-5AD8-464F-9F77-92953136524F}" type="datetimeFigureOut">
              <a:rPr lang="id-ID" smtClean="0"/>
              <a:t>26/11/2018</a:t>
            </a:fld>
            <a:endParaRPr lang="id-ID"/>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8C1FBFC1-7979-4C2B-8762-249ABCAC9891}" type="slidenum">
              <a:rPr lang="id-ID" smtClean="0"/>
              <a:t>‹#›</a:t>
            </a:fld>
            <a:endParaRPr lang="id-ID"/>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id-ID"/>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3E16663-5AD8-464F-9F77-92953136524F}" type="datetimeFigureOut">
              <a:rPr lang="id-ID" smtClean="0"/>
              <a:t>26/11/2018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C1FBFC1-7979-4C2B-8762-249ABCAC9891}"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3E16663-5AD8-464F-9F77-92953136524F}" type="datetimeFigureOut">
              <a:rPr lang="id-ID" smtClean="0"/>
              <a:t>26/11/2018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C1FBFC1-7979-4C2B-8762-249ABCAC9891}"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3E16663-5AD8-464F-9F77-92953136524F}" type="datetimeFigureOut">
              <a:rPr lang="id-ID" smtClean="0"/>
              <a:t>26/11/2018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C1FBFC1-7979-4C2B-8762-249ABCAC9891}" type="slidenum">
              <a:rPr lang="id-ID" smtClean="0"/>
              <a:t>‹#›</a:t>
            </a:fld>
            <a:endParaRPr lang="id-ID"/>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3E16663-5AD8-464F-9F77-92953136524F}" type="datetimeFigureOut">
              <a:rPr lang="id-ID" smtClean="0"/>
              <a:t>26/11/2018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C1FBFC1-7979-4C2B-8762-249ABCAC989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E16663-5AD8-464F-9F77-92953136524F}" type="datetimeFigureOut">
              <a:rPr lang="id-ID" smtClean="0"/>
              <a:t>26/11/2018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8C1FBFC1-7979-4C2B-8762-249ABCAC9891}" type="slidenum">
              <a:rPr lang="id-ID" smtClean="0"/>
              <a:t>‹#›</a:t>
            </a:fld>
            <a:endParaRPr lang="id-ID"/>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E16663-5AD8-464F-9F77-92953136524F}" type="datetimeFigureOut">
              <a:rPr lang="id-ID" smtClean="0"/>
              <a:t>26/11/2018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C1FBFC1-7979-4C2B-8762-249ABCAC9891}" type="slidenum">
              <a:rPr lang="id-ID" smtClean="0"/>
              <a:t>‹#›</a:t>
            </a:fld>
            <a:endParaRPr lang="id-ID"/>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73E16663-5AD8-464F-9F77-92953136524F}" type="datetimeFigureOut">
              <a:rPr lang="id-ID" smtClean="0"/>
              <a:t>26/11/2018</a:t>
            </a:fld>
            <a:endParaRPr lang="id-ID"/>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id-ID"/>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8C1FBFC1-7979-4C2B-8762-249ABCAC9891}"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23728" y="4221088"/>
            <a:ext cx="4680520" cy="1080120"/>
          </a:xfrm>
        </p:spPr>
        <p:txBody>
          <a:bodyPr>
            <a:normAutofit/>
          </a:bodyPr>
          <a:lstStyle/>
          <a:p>
            <a:r>
              <a:rPr lang="id-ID" sz="2400" dirty="0" smtClean="0"/>
              <a:t>FATIH GAMA ABISONO</a:t>
            </a:r>
          </a:p>
          <a:p>
            <a:r>
              <a:rPr lang="id-ID" sz="2400" dirty="0" smtClean="0"/>
              <a:t>STPMD “APMD”</a:t>
            </a:r>
            <a:endParaRPr lang="id-ID" sz="2400" dirty="0"/>
          </a:p>
        </p:txBody>
      </p:sp>
      <p:sp>
        <p:nvSpPr>
          <p:cNvPr id="2" name="Title 1"/>
          <p:cNvSpPr>
            <a:spLocks noGrp="1"/>
          </p:cNvSpPr>
          <p:nvPr>
            <p:ph type="title"/>
          </p:nvPr>
        </p:nvSpPr>
        <p:spPr/>
        <p:txBody>
          <a:bodyPr/>
          <a:lstStyle/>
          <a:p>
            <a:r>
              <a:rPr lang="id-ID" dirty="0" smtClean="0"/>
              <a:t>IDEOLOGI POLITIK</a:t>
            </a:r>
            <a:endParaRPr lang="id-ID" dirty="0"/>
          </a:p>
        </p:txBody>
      </p:sp>
    </p:spTree>
    <p:extLst>
      <p:ext uri="{BB962C8B-B14F-4D97-AF65-F5344CB8AC3E}">
        <p14:creationId xmlns:p14="http://schemas.microsoft.com/office/powerpoint/2010/main" val="2695570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sz="2800" dirty="0" smtClean="0"/>
              <a:t>Fungsi </a:t>
            </a:r>
            <a:r>
              <a:rPr lang="id-ID" sz="2800" dirty="0"/>
              <a:t>pemerintahan dalam negara diminimalisasi hingga muncul istilah negara sebagai watchdog. </a:t>
            </a:r>
            <a:endParaRPr lang="id-ID" sz="2800" dirty="0" smtClean="0"/>
          </a:p>
          <a:p>
            <a:r>
              <a:rPr lang="id-ID" sz="2800" dirty="0" smtClean="0"/>
              <a:t>Nilai-nilai </a:t>
            </a:r>
            <a:r>
              <a:rPr lang="id-ID" sz="2800" dirty="0"/>
              <a:t>doktrin yang diutamakan adalah kebebasan individu. </a:t>
            </a:r>
          </a:p>
        </p:txBody>
      </p:sp>
      <p:sp>
        <p:nvSpPr>
          <p:cNvPr id="3" name="Title 2"/>
          <p:cNvSpPr>
            <a:spLocks noGrp="1"/>
          </p:cNvSpPr>
          <p:nvPr>
            <p:ph type="title"/>
          </p:nvPr>
        </p:nvSpPr>
        <p:spPr/>
        <p:txBody>
          <a:bodyPr/>
          <a:lstStyle/>
          <a:p>
            <a:r>
              <a:rPr lang="id-ID" dirty="0"/>
              <a:t>Liberalisme Klasik </a:t>
            </a:r>
            <a:br>
              <a:rPr lang="id-ID" dirty="0"/>
            </a:br>
            <a:endParaRPr lang="id-ID" dirty="0"/>
          </a:p>
        </p:txBody>
      </p:sp>
    </p:spTree>
    <p:extLst>
      <p:ext uri="{BB962C8B-B14F-4D97-AF65-F5344CB8AC3E}">
        <p14:creationId xmlns:p14="http://schemas.microsoft.com/office/powerpoint/2010/main" val="546323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sz="2800" dirty="0" smtClean="0"/>
              <a:t>Sosialisme </a:t>
            </a:r>
            <a:r>
              <a:rPr lang="id-ID" sz="2800" dirty="0"/>
              <a:t>adalah sebuah teori politik dengan ajaran utama seperti kepemilikan kolektif atas alat-alat produksi dan pertukaran pasar harus digantikan oleh bentuk distribusi lain yang didasarkan pada kebutuhan sosial</a:t>
            </a:r>
            <a:r>
              <a:rPr lang="id-ID" dirty="0"/>
              <a:t>. </a:t>
            </a:r>
          </a:p>
        </p:txBody>
      </p:sp>
      <p:sp>
        <p:nvSpPr>
          <p:cNvPr id="3" name="Title 2"/>
          <p:cNvSpPr>
            <a:spLocks noGrp="1"/>
          </p:cNvSpPr>
          <p:nvPr>
            <p:ph type="title"/>
          </p:nvPr>
        </p:nvSpPr>
        <p:spPr/>
        <p:txBody>
          <a:bodyPr/>
          <a:lstStyle/>
          <a:p>
            <a:r>
              <a:rPr lang="id-ID" dirty="0"/>
              <a:t>Sosialisme </a:t>
            </a:r>
            <a:br>
              <a:rPr lang="id-ID" dirty="0"/>
            </a:br>
            <a:endParaRPr lang="id-ID" dirty="0"/>
          </a:p>
        </p:txBody>
      </p:sp>
    </p:spTree>
    <p:extLst>
      <p:ext uri="{BB962C8B-B14F-4D97-AF65-F5344CB8AC3E}">
        <p14:creationId xmlns:p14="http://schemas.microsoft.com/office/powerpoint/2010/main" val="2484427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Berasal </a:t>
            </a:r>
            <a:r>
              <a:rPr lang="id-ID" dirty="0"/>
              <a:t>ketika Karl Marx dan Frederick Engels menulis Communist Manifesto. </a:t>
            </a:r>
            <a:endParaRPr lang="id-ID" dirty="0" smtClean="0"/>
          </a:p>
          <a:p>
            <a:r>
              <a:rPr lang="id-ID" dirty="0" smtClean="0"/>
              <a:t>Kemenangan </a:t>
            </a:r>
            <a:r>
              <a:rPr lang="id-ID" dirty="0"/>
              <a:t>revolusioner atas kapitalisme akan mengantarkan sosialisme. </a:t>
            </a:r>
            <a:endParaRPr lang="id-ID" dirty="0" smtClean="0"/>
          </a:p>
          <a:p>
            <a:r>
              <a:rPr lang="id-ID" dirty="0" smtClean="0"/>
              <a:t>Pada </a:t>
            </a:r>
            <a:r>
              <a:rPr lang="id-ID" dirty="0"/>
              <a:t>tahap awal, setiap orang akan bekerja menurut kemampuannya untuk kebaikan bersama tetapi penghargaan kurang lebih akan setara dengan sumbangannya kepada masyarakat. </a:t>
            </a:r>
            <a:endParaRPr lang="id-ID" dirty="0" smtClean="0"/>
          </a:p>
          <a:p>
            <a:r>
              <a:rPr lang="id-ID" dirty="0" smtClean="0"/>
              <a:t>Pada </a:t>
            </a:r>
            <a:r>
              <a:rPr lang="id-ID" dirty="0"/>
              <a:t>fase kedua atau komunisme, produksi barang-barang akan mencapai puncak sedemikian rupa sehingga setiap orang dihargai sesuai dengan kebutuhannya. </a:t>
            </a:r>
            <a:endParaRPr lang="id-ID" dirty="0" smtClean="0"/>
          </a:p>
          <a:p>
            <a:r>
              <a:rPr lang="id-ID" dirty="0" smtClean="0"/>
              <a:t>Negara </a:t>
            </a:r>
            <a:r>
              <a:rPr lang="id-ID" dirty="0"/>
              <a:t>akan melemah dan semua instrumen kekerasan dan penindasan akan lenyap. </a:t>
            </a:r>
          </a:p>
        </p:txBody>
      </p:sp>
      <p:sp>
        <p:nvSpPr>
          <p:cNvPr id="3" name="Title 2"/>
          <p:cNvSpPr>
            <a:spLocks noGrp="1"/>
          </p:cNvSpPr>
          <p:nvPr>
            <p:ph type="title"/>
          </p:nvPr>
        </p:nvSpPr>
        <p:spPr/>
        <p:txBody>
          <a:bodyPr/>
          <a:lstStyle/>
          <a:p>
            <a:r>
              <a:rPr lang="id-ID" dirty="0"/>
              <a:t>Komunisme </a:t>
            </a:r>
            <a:br>
              <a:rPr lang="id-ID" dirty="0"/>
            </a:br>
            <a:endParaRPr lang="id-ID" dirty="0"/>
          </a:p>
        </p:txBody>
      </p:sp>
    </p:spTree>
    <p:extLst>
      <p:ext uri="{BB962C8B-B14F-4D97-AF65-F5344CB8AC3E}">
        <p14:creationId xmlns:p14="http://schemas.microsoft.com/office/powerpoint/2010/main" val="181180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45720" indent="0">
              <a:buNone/>
            </a:pPr>
            <a:r>
              <a:rPr lang="id-ID" dirty="0"/>
              <a:t>Anthony Giddens membuat karakteristik penganut ideologi neo liberalisme yang berkembang di Eropa Barat dengan paham welfare state-nya adalah:</a:t>
            </a:r>
            <a:r>
              <a:rPr lang="id-ID" dirty="0" smtClean="0"/>
              <a:t> </a:t>
            </a:r>
            <a:endParaRPr lang="id-ID" dirty="0"/>
          </a:p>
          <a:p>
            <a:r>
              <a:rPr lang="id-ID" dirty="0" smtClean="0"/>
              <a:t>Peranan </a:t>
            </a:r>
            <a:r>
              <a:rPr lang="id-ID" dirty="0"/>
              <a:t>negara minimal. </a:t>
            </a:r>
            <a:endParaRPr lang="id-ID" dirty="0" smtClean="0"/>
          </a:p>
          <a:p>
            <a:r>
              <a:rPr lang="id-ID" dirty="0" smtClean="0"/>
              <a:t>Masyarakat sipil otonom</a:t>
            </a:r>
            <a:r>
              <a:rPr lang="id-ID" dirty="0"/>
              <a:t>. </a:t>
            </a:r>
            <a:endParaRPr lang="id-ID" dirty="0" smtClean="0"/>
          </a:p>
          <a:p>
            <a:r>
              <a:rPr lang="id-ID" dirty="0" smtClean="0"/>
              <a:t>Fundamentalisme </a:t>
            </a:r>
            <a:r>
              <a:rPr lang="id-ID" dirty="0"/>
              <a:t>pasar. </a:t>
            </a:r>
            <a:endParaRPr lang="id-ID" dirty="0" smtClean="0"/>
          </a:p>
          <a:p>
            <a:r>
              <a:rPr lang="id-ID" dirty="0" smtClean="0"/>
              <a:t>Otoritarianisme </a:t>
            </a:r>
            <a:r>
              <a:rPr lang="id-ID" dirty="0"/>
              <a:t>moral plus individualisme ekonomi yang </a:t>
            </a:r>
            <a:r>
              <a:rPr lang="id-ID" dirty="0" smtClean="0"/>
              <a:t>kuat.</a:t>
            </a:r>
          </a:p>
          <a:p>
            <a:r>
              <a:rPr lang="id-ID" dirty="0" smtClean="0"/>
              <a:t>Kemudahan </a:t>
            </a:r>
            <a:r>
              <a:rPr lang="id-ID" dirty="0"/>
              <a:t>pasar tenaga kerja. </a:t>
            </a:r>
          </a:p>
          <a:p>
            <a:r>
              <a:rPr lang="id-ID" dirty="0" smtClean="0"/>
              <a:t>Penerimaan </a:t>
            </a:r>
            <a:r>
              <a:rPr lang="id-ID" dirty="0"/>
              <a:t>ketidaksamaan. </a:t>
            </a:r>
            <a:endParaRPr lang="id-ID" dirty="0" smtClean="0"/>
          </a:p>
          <a:p>
            <a:r>
              <a:rPr lang="id-ID" dirty="0" smtClean="0"/>
              <a:t>Nasionalisme </a:t>
            </a:r>
            <a:r>
              <a:rPr lang="id-ID" dirty="0"/>
              <a:t>tradisional. </a:t>
            </a:r>
            <a:endParaRPr lang="id-ID" dirty="0" smtClean="0"/>
          </a:p>
          <a:p>
            <a:r>
              <a:rPr lang="id-ID" dirty="0" smtClean="0"/>
              <a:t>Negara </a:t>
            </a:r>
            <a:r>
              <a:rPr lang="id-ID" dirty="0"/>
              <a:t>kesejahteraan sebagai jaring pengaman. </a:t>
            </a:r>
            <a:endParaRPr lang="id-ID" dirty="0" smtClean="0"/>
          </a:p>
          <a:p>
            <a:r>
              <a:rPr lang="id-ID" dirty="0" smtClean="0"/>
              <a:t>Modernisasi </a:t>
            </a:r>
            <a:r>
              <a:rPr lang="id-ID" dirty="0"/>
              <a:t>linear. </a:t>
            </a:r>
            <a:endParaRPr lang="id-ID" dirty="0" smtClean="0"/>
          </a:p>
          <a:p>
            <a:r>
              <a:rPr lang="id-ID" dirty="0" smtClean="0"/>
              <a:t>Kesadaran </a:t>
            </a:r>
            <a:r>
              <a:rPr lang="id-ID" dirty="0"/>
              <a:t>ekologis yang rendah. </a:t>
            </a:r>
            <a:endParaRPr lang="id-ID" dirty="0" smtClean="0"/>
          </a:p>
          <a:p>
            <a:r>
              <a:rPr lang="id-ID" dirty="0" smtClean="0"/>
              <a:t>Teori </a:t>
            </a:r>
            <a:r>
              <a:rPr lang="id-ID" dirty="0"/>
              <a:t>relasi tentang tatanan internasional. </a:t>
            </a:r>
          </a:p>
        </p:txBody>
      </p:sp>
      <p:sp>
        <p:nvSpPr>
          <p:cNvPr id="3" name="Title 2"/>
          <p:cNvSpPr>
            <a:spLocks noGrp="1"/>
          </p:cNvSpPr>
          <p:nvPr>
            <p:ph type="title"/>
          </p:nvPr>
        </p:nvSpPr>
        <p:spPr/>
        <p:txBody>
          <a:bodyPr/>
          <a:lstStyle/>
          <a:p>
            <a:r>
              <a:rPr lang="id-ID" dirty="0"/>
              <a:t>Neo Liberalisme</a:t>
            </a:r>
          </a:p>
        </p:txBody>
      </p:sp>
    </p:spTree>
    <p:extLst>
      <p:ext uri="{BB962C8B-B14F-4D97-AF65-F5344CB8AC3E}">
        <p14:creationId xmlns:p14="http://schemas.microsoft.com/office/powerpoint/2010/main" val="2814905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sz="2400" dirty="0" smtClean="0"/>
              <a:t>Ketakutan </a:t>
            </a:r>
            <a:r>
              <a:rPr lang="id-ID" sz="2400" dirty="0"/>
              <a:t>terhadap perubahan yang tiba-tiba dan </a:t>
            </a:r>
            <a:r>
              <a:rPr lang="id-ID" sz="2400" dirty="0" smtClean="0"/>
              <a:t>dahsyat.</a:t>
            </a:r>
          </a:p>
          <a:p>
            <a:r>
              <a:rPr lang="id-ID" sz="2400" dirty="0" smtClean="0"/>
              <a:t>Penghormatan </a:t>
            </a:r>
            <a:r>
              <a:rPr lang="id-ID" sz="2400" dirty="0"/>
              <a:t>terhadap pranata dan peraturan yang telah </a:t>
            </a:r>
            <a:endParaRPr lang="id-ID" sz="2400" dirty="0" smtClean="0"/>
          </a:p>
          <a:p>
            <a:r>
              <a:rPr lang="id-ID" sz="2400" dirty="0" smtClean="0"/>
              <a:t>Dukungan </a:t>
            </a:r>
            <a:r>
              <a:rPr lang="id-ID" sz="2400" dirty="0"/>
              <a:t>terhadap elit dan hierarki. </a:t>
            </a:r>
            <a:endParaRPr lang="id-ID" sz="2400" dirty="0" smtClean="0"/>
          </a:p>
          <a:p>
            <a:r>
              <a:rPr lang="id-ID" sz="2400" dirty="0" smtClean="0"/>
              <a:t>Ketidakpercayaan </a:t>
            </a:r>
            <a:r>
              <a:rPr lang="id-ID" sz="2400" dirty="0"/>
              <a:t>umum terhadap teori yang berlawanan dengan deduksi empiris.</a:t>
            </a:r>
          </a:p>
        </p:txBody>
      </p:sp>
      <p:sp>
        <p:nvSpPr>
          <p:cNvPr id="3" name="Title 2"/>
          <p:cNvSpPr>
            <a:spLocks noGrp="1"/>
          </p:cNvSpPr>
          <p:nvPr>
            <p:ph type="title"/>
          </p:nvPr>
        </p:nvSpPr>
        <p:spPr/>
        <p:txBody>
          <a:bodyPr/>
          <a:lstStyle/>
          <a:p>
            <a:r>
              <a:rPr lang="id-ID" dirty="0"/>
              <a:t>Konservatisme </a:t>
            </a:r>
            <a:br>
              <a:rPr lang="id-ID" dirty="0"/>
            </a:br>
            <a:endParaRPr lang="id-ID" dirty="0"/>
          </a:p>
        </p:txBody>
      </p:sp>
    </p:spTree>
    <p:extLst>
      <p:ext uri="{BB962C8B-B14F-4D97-AF65-F5344CB8AC3E}">
        <p14:creationId xmlns:p14="http://schemas.microsoft.com/office/powerpoint/2010/main" val="2478233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Kemunculan </a:t>
            </a:r>
            <a:r>
              <a:rPr lang="id-ID" dirty="0"/>
              <a:t>fasisme merupakan dampak negatif dari industrialisasi, modernisasi, dan demokratisasi. </a:t>
            </a:r>
            <a:endParaRPr lang="id-ID" dirty="0" smtClean="0"/>
          </a:p>
          <a:p>
            <a:r>
              <a:rPr lang="id-ID" dirty="0" smtClean="0"/>
              <a:t>Fasisme </a:t>
            </a:r>
            <a:r>
              <a:rPr lang="id-ID" dirty="0"/>
              <a:t>merupakan reaksi terhadap berbagai kesenjangan, penderitaan berkepanjangan, rasa ketakutan, akan ketiadaan harapan masa depan yang lebih baik. </a:t>
            </a:r>
          </a:p>
          <a:p>
            <a:r>
              <a:rPr lang="id-ID" dirty="0" smtClean="0"/>
              <a:t>Fasisme </a:t>
            </a:r>
            <a:r>
              <a:rPr lang="id-ID" dirty="0"/>
              <a:t>merupakan percampuran berbagai gagasan ras, agama, ekonomi, sosial, dan moralitas akar-akar filosofis. </a:t>
            </a:r>
            <a:endParaRPr lang="id-ID" dirty="0" smtClean="0"/>
          </a:p>
          <a:p>
            <a:r>
              <a:rPr lang="id-ID" dirty="0" smtClean="0"/>
              <a:t>Fasisme </a:t>
            </a:r>
            <a:r>
              <a:rPr lang="id-ID" dirty="0"/>
              <a:t>muncul dalam masyarakat yang telah maju (developed country) dan makmur serta telah mengalami proses industrialisasi dan modernisasi yang pesat serta relatif berhasil mengembangkan teknologi tinggi namun mengalami kegagalan demokratisasi. </a:t>
            </a:r>
          </a:p>
        </p:txBody>
      </p:sp>
      <p:sp>
        <p:nvSpPr>
          <p:cNvPr id="3" name="Title 2"/>
          <p:cNvSpPr>
            <a:spLocks noGrp="1"/>
          </p:cNvSpPr>
          <p:nvPr>
            <p:ph type="title"/>
          </p:nvPr>
        </p:nvSpPr>
        <p:spPr/>
        <p:txBody>
          <a:bodyPr/>
          <a:lstStyle/>
          <a:p>
            <a:r>
              <a:rPr lang="id-ID" dirty="0" smtClean="0"/>
              <a:t>FASISME</a:t>
            </a:r>
            <a:endParaRPr lang="id-ID" dirty="0"/>
          </a:p>
        </p:txBody>
      </p:sp>
    </p:spTree>
    <p:extLst>
      <p:ext uri="{BB962C8B-B14F-4D97-AF65-F5344CB8AC3E}">
        <p14:creationId xmlns:p14="http://schemas.microsoft.com/office/powerpoint/2010/main" val="2658809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a:t>Gagasan mengenai superioritas ras. Gagasan Gobineau mengenai hierarki ras, yang tertinggi adalah kulit putih, kemudian kulit kuning, dan terakhir kulit </a:t>
            </a:r>
            <a:r>
              <a:rPr lang="id-ID" dirty="0" smtClean="0"/>
              <a:t>hitam. </a:t>
            </a:r>
          </a:p>
          <a:p>
            <a:r>
              <a:rPr lang="id-ID" dirty="0" smtClean="0"/>
              <a:t>Anti-semitisme</a:t>
            </a:r>
            <a:r>
              <a:rPr lang="id-ID" dirty="0"/>
              <a:t>. Mitos ras itu melahirkan sikap-sikap kebencian terhadap ras lain, khususnya Yahudi. </a:t>
            </a:r>
            <a:endParaRPr lang="id-ID" dirty="0" smtClean="0"/>
          </a:p>
          <a:p>
            <a:r>
              <a:rPr lang="id-ID" dirty="0" smtClean="0"/>
              <a:t>Totalitarianisme</a:t>
            </a:r>
            <a:r>
              <a:rPr lang="id-ID" dirty="0"/>
              <a:t>. Fasisme tidak hanya meliputi suatu sistem organisasi politik atau pemerintahan, melainkan juga keseluruhan kehendak (will), pemikiran (thought), dan perasaan (feelings) suatu bangsa. </a:t>
            </a:r>
          </a:p>
        </p:txBody>
      </p:sp>
      <p:sp>
        <p:nvSpPr>
          <p:cNvPr id="3" name="Title 2"/>
          <p:cNvSpPr>
            <a:spLocks noGrp="1"/>
          </p:cNvSpPr>
          <p:nvPr>
            <p:ph type="title"/>
          </p:nvPr>
        </p:nvSpPr>
        <p:spPr/>
        <p:txBody>
          <a:bodyPr/>
          <a:lstStyle/>
          <a:p>
            <a:r>
              <a:rPr lang="id-ID" smtClean="0"/>
              <a:t>FASISME</a:t>
            </a:r>
            <a:endParaRPr lang="id-ID"/>
          </a:p>
        </p:txBody>
      </p:sp>
    </p:spTree>
    <p:extLst>
      <p:ext uri="{BB962C8B-B14F-4D97-AF65-F5344CB8AC3E}">
        <p14:creationId xmlns:p14="http://schemas.microsoft.com/office/powerpoint/2010/main" val="2668722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id-ID" dirty="0"/>
              <a:t>Kumpulan gagasan yang secara logis berkaitan dan mengidentifikasi prinsip-prinsip atau nilai-nilai yang memberi keabsahan bagi institusi politik dan prilaku (Carlton C. Rodee). </a:t>
            </a:r>
            <a:endParaRPr lang="id-ID" dirty="0" smtClean="0"/>
          </a:p>
          <a:p>
            <a:pPr lvl="0"/>
            <a:r>
              <a:rPr lang="en-US" i="1" dirty="0"/>
              <a:t>“Program yang </a:t>
            </a:r>
            <a:r>
              <a:rPr lang="en-US" i="1" dirty="0" err="1"/>
              <a:t>dapat</a:t>
            </a:r>
            <a:r>
              <a:rPr lang="en-US" i="1" dirty="0"/>
              <a:t> </a:t>
            </a:r>
            <a:r>
              <a:rPr lang="en-US" i="1" dirty="0" err="1"/>
              <a:t>diharapkan</a:t>
            </a:r>
            <a:r>
              <a:rPr lang="en-US" i="1" dirty="0"/>
              <a:t> </a:t>
            </a:r>
            <a:r>
              <a:rPr lang="en-US" i="1" dirty="0" err="1"/>
              <a:t>membawa</a:t>
            </a:r>
            <a:r>
              <a:rPr lang="en-US" i="1" dirty="0"/>
              <a:t> </a:t>
            </a:r>
            <a:r>
              <a:rPr lang="en-US" i="1" dirty="0" err="1"/>
              <a:t>perubahan</a:t>
            </a:r>
            <a:r>
              <a:rPr lang="en-US" i="1" dirty="0"/>
              <a:t> </a:t>
            </a:r>
            <a:r>
              <a:rPr lang="en-US" i="1" dirty="0" err="1"/>
              <a:t>institusional</a:t>
            </a:r>
            <a:r>
              <a:rPr lang="en-US" i="1" dirty="0"/>
              <a:t> </a:t>
            </a:r>
            <a:r>
              <a:rPr lang="en-US" i="1" dirty="0" err="1"/>
              <a:t>dalam</a:t>
            </a:r>
            <a:r>
              <a:rPr lang="en-US" i="1" dirty="0"/>
              <a:t> </a:t>
            </a:r>
            <a:r>
              <a:rPr lang="en-US" i="1" dirty="0" err="1"/>
              <a:t>masyarakat</a:t>
            </a:r>
            <a:endParaRPr lang="id-ID" dirty="0" smtClean="0"/>
          </a:p>
          <a:p>
            <a:pPr lvl="0"/>
            <a:r>
              <a:rPr lang="id-ID" dirty="0" smtClean="0"/>
              <a:t>Gambaran </a:t>
            </a:r>
            <a:r>
              <a:rPr lang="id-ID" dirty="0"/>
              <a:t>yang disadari maupun tidak disadari tentang kenyataan sosial-politik. Gambaran semacam itu biasanya dianggap benar tanpa dicari tahu alasannya. Orang-orang menerima begitu saja kebenaran gambaran tersebut.</a:t>
            </a:r>
          </a:p>
          <a:p>
            <a:pPr lvl="0"/>
            <a:r>
              <a:rPr lang="id-ID" dirty="0"/>
              <a:t>Karl Marx (1818-1883) menyebut ideologi sebagai ‘kesadaran palsu’ atau kesadaran yang keliru tentang kenyataan sosial-politik. Misalnya, kesadaran yang keliru tentang kapitalisme sebagai sistem ekonomi yang adil padahal sebenarnya sangat menindas.</a:t>
            </a:r>
          </a:p>
          <a:p>
            <a:endParaRPr lang="id-ID" dirty="0"/>
          </a:p>
        </p:txBody>
      </p:sp>
      <p:sp>
        <p:nvSpPr>
          <p:cNvPr id="3" name="Title 2"/>
          <p:cNvSpPr>
            <a:spLocks noGrp="1"/>
          </p:cNvSpPr>
          <p:nvPr>
            <p:ph type="title"/>
          </p:nvPr>
        </p:nvSpPr>
        <p:spPr/>
        <p:txBody>
          <a:bodyPr/>
          <a:lstStyle/>
          <a:p>
            <a:r>
              <a:rPr lang="id-ID" dirty="0"/>
              <a:t>Pengertian Ideologi</a:t>
            </a:r>
          </a:p>
        </p:txBody>
      </p:sp>
    </p:spTree>
    <p:extLst>
      <p:ext uri="{BB962C8B-B14F-4D97-AF65-F5344CB8AC3E}">
        <p14:creationId xmlns:p14="http://schemas.microsoft.com/office/powerpoint/2010/main" val="1031008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lvl="0"/>
            <a:r>
              <a:rPr lang="id-ID" dirty="0"/>
              <a:t>Antonio Gramsci (1891-1937) menyebut proses penanaman ideologi sebagai ‘hegemonisasi’, yaitu penindasan kebudayaan rakyat dengan cara menggantikannya dengan kebudayaan elit tertentu. Misalnya, para buruh di Itali yang semestinya memperjuangkan hak-hak ekonomi dan politiknya malah terpengaruh oleh retorika ‘anti-asing’ yang dipropagandakan elit partai fasis. Akibatnya, para buruh itu justru tidak memperjuangkan hak-haknya dan malah ikut berperang demi para elit partai dan pengusaha.</a:t>
            </a:r>
          </a:p>
          <a:p>
            <a:pPr lvl="0"/>
            <a:r>
              <a:rPr lang="id-ID" dirty="0"/>
              <a:t>Louis Althusser (1918-1990) menyebut perangkat yang menyebar-luaskan ideologi sebagai ‘aparatus ideologis negara’: semua lembaga yang menyebar-luaskan gagasan tentang kenyataan sosial-politik tanpa melalui jalan kekerasan fisik (misalnya, sekolah, adat-istiadat, dll). Mereka yang menolak penanaman nilai-nilai itu akan dikenai sanksi non-fisik seperti dikucilkan, dianggap murtad, dsb. ‘Aparatus ideologis negara’ ini berbeda dari ‘aparatus represif negara’ yang bekerja menanamkan nilai-nilai melalui kekerasan, seperti misalnya polisi, pengadilan, tentara, dll</a:t>
            </a:r>
            <a:r>
              <a:rPr lang="id-ID" dirty="0" smtClean="0"/>
              <a:t>.</a:t>
            </a:r>
            <a:endParaRPr lang="id-ID" dirty="0"/>
          </a:p>
          <a:p>
            <a:r>
              <a:rPr lang="en-US" dirty="0" smtClean="0"/>
              <a:t>Kumpulan </a:t>
            </a:r>
            <a:r>
              <a:rPr lang="en-US" dirty="0" err="1">
                <a:solidFill>
                  <a:srgbClr val="FF3300"/>
                </a:solidFill>
              </a:rPr>
              <a:t>gagasan</a:t>
            </a:r>
            <a:r>
              <a:rPr lang="en-US" dirty="0">
                <a:solidFill>
                  <a:srgbClr val="FF3300"/>
                </a:solidFill>
              </a:rPr>
              <a:t>, ide, </a:t>
            </a:r>
            <a:r>
              <a:rPr lang="en-US" dirty="0" err="1">
                <a:solidFill>
                  <a:srgbClr val="FF3300"/>
                </a:solidFill>
              </a:rPr>
              <a:t>keyakinan</a:t>
            </a:r>
            <a:r>
              <a:rPr lang="en-US" dirty="0">
                <a:solidFill>
                  <a:srgbClr val="FF3300"/>
                </a:solidFill>
              </a:rPr>
              <a:t>, </a:t>
            </a:r>
            <a:r>
              <a:rPr lang="en-US" dirty="0" err="1">
                <a:solidFill>
                  <a:srgbClr val="FF3300"/>
                </a:solidFill>
              </a:rPr>
              <a:t>dan</a:t>
            </a:r>
            <a:r>
              <a:rPr lang="en-US" dirty="0">
                <a:solidFill>
                  <a:srgbClr val="FF3300"/>
                </a:solidFill>
              </a:rPr>
              <a:t> </a:t>
            </a:r>
            <a:r>
              <a:rPr lang="en-US" dirty="0" err="1">
                <a:solidFill>
                  <a:srgbClr val="FF3300"/>
                </a:solidFill>
              </a:rPr>
              <a:t>kepercayaan</a:t>
            </a:r>
            <a:r>
              <a:rPr lang="en-US" dirty="0"/>
              <a:t> yang </a:t>
            </a:r>
            <a:r>
              <a:rPr lang="en-US" dirty="0" err="1">
                <a:solidFill>
                  <a:srgbClr val="FF3300"/>
                </a:solidFill>
              </a:rPr>
              <a:t>menyeluruh</a:t>
            </a:r>
            <a:r>
              <a:rPr lang="en-US" dirty="0">
                <a:solidFill>
                  <a:srgbClr val="FF3300"/>
                </a:solidFill>
              </a:rPr>
              <a:t> </a:t>
            </a:r>
            <a:r>
              <a:rPr lang="en-US" dirty="0" err="1"/>
              <a:t>dan</a:t>
            </a:r>
            <a:r>
              <a:rPr lang="en-US" dirty="0"/>
              <a:t> </a:t>
            </a:r>
            <a:r>
              <a:rPr lang="en-US" dirty="0" err="1">
                <a:solidFill>
                  <a:srgbClr val="FF3300"/>
                </a:solidFill>
              </a:rPr>
              <a:t>sistematis</a:t>
            </a:r>
            <a:r>
              <a:rPr lang="en-US" dirty="0">
                <a:solidFill>
                  <a:srgbClr val="FF3300"/>
                </a:solidFill>
              </a:rPr>
              <a:t>,</a:t>
            </a:r>
            <a:r>
              <a:rPr lang="en-US" dirty="0"/>
              <a:t> yang </a:t>
            </a:r>
            <a:r>
              <a:rPr lang="en-US" dirty="0" err="1"/>
              <a:t>menyangkut</a:t>
            </a:r>
            <a:r>
              <a:rPr lang="en-US" dirty="0"/>
              <a:t> </a:t>
            </a:r>
            <a:r>
              <a:rPr lang="en-US" dirty="0" err="1"/>
              <a:t>dan</a:t>
            </a:r>
            <a:r>
              <a:rPr lang="en-US" dirty="0"/>
              <a:t> </a:t>
            </a:r>
            <a:r>
              <a:rPr lang="en-US" dirty="0" err="1">
                <a:solidFill>
                  <a:srgbClr val="FF3300"/>
                </a:solidFill>
              </a:rPr>
              <a:t>mengatur</a:t>
            </a:r>
            <a:r>
              <a:rPr lang="en-US" dirty="0">
                <a:solidFill>
                  <a:srgbClr val="FF3300"/>
                </a:solidFill>
              </a:rPr>
              <a:t> </a:t>
            </a:r>
            <a:r>
              <a:rPr lang="en-US" dirty="0" err="1">
                <a:solidFill>
                  <a:srgbClr val="FF3300"/>
                </a:solidFill>
              </a:rPr>
              <a:t>tingkah</a:t>
            </a:r>
            <a:r>
              <a:rPr lang="en-US" dirty="0">
                <a:solidFill>
                  <a:srgbClr val="FF3300"/>
                </a:solidFill>
              </a:rPr>
              <a:t> </a:t>
            </a:r>
            <a:r>
              <a:rPr lang="en-US" dirty="0" err="1">
                <a:solidFill>
                  <a:srgbClr val="FF3300"/>
                </a:solidFill>
              </a:rPr>
              <a:t>laku</a:t>
            </a:r>
            <a:r>
              <a:rPr lang="en-US" dirty="0"/>
              <a:t> </a:t>
            </a:r>
            <a:r>
              <a:rPr lang="en-US" dirty="0" err="1"/>
              <a:t>sekelompok</a:t>
            </a:r>
            <a:r>
              <a:rPr lang="en-US" dirty="0"/>
              <a:t> </a:t>
            </a:r>
            <a:r>
              <a:rPr lang="en-US" dirty="0" err="1"/>
              <a:t>manusia</a:t>
            </a:r>
            <a:r>
              <a:rPr lang="en-US" dirty="0"/>
              <a:t> </a:t>
            </a:r>
            <a:r>
              <a:rPr lang="en-US" dirty="0" err="1"/>
              <a:t>tertentu</a:t>
            </a:r>
            <a:r>
              <a:rPr lang="en-US" dirty="0"/>
              <a:t> </a:t>
            </a:r>
            <a:r>
              <a:rPr lang="en-US" dirty="0" err="1"/>
              <a:t>dalam</a:t>
            </a:r>
            <a:r>
              <a:rPr lang="en-US" dirty="0"/>
              <a:t> </a:t>
            </a:r>
            <a:r>
              <a:rPr lang="en-US" dirty="0" err="1">
                <a:solidFill>
                  <a:srgbClr val="FF3300"/>
                </a:solidFill>
              </a:rPr>
              <a:t>berbagai</a:t>
            </a:r>
            <a:r>
              <a:rPr lang="en-US" dirty="0">
                <a:solidFill>
                  <a:srgbClr val="FF3300"/>
                </a:solidFill>
              </a:rPr>
              <a:t> </a:t>
            </a:r>
            <a:r>
              <a:rPr lang="en-US" dirty="0" err="1">
                <a:solidFill>
                  <a:srgbClr val="FF3300"/>
                </a:solidFill>
              </a:rPr>
              <a:t>bidang</a:t>
            </a:r>
            <a:r>
              <a:rPr lang="en-US" dirty="0">
                <a:solidFill>
                  <a:srgbClr val="FF3300"/>
                </a:solidFill>
              </a:rPr>
              <a:t> </a:t>
            </a:r>
            <a:r>
              <a:rPr lang="en-US" dirty="0" err="1">
                <a:solidFill>
                  <a:srgbClr val="FF3300"/>
                </a:solidFill>
              </a:rPr>
              <a:t>kehidupan</a:t>
            </a:r>
            <a:endParaRPr lang="id-ID" dirty="0"/>
          </a:p>
        </p:txBody>
      </p:sp>
      <p:sp>
        <p:nvSpPr>
          <p:cNvPr id="3" name="Title 2"/>
          <p:cNvSpPr>
            <a:spLocks noGrp="1"/>
          </p:cNvSpPr>
          <p:nvPr>
            <p:ph type="title"/>
          </p:nvPr>
        </p:nvSpPr>
        <p:spPr/>
        <p:txBody>
          <a:bodyPr/>
          <a:lstStyle/>
          <a:p>
            <a:r>
              <a:rPr lang="id-ID" dirty="0"/>
              <a:t>Pengertian Ideologi</a:t>
            </a:r>
          </a:p>
        </p:txBody>
      </p:sp>
    </p:spTree>
    <p:extLst>
      <p:ext uri="{BB962C8B-B14F-4D97-AF65-F5344CB8AC3E}">
        <p14:creationId xmlns:p14="http://schemas.microsoft.com/office/powerpoint/2010/main" val="1042734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sz="2400" dirty="0"/>
              <a:t>Memberikan dasar legitimasi pada pemerintah. </a:t>
            </a:r>
            <a:endParaRPr lang="id-ID" sz="2400" dirty="0" smtClean="0"/>
          </a:p>
          <a:p>
            <a:r>
              <a:rPr lang="id-ID" sz="2400" dirty="0" smtClean="0"/>
              <a:t>Menjadi </a:t>
            </a:r>
            <a:r>
              <a:rPr lang="id-ID" sz="2400" dirty="0"/>
              <a:t>dasar untuk menentang kekuasaan status quo. </a:t>
            </a:r>
            <a:endParaRPr lang="id-ID" sz="2400" dirty="0" smtClean="0"/>
          </a:p>
          <a:p>
            <a:r>
              <a:rPr lang="id-ID" sz="2400" dirty="0" smtClean="0"/>
              <a:t>Mempersatukan </a:t>
            </a:r>
            <a:r>
              <a:rPr lang="id-ID" sz="2400" dirty="0"/>
              <a:t>rakyat. </a:t>
            </a:r>
            <a:endParaRPr lang="id-ID" sz="2400" dirty="0" smtClean="0"/>
          </a:p>
          <a:p>
            <a:r>
              <a:rPr lang="id-ID" sz="2400" dirty="0" smtClean="0"/>
              <a:t>Pedoman </a:t>
            </a:r>
            <a:r>
              <a:rPr lang="id-ID" sz="2400" dirty="0"/>
              <a:t>untuk memilih kebijakan dan prilaku politik. </a:t>
            </a:r>
            <a:endParaRPr lang="id-ID" sz="2400" dirty="0" smtClean="0"/>
          </a:p>
          <a:p>
            <a:r>
              <a:rPr lang="id-ID" sz="2400" dirty="0" smtClean="0"/>
              <a:t>Prinsip </a:t>
            </a:r>
            <a:r>
              <a:rPr lang="id-ID" sz="2400" dirty="0"/>
              <a:t>perjuangan yang menjadi alat komunikasi simbolis antara pemimpin dan massa. </a:t>
            </a:r>
          </a:p>
        </p:txBody>
      </p:sp>
      <p:sp>
        <p:nvSpPr>
          <p:cNvPr id="3" name="Title 2"/>
          <p:cNvSpPr>
            <a:spLocks noGrp="1"/>
          </p:cNvSpPr>
          <p:nvPr>
            <p:ph type="title"/>
          </p:nvPr>
        </p:nvSpPr>
        <p:spPr/>
        <p:txBody>
          <a:bodyPr/>
          <a:lstStyle/>
          <a:p>
            <a:r>
              <a:rPr lang="id-ID" dirty="0"/>
              <a:t>Fungsi </a:t>
            </a:r>
            <a:r>
              <a:rPr lang="id-ID" dirty="0" smtClean="0"/>
              <a:t>Ideologi (CC RODEE)</a:t>
            </a:r>
            <a:endParaRPr lang="id-ID" dirty="0"/>
          </a:p>
        </p:txBody>
      </p:sp>
    </p:spTree>
    <p:extLst>
      <p:ext uri="{BB962C8B-B14F-4D97-AF65-F5344CB8AC3E}">
        <p14:creationId xmlns:p14="http://schemas.microsoft.com/office/powerpoint/2010/main" val="204948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id-ID" dirty="0"/>
          </a:p>
          <a:p>
            <a:pPr lvl="1"/>
            <a:r>
              <a:rPr lang="id-ID" sz="2400" dirty="0" smtClean="0"/>
              <a:t>Memandu/mempengaruhi </a:t>
            </a:r>
            <a:r>
              <a:rPr lang="id-ID" sz="2400" dirty="0"/>
              <a:t>cara berpikir kita: mana benar, mana salah</a:t>
            </a:r>
          </a:p>
          <a:p>
            <a:pPr lvl="1"/>
            <a:r>
              <a:rPr lang="id-ID" sz="2400" dirty="0" smtClean="0"/>
              <a:t>Memberi arahan </a:t>
            </a:r>
            <a:r>
              <a:rPr lang="id-ID" sz="2400" dirty="0"/>
              <a:t>cara kita menilai: mana baik, mana buruk</a:t>
            </a:r>
          </a:p>
          <a:p>
            <a:pPr lvl="1"/>
            <a:r>
              <a:rPr lang="id-ID" sz="2400" dirty="0"/>
              <a:t>M</a:t>
            </a:r>
            <a:r>
              <a:rPr lang="id-ID" sz="2400" dirty="0" smtClean="0"/>
              <a:t>engarahkan </a:t>
            </a:r>
            <a:r>
              <a:rPr lang="id-ID" sz="2400" dirty="0"/>
              <a:t>kita pada tindakan tertentu: mana yang harus dilakukan, mana yang tidak boleh dilakukan</a:t>
            </a:r>
          </a:p>
          <a:p>
            <a:pPr lvl="1"/>
            <a:r>
              <a:rPr lang="id-ID" sz="2400" dirty="0"/>
              <a:t>Sekilas terkesan masuk </a:t>
            </a:r>
            <a:r>
              <a:rPr lang="id-ID" sz="2400" dirty="0" smtClean="0"/>
              <a:t>akal</a:t>
            </a:r>
            <a:endParaRPr lang="id-ID" dirty="0"/>
          </a:p>
        </p:txBody>
      </p:sp>
      <p:sp>
        <p:nvSpPr>
          <p:cNvPr id="3" name="Title 2"/>
          <p:cNvSpPr>
            <a:spLocks noGrp="1"/>
          </p:cNvSpPr>
          <p:nvPr>
            <p:ph type="title"/>
          </p:nvPr>
        </p:nvSpPr>
        <p:spPr/>
        <p:txBody>
          <a:bodyPr/>
          <a:lstStyle/>
          <a:p>
            <a:r>
              <a:rPr lang="id-ID" dirty="0" smtClean="0"/>
              <a:t>FUNGSI IDEOLOGI</a:t>
            </a:r>
            <a:endParaRPr lang="id-ID" dirty="0"/>
          </a:p>
        </p:txBody>
      </p:sp>
    </p:spTree>
    <p:extLst>
      <p:ext uri="{BB962C8B-B14F-4D97-AF65-F5344CB8AC3E}">
        <p14:creationId xmlns:p14="http://schemas.microsoft.com/office/powerpoint/2010/main" val="2030241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sz="2800" dirty="0"/>
              <a:t>Nilai-nilai. </a:t>
            </a:r>
            <a:endParaRPr lang="id-ID" sz="2800" dirty="0" smtClean="0"/>
          </a:p>
          <a:p>
            <a:r>
              <a:rPr lang="id-ID" sz="2800" dirty="0" smtClean="0"/>
              <a:t>Visi </a:t>
            </a:r>
            <a:r>
              <a:rPr lang="id-ID" sz="2800" dirty="0"/>
              <a:t>tentang masyarakat politik yang ideal.   </a:t>
            </a:r>
            <a:endParaRPr lang="id-ID" sz="2800" dirty="0" smtClean="0"/>
          </a:p>
          <a:p>
            <a:r>
              <a:rPr lang="id-ID" sz="2800" dirty="0" smtClean="0"/>
              <a:t>Konsepsi </a:t>
            </a:r>
            <a:r>
              <a:rPr lang="id-ID" sz="2800" dirty="0"/>
              <a:t>tentang sifat dasar manusia. </a:t>
            </a:r>
            <a:endParaRPr lang="id-ID" sz="2800" dirty="0" smtClean="0"/>
          </a:p>
          <a:p>
            <a:r>
              <a:rPr lang="id-ID" sz="2800" dirty="0" smtClean="0"/>
              <a:t>Strategi </a:t>
            </a:r>
            <a:r>
              <a:rPr lang="id-ID" sz="2800" dirty="0"/>
              <a:t>perjuangan. </a:t>
            </a:r>
            <a:endParaRPr lang="id-ID" sz="2800" dirty="0" smtClean="0"/>
          </a:p>
          <a:p>
            <a:r>
              <a:rPr lang="id-ID" sz="2800" dirty="0" smtClean="0"/>
              <a:t>Taktik </a:t>
            </a:r>
            <a:r>
              <a:rPr lang="id-ID" sz="2800" dirty="0"/>
              <a:t>politik</a:t>
            </a:r>
          </a:p>
        </p:txBody>
      </p:sp>
      <p:sp>
        <p:nvSpPr>
          <p:cNvPr id="3" name="Title 2"/>
          <p:cNvSpPr>
            <a:spLocks noGrp="1"/>
          </p:cNvSpPr>
          <p:nvPr>
            <p:ph type="title"/>
          </p:nvPr>
        </p:nvSpPr>
        <p:spPr/>
        <p:txBody>
          <a:bodyPr/>
          <a:lstStyle/>
          <a:p>
            <a:r>
              <a:rPr lang="id-ID" dirty="0"/>
              <a:t> Komponen Ideologi</a:t>
            </a:r>
          </a:p>
        </p:txBody>
      </p:sp>
    </p:spTree>
    <p:extLst>
      <p:ext uri="{BB962C8B-B14F-4D97-AF65-F5344CB8AC3E}">
        <p14:creationId xmlns:p14="http://schemas.microsoft.com/office/powerpoint/2010/main" val="678249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Komprehensif</a:t>
            </a:r>
            <a:r>
              <a:rPr lang="id-ID" dirty="0"/>
              <a:t>; Menyeluruh, menyentuh banyak aspek hidup kemasyarakatan. </a:t>
            </a:r>
            <a:endParaRPr lang="id-ID" dirty="0" smtClean="0"/>
          </a:p>
          <a:p>
            <a:r>
              <a:rPr lang="id-ID" dirty="0" smtClean="0"/>
              <a:t>Pervasif</a:t>
            </a:r>
            <a:r>
              <a:rPr lang="id-ID" dirty="0"/>
              <a:t>; Membentuk keyakinan dan tindakan politik banyak orang dan dikenal dalam jangka waktu lama.   </a:t>
            </a:r>
            <a:endParaRPr lang="id-ID" dirty="0" smtClean="0"/>
          </a:p>
          <a:p>
            <a:r>
              <a:rPr lang="id-ID" dirty="0" smtClean="0"/>
              <a:t>Ekstensif</a:t>
            </a:r>
            <a:r>
              <a:rPr lang="id-ID" dirty="0"/>
              <a:t>; Melibatkan banyak orang pendukungnya dalam banyak peran politik dan bisa melibatkan banyak negara. </a:t>
            </a:r>
            <a:endParaRPr lang="id-ID" dirty="0" smtClean="0"/>
          </a:p>
          <a:p>
            <a:r>
              <a:rPr lang="id-ID" dirty="0" smtClean="0"/>
              <a:t>Intensif</a:t>
            </a:r>
            <a:r>
              <a:rPr lang="id-ID" dirty="0"/>
              <a:t>; Komitmen untuk mendukungnya kuat. </a:t>
            </a:r>
          </a:p>
        </p:txBody>
      </p:sp>
      <p:sp>
        <p:nvSpPr>
          <p:cNvPr id="3" name="Title 2"/>
          <p:cNvSpPr>
            <a:spLocks noGrp="1"/>
          </p:cNvSpPr>
          <p:nvPr>
            <p:ph type="title"/>
          </p:nvPr>
        </p:nvSpPr>
        <p:spPr>
          <a:xfrm>
            <a:off x="395536" y="332656"/>
            <a:ext cx="8381260" cy="1054394"/>
          </a:xfrm>
        </p:spPr>
        <p:txBody>
          <a:bodyPr/>
          <a:lstStyle/>
          <a:p>
            <a:r>
              <a:rPr lang="id-ID" sz="2800" dirty="0"/>
              <a:t>Perbedaan Ideologi Politik dibandingkan dengan Pemikiran Politik (Austin Ranney)</a:t>
            </a:r>
          </a:p>
        </p:txBody>
      </p:sp>
    </p:spTree>
    <p:extLst>
      <p:ext uri="{BB962C8B-B14F-4D97-AF65-F5344CB8AC3E}">
        <p14:creationId xmlns:p14="http://schemas.microsoft.com/office/powerpoint/2010/main" val="1644992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sz="2800" dirty="0" smtClean="0"/>
              <a:t>Anarkisme</a:t>
            </a:r>
            <a:r>
              <a:rPr lang="id-ID" sz="2800" dirty="0"/>
              <a:t>. </a:t>
            </a:r>
            <a:endParaRPr lang="id-ID" sz="2800" dirty="0" smtClean="0"/>
          </a:p>
          <a:p>
            <a:r>
              <a:rPr lang="id-ID" sz="2800" dirty="0" smtClean="0"/>
              <a:t>Liberalisme </a:t>
            </a:r>
            <a:r>
              <a:rPr lang="id-ID" sz="2800" dirty="0"/>
              <a:t>Klasik. </a:t>
            </a:r>
            <a:endParaRPr lang="id-ID" sz="2800" dirty="0" smtClean="0"/>
          </a:p>
          <a:p>
            <a:r>
              <a:rPr lang="id-ID" sz="2800" dirty="0" smtClean="0"/>
              <a:t>Sosialisme</a:t>
            </a:r>
            <a:r>
              <a:rPr lang="id-ID" sz="2800" dirty="0"/>
              <a:t>. </a:t>
            </a:r>
            <a:endParaRPr lang="id-ID" sz="2800" dirty="0" smtClean="0"/>
          </a:p>
          <a:p>
            <a:r>
              <a:rPr lang="id-ID" sz="2800" dirty="0" smtClean="0"/>
              <a:t>Komunisme</a:t>
            </a:r>
            <a:r>
              <a:rPr lang="id-ID" sz="2800" dirty="0"/>
              <a:t>. </a:t>
            </a:r>
            <a:endParaRPr lang="id-ID" sz="2800" dirty="0" smtClean="0"/>
          </a:p>
          <a:p>
            <a:r>
              <a:rPr lang="id-ID" sz="2800" dirty="0" smtClean="0"/>
              <a:t>Neo Liberalisme.</a:t>
            </a:r>
          </a:p>
          <a:p>
            <a:r>
              <a:rPr lang="id-ID" sz="2800" dirty="0" smtClean="0"/>
              <a:t>Konservatisme</a:t>
            </a:r>
            <a:r>
              <a:rPr lang="id-ID" sz="2800" dirty="0"/>
              <a:t>. </a:t>
            </a:r>
            <a:endParaRPr lang="id-ID" sz="2800" dirty="0" smtClean="0"/>
          </a:p>
          <a:p>
            <a:r>
              <a:rPr lang="id-ID" sz="2800" dirty="0" smtClean="0"/>
              <a:t>Fasisme</a:t>
            </a:r>
            <a:r>
              <a:rPr lang="id-ID" sz="2800" dirty="0"/>
              <a:t>.</a:t>
            </a:r>
          </a:p>
        </p:txBody>
      </p:sp>
      <p:sp>
        <p:nvSpPr>
          <p:cNvPr id="3" name="Title 2"/>
          <p:cNvSpPr>
            <a:spLocks noGrp="1"/>
          </p:cNvSpPr>
          <p:nvPr>
            <p:ph type="title"/>
          </p:nvPr>
        </p:nvSpPr>
        <p:spPr/>
        <p:txBody>
          <a:bodyPr/>
          <a:lstStyle/>
          <a:p>
            <a:r>
              <a:rPr lang="id-ID" dirty="0"/>
              <a:t>Klasifikasi </a:t>
            </a:r>
            <a:r>
              <a:rPr lang="id-ID" dirty="0" smtClean="0"/>
              <a:t>Ideologi </a:t>
            </a:r>
            <a:r>
              <a:rPr lang="id-ID" dirty="0"/>
              <a:t>(C. C. Rodee) </a:t>
            </a:r>
            <a:br>
              <a:rPr lang="id-ID" dirty="0"/>
            </a:br>
            <a:endParaRPr lang="id-ID" dirty="0"/>
          </a:p>
        </p:txBody>
      </p:sp>
    </p:spTree>
    <p:extLst>
      <p:ext uri="{BB962C8B-B14F-4D97-AF65-F5344CB8AC3E}">
        <p14:creationId xmlns:p14="http://schemas.microsoft.com/office/powerpoint/2010/main" val="1245063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id-ID" dirty="0"/>
              <a:t>Anarkisme merupakan falsafah politik yang memandang masyarakat bisa (dan sudah seharusnya) eksis tanpa aturanaturan (Krishan Kumar</a:t>
            </a:r>
            <a:r>
              <a:rPr lang="id-ID" dirty="0" smtClean="0"/>
              <a:t>).</a:t>
            </a:r>
            <a:r>
              <a:rPr lang="id-ID" dirty="0"/>
              <a:t>  </a:t>
            </a:r>
            <a:endParaRPr lang="id-ID" dirty="0" smtClean="0"/>
          </a:p>
          <a:p>
            <a:r>
              <a:rPr lang="id-ID" dirty="0" smtClean="0"/>
              <a:t>Anarkisme </a:t>
            </a:r>
            <a:r>
              <a:rPr lang="id-ID" dirty="0"/>
              <a:t>merupakan pandangan ekstrim tentang kebebasan individu dan tentang organisasi sosial yang tanpa peringkat atau wewenang (Rodee). </a:t>
            </a:r>
          </a:p>
          <a:p>
            <a:r>
              <a:rPr lang="id-ID" dirty="0" smtClean="0"/>
              <a:t>Asumsinya </a:t>
            </a:r>
            <a:r>
              <a:rPr lang="id-ID" dirty="0"/>
              <a:t>adalah negara merupakan sumber ketidakteraturan dalam tubuh politik. Pemerintah pada hakikatnya adalah opresif. Oleh karena itu manusia harus bebas dari segala bentuk kekuasaan pemerintahan sebelum membangun masyarakat baru yang berdasarkan keadilan, cinta, dan semangat kerjasama. </a:t>
            </a:r>
          </a:p>
          <a:p>
            <a:r>
              <a:rPr lang="id-ID" dirty="0" smtClean="0"/>
              <a:t>Masyarakat </a:t>
            </a:r>
            <a:r>
              <a:rPr lang="id-ID" dirty="0"/>
              <a:t>masa depan harus terdiri dari unit-unit kecil dimana tak seorangpun boleh memaksakan kehendaknya pada orangorang lain (William Godwin). </a:t>
            </a:r>
          </a:p>
        </p:txBody>
      </p:sp>
      <p:sp>
        <p:nvSpPr>
          <p:cNvPr id="3" name="Title 2"/>
          <p:cNvSpPr>
            <a:spLocks noGrp="1"/>
          </p:cNvSpPr>
          <p:nvPr>
            <p:ph type="title"/>
          </p:nvPr>
        </p:nvSpPr>
        <p:spPr/>
        <p:txBody>
          <a:bodyPr/>
          <a:lstStyle/>
          <a:p>
            <a:r>
              <a:rPr lang="id-ID" dirty="0" smtClean="0"/>
              <a:t>ANARKISME</a:t>
            </a:r>
            <a:endParaRPr lang="id-ID" dirty="0"/>
          </a:p>
        </p:txBody>
      </p:sp>
    </p:spTree>
    <p:extLst>
      <p:ext uri="{BB962C8B-B14F-4D97-AF65-F5344CB8AC3E}">
        <p14:creationId xmlns:p14="http://schemas.microsoft.com/office/powerpoint/2010/main" val="1086107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29</TotalTime>
  <Words>872</Words>
  <Application>Microsoft Office PowerPoint</Application>
  <PresentationFormat>On-screen Show (4:3)</PresentationFormat>
  <Paragraphs>86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Grid</vt:lpstr>
      <vt:lpstr>IDEOLOGI POLITIK</vt:lpstr>
      <vt:lpstr>Pengertian Ideologi</vt:lpstr>
      <vt:lpstr>Pengertian Ideologi</vt:lpstr>
      <vt:lpstr>Fungsi Ideologi (CC RODEE)</vt:lpstr>
      <vt:lpstr>FUNGSI IDEOLOGI</vt:lpstr>
      <vt:lpstr> Komponen Ideologi</vt:lpstr>
      <vt:lpstr>Perbedaan Ideologi Politik dibandingkan dengan Pemikiran Politik (Austin Ranney)</vt:lpstr>
      <vt:lpstr>Klasifikasi Ideologi (C. C. Rodee)  </vt:lpstr>
      <vt:lpstr>ANARKISME</vt:lpstr>
      <vt:lpstr>Liberalisme Klasik  </vt:lpstr>
      <vt:lpstr>Sosialisme  </vt:lpstr>
      <vt:lpstr>Komunisme  </vt:lpstr>
      <vt:lpstr>Neo Liberalisme</vt:lpstr>
      <vt:lpstr>Konservatisme  </vt:lpstr>
      <vt:lpstr>FASISME</vt:lpstr>
      <vt:lpstr>FASISME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IDEOLOGI POLITIK</dc:title>
  <dc:creator>user</dc:creator>
  <cp:lastModifiedBy>user</cp:lastModifiedBy>
  <cp:revision>3</cp:revision>
  <dcterms:created xsi:type="dcterms:W3CDTF">2018-11-26T04:55:43Z</dcterms:created>
  <dcterms:modified xsi:type="dcterms:W3CDTF">2018-11-26T05:25:18Z</dcterms:modified>
</cp:coreProperties>
</file>