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2" r:id="rId2"/>
    <p:sldId id="257" r:id="rId3"/>
    <p:sldId id="256" r:id="rId4"/>
    <p:sldId id="263" r:id="rId5"/>
    <p:sldId id="264" r:id="rId6"/>
    <p:sldId id="273" r:id="rId7"/>
    <p:sldId id="274" r:id="rId8"/>
    <p:sldId id="278" r:id="rId9"/>
    <p:sldId id="270" r:id="rId10"/>
    <p:sldId id="269" r:id="rId11"/>
    <p:sldId id="275" r:id="rId12"/>
    <p:sldId id="276" r:id="rId13"/>
    <p:sldId id="277" r:id="rId14"/>
    <p:sldId id="265" r:id="rId15"/>
    <p:sldId id="268" r:id="rId16"/>
    <p:sldId id="266"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04785E0-79B9-4BD7-95AD-31BB528C1CA0}" type="datetimeFigureOut">
              <a:rPr lang="id-ID" smtClean="0"/>
              <a:t>31/03/2020</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E05AD76-863F-450F-AF43-AC5D0485C74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4785E0-79B9-4BD7-95AD-31BB528C1CA0}" type="datetimeFigureOut">
              <a:rPr lang="id-ID" smtClean="0"/>
              <a:t>31/03/2020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E05AD76-863F-450F-AF43-AC5D0485C74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4785E0-79B9-4BD7-95AD-31BB528C1CA0}" type="datetimeFigureOut">
              <a:rPr lang="id-ID" smtClean="0"/>
              <a:t>31/03/2020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E05AD76-863F-450F-AF43-AC5D0485C74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04785E0-79B9-4BD7-95AD-31BB528C1CA0}" type="datetimeFigureOut">
              <a:rPr lang="id-ID" smtClean="0"/>
              <a:t>31/03/2020</a:t>
            </a:fld>
            <a:endParaRPr lang="id-ID"/>
          </a:p>
        </p:txBody>
      </p:sp>
      <p:sp>
        <p:nvSpPr>
          <p:cNvPr id="9" name="Slide Number Placeholder 8"/>
          <p:cNvSpPr>
            <a:spLocks noGrp="1"/>
          </p:cNvSpPr>
          <p:nvPr>
            <p:ph type="sldNum" sz="quarter" idx="15"/>
          </p:nvPr>
        </p:nvSpPr>
        <p:spPr/>
        <p:txBody>
          <a:bodyPr rtlCol="0"/>
          <a:lstStyle/>
          <a:p>
            <a:fld id="{4E05AD76-863F-450F-AF43-AC5D0485C748}"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04785E0-79B9-4BD7-95AD-31BB528C1CA0}" type="datetimeFigureOut">
              <a:rPr lang="id-ID" smtClean="0"/>
              <a:t>31/03/2020</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E05AD76-863F-450F-AF43-AC5D0485C748}"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4785E0-79B9-4BD7-95AD-31BB528C1CA0}" type="datetimeFigureOut">
              <a:rPr lang="id-ID" smtClean="0"/>
              <a:t>31/03/2020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E05AD76-863F-450F-AF43-AC5D0485C748}"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04785E0-79B9-4BD7-95AD-31BB528C1CA0}" type="datetimeFigureOut">
              <a:rPr lang="id-ID" smtClean="0"/>
              <a:t>31/03/2020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E05AD76-863F-450F-AF43-AC5D0485C748}"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04785E0-79B9-4BD7-95AD-31BB528C1CA0}" type="datetimeFigureOut">
              <a:rPr lang="id-ID" smtClean="0"/>
              <a:t>31/03/2020</a:t>
            </a:fld>
            <a:endParaRPr lang="id-ID"/>
          </a:p>
        </p:txBody>
      </p:sp>
      <p:sp>
        <p:nvSpPr>
          <p:cNvPr id="7" name="Slide Number Placeholder 6"/>
          <p:cNvSpPr>
            <a:spLocks noGrp="1"/>
          </p:cNvSpPr>
          <p:nvPr>
            <p:ph type="sldNum" sz="quarter" idx="11"/>
          </p:nvPr>
        </p:nvSpPr>
        <p:spPr/>
        <p:txBody>
          <a:bodyPr rtlCol="0"/>
          <a:lstStyle/>
          <a:p>
            <a:fld id="{4E05AD76-863F-450F-AF43-AC5D0485C748}"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4785E0-79B9-4BD7-95AD-31BB528C1CA0}" type="datetimeFigureOut">
              <a:rPr lang="id-ID" smtClean="0"/>
              <a:t>31/03/2020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E05AD76-863F-450F-AF43-AC5D0485C74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04785E0-79B9-4BD7-95AD-31BB528C1CA0}" type="datetimeFigureOut">
              <a:rPr lang="id-ID" smtClean="0"/>
              <a:t>31/03/2020</a:t>
            </a:fld>
            <a:endParaRPr lang="id-ID"/>
          </a:p>
        </p:txBody>
      </p:sp>
      <p:sp>
        <p:nvSpPr>
          <p:cNvPr id="22" name="Slide Number Placeholder 21"/>
          <p:cNvSpPr>
            <a:spLocks noGrp="1"/>
          </p:cNvSpPr>
          <p:nvPr>
            <p:ph type="sldNum" sz="quarter" idx="15"/>
          </p:nvPr>
        </p:nvSpPr>
        <p:spPr/>
        <p:txBody>
          <a:bodyPr rtlCol="0"/>
          <a:lstStyle/>
          <a:p>
            <a:fld id="{4E05AD76-863F-450F-AF43-AC5D0485C748}"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04785E0-79B9-4BD7-95AD-31BB528C1CA0}" type="datetimeFigureOut">
              <a:rPr lang="id-ID" smtClean="0"/>
              <a:t>31/03/2020</a:t>
            </a:fld>
            <a:endParaRPr lang="id-ID"/>
          </a:p>
        </p:txBody>
      </p:sp>
      <p:sp>
        <p:nvSpPr>
          <p:cNvPr id="18" name="Slide Number Placeholder 17"/>
          <p:cNvSpPr>
            <a:spLocks noGrp="1"/>
          </p:cNvSpPr>
          <p:nvPr>
            <p:ph type="sldNum" sz="quarter" idx="11"/>
          </p:nvPr>
        </p:nvSpPr>
        <p:spPr/>
        <p:txBody>
          <a:bodyPr rtlCol="0"/>
          <a:lstStyle/>
          <a:p>
            <a:fld id="{4E05AD76-863F-450F-AF43-AC5D0485C748}"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04785E0-79B9-4BD7-95AD-31BB528C1CA0}" type="datetimeFigureOut">
              <a:rPr lang="id-ID" smtClean="0"/>
              <a:t>31/03/2020</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E05AD76-863F-450F-AF43-AC5D0485C74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3193" y="1412776"/>
            <a:ext cx="6696744" cy="21785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4400" b="1" dirty="0" smtClean="0">
                <a:latin typeface="Candara" pitchFamily="34" charset="0"/>
              </a:rPr>
              <a:t>Gender </a:t>
            </a:r>
            <a:r>
              <a:rPr lang="en-US" sz="4400" b="1" dirty="0" err="1" smtClean="0">
                <a:latin typeface="Candara" pitchFamily="34" charset="0"/>
              </a:rPr>
              <a:t>Dalam</a:t>
            </a:r>
            <a:r>
              <a:rPr lang="en-US" sz="4400" b="1" dirty="0" smtClean="0">
                <a:latin typeface="Candara" pitchFamily="34" charset="0"/>
              </a:rPr>
              <a:t> Media Massa</a:t>
            </a:r>
            <a:endParaRPr lang="id-ID" sz="4400" b="1" dirty="0" smtClean="0">
              <a:latin typeface="Candara" pitchFamily="34" charset="0"/>
            </a:endParaRPr>
          </a:p>
        </p:txBody>
      </p:sp>
      <p:sp>
        <p:nvSpPr>
          <p:cNvPr id="2" name="Rectangle 1"/>
          <p:cNvSpPr/>
          <p:nvPr/>
        </p:nvSpPr>
        <p:spPr>
          <a:xfrm>
            <a:off x="6052654" y="3129678"/>
            <a:ext cx="2358008" cy="461665"/>
          </a:xfrm>
          <a:prstGeom prst="rect">
            <a:avLst/>
          </a:prstGeom>
        </p:spPr>
        <p:txBody>
          <a:bodyPr wrap="square">
            <a:spAutoFit/>
          </a:bodyPr>
          <a:lstStyle/>
          <a:p>
            <a:r>
              <a:rPr lang="id-ID" sz="2400" b="1" spc="150" dirty="0">
                <a:ln w="11430"/>
                <a:effectLst>
                  <a:outerShdw blurRad="25400" algn="tl" rotWithShape="0">
                    <a:srgbClr val="000000">
                      <a:alpha val="43000"/>
                    </a:srgbClr>
                  </a:outerShdw>
                </a:effectLst>
              </a:rPr>
              <a:t>Minggu </a:t>
            </a:r>
            <a:r>
              <a:rPr lang="id-ID" sz="2400" b="1" spc="150" dirty="0" smtClean="0">
                <a:ln w="11430"/>
                <a:effectLst>
                  <a:outerShdw blurRad="25400" algn="tl" rotWithShape="0">
                    <a:srgbClr val="000000">
                      <a:alpha val="43000"/>
                    </a:srgbClr>
                  </a:outerShdw>
                </a:effectLst>
              </a:rPr>
              <a:t>Ke-5</a:t>
            </a:r>
            <a:endParaRPr lang="id-ID" sz="2400" b="1" spc="150" dirty="0">
              <a:ln w="11430"/>
              <a:effectLst>
                <a:outerShdw blurRad="25400" algn="tl" rotWithShape="0">
                  <a:srgbClr val="000000">
                    <a:alpha val="43000"/>
                  </a:srgbClr>
                </a:outerShdw>
              </a:effectLst>
            </a:endParaRPr>
          </a:p>
        </p:txBody>
      </p:sp>
      <p:sp>
        <p:nvSpPr>
          <p:cNvPr id="3" name="Rectangle 2"/>
          <p:cNvSpPr/>
          <p:nvPr/>
        </p:nvSpPr>
        <p:spPr>
          <a:xfrm>
            <a:off x="1830100" y="6318612"/>
            <a:ext cx="4075155" cy="400110"/>
          </a:xfrm>
          <a:prstGeom prst="rect">
            <a:avLst/>
          </a:prstGeom>
        </p:spPr>
        <p:txBody>
          <a:bodyPr wrap="none">
            <a:spAutoFit/>
          </a:bodyPr>
          <a:lstStyle/>
          <a:p>
            <a:r>
              <a:rPr lang="id-ID" sz="2000" b="1" dirty="0">
                <a:solidFill>
                  <a:schemeClr val="bg1"/>
                </a:solidFill>
                <a:latin typeface="CentSchbkCyrill BT" panose="02040603050705020303" pitchFamily="18" charset="-52"/>
              </a:rPr>
              <a:t>Dr. Yuli Setyowati, S.IP, M.Si</a:t>
            </a:r>
            <a:endParaRPr lang="en-US" sz="2000" b="1" dirty="0">
              <a:solidFill>
                <a:schemeClr val="bg1"/>
              </a:solidFill>
              <a:latin typeface="CentSchbkCyrill BT" panose="02040603050705020303" pitchFamily="18" charset="-52"/>
            </a:endParaRPr>
          </a:p>
        </p:txBody>
      </p:sp>
    </p:spTree>
    <p:extLst>
      <p:ext uri="{BB962C8B-B14F-4D97-AF65-F5344CB8AC3E}">
        <p14:creationId xmlns:p14="http://schemas.microsoft.com/office/powerpoint/2010/main" val="2937856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97346"/>
            <a:ext cx="8496944" cy="6370975"/>
          </a:xfrm>
          <a:prstGeom prst="rect">
            <a:avLst/>
          </a:prstGeom>
        </p:spPr>
        <p:txBody>
          <a:bodyPr wrap="square">
            <a:spAutoFit/>
          </a:bodyPr>
          <a:lstStyle/>
          <a:p>
            <a:r>
              <a:rPr lang="id-ID" sz="2400" dirty="0" smtClean="0">
                <a:latin typeface="Arial Rounded MT Bold" pitchFamily="34" charset="0"/>
              </a:rPr>
              <a:t> 	Film     merupakan      bentuk    media    yang    dapat mempengaruhi         stereotip   dalam     masyarakat. mengkonstruksi   stereotip   secara   kuat   melalui   latar, </a:t>
            </a:r>
            <a:r>
              <a:rPr lang="sv-SE" sz="2400" dirty="0" smtClean="0">
                <a:latin typeface="Arial Rounded MT Bold" pitchFamily="34" charset="0"/>
              </a:rPr>
              <a:t>pemilihan gambar, pemilihan kata dalam percakapan</a:t>
            </a:r>
            <a:r>
              <a:rPr lang="id-ID" sz="2400" dirty="0" smtClean="0">
                <a:latin typeface="Arial Rounded MT Bold" pitchFamily="34" charset="0"/>
              </a:rPr>
              <a:t> dan lakon.</a:t>
            </a:r>
          </a:p>
          <a:p>
            <a:r>
              <a:rPr lang="id-ID" sz="2400" dirty="0" smtClean="0">
                <a:latin typeface="Arial Rounded MT Bold" pitchFamily="34" charset="0"/>
              </a:rPr>
              <a:t>	Hingga saat ini t</a:t>
            </a:r>
            <a:r>
              <a:rPr lang="en-US" sz="2400" dirty="0" err="1" smtClean="0">
                <a:latin typeface="Arial Rounded MT Bold" pitchFamily="34" charset="0"/>
              </a:rPr>
              <a:t>ayangan</a:t>
            </a:r>
            <a:r>
              <a:rPr lang="en-US" sz="2400" dirty="0" smtClean="0">
                <a:latin typeface="Arial Rounded MT Bold" pitchFamily="34" charset="0"/>
              </a:rPr>
              <a:t> </a:t>
            </a:r>
            <a:r>
              <a:rPr lang="id-ID" sz="2400" dirty="0" smtClean="0">
                <a:latin typeface="Arial Rounded MT Bold" pitchFamily="34" charset="0"/>
              </a:rPr>
              <a:t>film</a:t>
            </a:r>
            <a:r>
              <a:rPr lang="en-US" sz="2400" dirty="0" smtClean="0">
                <a:latin typeface="Arial Rounded MT Bold" pitchFamily="34" charset="0"/>
              </a:rPr>
              <a:t> </a:t>
            </a:r>
            <a:r>
              <a:rPr lang="en-US" sz="2400" dirty="0" err="1">
                <a:latin typeface="Arial Rounded MT Bold" pitchFamily="34" charset="0"/>
              </a:rPr>
              <a:t>masih</a:t>
            </a:r>
            <a:r>
              <a:rPr lang="en-US" sz="2400" dirty="0">
                <a:latin typeface="Arial Rounded MT Bold" pitchFamily="34" charset="0"/>
              </a:rPr>
              <a:t> </a:t>
            </a:r>
            <a:r>
              <a:rPr lang="en-US" sz="2400" dirty="0" err="1">
                <a:latin typeface="Arial Rounded MT Bold" pitchFamily="34" charset="0"/>
              </a:rPr>
              <a:t>menempatkan</a:t>
            </a:r>
            <a:r>
              <a:rPr lang="en-US" sz="2400" dirty="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err="1">
                <a:latin typeface="Arial Rounded MT Bold" pitchFamily="34" charset="0"/>
              </a:rPr>
              <a:t>peran</a:t>
            </a:r>
            <a:r>
              <a:rPr lang="en-US" sz="2400" dirty="0">
                <a:latin typeface="Arial Rounded MT Bold" pitchFamily="34" charset="0"/>
              </a:rPr>
              <a:t> yang </a:t>
            </a:r>
            <a:r>
              <a:rPr lang="en-US" sz="2400" dirty="0" err="1">
                <a:latin typeface="Arial Rounded MT Bold" pitchFamily="34" charset="0"/>
              </a:rPr>
              <a:t>bertugas</a:t>
            </a:r>
            <a:r>
              <a:rPr lang="en-US" sz="2400" dirty="0">
                <a:latin typeface="Arial Rounded MT Bold" pitchFamily="34" charset="0"/>
              </a:rPr>
              <a:t> di </a:t>
            </a:r>
            <a:r>
              <a:rPr lang="en-US" sz="2400" dirty="0" err="1">
                <a:latin typeface="Arial Rounded MT Bold" pitchFamily="34" charset="0"/>
              </a:rPr>
              <a:t>sektor</a:t>
            </a:r>
            <a:r>
              <a:rPr lang="en-US" sz="2400" dirty="0">
                <a:latin typeface="Arial Rounded MT Bold" pitchFamily="34" charset="0"/>
              </a:rPr>
              <a:t> </a:t>
            </a:r>
            <a:r>
              <a:rPr lang="en-US" sz="2400" dirty="0" err="1">
                <a:latin typeface="Arial Rounded MT Bold" pitchFamily="34" charset="0"/>
              </a:rPr>
              <a:t>domestik</a:t>
            </a:r>
            <a:r>
              <a:rPr lang="en-US" sz="2400" dirty="0">
                <a:latin typeface="Arial Rounded MT Bold" pitchFamily="34" charset="0"/>
              </a:rPr>
              <a:t> </a:t>
            </a:r>
            <a:r>
              <a:rPr lang="en-US" sz="2400" dirty="0" err="1">
                <a:latin typeface="Arial Rounded MT Bold" pitchFamily="34" charset="0"/>
              </a:rPr>
              <a:t>saja</a:t>
            </a:r>
            <a:r>
              <a:rPr lang="en-US" sz="2400" dirty="0">
                <a:latin typeface="Arial Rounded MT Bold" pitchFamily="34" charset="0"/>
              </a:rPr>
              <a:t>. </a:t>
            </a:r>
            <a:r>
              <a:rPr lang="en-US" sz="2400" dirty="0" err="1">
                <a:latin typeface="Arial Rounded MT Bold" pitchFamily="34" charset="0"/>
              </a:rPr>
              <a:t>Masih</a:t>
            </a:r>
            <a:r>
              <a:rPr lang="en-US" sz="2400" dirty="0">
                <a:latin typeface="Arial Rounded MT Bold" pitchFamily="34" charset="0"/>
              </a:rPr>
              <a:t> </a:t>
            </a:r>
            <a:r>
              <a:rPr lang="en-US" sz="2400" dirty="0" err="1">
                <a:latin typeface="Arial Rounded MT Bold" pitchFamily="34" charset="0"/>
              </a:rPr>
              <a:t>banyak</a:t>
            </a:r>
            <a:r>
              <a:rPr lang="en-US" sz="2400" dirty="0">
                <a:latin typeface="Arial Rounded MT Bold" pitchFamily="34" charset="0"/>
              </a:rPr>
              <a:t> </a:t>
            </a:r>
            <a:r>
              <a:rPr lang="id-ID" sz="2400" dirty="0" smtClean="0">
                <a:latin typeface="Arial Rounded MT Bold" pitchFamily="34" charset="0"/>
              </a:rPr>
              <a:t>film</a:t>
            </a:r>
            <a:r>
              <a:rPr lang="en-US" sz="2400" dirty="0" smtClean="0">
                <a:latin typeface="Arial Rounded MT Bold" pitchFamily="34" charset="0"/>
              </a:rPr>
              <a:t> </a:t>
            </a:r>
            <a:r>
              <a:rPr lang="en-US" sz="2400" dirty="0">
                <a:latin typeface="Arial Rounded MT Bold" pitchFamily="34" charset="0"/>
              </a:rPr>
              <a:t>yang </a:t>
            </a:r>
            <a:r>
              <a:rPr lang="en-US" sz="2400" dirty="0" err="1">
                <a:latin typeface="Arial Rounded MT Bold" pitchFamily="34" charset="0"/>
              </a:rPr>
              <a:t>menggambarkan</a:t>
            </a:r>
            <a:r>
              <a:rPr lang="en-US" sz="2400" dirty="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err="1">
                <a:latin typeface="Arial Rounded MT Bold" pitchFamily="34" charset="0"/>
              </a:rPr>
              <a:t>sebagai</a:t>
            </a:r>
            <a:r>
              <a:rPr lang="en-US" sz="2400" dirty="0">
                <a:latin typeface="Arial Rounded MT Bold" pitchFamily="34" charset="0"/>
              </a:rPr>
              <a:t> </a:t>
            </a:r>
            <a:r>
              <a:rPr lang="en-US" sz="2400" dirty="0" err="1">
                <a:latin typeface="Arial Rounded MT Bold" pitchFamily="34" charset="0"/>
              </a:rPr>
              <a:t>sosok</a:t>
            </a:r>
            <a:r>
              <a:rPr lang="en-US" sz="2400" dirty="0">
                <a:latin typeface="Arial Rounded MT Bold" pitchFamily="34" charset="0"/>
              </a:rPr>
              <a:t> yang </a:t>
            </a:r>
            <a:r>
              <a:rPr lang="en-US" sz="2400" dirty="0" err="1">
                <a:latin typeface="Arial Rounded MT Bold" pitchFamily="34" charset="0"/>
              </a:rPr>
              <a:t>lemah</a:t>
            </a:r>
            <a:r>
              <a:rPr lang="en-US" sz="2400" dirty="0">
                <a:latin typeface="Arial Rounded MT Bold" pitchFamily="34" charset="0"/>
              </a:rPr>
              <a:t>, </a:t>
            </a:r>
            <a:r>
              <a:rPr lang="en-US" sz="2400" dirty="0" err="1">
                <a:latin typeface="Arial Rounded MT Bold" pitchFamily="34" charset="0"/>
              </a:rPr>
              <a:t>harus</a:t>
            </a:r>
            <a:r>
              <a:rPr lang="en-US" sz="2400" dirty="0">
                <a:latin typeface="Arial Rounded MT Bold" pitchFamily="34" charset="0"/>
              </a:rPr>
              <a:t> </a:t>
            </a:r>
            <a:r>
              <a:rPr lang="en-US" sz="2400" dirty="0" err="1">
                <a:latin typeface="Arial Rounded MT Bold" pitchFamily="34" charset="0"/>
              </a:rPr>
              <a:t>patuh</a:t>
            </a:r>
            <a:r>
              <a:rPr lang="en-US" sz="2400" dirty="0">
                <a:latin typeface="Arial Rounded MT Bold" pitchFamily="34" charset="0"/>
              </a:rPr>
              <a:t> </a:t>
            </a:r>
            <a:r>
              <a:rPr lang="en-US" sz="2400" dirty="0" err="1">
                <a:latin typeface="Arial Rounded MT Bold" pitchFamily="34" charset="0"/>
              </a:rPr>
              <a:t>dan</a:t>
            </a:r>
            <a:r>
              <a:rPr lang="en-US" sz="2400" dirty="0">
                <a:latin typeface="Arial Rounded MT Bold" pitchFamily="34" charset="0"/>
              </a:rPr>
              <a:t> </a:t>
            </a:r>
            <a:r>
              <a:rPr lang="en-US" sz="2400" dirty="0" err="1">
                <a:latin typeface="Arial Rounded MT Bold" pitchFamily="34" charset="0"/>
              </a:rPr>
              <a:t>tunduk</a:t>
            </a:r>
            <a:r>
              <a:rPr lang="en-US" sz="2400" dirty="0">
                <a:latin typeface="Arial Rounded MT Bold" pitchFamily="34" charset="0"/>
              </a:rPr>
              <a:t> </a:t>
            </a:r>
            <a:r>
              <a:rPr lang="en-US" sz="2400" dirty="0" err="1">
                <a:latin typeface="Arial Rounded MT Bold" pitchFamily="34" charset="0"/>
              </a:rPr>
              <a:t>terhadap</a:t>
            </a:r>
            <a:r>
              <a:rPr lang="en-US" sz="2400" dirty="0">
                <a:latin typeface="Arial Rounded MT Bold" pitchFamily="34" charset="0"/>
              </a:rPr>
              <a:t> </a:t>
            </a:r>
            <a:r>
              <a:rPr lang="en-US" sz="2400" dirty="0" err="1">
                <a:latin typeface="Arial Rounded MT Bold" pitchFamily="34" charset="0"/>
              </a:rPr>
              <a:t>aturan</a:t>
            </a:r>
            <a:r>
              <a:rPr lang="en-US" sz="2400" dirty="0">
                <a:latin typeface="Arial Rounded MT Bold" pitchFamily="34" charset="0"/>
              </a:rPr>
              <a:t> </a:t>
            </a:r>
            <a:r>
              <a:rPr lang="en-US" sz="2400" dirty="0" err="1">
                <a:latin typeface="Arial Rounded MT Bold" pitchFamily="34" charset="0"/>
              </a:rPr>
              <a:t>suami</a:t>
            </a:r>
            <a:r>
              <a:rPr lang="en-US" sz="2400" dirty="0">
                <a:latin typeface="Arial Rounded MT Bold" pitchFamily="34" charset="0"/>
              </a:rPr>
              <a:t>. </a:t>
            </a:r>
            <a:r>
              <a:rPr lang="en-US" sz="2400" dirty="0" err="1">
                <a:latin typeface="Arial Rounded MT Bold" pitchFamily="34" charset="0"/>
              </a:rPr>
              <a:t>Kemudian</a:t>
            </a:r>
            <a:r>
              <a:rPr lang="en-US" sz="2400" dirty="0">
                <a:latin typeface="Arial Rounded MT Bold" pitchFamily="34" charset="0"/>
              </a:rPr>
              <a:t> yang lain </a:t>
            </a:r>
            <a:r>
              <a:rPr lang="en-US" sz="2400" dirty="0" err="1">
                <a:latin typeface="Arial Rounded MT Bold" pitchFamily="34" charset="0"/>
              </a:rPr>
              <a:t>yaitu</a:t>
            </a:r>
            <a:r>
              <a:rPr lang="en-US" sz="2400" dirty="0">
                <a:latin typeface="Arial Rounded MT Bold" pitchFamily="34" charset="0"/>
              </a:rPr>
              <a:t> </a:t>
            </a:r>
            <a:r>
              <a:rPr lang="en-US" sz="2400" dirty="0" err="1">
                <a:latin typeface="Arial Rounded MT Bold" pitchFamily="34" charset="0"/>
              </a:rPr>
              <a:t>seperti</a:t>
            </a:r>
            <a:r>
              <a:rPr lang="en-US" sz="2400" dirty="0">
                <a:latin typeface="Arial Rounded MT Bold" pitchFamily="34" charset="0"/>
              </a:rPr>
              <a:t> di </a:t>
            </a:r>
            <a:r>
              <a:rPr lang="en-US" sz="2400" dirty="0" err="1">
                <a:latin typeface="Arial Rounded MT Bold" pitchFamily="34" charset="0"/>
              </a:rPr>
              <a:t>dalam</a:t>
            </a:r>
            <a:r>
              <a:rPr lang="en-US" sz="2400" dirty="0">
                <a:latin typeface="Arial Rounded MT Bold" pitchFamily="34" charset="0"/>
              </a:rPr>
              <a:t> </a:t>
            </a:r>
            <a:r>
              <a:rPr lang="en-US" sz="2400" dirty="0" smtClean="0">
                <a:latin typeface="Arial Rounded MT Bold" pitchFamily="34" charset="0"/>
              </a:rPr>
              <a:t>film </a:t>
            </a:r>
            <a:r>
              <a:rPr lang="en-US" sz="2400" dirty="0" err="1">
                <a:latin typeface="Arial Rounded MT Bold" pitchFamily="34" charset="0"/>
              </a:rPr>
              <a:t>horor</a:t>
            </a:r>
            <a:r>
              <a:rPr lang="en-US" sz="2400" dirty="0">
                <a:latin typeface="Arial Rounded MT Bold" pitchFamily="34" charset="0"/>
              </a:rPr>
              <a:t>, </a:t>
            </a:r>
            <a:r>
              <a:rPr lang="en-US" sz="2400" dirty="0" err="1">
                <a:latin typeface="Arial Rounded MT Bold" pitchFamily="34" charset="0"/>
              </a:rPr>
              <a:t>sering</a:t>
            </a:r>
            <a:r>
              <a:rPr lang="en-US" sz="2400" dirty="0">
                <a:latin typeface="Arial Rounded MT Bold" pitchFamily="34" charset="0"/>
              </a:rPr>
              <a:t> </a:t>
            </a:r>
            <a:r>
              <a:rPr lang="en-US" sz="2400" dirty="0" err="1">
                <a:latin typeface="Arial Rounded MT Bold" pitchFamily="34" charset="0"/>
              </a:rPr>
              <a:t>menggambarkan</a:t>
            </a:r>
            <a:r>
              <a:rPr lang="en-US" sz="2400" dirty="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err="1">
                <a:latin typeface="Arial Rounded MT Bold" pitchFamily="34" charset="0"/>
              </a:rPr>
              <a:t>sebagai</a:t>
            </a:r>
            <a:r>
              <a:rPr lang="en-US" sz="2400" dirty="0">
                <a:latin typeface="Arial Rounded MT Bold" pitchFamily="34" charset="0"/>
              </a:rPr>
              <a:t> </a:t>
            </a:r>
            <a:r>
              <a:rPr lang="en-US" sz="2400" dirty="0" err="1">
                <a:latin typeface="Arial Rounded MT Bold" pitchFamily="34" charset="0"/>
              </a:rPr>
              <a:t>objek</a:t>
            </a:r>
            <a:r>
              <a:rPr lang="en-US" sz="2400" dirty="0">
                <a:latin typeface="Arial Rounded MT Bold" pitchFamily="34" charset="0"/>
              </a:rPr>
              <a:t> </a:t>
            </a:r>
            <a:r>
              <a:rPr lang="en-US" sz="2400" dirty="0" err="1">
                <a:latin typeface="Arial Rounded MT Bold" pitchFamily="34" charset="0"/>
              </a:rPr>
              <a:t>seks</a:t>
            </a:r>
            <a:r>
              <a:rPr lang="en-US" sz="2400" dirty="0">
                <a:latin typeface="Arial Rounded MT Bold" pitchFamily="34" charset="0"/>
              </a:rPr>
              <a:t> </a:t>
            </a:r>
            <a:r>
              <a:rPr lang="en-US" sz="2400" dirty="0" err="1">
                <a:latin typeface="Arial Rounded MT Bold" pitchFamily="34" charset="0"/>
              </a:rPr>
              <a:t>bagi</a:t>
            </a:r>
            <a:r>
              <a:rPr lang="en-US" sz="2400" dirty="0">
                <a:latin typeface="Arial Rounded MT Bold" pitchFamily="34" charset="0"/>
              </a:rPr>
              <a:t> </a:t>
            </a:r>
            <a:r>
              <a:rPr lang="en-US" sz="2400" dirty="0" err="1">
                <a:latin typeface="Arial Rounded MT Bold" pitchFamily="34" charset="0"/>
              </a:rPr>
              <a:t>laki</a:t>
            </a:r>
            <a:r>
              <a:rPr lang="en-US" sz="2400" dirty="0">
                <a:latin typeface="Arial Rounded MT Bold" pitchFamily="34" charset="0"/>
              </a:rPr>
              <a:t> </a:t>
            </a:r>
            <a:r>
              <a:rPr lang="en-US" sz="2400" dirty="0" err="1">
                <a:latin typeface="Arial Rounded MT Bold" pitchFamily="34" charset="0"/>
              </a:rPr>
              <a:t>laki</a:t>
            </a:r>
            <a:r>
              <a:rPr lang="en-US" sz="2400" dirty="0" smtClean="0">
                <a:latin typeface="Arial Rounded MT Bold" pitchFamily="34" charset="0"/>
              </a:rPr>
              <a:t>.</a:t>
            </a:r>
            <a:endParaRPr lang="id-ID" sz="2400" dirty="0" smtClean="0">
              <a:latin typeface="Arial Rounded MT Bold" pitchFamily="34" charset="0"/>
            </a:endParaRPr>
          </a:p>
          <a:p>
            <a:r>
              <a:rPr lang="id-ID" sz="2400" dirty="0" smtClean="0">
                <a:latin typeface="Arial Rounded MT Bold" pitchFamily="34" charset="0"/>
              </a:rPr>
              <a:t>	</a:t>
            </a:r>
            <a:r>
              <a:rPr lang="en-US" sz="2400" dirty="0" err="1" smtClean="0">
                <a:latin typeface="Arial Rounded MT Bold" pitchFamily="34" charset="0"/>
              </a:rPr>
              <a:t>Secara</a:t>
            </a:r>
            <a:r>
              <a:rPr lang="en-US" sz="2400" dirty="0" smtClean="0">
                <a:latin typeface="Arial Rounded MT Bold" pitchFamily="34" charset="0"/>
              </a:rPr>
              <a:t> </a:t>
            </a:r>
            <a:r>
              <a:rPr lang="en-US" sz="2400" dirty="0" err="1">
                <a:latin typeface="Arial Rounded MT Bold" pitchFamily="34" charset="0"/>
              </a:rPr>
              <a:t>tidak</a:t>
            </a:r>
            <a:r>
              <a:rPr lang="en-US" sz="2400" dirty="0">
                <a:latin typeface="Arial Rounded MT Bold" pitchFamily="34" charset="0"/>
              </a:rPr>
              <a:t> </a:t>
            </a:r>
            <a:r>
              <a:rPr lang="en-US" sz="2400" dirty="0" err="1">
                <a:latin typeface="Arial Rounded MT Bold" pitchFamily="34" charset="0"/>
              </a:rPr>
              <a:t>disadari</a:t>
            </a:r>
            <a:r>
              <a:rPr lang="en-US" sz="2400" dirty="0">
                <a:latin typeface="Arial Rounded MT Bold" pitchFamily="34" charset="0"/>
              </a:rPr>
              <a:t>, </a:t>
            </a:r>
            <a:r>
              <a:rPr lang="en-US" sz="2400" dirty="0" err="1">
                <a:latin typeface="Arial Rounded MT Bold" pitchFamily="34" charset="0"/>
              </a:rPr>
              <a:t>bila</a:t>
            </a:r>
            <a:r>
              <a:rPr lang="en-US" sz="2400" dirty="0">
                <a:latin typeface="Arial Rounded MT Bold" pitchFamily="34" charset="0"/>
              </a:rPr>
              <a:t> </a:t>
            </a:r>
            <a:r>
              <a:rPr lang="en-US" sz="2400" dirty="0" err="1">
                <a:latin typeface="Arial Rounded MT Bold" pitchFamily="34" charset="0"/>
              </a:rPr>
              <a:t>dilihat</a:t>
            </a:r>
            <a:r>
              <a:rPr lang="en-US" sz="2400" dirty="0">
                <a:latin typeface="Arial Rounded MT Bold" pitchFamily="34" charset="0"/>
              </a:rPr>
              <a:t> </a:t>
            </a:r>
            <a:r>
              <a:rPr lang="en-US" sz="2400" dirty="0" err="1" smtClean="0">
                <a:latin typeface="Arial Rounded MT Bold" pitchFamily="34" charset="0"/>
              </a:rPr>
              <a:t>tayangan</a:t>
            </a:r>
            <a:r>
              <a:rPr lang="id-ID" sz="2400" dirty="0" smtClean="0">
                <a:latin typeface="Arial Rounded MT Bold" pitchFamily="34" charset="0"/>
              </a:rPr>
              <a:t>2 tersebut </a:t>
            </a:r>
            <a:r>
              <a:rPr lang="en-US" sz="2400" dirty="0" err="1" smtClean="0">
                <a:latin typeface="Arial Rounded MT Bold" pitchFamily="34" charset="0"/>
              </a:rPr>
              <a:t>mengenai</a:t>
            </a:r>
            <a:r>
              <a:rPr lang="en-US" sz="2400" dirty="0" smtClean="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smtClean="0">
                <a:latin typeface="Arial Rounded MT Bold" pitchFamily="34" charset="0"/>
              </a:rPr>
              <a:t> </a:t>
            </a:r>
            <a:r>
              <a:rPr lang="en-US" sz="2400" dirty="0" err="1">
                <a:latin typeface="Arial Rounded MT Bold" pitchFamily="34" charset="0"/>
              </a:rPr>
              <a:t>secara</a:t>
            </a:r>
            <a:r>
              <a:rPr lang="en-US" sz="2400" dirty="0">
                <a:latin typeface="Arial Rounded MT Bold" pitchFamily="34" charset="0"/>
              </a:rPr>
              <a:t> </a:t>
            </a:r>
            <a:r>
              <a:rPr lang="en-US" sz="2400" dirty="0" err="1">
                <a:latin typeface="Arial Rounded MT Bold" pitchFamily="34" charset="0"/>
              </a:rPr>
              <a:t>tidak</a:t>
            </a:r>
            <a:r>
              <a:rPr lang="en-US" sz="2400" dirty="0">
                <a:latin typeface="Arial Rounded MT Bold" pitchFamily="34" charset="0"/>
              </a:rPr>
              <a:t> </a:t>
            </a:r>
            <a:r>
              <a:rPr lang="en-US" sz="2400" dirty="0" err="1">
                <a:latin typeface="Arial Rounded MT Bold" pitchFamily="34" charset="0"/>
              </a:rPr>
              <a:t>langsung</a:t>
            </a:r>
            <a:r>
              <a:rPr lang="en-US" sz="2400" dirty="0">
                <a:latin typeface="Arial Rounded MT Bold" pitchFamily="34" charset="0"/>
              </a:rPr>
              <a:t> </a:t>
            </a:r>
            <a:r>
              <a:rPr lang="en-US" sz="2400" dirty="0" err="1">
                <a:latin typeface="Arial Rounded MT Bold" pitchFamily="34" charset="0"/>
              </a:rPr>
              <a:t>telah</a:t>
            </a:r>
            <a:r>
              <a:rPr lang="en-US" sz="2400" dirty="0">
                <a:latin typeface="Arial Rounded MT Bold" pitchFamily="34" charset="0"/>
              </a:rPr>
              <a:t> </a:t>
            </a:r>
            <a:r>
              <a:rPr lang="en-US" sz="2400" dirty="0" err="1">
                <a:latin typeface="Arial Rounded MT Bold" pitchFamily="34" charset="0"/>
              </a:rPr>
              <a:t>menanamkan</a:t>
            </a:r>
            <a:r>
              <a:rPr lang="en-US" sz="2400" dirty="0">
                <a:latin typeface="Arial Rounded MT Bold" pitchFamily="34" charset="0"/>
              </a:rPr>
              <a:t> </a:t>
            </a:r>
            <a:r>
              <a:rPr lang="en-US" sz="2400" dirty="0" err="1">
                <a:latin typeface="Arial Rounded MT Bold" pitchFamily="34" charset="0"/>
              </a:rPr>
              <a:t>pemahaman</a:t>
            </a:r>
            <a:r>
              <a:rPr lang="en-US" sz="2400" dirty="0">
                <a:latin typeface="Arial Rounded MT Bold" pitchFamily="34" charset="0"/>
              </a:rPr>
              <a:t>, </a:t>
            </a:r>
            <a:r>
              <a:rPr lang="en-US" sz="2400" dirty="0" err="1">
                <a:latin typeface="Arial Rounded MT Bold" pitchFamily="34" charset="0"/>
              </a:rPr>
              <a:t>mengkonstruksi</a:t>
            </a:r>
            <a:r>
              <a:rPr lang="en-US" sz="2400" dirty="0">
                <a:latin typeface="Arial Rounded MT Bold" pitchFamily="34" charset="0"/>
              </a:rPr>
              <a:t> </a:t>
            </a:r>
            <a:r>
              <a:rPr lang="en-US" sz="2400" dirty="0" err="1">
                <a:latin typeface="Arial Rounded MT Bold" pitchFamily="34" charset="0"/>
              </a:rPr>
              <a:t>pemikiran</a:t>
            </a:r>
            <a:r>
              <a:rPr lang="en-US" sz="2400" dirty="0">
                <a:latin typeface="Arial Rounded MT Bold" pitchFamily="34" charset="0"/>
              </a:rPr>
              <a:t> </a:t>
            </a:r>
            <a:r>
              <a:rPr lang="en-US" sz="2400" dirty="0" err="1">
                <a:latin typeface="Arial Rounded MT Bold" pitchFamily="34" charset="0"/>
              </a:rPr>
              <a:t>masyarakat</a:t>
            </a:r>
            <a:r>
              <a:rPr lang="en-US" sz="2400" dirty="0">
                <a:latin typeface="Arial Rounded MT Bold" pitchFamily="34" charset="0"/>
              </a:rPr>
              <a:t> </a:t>
            </a:r>
            <a:r>
              <a:rPr lang="en-US" sz="2400" dirty="0" err="1">
                <a:latin typeface="Arial Rounded MT Bold" pitchFamily="34" charset="0"/>
              </a:rPr>
              <a:t>bahwa</a:t>
            </a:r>
            <a:r>
              <a:rPr lang="en-US" sz="2400" dirty="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err="1">
                <a:latin typeface="Arial Rounded MT Bold" pitchFamily="34" charset="0"/>
              </a:rPr>
              <a:t>adalah</a:t>
            </a:r>
            <a:r>
              <a:rPr lang="en-US" sz="2400" dirty="0">
                <a:latin typeface="Arial Rounded MT Bold" pitchFamily="34" charset="0"/>
              </a:rPr>
              <a:t> </a:t>
            </a:r>
            <a:r>
              <a:rPr lang="en-US" sz="2400" dirty="0" err="1">
                <a:latin typeface="Arial Rounded MT Bold" pitchFamily="34" charset="0"/>
              </a:rPr>
              <a:t>sosok</a:t>
            </a:r>
            <a:r>
              <a:rPr lang="en-US" sz="2400" dirty="0">
                <a:latin typeface="Arial Rounded MT Bold" pitchFamily="34" charset="0"/>
              </a:rPr>
              <a:t> yang </a:t>
            </a:r>
            <a:r>
              <a:rPr lang="en-US" sz="2400" dirty="0" err="1" smtClean="0">
                <a:latin typeface="Arial Rounded MT Bold" pitchFamily="34" charset="0"/>
              </a:rPr>
              <a:t>lemah</a:t>
            </a:r>
            <a:r>
              <a:rPr lang="id-ID" sz="2400" dirty="0">
                <a:latin typeface="Arial Rounded MT Bold" pitchFamily="34" charset="0"/>
              </a:rPr>
              <a:t>.</a:t>
            </a:r>
          </a:p>
        </p:txBody>
      </p:sp>
    </p:spTree>
    <p:extLst>
      <p:ext uri="{BB962C8B-B14F-4D97-AF65-F5344CB8AC3E}">
        <p14:creationId xmlns:p14="http://schemas.microsoft.com/office/powerpoint/2010/main" val="4174254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3968" y="1988840"/>
            <a:ext cx="4860032"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600" b="1" dirty="0" smtClean="0">
                <a:latin typeface="Arial Rounded MT Bold" pitchFamily="34" charset="0"/>
              </a:rPr>
              <a:t>Gender &amp; </a:t>
            </a:r>
            <a:r>
              <a:rPr lang="id-ID" sz="3600" dirty="0" smtClean="0">
                <a:latin typeface="Arial Rounded MT Bold" pitchFamily="34" charset="0"/>
              </a:rPr>
              <a:t>Profesi Media</a:t>
            </a:r>
          </a:p>
        </p:txBody>
      </p:sp>
    </p:spTree>
    <p:extLst>
      <p:ext uri="{BB962C8B-B14F-4D97-AF65-F5344CB8AC3E}">
        <p14:creationId xmlns:p14="http://schemas.microsoft.com/office/powerpoint/2010/main" val="4001892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352928" cy="5170646"/>
          </a:xfrm>
          <a:prstGeom prst="rect">
            <a:avLst/>
          </a:prstGeom>
        </p:spPr>
        <p:txBody>
          <a:bodyPr wrap="square">
            <a:spAutoFit/>
          </a:bodyPr>
          <a:lstStyle/>
          <a:p>
            <a:r>
              <a:rPr lang="id-ID" sz="2400" dirty="0" smtClean="0">
                <a:latin typeface="Arial Rounded MT Bold" pitchFamily="34" charset="0"/>
              </a:rPr>
              <a:t>Tahun 2018, Era   di   mana   kebebasan   berpendapat   dan </a:t>
            </a:r>
          </a:p>
          <a:p>
            <a:r>
              <a:rPr lang="id-ID" sz="2400" dirty="0" smtClean="0">
                <a:latin typeface="Arial Rounded MT Bold" pitchFamily="34" charset="0"/>
              </a:rPr>
              <a:t> berekspresi   hadir   hampir   di   setiap   sudut   kehidupan   masyarakat   Indonesia,   tidak   terkecuali   pada   pekerja </a:t>
            </a:r>
          </a:p>
          <a:p>
            <a:r>
              <a:rPr lang="id-ID" sz="2400" dirty="0" smtClean="0">
                <a:latin typeface="Arial Rounded MT Bold" pitchFamily="34" charset="0"/>
              </a:rPr>
              <a:t> media.</a:t>
            </a:r>
          </a:p>
          <a:p>
            <a:endParaRPr lang="id-ID" sz="2400" dirty="0" smtClean="0">
              <a:latin typeface="Arial Rounded MT Bold" pitchFamily="34" charset="0"/>
            </a:endParaRPr>
          </a:p>
          <a:p>
            <a:r>
              <a:rPr lang="id-ID" sz="2400" dirty="0" smtClean="0">
                <a:latin typeface="Arial Rounded MT Bold" pitchFamily="34" charset="0"/>
              </a:rPr>
              <a:t>Namun, </a:t>
            </a:r>
            <a:r>
              <a:rPr lang="id-ID" sz="2400" dirty="0">
                <a:latin typeface="Arial Rounded MT Bold" pitchFamily="34" charset="0"/>
              </a:rPr>
              <a:t>k</a:t>
            </a:r>
            <a:r>
              <a:rPr lang="id-ID" sz="2400" dirty="0" smtClean="0">
                <a:latin typeface="Arial Rounded MT Bold" pitchFamily="34" charset="0"/>
              </a:rPr>
              <a:t>eterlibatan perempuan di ranah publik sering berhadapan dengan pandangan bias gender yang lebih </a:t>
            </a:r>
          </a:p>
          <a:p>
            <a:r>
              <a:rPr lang="id-ID" sz="2400" dirty="0" smtClean="0">
                <a:latin typeface="Arial Rounded MT Bold" pitchFamily="34" charset="0"/>
              </a:rPr>
              <a:t> menempatkan peran perempuan di ranah domestik. Pekerjaan di media pada umumnya dipandang sebagai </a:t>
            </a:r>
          </a:p>
          <a:p>
            <a:r>
              <a:rPr lang="id-ID" sz="2400" dirty="0" smtClean="0">
                <a:latin typeface="Arial Rounded MT Bold" pitchFamily="34" charset="0"/>
              </a:rPr>
              <a:t>pekerjaan laki-laki. Perempuan pekerja media berada dalam dunia yang maskulin.</a:t>
            </a:r>
          </a:p>
          <a:p>
            <a:endParaRPr lang="id-ID" dirty="0" smtClean="0">
              <a:latin typeface="Arial Rounded MT Bold" pitchFamily="34" charset="0"/>
            </a:endParaRPr>
          </a:p>
        </p:txBody>
      </p:sp>
      <p:sp>
        <p:nvSpPr>
          <p:cNvPr id="4" name="Notched Right Arrow 3"/>
          <p:cNvSpPr/>
          <p:nvPr/>
        </p:nvSpPr>
        <p:spPr>
          <a:xfrm>
            <a:off x="1979712" y="5818956"/>
            <a:ext cx="4896544" cy="103904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chemeClr val="tx1"/>
                </a:solidFill>
                <a:latin typeface="Arial Rounded MT Bold" pitchFamily="34" charset="0"/>
              </a:rPr>
              <a:t>Contoh Kasus</a:t>
            </a:r>
            <a:endParaRPr lang="id-ID" sz="2400" dirty="0">
              <a:solidFill>
                <a:schemeClr val="tx1"/>
              </a:solidFill>
              <a:latin typeface="Arial Rounded MT Bold" pitchFamily="34" charset="0"/>
            </a:endParaRPr>
          </a:p>
        </p:txBody>
      </p:sp>
    </p:spTree>
    <p:extLst>
      <p:ext uri="{BB962C8B-B14F-4D97-AF65-F5344CB8AC3E}">
        <p14:creationId xmlns:p14="http://schemas.microsoft.com/office/powerpoint/2010/main" val="480400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352928" cy="6494085"/>
          </a:xfrm>
          <a:prstGeom prst="rect">
            <a:avLst/>
          </a:prstGeom>
        </p:spPr>
        <p:txBody>
          <a:bodyPr wrap="square">
            <a:spAutoFit/>
          </a:bodyPr>
          <a:lstStyle/>
          <a:p>
            <a:r>
              <a:rPr lang="id-ID" sz="3600" dirty="0">
                <a:latin typeface="Arial Rounded MT Bold" pitchFamily="34" charset="0"/>
              </a:rPr>
              <a:t>J</a:t>
            </a:r>
            <a:r>
              <a:rPr lang="id-ID" sz="3600" dirty="0" smtClean="0">
                <a:latin typeface="Arial Rounded MT Bold" pitchFamily="34" charset="0"/>
              </a:rPr>
              <a:t>urnalis perempuan</a:t>
            </a:r>
            <a:r>
              <a:rPr lang="id-ID" dirty="0" smtClean="0">
                <a:latin typeface="Arial Rounded MT Bold" pitchFamily="34" charset="0"/>
              </a:rPr>
              <a:t>,</a:t>
            </a:r>
            <a:r>
              <a:rPr lang="id-ID" sz="1600" dirty="0" smtClean="0">
                <a:latin typeface="Arial Rounded MT Bold" pitchFamily="34" charset="0"/>
              </a:rPr>
              <a:t> </a:t>
            </a:r>
            <a:r>
              <a:rPr lang="id-ID" sz="2000" dirty="0" smtClean="0">
                <a:latin typeface="Arial Rounded MT Bold" pitchFamily="34" charset="0"/>
              </a:rPr>
              <a:t>sebagian besar dari mereka masih   mengalami   diskriminasi   di   organisasi   tempat   bekerja   dan   saat   bertugas   di   lapangan.   Standarisasi jurnalis   perempuan   di   setiap   media   belum   sama.   Semua   itu   tergantung   pada   kebijakan   masing-masing redaksi. Pandangan bahwa pekerjaan ini lebih cocok untuk laki-laki, masih tampak dengan lebih banyak jumlah jurnalis pria dibandingkan perempuan dan sedikitnya jurnalis  perempuan yang berada di jajaran puncak manajemen.</a:t>
            </a:r>
          </a:p>
          <a:p>
            <a:endParaRPr lang="id-ID" sz="2000" dirty="0" smtClean="0">
              <a:latin typeface="Arial Rounded MT Bold" pitchFamily="34" charset="0"/>
            </a:endParaRPr>
          </a:p>
          <a:p>
            <a:r>
              <a:rPr lang="id-ID" sz="2000" dirty="0" smtClean="0">
                <a:latin typeface="Arial Rounded MT Bold" pitchFamily="34" charset="0"/>
              </a:rPr>
              <a:t>Perbedaan perlakuan dalam hal fasilitas pekerjaan pun masih dijumpai, misalnya saja, fasilitas kesehatan, tunjangan keluarga yang dikaitkan dengan status single walaupun sudah berkeluarga, dan penyediaan ruang laktasi.</a:t>
            </a:r>
          </a:p>
          <a:p>
            <a:endParaRPr lang="id-ID" sz="2000" dirty="0" smtClean="0">
              <a:latin typeface="Arial Rounded MT Bold" pitchFamily="34" charset="0"/>
            </a:endParaRPr>
          </a:p>
          <a:p>
            <a:r>
              <a:rPr lang="id-ID" sz="2000" dirty="0" smtClean="0">
                <a:latin typeface="Arial Rounded MT Bold" pitchFamily="34" charset="0"/>
              </a:rPr>
              <a:t>Walaupun gerakan memperjuangkan kesetaraan gender di sektor media telah dilakukan oleh para jurnalis perempuan ini, akan tetapi budaya patriarki yang masih tertanam lekat membuat para jurnalis perempuan terutama yang telah menikah kehilangan semangat dan profesionalisme untuk menuju jajaran puncak.  </a:t>
            </a:r>
            <a:endParaRPr lang="id-ID" sz="2000" dirty="0">
              <a:latin typeface="Arial Rounded MT Bold" pitchFamily="34" charset="0"/>
            </a:endParaRPr>
          </a:p>
        </p:txBody>
      </p:sp>
    </p:spTree>
    <p:extLst>
      <p:ext uri="{BB962C8B-B14F-4D97-AF65-F5344CB8AC3E}">
        <p14:creationId xmlns:p14="http://schemas.microsoft.com/office/powerpoint/2010/main" val="380282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7412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610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009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280949"/>
            <a:ext cx="8352928" cy="4524315"/>
          </a:xfrm>
          <a:prstGeom prst="rect">
            <a:avLst/>
          </a:prstGeom>
        </p:spPr>
        <p:txBody>
          <a:bodyPr wrap="square">
            <a:spAutoFit/>
          </a:bodyPr>
          <a:lstStyle/>
          <a:p>
            <a:r>
              <a:rPr lang="en-US" sz="2400" dirty="0">
                <a:latin typeface="Arial Rounded MT Bold" pitchFamily="34" charset="0"/>
              </a:rPr>
              <a:t>Media </a:t>
            </a:r>
            <a:r>
              <a:rPr lang="en-US" sz="2400" dirty="0" err="1">
                <a:latin typeface="Arial Rounded MT Bold" pitchFamily="34" charset="0"/>
              </a:rPr>
              <a:t>massa</a:t>
            </a:r>
            <a:r>
              <a:rPr lang="en-US" sz="2400" dirty="0">
                <a:latin typeface="Arial Rounded MT Bold" pitchFamily="34" charset="0"/>
              </a:rPr>
              <a:t> </a:t>
            </a:r>
            <a:r>
              <a:rPr lang="en-US" sz="2400" dirty="0" err="1">
                <a:latin typeface="Arial Rounded MT Bold" pitchFamily="34" charset="0"/>
              </a:rPr>
              <a:t>telah</a:t>
            </a:r>
            <a:r>
              <a:rPr lang="en-US" sz="2400" dirty="0">
                <a:latin typeface="Arial Rounded MT Bold" pitchFamily="34" charset="0"/>
              </a:rPr>
              <a:t> </a:t>
            </a:r>
            <a:r>
              <a:rPr lang="en-US" sz="2400" dirty="0" err="1">
                <a:latin typeface="Arial Rounded MT Bold" pitchFamily="34" charset="0"/>
              </a:rPr>
              <a:t>menjadi</a:t>
            </a:r>
            <a:r>
              <a:rPr lang="en-US" sz="2400" dirty="0">
                <a:latin typeface="Arial Rounded MT Bold" pitchFamily="34" charset="0"/>
              </a:rPr>
              <a:t> </a:t>
            </a:r>
            <a:r>
              <a:rPr lang="en-US" sz="2400" dirty="0" err="1">
                <a:latin typeface="Arial Rounded MT Bold" pitchFamily="34" charset="0"/>
              </a:rPr>
              <a:t>kekuatan</a:t>
            </a:r>
            <a:r>
              <a:rPr lang="en-US" sz="2400" dirty="0">
                <a:latin typeface="Arial Rounded MT Bold" pitchFamily="34" charset="0"/>
              </a:rPr>
              <a:t> </a:t>
            </a:r>
            <a:r>
              <a:rPr lang="en-US" sz="2400" dirty="0" err="1">
                <a:latin typeface="Arial Rounded MT Bold" pitchFamily="34" charset="0"/>
              </a:rPr>
              <a:t>pendorong</a:t>
            </a:r>
            <a:r>
              <a:rPr lang="en-US" sz="2400" dirty="0">
                <a:latin typeface="Arial Rounded MT Bold" pitchFamily="34" charset="0"/>
              </a:rPr>
              <a:t> </a:t>
            </a:r>
            <a:r>
              <a:rPr lang="en-US" sz="2400" dirty="0" err="1">
                <a:latin typeface="Arial Rounded MT Bold" pitchFamily="34" charset="0"/>
              </a:rPr>
              <a:t>diskriminasi</a:t>
            </a:r>
            <a:r>
              <a:rPr lang="en-US" sz="2400" dirty="0">
                <a:latin typeface="Arial Rounded MT Bold" pitchFamily="34" charset="0"/>
              </a:rPr>
              <a:t> </a:t>
            </a:r>
            <a:r>
              <a:rPr lang="en-US" sz="2400" dirty="0" err="1">
                <a:latin typeface="Arial Rounded MT Bold" pitchFamily="34" charset="0"/>
              </a:rPr>
              <a:t>berdasarkan</a:t>
            </a:r>
            <a:r>
              <a:rPr lang="en-US" sz="2400" dirty="0">
                <a:latin typeface="Arial Rounded MT Bold" pitchFamily="34" charset="0"/>
              </a:rPr>
              <a:t> gender. </a:t>
            </a:r>
            <a:r>
              <a:rPr lang="en-US" sz="2400" dirty="0" err="1">
                <a:latin typeface="Arial Rounded MT Bold" pitchFamily="34" charset="0"/>
              </a:rPr>
              <a:t>Gambar</a:t>
            </a:r>
            <a:r>
              <a:rPr lang="en-US" sz="2400" dirty="0">
                <a:latin typeface="Arial Rounded MT Bold" pitchFamily="34" charset="0"/>
              </a:rPr>
              <a:t> </a:t>
            </a:r>
            <a:r>
              <a:rPr lang="en-US" sz="2400" dirty="0" err="1">
                <a:latin typeface="Arial Rounded MT Bold" pitchFamily="34" charset="0"/>
              </a:rPr>
              <a:t>dan</a:t>
            </a:r>
            <a:r>
              <a:rPr lang="en-US" sz="2400" dirty="0">
                <a:latin typeface="Arial Rounded MT Bold" pitchFamily="34" charset="0"/>
              </a:rPr>
              <a:t> </a:t>
            </a:r>
            <a:r>
              <a:rPr lang="en-US" sz="2400" dirty="0" err="1">
                <a:latin typeface="Arial Rounded MT Bold" pitchFamily="34" charset="0"/>
              </a:rPr>
              <a:t>harapan</a:t>
            </a:r>
            <a:r>
              <a:rPr lang="en-US" sz="2400" dirty="0">
                <a:latin typeface="Arial Rounded MT Bold" pitchFamily="34" charset="0"/>
              </a:rPr>
              <a:t> </a:t>
            </a:r>
            <a:r>
              <a:rPr lang="en-US" sz="2400" dirty="0" err="1">
                <a:latin typeface="Arial Rounded MT Bold" pitchFamily="34" charset="0"/>
              </a:rPr>
              <a:t>peran</a:t>
            </a:r>
            <a:r>
              <a:rPr lang="en-US" sz="2400" dirty="0">
                <a:latin typeface="Arial Rounded MT Bold" pitchFamily="34" charset="0"/>
              </a:rPr>
              <a:t> gender </a:t>
            </a:r>
            <a:r>
              <a:rPr lang="en-US" sz="2400" dirty="0" err="1">
                <a:latin typeface="Arial Rounded MT Bold" pitchFamily="34" charset="0"/>
              </a:rPr>
              <a:t>disorot</a:t>
            </a:r>
            <a:r>
              <a:rPr lang="en-US" sz="2400" dirty="0">
                <a:latin typeface="Arial Rounded MT Bold" pitchFamily="34" charset="0"/>
              </a:rPr>
              <a:t> </a:t>
            </a:r>
            <a:r>
              <a:rPr lang="en-US" sz="2400" dirty="0" err="1">
                <a:latin typeface="Arial Rounded MT Bold" pitchFamily="34" charset="0"/>
              </a:rPr>
              <a:t>melalui</a:t>
            </a:r>
            <a:r>
              <a:rPr lang="en-US" sz="2400" dirty="0">
                <a:latin typeface="Arial Rounded MT Bold" pitchFamily="34" charset="0"/>
              </a:rPr>
              <a:t> </a:t>
            </a:r>
            <a:r>
              <a:rPr lang="en-US" sz="2400" dirty="0" err="1">
                <a:latin typeface="Arial Rounded MT Bold" pitchFamily="34" charset="0"/>
              </a:rPr>
              <a:t>berbagai</a:t>
            </a:r>
            <a:r>
              <a:rPr lang="en-US" sz="2400" dirty="0">
                <a:latin typeface="Arial Rounded MT Bold" pitchFamily="34" charset="0"/>
              </a:rPr>
              <a:t> platform </a:t>
            </a:r>
            <a:r>
              <a:rPr lang="en-US" sz="2400" dirty="0" err="1">
                <a:latin typeface="Arial Rounded MT Bold" pitchFamily="34" charset="0"/>
              </a:rPr>
              <a:t>dan</a:t>
            </a:r>
            <a:r>
              <a:rPr lang="en-US" sz="2400" dirty="0">
                <a:latin typeface="Arial Rounded MT Bold" pitchFamily="34" charset="0"/>
              </a:rPr>
              <a:t> </a:t>
            </a:r>
            <a:r>
              <a:rPr lang="en-US" sz="2400" dirty="0" err="1">
                <a:latin typeface="Arial Rounded MT Bold" pitchFamily="34" charset="0"/>
              </a:rPr>
              <a:t>sumber</a:t>
            </a:r>
            <a:r>
              <a:rPr lang="en-US" sz="2400" dirty="0">
                <a:latin typeface="Arial Rounded MT Bold" pitchFamily="34" charset="0"/>
              </a:rPr>
              <a:t> </a:t>
            </a:r>
            <a:r>
              <a:rPr lang="en-US" sz="2400" dirty="0" err="1">
                <a:latin typeface="Arial Rounded MT Bold" pitchFamily="34" charset="0"/>
              </a:rPr>
              <a:t>seperti</a:t>
            </a:r>
            <a:r>
              <a:rPr lang="en-US" sz="2400" dirty="0">
                <a:latin typeface="Arial Rounded MT Bold" pitchFamily="34" charset="0"/>
              </a:rPr>
              <a:t> </a:t>
            </a:r>
            <a:r>
              <a:rPr lang="en-US" sz="2400" dirty="0" err="1">
                <a:latin typeface="Arial Rounded MT Bold" pitchFamily="34" charset="0"/>
              </a:rPr>
              <a:t>struktur</a:t>
            </a:r>
            <a:r>
              <a:rPr lang="en-US" sz="2400" dirty="0">
                <a:latin typeface="Arial Rounded MT Bold" pitchFamily="34" charset="0"/>
              </a:rPr>
              <a:t> </a:t>
            </a:r>
            <a:r>
              <a:rPr lang="en-US" sz="2400" dirty="0" err="1">
                <a:latin typeface="Arial Rounded MT Bold" pitchFamily="34" charset="0"/>
              </a:rPr>
              <a:t>bahasa</a:t>
            </a:r>
            <a:r>
              <a:rPr lang="en-US" sz="2400" dirty="0">
                <a:latin typeface="Arial Rounded MT Bold" pitchFamily="34" charset="0"/>
              </a:rPr>
              <a:t>, </a:t>
            </a:r>
            <a:r>
              <a:rPr lang="en-US" sz="2400" dirty="0" err="1">
                <a:latin typeface="Arial Rounded MT Bold" pitchFamily="34" charset="0"/>
              </a:rPr>
              <a:t>kegiatan</a:t>
            </a:r>
            <a:r>
              <a:rPr lang="en-US" sz="2400" dirty="0">
                <a:latin typeface="Arial Rounded MT Bold" pitchFamily="34" charset="0"/>
              </a:rPr>
              <a:t>, media, </a:t>
            </a:r>
            <a:r>
              <a:rPr lang="en-US" sz="2400" dirty="0" err="1">
                <a:latin typeface="Arial Rounded MT Bold" pitchFamily="34" charset="0"/>
              </a:rPr>
              <a:t>latar</a:t>
            </a:r>
            <a:r>
              <a:rPr lang="en-US" sz="2400" dirty="0">
                <a:latin typeface="Arial Rounded MT Bold" pitchFamily="34" charset="0"/>
              </a:rPr>
              <a:t> </a:t>
            </a:r>
            <a:r>
              <a:rPr lang="en-US" sz="2400" dirty="0" err="1">
                <a:latin typeface="Arial Rounded MT Bold" pitchFamily="34" charset="0"/>
              </a:rPr>
              <a:t>sekolah</a:t>
            </a:r>
            <a:r>
              <a:rPr lang="en-US" sz="2400" dirty="0">
                <a:latin typeface="Arial Rounded MT Bold" pitchFamily="34" charset="0"/>
              </a:rPr>
              <a:t>, </a:t>
            </a:r>
            <a:r>
              <a:rPr lang="en-US" sz="2400" dirty="0" err="1">
                <a:latin typeface="Arial Rounded MT Bold" pitchFamily="34" charset="0"/>
              </a:rPr>
              <a:t>bagian</a:t>
            </a:r>
            <a:r>
              <a:rPr lang="en-US" sz="2400" dirty="0">
                <a:latin typeface="Arial Rounded MT Bold" pitchFamily="34" charset="0"/>
              </a:rPr>
              <a:t> </a:t>
            </a:r>
            <a:r>
              <a:rPr lang="en-US" sz="2400" dirty="0" err="1">
                <a:latin typeface="Arial Rounded MT Bold" pitchFamily="34" charset="0"/>
              </a:rPr>
              <a:t>sejarah</a:t>
            </a:r>
            <a:r>
              <a:rPr lang="en-US" sz="2400" dirty="0">
                <a:latin typeface="Arial Rounded MT Bold" pitchFamily="34" charset="0"/>
              </a:rPr>
              <a:t> </a:t>
            </a:r>
            <a:r>
              <a:rPr lang="en-US" sz="2400" dirty="0" err="1">
                <a:latin typeface="Arial Rounded MT Bold" pitchFamily="34" charset="0"/>
              </a:rPr>
              <a:t>atau</a:t>
            </a:r>
            <a:r>
              <a:rPr lang="en-US" sz="2400" dirty="0">
                <a:latin typeface="Arial Rounded MT Bold" pitchFamily="34" charset="0"/>
              </a:rPr>
              <a:t> </a:t>
            </a:r>
            <a:r>
              <a:rPr lang="en-US" sz="2400" dirty="0" err="1">
                <a:latin typeface="Arial Rounded MT Bold" pitchFamily="34" charset="0"/>
              </a:rPr>
              <a:t>karya</a:t>
            </a:r>
            <a:r>
              <a:rPr lang="en-US" sz="2400" dirty="0">
                <a:latin typeface="Arial Rounded MT Bold" pitchFamily="34" charset="0"/>
              </a:rPr>
              <a:t> </a:t>
            </a:r>
            <a:r>
              <a:rPr lang="en-US" sz="2400" dirty="0" err="1">
                <a:latin typeface="Arial Rounded MT Bold" pitchFamily="34" charset="0"/>
              </a:rPr>
              <a:t>seni</a:t>
            </a:r>
            <a:r>
              <a:rPr lang="en-US" sz="2400" dirty="0">
                <a:latin typeface="Arial Rounded MT Bold" pitchFamily="34" charset="0"/>
              </a:rPr>
              <a:t>, </a:t>
            </a:r>
            <a:r>
              <a:rPr lang="en-US" sz="2400" dirty="0" err="1">
                <a:latin typeface="Arial Rounded MT Bold" pitchFamily="34" charset="0"/>
              </a:rPr>
              <a:t>dan</a:t>
            </a:r>
            <a:r>
              <a:rPr lang="en-US" sz="2400" dirty="0">
                <a:latin typeface="Arial Rounded MT Bold" pitchFamily="34" charset="0"/>
              </a:rPr>
              <a:t> </a:t>
            </a:r>
            <a:r>
              <a:rPr lang="en-US" sz="2400" dirty="0" err="1">
                <a:latin typeface="Arial Rounded MT Bold" pitchFamily="34" charset="0"/>
              </a:rPr>
              <a:t>tempat</a:t>
            </a:r>
            <a:r>
              <a:rPr lang="en-US" sz="2400" dirty="0">
                <a:latin typeface="Arial Rounded MT Bold" pitchFamily="34" charset="0"/>
              </a:rPr>
              <a:t> </a:t>
            </a:r>
            <a:r>
              <a:rPr lang="en-US" sz="2400" dirty="0" err="1" smtClean="0">
                <a:latin typeface="Arial Rounded MT Bold" pitchFamily="34" charset="0"/>
              </a:rPr>
              <a:t>kerja</a:t>
            </a:r>
            <a:r>
              <a:rPr lang="en-US" sz="2400" dirty="0" smtClean="0">
                <a:latin typeface="Arial Rounded MT Bold" pitchFamily="34" charset="0"/>
              </a:rPr>
              <a:t>.</a:t>
            </a:r>
            <a:r>
              <a:rPr lang="id-ID" sz="2400" dirty="0" smtClean="0">
                <a:latin typeface="Arial Rounded MT Bold" pitchFamily="34" charset="0"/>
              </a:rPr>
              <a:t> </a:t>
            </a:r>
            <a:r>
              <a:rPr lang="en-US" sz="2400" dirty="0" err="1" smtClean="0">
                <a:latin typeface="Arial Rounded MT Bold" pitchFamily="34" charset="0"/>
              </a:rPr>
              <a:t>Seksualisasi</a:t>
            </a:r>
            <a:r>
              <a:rPr lang="en-US" sz="2400" dirty="0" smtClean="0">
                <a:latin typeface="Arial Rounded MT Bold" pitchFamily="34" charset="0"/>
              </a:rPr>
              <a:t> </a:t>
            </a:r>
            <a:r>
              <a:rPr lang="en-US" sz="2400" dirty="0" err="1">
                <a:latin typeface="Arial Rounded MT Bold" pitchFamily="34" charset="0"/>
              </a:rPr>
              <a:t>perempuan</a:t>
            </a:r>
            <a:r>
              <a:rPr lang="en-US" sz="2400" dirty="0">
                <a:latin typeface="Arial Rounded MT Bold" pitchFamily="34" charset="0"/>
              </a:rPr>
              <a:t>, </a:t>
            </a:r>
            <a:r>
              <a:rPr lang="en-US" sz="2400" dirty="0" err="1">
                <a:latin typeface="Arial Rounded MT Bold" pitchFamily="34" charset="0"/>
              </a:rPr>
              <a:t>khususnya</a:t>
            </a:r>
            <a:r>
              <a:rPr lang="en-US" sz="2400" dirty="0">
                <a:latin typeface="Arial Rounded MT Bold" pitchFamily="34" charset="0"/>
              </a:rPr>
              <a:t>, </a:t>
            </a:r>
            <a:r>
              <a:rPr lang="en-US" sz="2400" dirty="0" err="1">
                <a:latin typeface="Arial Rounded MT Bold" pitchFamily="34" charset="0"/>
              </a:rPr>
              <a:t>sangat</a:t>
            </a:r>
            <a:r>
              <a:rPr lang="en-US" sz="2400" dirty="0">
                <a:latin typeface="Arial Rounded MT Bold" pitchFamily="34" charset="0"/>
              </a:rPr>
              <a:t> </a:t>
            </a:r>
            <a:r>
              <a:rPr lang="en-US" sz="2400" dirty="0" err="1">
                <a:latin typeface="Arial Rounded MT Bold" pitchFamily="34" charset="0"/>
              </a:rPr>
              <a:t>terpusat</a:t>
            </a:r>
            <a:r>
              <a:rPr lang="en-US" sz="2400" dirty="0">
                <a:latin typeface="Arial Rounded MT Bold" pitchFamily="34" charset="0"/>
              </a:rPr>
              <a:t> di media </a:t>
            </a:r>
            <a:r>
              <a:rPr lang="en-US" sz="2400" dirty="0" err="1">
                <a:latin typeface="Arial Rounded MT Bold" pitchFamily="34" charset="0"/>
              </a:rPr>
              <a:t>massa</a:t>
            </a:r>
            <a:r>
              <a:rPr lang="en-US" sz="2400" dirty="0">
                <a:latin typeface="Arial Rounded MT Bold" pitchFamily="34" charset="0"/>
              </a:rPr>
              <a:t>. </a:t>
            </a:r>
            <a:r>
              <a:rPr lang="en-US" sz="2400" dirty="0" err="1">
                <a:latin typeface="Arial Rounded MT Bold" pitchFamily="34" charset="0"/>
              </a:rPr>
              <a:t>Ketika</a:t>
            </a:r>
            <a:r>
              <a:rPr lang="en-US" sz="2400" dirty="0">
                <a:latin typeface="Arial Rounded MT Bold" pitchFamily="34" charset="0"/>
              </a:rPr>
              <a:t> platform-platform </a:t>
            </a:r>
            <a:r>
              <a:rPr lang="en-US" sz="2400" dirty="0" err="1">
                <a:latin typeface="Arial Rounded MT Bold" pitchFamily="34" charset="0"/>
              </a:rPr>
              <a:t>ini</a:t>
            </a:r>
            <a:r>
              <a:rPr lang="en-US" sz="2400" dirty="0">
                <a:latin typeface="Arial Rounded MT Bold" pitchFamily="34" charset="0"/>
              </a:rPr>
              <a:t> </a:t>
            </a:r>
            <a:r>
              <a:rPr lang="en-US" sz="2400" dirty="0" err="1">
                <a:latin typeface="Arial Rounded MT Bold" pitchFamily="34" charset="0"/>
              </a:rPr>
              <a:t>memanaskan</a:t>
            </a:r>
            <a:r>
              <a:rPr lang="en-US" sz="2400" dirty="0">
                <a:latin typeface="Arial Rounded MT Bold" pitchFamily="34" charset="0"/>
              </a:rPr>
              <a:t> </a:t>
            </a:r>
            <a:r>
              <a:rPr lang="en-US" sz="2400" dirty="0" err="1">
                <a:latin typeface="Arial Rounded MT Bold" pitchFamily="34" charset="0"/>
              </a:rPr>
              <a:t>wanita</a:t>
            </a:r>
            <a:r>
              <a:rPr lang="en-US" sz="2400" dirty="0">
                <a:latin typeface="Arial Rounded MT Bold" pitchFamily="34" charset="0"/>
              </a:rPr>
              <a:t> </a:t>
            </a:r>
            <a:r>
              <a:rPr lang="en-US" sz="2400" dirty="0" err="1">
                <a:latin typeface="Arial Rounded MT Bold" pitchFamily="34" charset="0"/>
              </a:rPr>
              <a:t>secara</a:t>
            </a:r>
            <a:r>
              <a:rPr lang="en-US" sz="2400" dirty="0">
                <a:latin typeface="Arial Rounded MT Bold" pitchFamily="34" charset="0"/>
              </a:rPr>
              <a:t> </a:t>
            </a:r>
            <a:r>
              <a:rPr lang="en-US" sz="2400" dirty="0" err="1">
                <a:latin typeface="Arial Rounded MT Bold" pitchFamily="34" charset="0"/>
              </a:rPr>
              <a:t>seksual</a:t>
            </a:r>
            <a:r>
              <a:rPr lang="en-US" sz="2400" dirty="0">
                <a:latin typeface="Arial Rounded MT Bold" pitchFamily="34" charset="0"/>
              </a:rPr>
              <a:t>, </a:t>
            </a:r>
            <a:r>
              <a:rPr lang="en-US" sz="2400" dirty="0" err="1">
                <a:latin typeface="Arial Rounded MT Bold" pitchFamily="34" charset="0"/>
              </a:rPr>
              <a:t>menggambarkan</a:t>
            </a:r>
            <a:r>
              <a:rPr lang="en-US" sz="2400" dirty="0">
                <a:latin typeface="Arial Rounded MT Bold" pitchFamily="34" charset="0"/>
              </a:rPr>
              <a:t> </a:t>
            </a:r>
            <a:r>
              <a:rPr lang="en-US" sz="2400" dirty="0" err="1">
                <a:latin typeface="Arial Rounded MT Bold" pitchFamily="34" charset="0"/>
              </a:rPr>
              <a:t>mereka</a:t>
            </a:r>
            <a:r>
              <a:rPr lang="en-US" sz="2400" dirty="0">
                <a:latin typeface="Arial Rounded MT Bold" pitchFamily="34" charset="0"/>
              </a:rPr>
              <a:t> </a:t>
            </a:r>
            <a:r>
              <a:rPr lang="en-US" sz="2400" dirty="0" err="1">
                <a:latin typeface="Arial Rounded MT Bold" pitchFamily="34" charset="0"/>
              </a:rPr>
              <a:t>dalam</a:t>
            </a:r>
            <a:r>
              <a:rPr lang="en-US" sz="2400" dirty="0">
                <a:latin typeface="Arial Rounded MT Bold" pitchFamily="34" charset="0"/>
              </a:rPr>
              <a:t> </a:t>
            </a:r>
            <a:r>
              <a:rPr lang="en-US" sz="2400" dirty="0" err="1">
                <a:latin typeface="Arial Rounded MT Bold" pitchFamily="34" charset="0"/>
              </a:rPr>
              <a:t>kekurangan</a:t>
            </a:r>
            <a:r>
              <a:rPr lang="en-US" sz="2400" dirty="0">
                <a:latin typeface="Arial Rounded MT Bold" pitchFamily="34" charset="0"/>
              </a:rPr>
              <a:t> </a:t>
            </a:r>
            <a:r>
              <a:rPr lang="en-US" sz="2400" dirty="0" err="1">
                <a:latin typeface="Arial Rounded MT Bold" pitchFamily="34" charset="0"/>
              </a:rPr>
              <a:t>pakaian</a:t>
            </a:r>
            <a:r>
              <a:rPr lang="en-US" sz="2400" dirty="0">
                <a:latin typeface="Arial Rounded MT Bold" pitchFamily="34" charset="0"/>
              </a:rPr>
              <a:t>, </a:t>
            </a:r>
            <a:r>
              <a:rPr lang="en-US" sz="2400" dirty="0" err="1">
                <a:latin typeface="Arial Rounded MT Bold" pitchFamily="34" charset="0"/>
              </a:rPr>
              <a:t>atau</a:t>
            </a:r>
            <a:r>
              <a:rPr lang="en-US" sz="2400" dirty="0">
                <a:latin typeface="Arial Rounded MT Bold" pitchFamily="34" charset="0"/>
              </a:rPr>
              <a:t> </a:t>
            </a:r>
            <a:r>
              <a:rPr lang="en-US" sz="2400" dirty="0" err="1">
                <a:latin typeface="Arial Rounded MT Bold" pitchFamily="34" charset="0"/>
              </a:rPr>
              <a:t>menggambarkan</a:t>
            </a:r>
            <a:r>
              <a:rPr lang="en-US" sz="2400" dirty="0">
                <a:latin typeface="Arial Rounded MT Bold" pitchFamily="34" charset="0"/>
              </a:rPr>
              <a:t> </a:t>
            </a:r>
            <a:r>
              <a:rPr lang="en-US" sz="2400" dirty="0" err="1">
                <a:latin typeface="Arial Rounded MT Bold" pitchFamily="34" charset="0"/>
              </a:rPr>
              <a:t>wanita</a:t>
            </a:r>
            <a:r>
              <a:rPr lang="en-US" sz="2400" dirty="0">
                <a:latin typeface="Arial Rounded MT Bold" pitchFamily="34" charset="0"/>
              </a:rPr>
              <a:t> </a:t>
            </a:r>
            <a:r>
              <a:rPr lang="en-US" sz="2400" dirty="0" err="1">
                <a:latin typeface="Arial Rounded MT Bold" pitchFamily="34" charset="0"/>
              </a:rPr>
              <a:t>sebagai</a:t>
            </a:r>
            <a:r>
              <a:rPr lang="en-US" sz="2400" dirty="0">
                <a:latin typeface="Arial Rounded MT Bold" pitchFamily="34" charset="0"/>
              </a:rPr>
              <a:t> </a:t>
            </a:r>
            <a:r>
              <a:rPr lang="en-US" sz="2400" dirty="0" err="1">
                <a:latin typeface="Arial Rounded MT Bold" pitchFamily="34" charset="0"/>
              </a:rPr>
              <a:t>bawahan</a:t>
            </a:r>
            <a:r>
              <a:rPr lang="en-US" sz="2400" dirty="0">
                <a:latin typeface="Arial Rounded MT Bold" pitchFamily="34" charset="0"/>
              </a:rPr>
              <a:t> </a:t>
            </a:r>
            <a:r>
              <a:rPr lang="en-US" sz="2400" dirty="0" err="1">
                <a:latin typeface="Arial Rounded MT Bold" pitchFamily="34" charset="0"/>
              </a:rPr>
              <a:t>laki-laki</a:t>
            </a:r>
            <a:r>
              <a:rPr lang="en-US" sz="2400" dirty="0">
                <a:latin typeface="Arial Rounded MT Bold" pitchFamily="34" charset="0"/>
              </a:rPr>
              <a:t>, </a:t>
            </a:r>
            <a:r>
              <a:rPr lang="en-US" sz="2400" dirty="0" err="1">
                <a:latin typeface="Arial Rounded MT Bold" pitchFamily="34" charset="0"/>
              </a:rPr>
              <a:t>harga</a:t>
            </a:r>
            <a:r>
              <a:rPr lang="en-US" sz="2400" dirty="0">
                <a:latin typeface="Arial Rounded MT Bold" pitchFamily="34" charset="0"/>
              </a:rPr>
              <a:t> </a:t>
            </a:r>
            <a:r>
              <a:rPr lang="en-US" sz="2400" dirty="0" err="1">
                <a:latin typeface="Arial Rounded MT Bold" pitchFamily="34" charset="0"/>
              </a:rPr>
              <a:t>diri</a:t>
            </a:r>
            <a:r>
              <a:rPr lang="en-US" sz="2400" dirty="0">
                <a:latin typeface="Arial Rounded MT Bold" pitchFamily="34" charset="0"/>
              </a:rPr>
              <a:t> </a:t>
            </a:r>
            <a:r>
              <a:rPr lang="en-US" sz="2400" dirty="0" err="1">
                <a:latin typeface="Arial Rounded MT Bold" pitchFamily="34" charset="0"/>
              </a:rPr>
              <a:t>wanita</a:t>
            </a:r>
            <a:r>
              <a:rPr lang="en-US" sz="2400" dirty="0">
                <a:latin typeface="Arial Rounded MT Bold" pitchFamily="34" charset="0"/>
              </a:rPr>
              <a:t>, </a:t>
            </a:r>
            <a:r>
              <a:rPr lang="en-US" sz="2400" dirty="0" err="1">
                <a:latin typeface="Arial Rounded MT Bold" pitchFamily="34" charset="0"/>
              </a:rPr>
              <a:t>citra</a:t>
            </a:r>
            <a:r>
              <a:rPr lang="en-US" sz="2400" dirty="0">
                <a:latin typeface="Arial Rounded MT Bold" pitchFamily="34" charset="0"/>
              </a:rPr>
              <a:t> </a:t>
            </a:r>
            <a:r>
              <a:rPr lang="en-US" sz="2400" dirty="0" err="1">
                <a:latin typeface="Arial Rounded MT Bold" pitchFamily="34" charset="0"/>
              </a:rPr>
              <a:t>tubuh</a:t>
            </a:r>
            <a:r>
              <a:rPr lang="en-US" sz="2400" dirty="0">
                <a:latin typeface="Arial Rounded MT Bold" pitchFamily="34" charset="0"/>
              </a:rPr>
              <a:t> </a:t>
            </a:r>
            <a:r>
              <a:rPr lang="en-US" sz="2400" dirty="0" err="1">
                <a:latin typeface="Arial Rounded MT Bold" pitchFamily="34" charset="0"/>
              </a:rPr>
              <a:t>dan</a:t>
            </a:r>
            <a:r>
              <a:rPr lang="en-US" sz="2400" dirty="0">
                <a:latin typeface="Arial Rounded MT Bold" pitchFamily="34" charset="0"/>
              </a:rPr>
              <a:t> </a:t>
            </a:r>
            <a:r>
              <a:rPr lang="en-US" sz="2400" dirty="0" err="1">
                <a:latin typeface="Arial Rounded MT Bold" pitchFamily="34" charset="0"/>
              </a:rPr>
              <a:t>kesejahteraan</a:t>
            </a:r>
            <a:r>
              <a:rPr lang="en-US" sz="2400" dirty="0">
                <a:latin typeface="Arial Rounded MT Bold" pitchFamily="34" charset="0"/>
              </a:rPr>
              <a:t> </a:t>
            </a:r>
            <a:r>
              <a:rPr lang="en-US" sz="2400" dirty="0" err="1">
                <a:latin typeface="Arial Rounded MT Bold" pitchFamily="34" charset="0"/>
              </a:rPr>
              <a:t>emosional</a:t>
            </a:r>
            <a:r>
              <a:rPr lang="en-US" sz="2400" dirty="0">
                <a:latin typeface="Arial Rounded MT Bold" pitchFamily="34" charset="0"/>
              </a:rPr>
              <a:t> </a:t>
            </a:r>
            <a:r>
              <a:rPr lang="en-US" sz="2400" dirty="0" err="1">
                <a:latin typeface="Arial Rounded MT Bold" pitchFamily="34" charset="0"/>
              </a:rPr>
              <a:t>mungkin</a:t>
            </a:r>
            <a:r>
              <a:rPr lang="en-US" sz="2400" dirty="0">
                <a:latin typeface="Arial Rounded MT Bold" pitchFamily="34" charset="0"/>
              </a:rPr>
              <a:t> </a:t>
            </a:r>
            <a:r>
              <a:rPr lang="en-US" sz="2400" dirty="0" err="1">
                <a:latin typeface="Arial Rounded MT Bold" pitchFamily="34" charset="0"/>
              </a:rPr>
              <a:t>terpengaruh</a:t>
            </a:r>
            <a:r>
              <a:rPr lang="en-US" sz="2400" dirty="0">
                <a:latin typeface="Arial Rounded MT Bold" pitchFamily="34" charset="0"/>
              </a:rPr>
              <a:t> </a:t>
            </a:r>
            <a:r>
              <a:rPr lang="en-US" sz="2400" dirty="0" err="1">
                <a:latin typeface="Arial Rounded MT Bold" pitchFamily="34" charset="0"/>
              </a:rPr>
              <a:t>secara</a:t>
            </a:r>
            <a:r>
              <a:rPr lang="en-US" sz="2400" dirty="0">
                <a:latin typeface="Arial Rounded MT Bold" pitchFamily="34" charset="0"/>
              </a:rPr>
              <a:t> </a:t>
            </a:r>
            <a:r>
              <a:rPr lang="en-US" sz="2400" dirty="0" err="1">
                <a:latin typeface="Arial Rounded MT Bold" pitchFamily="34" charset="0"/>
              </a:rPr>
              <a:t>negatif</a:t>
            </a:r>
            <a:r>
              <a:rPr lang="en-US" sz="2400" dirty="0">
                <a:latin typeface="Arial Rounded MT Bold" pitchFamily="34" charset="0"/>
              </a:rPr>
              <a:t>.</a:t>
            </a:r>
            <a:endParaRPr lang="id-ID" sz="2400" dirty="0">
              <a:latin typeface="Arial Rounded MT Bold" pitchFamily="34" charset="0"/>
            </a:endParaRPr>
          </a:p>
        </p:txBody>
      </p:sp>
    </p:spTree>
    <p:extLst>
      <p:ext uri="{BB962C8B-B14F-4D97-AF65-F5344CB8AC3E}">
        <p14:creationId xmlns:p14="http://schemas.microsoft.com/office/powerpoint/2010/main" val="1875319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3968" y="1988840"/>
            <a:ext cx="4860032"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600" b="1" dirty="0" smtClean="0">
                <a:latin typeface="Arial Rounded MT Bold" pitchFamily="34" charset="0"/>
              </a:rPr>
              <a:t>Gender &amp; Televisi</a:t>
            </a:r>
          </a:p>
        </p:txBody>
      </p:sp>
    </p:spTree>
    <p:extLst>
      <p:ext uri="{BB962C8B-B14F-4D97-AF65-F5344CB8AC3E}">
        <p14:creationId xmlns:p14="http://schemas.microsoft.com/office/powerpoint/2010/main" val="369161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16631"/>
            <a:ext cx="8424936" cy="6555641"/>
          </a:xfrm>
          <a:prstGeom prst="rect">
            <a:avLst/>
          </a:prstGeom>
        </p:spPr>
        <p:txBody>
          <a:bodyPr wrap="square">
            <a:spAutoFit/>
          </a:bodyPr>
          <a:lstStyle/>
          <a:p>
            <a:pPr fontAlgn="base"/>
            <a:r>
              <a:rPr lang="id-ID" sz="2100" dirty="0" smtClean="0"/>
              <a:t>	</a:t>
            </a:r>
            <a:r>
              <a:rPr lang="en-US" sz="2100" dirty="0" smtClean="0"/>
              <a:t>Dari </a:t>
            </a:r>
            <a:r>
              <a:rPr lang="en-US" sz="2100" dirty="0" err="1"/>
              <a:t>pertengahan</a:t>
            </a:r>
            <a:r>
              <a:rPr lang="en-US" sz="2100" dirty="0"/>
              <a:t> 1940-an </a:t>
            </a:r>
            <a:r>
              <a:rPr lang="en-US" sz="2100" dirty="0" err="1"/>
              <a:t>hingga</a:t>
            </a:r>
            <a:r>
              <a:rPr lang="en-US" sz="2100" dirty="0"/>
              <a:t> 1960-an, </a:t>
            </a:r>
            <a:r>
              <a:rPr lang="en-US" sz="2100" dirty="0" err="1"/>
              <a:t>perempuan</a:t>
            </a:r>
            <a:r>
              <a:rPr lang="en-US" sz="2100" dirty="0"/>
              <a:t> (</a:t>
            </a:r>
            <a:r>
              <a:rPr lang="en-US" sz="2100" dirty="0" err="1"/>
              <a:t>terutama</a:t>
            </a:r>
            <a:r>
              <a:rPr lang="en-US" sz="2100" dirty="0"/>
              <a:t> </a:t>
            </a:r>
            <a:r>
              <a:rPr lang="en-US" sz="2100" dirty="0" err="1"/>
              <a:t>perempuan</a:t>
            </a:r>
            <a:r>
              <a:rPr lang="en-US" sz="2100" dirty="0"/>
              <a:t> </a:t>
            </a:r>
            <a:r>
              <a:rPr lang="en-US" sz="2100" dirty="0" err="1"/>
              <a:t>kulit</a:t>
            </a:r>
            <a:r>
              <a:rPr lang="en-US" sz="2100" dirty="0"/>
              <a:t> </a:t>
            </a:r>
            <a:r>
              <a:rPr lang="en-US" sz="2100" dirty="0" err="1"/>
              <a:t>putih</a:t>
            </a:r>
            <a:r>
              <a:rPr lang="en-US" sz="2100" dirty="0"/>
              <a:t>, </a:t>
            </a:r>
            <a:r>
              <a:rPr lang="en-US" sz="2100" dirty="0" err="1"/>
              <a:t>kelas</a:t>
            </a:r>
            <a:r>
              <a:rPr lang="en-US" sz="2100" dirty="0"/>
              <a:t> </a:t>
            </a:r>
            <a:r>
              <a:rPr lang="en-US" sz="2100" dirty="0" err="1"/>
              <a:t>menengah</a:t>
            </a:r>
            <a:r>
              <a:rPr lang="en-US" sz="2100" dirty="0"/>
              <a:t>) </a:t>
            </a:r>
            <a:r>
              <a:rPr lang="en-US" sz="2100" dirty="0" err="1"/>
              <a:t>sebagian</a:t>
            </a:r>
            <a:r>
              <a:rPr lang="en-US" sz="2100" dirty="0"/>
              <a:t> </a:t>
            </a:r>
            <a:r>
              <a:rPr lang="en-US" sz="2100" dirty="0" err="1"/>
              <a:t>besar</a:t>
            </a:r>
            <a:r>
              <a:rPr lang="en-US" sz="2100" dirty="0"/>
              <a:t> </a:t>
            </a:r>
            <a:r>
              <a:rPr lang="en-US" sz="2100" dirty="0" err="1"/>
              <a:t>digambarkan</a:t>
            </a:r>
            <a:r>
              <a:rPr lang="en-US" sz="2100" dirty="0"/>
              <a:t> </a:t>
            </a:r>
            <a:r>
              <a:rPr lang="en-US" sz="2100" dirty="0" err="1"/>
              <a:t>sebagai</a:t>
            </a:r>
            <a:r>
              <a:rPr lang="en-US" sz="2100" dirty="0"/>
              <a:t> </a:t>
            </a:r>
            <a:r>
              <a:rPr lang="en-US" sz="2100" dirty="0" err="1"/>
              <a:t>ibu</a:t>
            </a:r>
            <a:r>
              <a:rPr lang="en-US" sz="2100" dirty="0"/>
              <a:t> </a:t>
            </a:r>
            <a:r>
              <a:rPr lang="en-US" sz="2100" dirty="0" err="1"/>
              <a:t>rumah</a:t>
            </a:r>
            <a:r>
              <a:rPr lang="en-US" sz="2100" dirty="0"/>
              <a:t> </a:t>
            </a:r>
            <a:r>
              <a:rPr lang="en-US" sz="2100" dirty="0" err="1"/>
              <a:t>tangga</a:t>
            </a:r>
            <a:r>
              <a:rPr lang="en-US" sz="2100" dirty="0"/>
              <a:t> yang </a:t>
            </a:r>
            <a:r>
              <a:rPr lang="en-US" sz="2100" dirty="0" err="1"/>
              <a:t>memiliki</a:t>
            </a:r>
            <a:r>
              <a:rPr lang="en-US" sz="2100" dirty="0"/>
              <a:t> </a:t>
            </a:r>
            <a:r>
              <a:rPr lang="en-US" sz="2100" dirty="0" err="1"/>
              <a:t>kehidupan</a:t>
            </a:r>
            <a:r>
              <a:rPr lang="en-US" sz="2100" dirty="0"/>
              <a:t> yang "</a:t>
            </a:r>
            <a:r>
              <a:rPr lang="en-US" sz="2100" dirty="0" err="1"/>
              <a:t>sempurna</a:t>
            </a:r>
            <a:r>
              <a:rPr lang="en-US" sz="2100" dirty="0"/>
              <a:t>": </a:t>
            </a:r>
            <a:r>
              <a:rPr lang="en-US" sz="2100" dirty="0" err="1"/>
              <a:t>rumah</a:t>
            </a:r>
            <a:r>
              <a:rPr lang="en-US" sz="2100" dirty="0"/>
              <a:t> </a:t>
            </a:r>
            <a:r>
              <a:rPr lang="en-US" sz="2100" dirty="0" err="1"/>
              <a:t>mereka</a:t>
            </a:r>
            <a:r>
              <a:rPr lang="en-US" sz="2100" dirty="0"/>
              <a:t> </a:t>
            </a:r>
            <a:r>
              <a:rPr lang="en-US" sz="2100" dirty="0" err="1"/>
              <a:t>selalu</a:t>
            </a:r>
            <a:r>
              <a:rPr lang="en-US" sz="2100" dirty="0"/>
              <a:t> </a:t>
            </a:r>
            <a:r>
              <a:rPr lang="en-US" sz="2100" dirty="0" err="1"/>
              <a:t>bersih</a:t>
            </a:r>
            <a:r>
              <a:rPr lang="en-US" sz="2100" dirty="0"/>
              <a:t> </a:t>
            </a:r>
            <a:r>
              <a:rPr lang="en-US" sz="2100" dirty="0" err="1"/>
              <a:t>tanpa</a:t>
            </a:r>
            <a:r>
              <a:rPr lang="en-US" sz="2100" dirty="0"/>
              <a:t> </a:t>
            </a:r>
            <a:r>
              <a:rPr lang="en-US" sz="2100" dirty="0" err="1"/>
              <a:t>cela</a:t>
            </a:r>
            <a:r>
              <a:rPr lang="en-US" sz="2100" dirty="0"/>
              <a:t>, </a:t>
            </a:r>
            <a:r>
              <a:rPr lang="en-US" sz="2100" dirty="0" err="1"/>
              <a:t>anak-anak</a:t>
            </a:r>
            <a:r>
              <a:rPr lang="en-US" sz="2100" dirty="0"/>
              <a:t> </a:t>
            </a:r>
            <a:r>
              <a:rPr lang="en-US" sz="2100" dirty="0" err="1"/>
              <a:t>mereka</a:t>
            </a:r>
            <a:r>
              <a:rPr lang="en-US" sz="2100" dirty="0"/>
              <a:t> </a:t>
            </a:r>
            <a:r>
              <a:rPr lang="en-US" sz="2100" dirty="0" err="1"/>
              <a:t>selalu</a:t>
            </a:r>
            <a:r>
              <a:rPr lang="en-US" sz="2100" dirty="0"/>
              <a:t> </a:t>
            </a:r>
            <a:r>
              <a:rPr lang="en-US" sz="2100" dirty="0" err="1"/>
              <a:t>sehat</a:t>
            </a:r>
            <a:r>
              <a:rPr lang="en-US" sz="2100" dirty="0"/>
              <a:t>, </a:t>
            </a:r>
            <a:r>
              <a:rPr lang="en-US" sz="2100" dirty="0" err="1"/>
              <a:t>dan</a:t>
            </a:r>
            <a:r>
              <a:rPr lang="en-US" sz="2100" dirty="0"/>
              <a:t> </a:t>
            </a:r>
            <a:r>
              <a:rPr lang="en-US" sz="2100" dirty="0" err="1"/>
              <a:t>mereka</a:t>
            </a:r>
            <a:r>
              <a:rPr lang="en-US" sz="2100" dirty="0"/>
              <a:t> </a:t>
            </a:r>
            <a:r>
              <a:rPr lang="en-US" sz="2100" dirty="0" err="1"/>
              <a:t>selalu</a:t>
            </a:r>
            <a:r>
              <a:rPr lang="en-US" sz="2100" dirty="0"/>
              <a:t> </a:t>
            </a:r>
            <a:r>
              <a:rPr lang="en-US" sz="2100" dirty="0" err="1"/>
              <a:t>cantik</a:t>
            </a:r>
            <a:r>
              <a:rPr lang="en-US" sz="2100" dirty="0"/>
              <a:t> </a:t>
            </a:r>
            <a:r>
              <a:rPr lang="en-US" sz="2100" dirty="0" err="1"/>
              <a:t>dan</a:t>
            </a:r>
            <a:r>
              <a:rPr lang="en-US" sz="2100" dirty="0"/>
              <a:t> </a:t>
            </a:r>
            <a:r>
              <a:rPr lang="en-US" sz="2100" dirty="0" err="1"/>
              <a:t>teratur</a:t>
            </a:r>
            <a:r>
              <a:rPr lang="en-US" sz="2100" dirty="0"/>
              <a:t>.  TV </a:t>
            </a:r>
            <a:r>
              <a:rPr lang="en-US" sz="2100" dirty="0" err="1"/>
              <a:t>tidak</a:t>
            </a:r>
            <a:r>
              <a:rPr lang="en-US" sz="2100" dirty="0"/>
              <a:t> </a:t>
            </a:r>
            <a:r>
              <a:rPr lang="en-US" sz="2100" dirty="0" err="1"/>
              <a:t>menggambarkan</a:t>
            </a:r>
            <a:r>
              <a:rPr lang="en-US" sz="2100" dirty="0"/>
              <a:t> </a:t>
            </a:r>
            <a:r>
              <a:rPr lang="en-US" sz="2100" dirty="0" err="1"/>
              <a:t>kenyataan</a:t>
            </a:r>
            <a:r>
              <a:rPr lang="en-US" sz="2100" dirty="0"/>
              <a:t> </a:t>
            </a:r>
            <a:r>
              <a:rPr lang="en-US" sz="2100" dirty="0" err="1"/>
              <a:t>bahwa</a:t>
            </a:r>
            <a:r>
              <a:rPr lang="en-US" sz="2100" dirty="0"/>
              <a:t> </a:t>
            </a:r>
            <a:r>
              <a:rPr lang="en-US" sz="2100" dirty="0" err="1"/>
              <a:t>pada</a:t>
            </a:r>
            <a:r>
              <a:rPr lang="en-US" sz="2100" dirty="0"/>
              <a:t> 1960 "40 </a:t>
            </a:r>
            <a:r>
              <a:rPr lang="en-US" sz="2100" dirty="0" err="1"/>
              <a:t>persen</a:t>
            </a:r>
            <a:r>
              <a:rPr lang="en-US" sz="2100" dirty="0"/>
              <a:t> </a:t>
            </a:r>
            <a:r>
              <a:rPr lang="en-US" sz="2100" dirty="0" err="1"/>
              <a:t>wanita</a:t>
            </a:r>
            <a:r>
              <a:rPr lang="en-US" sz="2100" dirty="0"/>
              <a:t> </a:t>
            </a:r>
            <a:r>
              <a:rPr lang="en-US" sz="2100" dirty="0" err="1"/>
              <a:t>bekerja</a:t>
            </a:r>
            <a:r>
              <a:rPr lang="en-US" sz="2100" dirty="0"/>
              <a:t> di </a:t>
            </a:r>
            <a:r>
              <a:rPr lang="en-US" sz="2100" dirty="0" err="1"/>
              <a:t>luar</a:t>
            </a:r>
            <a:r>
              <a:rPr lang="en-US" sz="2100" dirty="0"/>
              <a:t> </a:t>
            </a:r>
            <a:r>
              <a:rPr lang="en-US" sz="2100" dirty="0" err="1"/>
              <a:t>rumah</a:t>
            </a:r>
            <a:r>
              <a:rPr lang="en-US" sz="2100" dirty="0"/>
              <a:t> </a:t>
            </a:r>
            <a:r>
              <a:rPr lang="id-ID" sz="2100" dirty="0"/>
              <a:t>dan</a:t>
            </a:r>
            <a:r>
              <a:rPr lang="en-US" sz="2100" dirty="0"/>
              <a:t> </a:t>
            </a:r>
            <a:r>
              <a:rPr lang="en-US" sz="2100" dirty="0" err="1"/>
              <a:t>angka</a:t>
            </a:r>
            <a:r>
              <a:rPr lang="en-US" sz="2100" dirty="0"/>
              <a:t> </a:t>
            </a:r>
            <a:r>
              <a:rPr lang="en-US" sz="2100" dirty="0" err="1"/>
              <a:t>perceraian</a:t>
            </a:r>
            <a:r>
              <a:rPr lang="en-US" sz="2100" dirty="0"/>
              <a:t> </a:t>
            </a:r>
            <a:r>
              <a:rPr lang="en-US" sz="2100" dirty="0" err="1"/>
              <a:t>melonjak</a:t>
            </a:r>
            <a:r>
              <a:rPr lang="en-US" sz="2100" dirty="0"/>
              <a:t> </a:t>
            </a:r>
            <a:r>
              <a:rPr lang="en-US" sz="2100" dirty="0" err="1"/>
              <a:t>dua</a:t>
            </a:r>
            <a:r>
              <a:rPr lang="en-US" sz="2100" dirty="0"/>
              <a:t> kali </a:t>
            </a:r>
            <a:r>
              <a:rPr lang="en-US" sz="2100" dirty="0" err="1"/>
              <a:t>setelah</a:t>
            </a:r>
            <a:r>
              <a:rPr lang="en-US" sz="2100" dirty="0"/>
              <a:t> </a:t>
            </a:r>
            <a:r>
              <a:rPr lang="en-US" sz="2100" dirty="0" err="1"/>
              <a:t>Perang</a:t>
            </a:r>
            <a:r>
              <a:rPr lang="en-US" sz="2100" dirty="0"/>
              <a:t> </a:t>
            </a:r>
            <a:r>
              <a:rPr lang="en-US" sz="2100" dirty="0" err="1"/>
              <a:t>Dunia</a:t>
            </a:r>
            <a:r>
              <a:rPr lang="en-US" sz="2100" dirty="0"/>
              <a:t> II". </a:t>
            </a:r>
            <a:endParaRPr lang="id-ID" sz="2100" dirty="0"/>
          </a:p>
          <a:p>
            <a:pPr fontAlgn="base"/>
            <a:r>
              <a:rPr lang="id-ID" sz="2100" dirty="0" smtClean="0"/>
              <a:t>	</a:t>
            </a:r>
            <a:r>
              <a:rPr lang="en-US" sz="2100" dirty="0" err="1" smtClean="0"/>
              <a:t>Menurut</a:t>
            </a:r>
            <a:r>
              <a:rPr lang="en-US" sz="2100" dirty="0" smtClean="0"/>
              <a:t> </a:t>
            </a:r>
            <a:r>
              <a:rPr lang="en-US" sz="2100" dirty="0" err="1"/>
              <a:t>sebuah</a:t>
            </a:r>
            <a:r>
              <a:rPr lang="en-US" sz="2100" dirty="0"/>
              <a:t> </a:t>
            </a:r>
            <a:r>
              <a:rPr lang="en-US" sz="2100" dirty="0" err="1"/>
              <a:t>studi</a:t>
            </a:r>
            <a:r>
              <a:rPr lang="en-US" sz="2100" dirty="0"/>
              <a:t> </a:t>
            </a:r>
            <a:r>
              <a:rPr lang="en-US" sz="2100" dirty="0" err="1"/>
              <a:t>dari</a:t>
            </a:r>
            <a:r>
              <a:rPr lang="en-US" sz="2100" dirty="0"/>
              <a:t> </a:t>
            </a:r>
            <a:r>
              <a:rPr lang="en-US" sz="2100" dirty="0" err="1"/>
              <a:t>tahun</a:t>
            </a:r>
            <a:r>
              <a:rPr lang="en-US" sz="2100" dirty="0"/>
              <a:t> 1975 yang </a:t>
            </a:r>
            <a:r>
              <a:rPr lang="en-US" sz="2100" dirty="0" err="1"/>
              <a:t>dilakukan</a:t>
            </a:r>
            <a:r>
              <a:rPr lang="en-US" sz="2100" dirty="0"/>
              <a:t> </a:t>
            </a:r>
            <a:r>
              <a:rPr lang="en-US" sz="2100" dirty="0" err="1"/>
              <a:t>oleh</a:t>
            </a:r>
            <a:r>
              <a:rPr lang="en-US" sz="2100" dirty="0"/>
              <a:t> Jean McNeil</a:t>
            </a:r>
            <a:r>
              <a:rPr lang="id-ID" sz="2100" dirty="0"/>
              <a:t>, </a:t>
            </a:r>
            <a:r>
              <a:rPr lang="en-US" sz="2100" dirty="0" err="1"/>
              <a:t>dalam</a:t>
            </a:r>
            <a:r>
              <a:rPr lang="en-US" sz="2100" dirty="0"/>
              <a:t> 74 </a:t>
            </a:r>
            <a:r>
              <a:rPr lang="en-US" sz="2100" dirty="0" err="1"/>
              <a:t>persen</a:t>
            </a:r>
            <a:r>
              <a:rPr lang="en-US" sz="2100" dirty="0"/>
              <a:t> </a:t>
            </a:r>
            <a:r>
              <a:rPr lang="en-US" sz="2100" dirty="0" err="1"/>
              <a:t>dari</a:t>
            </a:r>
            <a:r>
              <a:rPr lang="en-US" sz="2100" dirty="0"/>
              <a:t> </a:t>
            </a:r>
            <a:r>
              <a:rPr lang="en-US" sz="2100" dirty="0" err="1"/>
              <a:t>kasus</a:t>
            </a:r>
            <a:r>
              <a:rPr lang="en-US" sz="2100" dirty="0"/>
              <a:t> yang </a:t>
            </a:r>
            <a:r>
              <a:rPr lang="en-US" sz="2100" dirty="0" err="1"/>
              <a:t>dipelajari</a:t>
            </a:r>
            <a:r>
              <a:rPr lang="en-US" sz="2100" dirty="0"/>
              <a:t> </a:t>
            </a:r>
            <a:r>
              <a:rPr lang="en-US" sz="2100" dirty="0" err="1"/>
              <a:t>interaksi</a:t>
            </a:r>
            <a:r>
              <a:rPr lang="en-US" sz="2100" dirty="0"/>
              <a:t> </a:t>
            </a:r>
            <a:r>
              <a:rPr lang="en-US" sz="2100" dirty="0" err="1"/>
              <a:t>perempuan</a:t>
            </a:r>
            <a:r>
              <a:rPr lang="en-US" sz="2100" dirty="0"/>
              <a:t> </a:t>
            </a:r>
            <a:r>
              <a:rPr lang="en-US" sz="2100" dirty="0" err="1"/>
              <a:t>adalah</a:t>
            </a:r>
            <a:r>
              <a:rPr lang="en-US" sz="2100" dirty="0"/>
              <a:t> "</a:t>
            </a:r>
            <a:r>
              <a:rPr lang="en-US" sz="2100" dirty="0" err="1"/>
              <a:t>peduli</a:t>
            </a:r>
            <a:r>
              <a:rPr lang="en-US" sz="2100" dirty="0"/>
              <a:t> </a:t>
            </a:r>
            <a:r>
              <a:rPr lang="en-US" sz="2100" dirty="0" err="1"/>
              <a:t>dengan</a:t>
            </a:r>
            <a:r>
              <a:rPr lang="en-US" sz="2100" dirty="0"/>
              <a:t> </a:t>
            </a:r>
            <a:r>
              <a:rPr lang="en-US" sz="2100" dirty="0" err="1"/>
              <a:t>masalah</a:t>
            </a:r>
            <a:r>
              <a:rPr lang="en-US" sz="2100" dirty="0"/>
              <a:t> </a:t>
            </a:r>
            <a:r>
              <a:rPr lang="en-US" sz="2100" dirty="0" err="1"/>
              <a:t>romansa</a:t>
            </a:r>
            <a:r>
              <a:rPr lang="en-US" sz="2100" dirty="0"/>
              <a:t> </a:t>
            </a:r>
            <a:r>
              <a:rPr lang="en-US" sz="2100" dirty="0" err="1"/>
              <a:t>atau</a:t>
            </a:r>
            <a:r>
              <a:rPr lang="en-US" sz="2100" dirty="0"/>
              <a:t> </a:t>
            </a:r>
            <a:r>
              <a:rPr lang="en-US" sz="2100" dirty="0" err="1"/>
              <a:t>keluarga</a:t>
            </a:r>
            <a:r>
              <a:rPr lang="en-US" sz="2100" dirty="0"/>
              <a:t>", </a:t>
            </a:r>
            <a:r>
              <a:rPr lang="en-US" sz="2100" dirty="0" err="1"/>
              <a:t>sedangkan</a:t>
            </a:r>
            <a:r>
              <a:rPr lang="en-US" sz="2100" dirty="0"/>
              <a:t> </a:t>
            </a:r>
            <a:r>
              <a:rPr lang="en-US" sz="2100" dirty="0" err="1"/>
              <a:t>interaksi</a:t>
            </a:r>
            <a:r>
              <a:rPr lang="en-US" sz="2100" dirty="0"/>
              <a:t> </a:t>
            </a:r>
            <a:r>
              <a:rPr lang="en-US" sz="2100" dirty="0" err="1"/>
              <a:t>pria</a:t>
            </a:r>
            <a:r>
              <a:rPr lang="en-US" sz="2100" dirty="0"/>
              <a:t> </a:t>
            </a:r>
            <a:r>
              <a:rPr lang="en-US" sz="2100" dirty="0" err="1"/>
              <a:t>berkaitan</a:t>
            </a:r>
            <a:r>
              <a:rPr lang="en-US" sz="2100" dirty="0"/>
              <a:t> </a:t>
            </a:r>
            <a:r>
              <a:rPr lang="en-US" sz="2100" dirty="0" err="1"/>
              <a:t>dengan</a:t>
            </a:r>
            <a:r>
              <a:rPr lang="en-US" sz="2100" dirty="0"/>
              <a:t> </a:t>
            </a:r>
            <a:r>
              <a:rPr lang="en-US" sz="2100" dirty="0" err="1"/>
              <a:t>masalah-masalah</a:t>
            </a:r>
            <a:r>
              <a:rPr lang="en-US" sz="2100" dirty="0"/>
              <a:t> </a:t>
            </a:r>
            <a:r>
              <a:rPr lang="en-US" sz="2100" dirty="0" err="1"/>
              <a:t>ini</a:t>
            </a:r>
            <a:r>
              <a:rPr lang="en-US" sz="2100" dirty="0"/>
              <a:t> </a:t>
            </a:r>
            <a:r>
              <a:rPr lang="en-US" sz="2100" dirty="0" err="1"/>
              <a:t>hanya</a:t>
            </a:r>
            <a:r>
              <a:rPr lang="en-US" sz="2100" dirty="0"/>
              <a:t> </a:t>
            </a:r>
            <a:r>
              <a:rPr lang="en-US" sz="2100" dirty="0" err="1"/>
              <a:t>dalam</a:t>
            </a:r>
            <a:r>
              <a:rPr lang="en-US" sz="2100" dirty="0"/>
              <a:t> 18 </a:t>
            </a:r>
            <a:r>
              <a:rPr lang="en-US" sz="2100" dirty="0" err="1"/>
              <a:t>persen</a:t>
            </a:r>
            <a:r>
              <a:rPr lang="en-US" sz="2100" dirty="0"/>
              <a:t> </a:t>
            </a:r>
            <a:r>
              <a:rPr lang="en-US" sz="2100" dirty="0" err="1"/>
              <a:t>dari</a:t>
            </a:r>
            <a:r>
              <a:rPr lang="en-US" sz="2100" dirty="0"/>
              <a:t> </a:t>
            </a:r>
            <a:r>
              <a:rPr lang="en-US" sz="2100" dirty="0" err="1"/>
              <a:t>kasus-kasus</a:t>
            </a:r>
            <a:r>
              <a:rPr lang="en-US" sz="2100" dirty="0"/>
              <a:t>.  </a:t>
            </a:r>
            <a:r>
              <a:rPr lang="en-US" sz="2100" dirty="0" err="1"/>
              <a:t>Selain</a:t>
            </a:r>
            <a:r>
              <a:rPr lang="en-US" sz="2100" dirty="0"/>
              <a:t> </a:t>
            </a:r>
            <a:r>
              <a:rPr lang="en-US" sz="2100" dirty="0" err="1"/>
              <a:t>itu</a:t>
            </a:r>
            <a:r>
              <a:rPr lang="en-US" sz="2100" dirty="0"/>
              <a:t>, </a:t>
            </a:r>
            <a:r>
              <a:rPr lang="en-US" sz="2100" dirty="0" err="1"/>
              <a:t>karakter</a:t>
            </a:r>
            <a:r>
              <a:rPr lang="en-US" sz="2100" dirty="0"/>
              <a:t> </a:t>
            </a:r>
            <a:r>
              <a:rPr lang="en-US" sz="2100" dirty="0" err="1"/>
              <a:t>wanita</a:t>
            </a:r>
            <a:r>
              <a:rPr lang="en-US" sz="2100" dirty="0"/>
              <a:t> </a:t>
            </a:r>
            <a:r>
              <a:rPr lang="en-US" sz="2100" dirty="0" err="1"/>
              <a:t>sering</a:t>
            </a:r>
            <a:r>
              <a:rPr lang="en-US" sz="2100" dirty="0"/>
              <a:t> </a:t>
            </a:r>
            <a:r>
              <a:rPr lang="en-US" sz="2100" dirty="0" err="1"/>
              <a:t>tidak</a:t>
            </a:r>
            <a:r>
              <a:rPr lang="en-US" sz="2100" dirty="0"/>
              <a:t> </a:t>
            </a:r>
            <a:r>
              <a:rPr lang="en-US" sz="2100" dirty="0" err="1"/>
              <a:t>memiliki</a:t>
            </a:r>
            <a:r>
              <a:rPr lang="en-US" sz="2100" dirty="0"/>
              <a:t> </a:t>
            </a:r>
            <a:r>
              <a:rPr lang="en-US" sz="2100" dirty="0" err="1"/>
              <a:t>pekerjaan</a:t>
            </a:r>
            <a:r>
              <a:rPr lang="en-US" sz="2100" dirty="0"/>
              <a:t>, </a:t>
            </a:r>
            <a:r>
              <a:rPr lang="en-US" sz="2100" dirty="0" err="1"/>
              <a:t>terutama</a:t>
            </a:r>
            <a:r>
              <a:rPr lang="en-US" sz="2100" dirty="0"/>
              <a:t> </a:t>
            </a:r>
            <a:r>
              <a:rPr lang="en-US" sz="2100" dirty="0" err="1"/>
              <a:t>jika</a:t>
            </a:r>
            <a:r>
              <a:rPr lang="en-US" sz="2100" dirty="0"/>
              <a:t> </a:t>
            </a:r>
            <a:r>
              <a:rPr lang="en-US" sz="2100" dirty="0" err="1"/>
              <a:t>mereka</a:t>
            </a:r>
            <a:r>
              <a:rPr lang="en-US" sz="2100" dirty="0"/>
              <a:t> </a:t>
            </a:r>
            <a:r>
              <a:rPr lang="en-US" sz="2100" dirty="0" err="1"/>
              <a:t>adalah</a:t>
            </a:r>
            <a:r>
              <a:rPr lang="en-US" sz="2100" dirty="0"/>
              <a:t> </a:t>
            </a:r>
            <a:r>
              <a:rPr lang="en-US" sz="2100" dirty="0" err="1"/>
              <a:t>istri</a:t>
            </a:r>
            <a:r>
              <a:rPr lang="en-US" sz="2100" dirty="0"/>
              <a:t> </a:t>
            </a:r>
            <a:r>
              <a:rPr lang="en-US" sz="2100" dirty="0" err="1"/>
              <a:t>dan</a:t>
            </a:r>
            <a:r>
              <a:rPr lang="en-US" sz="2100" dirty="0"/>
              <a:t> </a:t>
            </a:r>
            <a:r>
              <a:rPr lang="en-US" sz="2100" dirty="0" err="1"/>
              <a:t>ibu</a:t>
            </a:r>
            <a:r>
              <a:rPr lang="en-US" sz="2100" dirty="0"/>
              <a:t>, </a:t>
            </a:r>
            <a:r>
              <a:rPr lang="en-US" sz="2100" dirty="0" err="1"/>
              <a:t>dan</a:t>
            </a:r>
            <a:r>
              <a:rPr lang="en-US" sz="2100" dirty="0"/>
              <a:t> </a:t>
            </a:r>
            <a:r>
              <a:rPr lang="en-US" sz="2100" dirty="0" err="1"/>
              <a:t>bukan</a:t>
            </a:r>
            <a:r>
              <a:rPr lang="en-US" sz="2100" dirty="0"/>
              <a:t> </a:t>
            </a:r>
            <a:r>
              <a:rPr lang="en-US" sz="2100" dirty="0" err="1"/>
              <a:t>karakter</a:t>
            </a:r>
            <a:r>
              <a:rPr lang="en-US" sz="2100" dirty="0"/>
              <a:t> </a:t>
            </a:r>
            <a:r>
              <a:rPr lang="en-US" sz="2100" dirty="0" err="1"/>
              <a:t>dominan</a:t>
            </a:r>
            <a:r>
              <a:rPr lang="en-US" sz="2100" dirty="0"/>
              <a:t> </a:t>
            </a:r>
            <a:r>
              <a:rPr lang="en-US" sz="2100" dirty="0" err="1"/>
              <a:t>atau</a:t>
            </a:r>
            <a:r>
              <a:rPr lang="en-US" sz="2100" dirty="0"/>
              <a:t> </a:t>
            </a:r>
            <a:r>
              <a:rPr lang="en-US" sz="2100" dirty="0" err="1"/>
              <a:t>pembuat</a:t>
            </a:r>
            <a:r>
              <a:rPr lang="en-US" sz="2100" dirty="0"/>
              <a:t> </a:t>
            </a:r>
            <a:r>
              <a:rPr lang="en-US" sz="2100" dirty="0" err="1" smtClean="0"/>
              <a:t>keputusan</a:t>
            </a:r>
            <a:r>
              <a:rPr lang="en-US" sz="2100" dirty="0" smtClean="0"/>
              <a:t>. </a:t>
            </a:r>
            <a:r>
              <a:rPr lang="en-US" sz="2100" dirty="0" err="1"/>
              <a:t>Pria</a:t>
            </a:r>
            <a:r>
              <a:rPr lang="en-US" sz="2100" dirty="0"/>
              <a:t> </a:t>
            </a:r>
            <a:r>
              <a:rPr lang="en-US" sz="2100" dirty="0" err="1"/>
              <a:t>digambarkan</a:t>
            </a:r>
            <a:r>
              <a:rPr lang="en-US" sz="2100" dirty="0"/>
              <a:t> </a:t>
            </a:r>
            <a:r>
              <a:rPr lang="en-US" sz="2100" dirty="0" err="1"/>
              <a:t>sebagai</a:t>
            </a:r>
            <a:r>
              <a:rPr lang="en-US" sz="2100" dirty="0"/>
              <a:t> </a:t>
            </a:r>
            <a:r>
              <a:rPr lang="en-US" sz="2100" dirty="0" err="1"/>
              <a:t>lebih</a:t>
            </a:r>
            <a:r>
              <a:rPr lang="en-US" sz="2100" dirty="0"/>
              <a:t> </a:t>
            </a:r>
            <a:r>
              <a:rPr lang="en-US" sz="2100" dirty="0" err="1"/>
              <a:t>asertif</a:t>
            </a:r>
            <a:r>
              <a:rPr lang="en-US" sz="2100" dirty="0"/>
              <a:t> </a:t>
            </a:r>
            <a:r>
              <a:rPr lang="en-US" sz="2100" dirty="0" err="1"/>
              <a:t>atau</a:t>
            </a:r>
            <a:r>
              <a:rPr lang="en-US" sz="2100" dirty="0"/>
              <a:t> </a:t>
            </a:r>
            <a:r>
              <a:rPr lang="en-US" sz="2100" dirty="0" err="1"/>
              <a:t>agresif</a:t>
            </a:r>
            <a:r>
              <a:rPr lang="en-US" sz="2100" dirty="0"/>
              <a:t>, </a:t>
            </a:r>
            <a:r>
              <a:rPr lang="en-US" sz="2100" dirty="0" err="1"/>
              <a:t>suka</a:t>
            </a:r>
            <a:r>
              <a:rPr lang="en-US" sz="2100" dirty="0"/>
              <a:t> </a:t>
            </a:r>
            <a:r>
              <a:rPr lang="en-US" sz="2100" dirty="0" err="1"/>
              <a:t>berpetualang</a:t>
            </a:r>
            <a:r>
              <a:rPr lang="en-US" sz="2100" dirty="0"/>
              <a:t>, </a:t>
            </a:r>
            <a:r>
              <a:rPr lang="en-US" sz="2100" dirty="0" err="1"/>
              <a:t>aktif</a:t>
            </a:r>
            <a:r>
              <a:rPr lang="en-US" sz="2100" dirty="0"/>
              <a:t>, </a:t>
            </a:r>
            <a:r>
              <a:rPr lang="en-US" sz="2100" dirty="0" err="1"/>
              <a:t>dan</a:t>
            </a:r>
            <a:r>
              <a:rPr lang="en-US" sz="2100" dirty="0"/>
              <a:t> </a:t>
            </a:r>
            <a:r>
              <a:rPr lang="en-US" sz="2100" dirty="0" err="1"/>
              <a:t>menang</a:t>
            </a:r>
            <a:r>
              <a:rPr lang="en-US" sz="2100" dirty="0"/>
              <a:t>, </a:t>
            </a:r>
            <a:r>
              <a:rPr lang="en-US" sz="2100" dirty="0" err="1"/>
              <a:t>sementara</a:t>
            </a:r>
            <a:r>
              <a:rPr lang="en-US" sz="2100" dirty="0"/>
              <a:t> </a:t>
            </a:r>
            <a:r>
              <a:rPr lang="en-US" sz="2100" dirty="0" err="1"/>
              <a:t>wanita</a:t>
            </a:r>
            <a:r>
              <a:rPr lang="en-US" sz="2100" dirty="0"/>
              <a:t> </a:t>
            </a:r>
            <a:r>
              <a:rPr lang="en-US" sz="2100" dirty="0" err="1"/>
              <a:t>ditampilkan</a:t>
            </a:r>
            <a:r>
              <a:rPr lang="en-US" sz="2100" dirty="0"/>
              <a:t> </a:t>
            </a:r>
            <a:r>
              <a:rPr lang="en-US" sz="2100" dirty="0" err="1"/>
              <a:t>sebagai</a:t>
            </a:r>
            <a:r>
              <a:rPr lang="en-US" sz="2100" dirty="0"/>
              <a:t> </a:t>
            </a:r>
            <a:r>
              <a:rPr lang="en-US" sz="2100" dirty="0" err="1"/>
              <a:t>pasif</a:t>
            </a:r>
            <a:r>
              <a:rPr lang="en-US" sz="2100" dirty="0"/>
              <a:t>, </a:t>
            </a:r>
            <a:r>
              <a:rPr lang="en-US" sz="2100" dirty="0" err="1"/>
              <a:t>lemah</a:t>
            </a:r>
            <a:r>
              <a:rPr lang="en-US" sz="2100" dirty="0"/>
              <a:t>, </a:t>
            </a:r>
            <a:r>
              <a:rPr lang="en-US" sz="2100" dirty="0" err="1"/>
              <a:t>tidak</a:t>
            </a:r>
            <a:r>
              <a:rPr lang="en-US" sz="2100" dirty="0"/>
              <a:t> </a:t>
            </a:r>
            <a:r>
              <a:rPr lang="en-US" sz="2100" dirty="0" err="1"/>
              <a:t>efektif</a:t>
            </a:r>
            <a:r>
              <a:rPr lang="en-US" sz="2100" dirty="0"/>
              <a:t>, </a:t>
            </a:r>
            <a:r>
              <a:rPr lang="en-US" sz="2100" dirty="0" err="1"/>
              <a:t>menjadi</a:t>
            </a:r>
            <a:r>
              <a:rPr lang="en-US" sz="2100" dirty="0"/>
              <a:t> </a:t>
            </a:r>
            <a:r>
              <a:rPr lang="en-US" sz="2100" dirty="0" err="1"/>
              <a:t>korban</a:t>
            </a:r>
            <a:r>
              <a:rPr lang="en-US" sz="2100" dirty="0"/>
              <a:t>, </a:t>
            </a:r>
            <a:r>
              <a:rPr lang="en-US" sz="2100" dirty="0" err="1"/>
              <a:t>mendukung</a:t>
            </a:r>
            <a:r>
              <a:rPr lang="en-US" sz="2100" dirty="0"/>
              <a:t>, </a:t>
            </a:r>
            <a:r>
              <a:rPr lang="en-US" sz="2100" dirty="0" err="1"/>
              <a:t>dan</a:t>
            </a:r>
            <a:r>
              <a:rPr lang="en-US" sz="2100" dirty="0"/>
              <a:t> </a:t>
            </a:r>
            <a:r>
              <a:rPr lang="en-US" sz="2100" dirty="0" err="1"/>
              <a:t>dapat</a:t>
            </a:r>
            <a:r>
              <a:rPr lang="en-US" sz="2100" dirty="0"/>
              <a:t> </a:t>
            </a:r>
            <a:r>
              <a:rPr lang="en-US" sz="2100" dirty="0" err="1"/>
              <a:t>ditertawakan</a:t>
            </a:r>
            <a:r>
              <a:rPr lang="en-US" sz="2100" dirty="0"/>
              <a:t>.</a:t>
            </a:r>
            <a:endParaRPr lang="id-ID" sz="2100" dirty="0"/>
          </a:p>
        </p:txBody>
      </p:sp>
    </p:spTree>
    <p:extLst>
      <p:ext uri="{BB962C8B-B14F-4D97-AF65-F5344CB8AC3E}">
        <p14:creationId xmlns:p14="http://schemas.microsoft.com/office/powerpoint/2010/main" val="37481310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380" y="116632"/>
            <a:ext cx="8568952" cy="3170099"/>
          </a:xfrm>
          <a:prstGeom prst="rect">
            <a:avLst/>
          </a:prstGeom>
        </p:spPr>
        <p:txBody>
          <a:bodyPr wrap="square">
            <a:spAutoFit/>
          </a:bodyPr>
          <a:lstStyle/>
          <a:p>
            <a:r>
              <a:rPr lang="en-US" sz="2000" dirty="0" err="1" smtClean="0"/>
              <a:t>Dalam</a:t>
            </a:r>
            <a:r>
              <a:rPr lang="en-US" sz="2000" dirty="0" smtClean="0"/>
              <a:t> </a:t>
            </a:r>
            <a:r>
              <a:rPr lang="en-US" sz="2000" dirty="0" err="1" smtClean="0"/>
              <a:t>tayangan</a:t>
            </a:r>
            <a:r>
              <a:rPr lang="en-US" sz="2000" dirty="0" smtClean="0"/>
              <a:t> </a:t>
            </a:r>
            <a:r>
              <a:rPr lang="id-ID" sz="2000" dirty="0" smtClean="0"/>
              <a:t>televisi </a:t>
            </a:r>
            <a:r>
              <a:rPr lang="en-US" sz="2000" dirty="0" smtClean="0"/>
              <a:t>di Indonesia </a:t>
            </a:r>
            <a:r>
              <a:rPr lang="en-US" sz="2000" dirty="0" err="1" smtClean="0"/>
              <a:t>masih</a:t>
            </a:r>
            <a:r>
              <a:rPr lang="en-US" sz="2000" dirty="0" smtClean="0"/>
              <a:t> </a:t>
            </a:r>
            <a:r>
              <a:rPr lang="en-US" sz="2000" dirty="0" err="1" smtClean="0"/>
              <a:t>banyak</a:t>
            </a:r>
            <a:r>
              <a:rPr lang="en-US" sz="2000" dirty="0" smtClean="0"/>
              <a:t> </a:t>
            </a:r>
            <a:r>
              <a:rPr lang="en-US" sz="2000" dirty="0" err="1" smtClean="0"/>
              <a:t>menempatkan</a:t>
            </a:r>
            <a:r>
              <a:rPr lang="en-US" sz="2000" dirty="0" smtClean="0"/>
              <a:t> </a:t>
            </a:r>
            <a:r>
              <a:rPr lang="en-US" sz="2000" dirty="0" err="1" smtClean="0"/>
              <a:t>perempuan</a:t>
            </a:r>
            <a:r>
              <a:rPr lang="en-US" sz="2000" dirty="0" smtClean="0"/>
              <a:t> </a:t>
            </a:r>
            <a:r>
              <a:rPr lang="en-US" sz="2000" dirty="0" err="1" smtClean="0"/>
              <a:t>sebagai</a:t>
            </a:r>
            <a:r>
              <a:rPr lang="en-US" sz="2000" dirty="0" smtClean="0"/>
              <a:t> </a:t>
            </a:r>
            <a:r>
              <a:rPr lang="en-US" sz="2000" dirty="0" err="1" smtClean="0"/>
              <a:t>sosok</a:t>
            </a:r>
            <a:r>
              <a:rPr lang="en-US" sz="2000" dirty="0" smtClean="0"/>
              <a:t> yang </a:t>
            </a:r>
            <a:r>
              <a:rPr lang="en-US" sz="2000" dirty="0" err="1" smtClean="0"/>
              <a:t>lemah</a:t>
            </a:r>
            <a:r>
              <a:rPr lang="en-US" sz="2000" dirty="0" smtClean="0"/>
              <a:t>, </a:t>
            </a:r>
            <a:r>
              <a:rPr lang="en-US" sz="2000" dirty="0" err="1" smtClean="0"/>
              <a:t>penakut</a:t>
            </a:r>
            <a:r>
              <a:rPr lang="en-US" sz="2000" dirty="0" smtClean="0"/>
              <a:t>, </a:t>
            </a:r>
            <a:r>
              <a:rPr lang="en-US" sz="2000" dirty="0" err="1" smtClean="0"/>
              <a:t>cengeng</a:t>
            </a:r>
            <a:r>
              <a:rPr lang="en-US" sz="2000" dirty="0" smtClean="0"/>
              <a:t>. </a:t>
            </a:r>
            <a:r>
              <a:rPr lang="en-US" sz="2000" dirty="0" err="1" smtClean="0"/>
              <a:t>Perempuan</a:t>
            </a:r>
            <a:r>
              <a:rPr lang="en-US" sz="2000" dirty="0" smtClean="0"/>
              <a:t> </a:t>
            </a:r>
            <a:r>
              <a:rPr lang="en-US" sz="2000" dirty="0" err="1" smtClean="0"/>
              <a:t>selalu</a:t>
            </a:r>
            <a:r>
              <a:rPr lang="en-US" sz="2000" dirty="0" smtClean="0"/>
              <a:t> </a:t>
            </a:r>
            <a:r>
              <a:rPr lang="en-US" sz="2000" dirty="0" err="1" smtClean="0"/>
              <a:t>mendapatkan</a:t>
            </a:r>
            <a:r>
              <a:rPr lang="en-US" sz="2000" dirty="0" smtClean="0"/>
              <a:t> </a:t>
            </a:r>
            <a:r>
              <a:rPr lang="en-US" sz="2000" dirty="0" err="1" smtClean="0"/>
              <a:t>peran</a:t>
            </a:r>
            <a:r>
              <a:rPr lang="en-US" sz="2000" dirty="0" smtClean="0"/>
              <a:t> </a:t>
            </a:r>
            <a:r>
              <a:rPr lang="en-US" sz="2000" dirty="0" err="1" smtClean="0"/>
              <a:t>sebagai</a:t>
            </a:r>
            <a:r>
              <a:rPr lang="en-US" sz="2000" dirty="0" smtClean="0"/>
              <a:t> </a:t>
            </a:r>
            <a:r>
              <a:rPr lang="en-US" sz="2000" dirty="0" err="1" smtClean="0"/>
              <a:t>ibu</a:t>
            </a:r>
            <a:r>
              <a:rPr lang="en-US" sz="2000" dirty="0" smtClean="0"/>
              <a:t> </a:t>
            </a:r>
            <a:r>
              <a:rPr lang="en-US" sz="2000" dirty="0" err="1" smtClean="0"/>
              <a:t>rumah</a:t>
            </a:r>
            <a:r>
              <a:rPr lang="en-US" sz="2000" dirty="0" smtClean="0"/>
              <a:t> </a:t>
            </a:r>
            <a:r>
              <a:rPr lang="en-US" sz="2000" dirty="0" err="1" smtClean="0"/>
              <a:t>tangga</a:t>
            </a:r>
            <a:r>
              <a:rPr lang="en-US" sz="2000" dirty="0" smtClean="0"/>
              <a:t> yang </a:t>
            </a:r>
            <a:r>
              <a:rPr lang="en-US" sz="2000" dirty="0" err="1" smtClean="0"/>
              <a:t>bekerja</a:t>
            </a:r>
            <a:r>
              <a:rPr lang="en-US" sz="2000" dirty="0" smtClean="0"/>
              <a:t> </a:t>
            </a:r>
            <a:r>
              <a:rPr lang="en-US" sz="2000" dirty="0" err="1" smtClean="0"/>
              <a:t>mencuci</a:t>
            </a:r>
            <a:r>
              <a:rPr lang="en-US" sz="2000" dirty="0" smtClean="0"/>
              <a:t>, </a:t>
            </a:r>
            <a:r>
              <a:rPr lang="en-US" sz="2000" dirty="0" err="1" smtClean="0"/>
              <a:t>membersihak</a:t>
            </a:r>
            <a:r>
              <a:rPr lang="id-ID" sz="2000" dirty="0" smtClean="0"/>
              <a:t>a</a:t>
            </a:r>
            <a:r>
              <a:rPr lang="en-US" sz="2000" dirty="0" smtClean="0"/>
              <a:t>n </a:t>
            </a:r>
            <a:r>
              <a:rPr lang="en-US" sz="2000" dirty="0" err="1" smtClean="0"/>
              <a:t>rumah</a:t>
            </a:r>
            <a:r>
              <a:rPr lang="en-US" sz="2000" dirty="0" smtClean="0"/>
              <a:t>,  </a:t>
            </a:r>
            <a:r>
              <a:rPr lang="en-US" sz="2000" dirty="0" err="1" smtClean="0"/>
              <a:t>melayani</a:t>
            </a:r>
            <a:r>
              <a:rPr lang="en-US" sz="2000" dirty="0" smtClean="0"/>
              <a:t> </a:t>
            </a:r>
            <a:r>
              <a:rPr lang="en-US" sz="2000" dirty="0" err="1" smtClean="0"/>
              <a:t>suami</a:t>
            </a:r>
            <a:r>
              <a:rPr lang="en-US" sz="2000" dirty="0" smtClean="0"/>
              <a:t> </a:t>
            </a:r>
            <a:r>
              <a:rPr lang="en-US" sz="2000" dirty="0" err="1" smtClean="0"/>
              <a:t>dan</a:t>
            </a:r>
            <a:r>
              <a:rPr lang="en-US" sz="2000" dirty="0" smtClean="0"/>
              <a:t> </a:t>
            </a:r>
            <a:r>
              <a:rPr lang="en-US" sz="2000" dirty="0" err="1" smtClean="0"/>
              <a:t>memasak</a:t>
            </a:r>
            <a:r>
              <a:rPr lang="en-US" sz="2000" dirty="0" smtClean="0"/>
              <a:t>. </a:t>
            </a:r>
            <a:r>
              <a:rPr lang="en-US" sz="2000" dirty="0" err="1" smtClean="0"/>
              <a:t>Tayangan</a:t>
            </a:r>
            <a:r>
              <a:rPr lang="en-US" sz="2000" dirty="0" smtClean="0"/>
              <a:t> </a:t>
            </a:r>
            <a:r>
              <a:rPr lang="en-US" sz="2000" dirty="0" err="1" smtClean="0"/>
              <a:t>sinetron</a:t>
            </a:r>
            <a:r>
              <a:rPr lang="en-US" sz="2000" dirty="0" smtClean="0"/>
              <a:t> </a:t>
            </a:r>
            <a:r>
              <a:rPr lang="en-US" sz="2000" dirty="0" err="1" smtClean="0"/>
              <a:t>terutama</a:t>
            </a:r>
            <a:r>
              <a:rPr lang="en-US" sz="2000" dirty="0" smtClean="0"/>
              <a:t>, </a:t>
            </a:r>
            <a:r>
              <a:rPr lang="en-US" sz="2000" dirty="0" err="1" smtClean="0"/>
              <a:t>masih</a:t>
            </a:r>
            <a:r>
              <a:rPr lang="en-US" sz="2000" dirty="0" smtClean="0"/>
              <a:t> </a:t>
            </a:r>
            <a:r>
              <a:rPr lang="en-US" sz="2000" dirty="0" err="1" smtClean="0"/>
              <a:t>menempatkan</a:t>
            </a:r>
            <a:r>
              <a:rPr lang="en-US" sz="2000" dirty="0" smtClean="0"/>
              <a:t> </a:t>
            </a:r>
            <a:r>
              <a:rPr lang="en-US" sz="2000" dirty="0" err="1" smtClean="0"/>
              <a:t>perempuan</a:t>
            </a:r>
            <a:r>
              <a:rPr lang="en-US" sz="2000" dirty="0" smtClean="0"/>
              <a:t> </a:t>
            </a:r>
            <a:r>
              <a:rPr lang="en-US" sz="2000" dirty="0" err="1" smtClean="0"/>
              <a:t>peran</a:t>
            </a:r>
            <a:r>
              <a:rPr lang="en-US" sz="2000" dirty="0" smtClean="0"/>
              <a:t> yang </a:t>
            </a:r>
            <a:r>
              <a:rPr lang="en-US" sz="2000" dirty="0" err="1" smtClean="0"/>
              <a:t>bertugas</a:t>
            </a:r>
            <a:r>
              <a:rPr lang="en-US" sz="2000" dirty="0" smtClean="0"/>
              <a:t> di </a:t>
            </a:r>
            <a:r>
              <a:rPr lang="en-US" sz="2000" dirty="0" err="1" smtClean="0"/>
              <a:t>sektor</a:t>
            </a:r>
            <a:r>
              <a:rPr lang="en-US" sz="2000" dirty="0" smtClean="0"/>
              <a:t> </a:t>
            </a:r>
            <a:r>
              <a:rPr lang="en-US" sz="2000" dirty="0" err="1" smtClean="0"/>
              <a:t>domestik</a:t>
            </a:r>
            <a:r>
              <a:rPr lang="en-US" sz="2000" dirty="0" smtClean="0"/>
              <a:t> </a:t>
            </a:r>
            <a:r>
              <a:rPr lang="en-US" sz="2000" dirty="0" err="1" smtClean="0"/>
              <a:t>saja</a:t>
            </a:r>
            <a:r>
              <a:rPr lang="en-US" sz="2000" dirty="0" smtClean="0"/>
              <a:t>. </a:t>
            </a:r>
            <a:r>
              <a:rPr lang="en-US" sz="2000" dirty="0" err="1" smtClean="0"/>
              <a:t>Masih</a:t>
            </a:r>
            <a:r>
              <a:rPr lang="en-US" sz="2000" dirty="0" smtClean="0"/>
              <a:t> </a:t>
            </a:r>
            <a:r>
              <a:rPr lang="en-US" sz="2000" dirty="0" err="1" smtClean="0"/>
              <a:t>banyak</a:t>
            </a:r>
            <a:r>
              <a:rPr lang="en-US" sz="2000" dirty="0" smtClean="0"/>
              <a:t> </a:t>
            </a:r>
            <a:r>
              <a:rPr lang="en-US" sz="2000" dirty="0" err="1" smtClean="0"/>
              <a:t>sinetron</a:t>
            </a:r>
            <a:r>
              <a:rPr lang="en-US" sz="2000" dirty="0" smtClean="0"/>
              <a:t> yang </a:t>
            </a:r>
            <a:r>
              <a:rPr lang="en-US" sz="2000" dirty="0" err="1" smtClean="0"/>
              <a:t>menggambarkan</a:t>
            </a:r>
            <a:r>
              <a:rPr lang="en-US" sz="2000" dirty="0" smtClean="0"/>
              <a:t> </a:t>
            </a:r>
            <a:r>
              <a:rPr lang="en-US" sz="2000" dirty="0" err="1" smtClean="0"/>
              <a:t>perempuan</a:t>
            </a:r>
            <a:r>
              <a:rPr lang="en-US" sz="2000" dirty="0" smtClean="0"/>
              <a:t> </a:t>
            </a:r>
            <a:r>
              <a:rPr lang="en-US" sz="2000" dirty="0" err="1" smtClean="0"/>
              <a:t>sebagai</a:t>
            </a:r>
            <a:r>
              <a:rPr lang="en-US" sz="2000" dirty="0" smtClean="0"/>
              <a:t> </a:t>
            </a:r>
            <a:r>
              <a:rPr lang="en-US" sz="2000" dirty="0" err="1" smtClean="0"/>
              <a:t>sosok</a:t>
            </a:r>
            <a:r>
              <a:rPr lang="en-US" sz="2000" dirty="0" smtClean="0"/>
              <a:t> yang </a:t>
            </a:r>
            <a:r>
              <a:rPr lang="en-US" sz="2000" dirty="0" err="1" smtClean="0"/>
              <a:t>lemah</a:t>
            </a:r>
            <a:r>
              <a:rPr lang="en-US" sz="2000" dirty="0" smtClean="0"/>
              <a:t>, </a:t>
            </a:r>
            <a:r>
              <a:rPr lang="en-US" sz="2000" dirty="0" err="1" smtClean="0"/>
              <a:t>harus</a:t>
            </a:r>
            <a:r>
              <a:rPr lang="en-US" sz="2000" dirty="0" smtClean="0"/>
              <a:t> </a:t>
            </a:r>
            <a:r>
              <a:rPr lang="en-US" sz="2000" dirty="0" err="1" smtClean="0"/>
              <a:t>patuh</a:t>
            </a:r>
            <a:r>
              <a:rPr lang="en-US" sz="2000" dirty="0" smtClean="0"/>
              <a:t> </a:t>
            </a:r>
            <a:r>
              <a:rPr lang="en-US" sz="2000" dirty="0" err="1" smtClean="0"/>
              <a:t>dan</a:t>
            </a:r>
            <a:r>
              <a:rPr lang="en-US" sz="2000" dirty="0" smtClean="0"/>
              <a:t> </a:t>
            </a:r>
            <a:r>
              <a:rPr lang="en-US" sz="2000" dirty="0" err="1" smtClean="0"/>
              <a:t>tunduk</a:t>
            </a:r>
            <a:r>
              <a:rPr lang="en-US" sz="2000" dirty="0" smtClean="0"/>
              <a:t> </a:t>
            </a:r>
            <a:r>
              <a:rPr lang="en-US" sz="2000" dirty="0" err="1" smtClean="0"/>
              <a:t>terhadap</a:t>
            </a:r>
            <a:r>
              <a:rPr lang="en-US" sz="2000" dirty="0" smtClean="0"/>
              <a:t> </a:t>
            </a:r>
            <a:r>
              <a:rPr lang="en-US" sz="2000" dirty="0" err="1" smtClean="0"/>
              <a:t>aturan</a:t>
            </a:r>
            <a:r>
              <a:rPr lang="en-US" sz="2000" dirty="0" smtClean="0"/>
              <a:t> </a:t>
            </a:r>
            <a:r>
              <a:rPr lang="en-US" sz="2000" dirty="0" err="1" smtClean="0"/>
              <a:t>suami</a:t>
            </a:r>
            <a:r>
              <a:rPr lang="en-US" sz="2000" dirty="0" smtClean="0"/>
              <a:t>.</a:t>
            </a:r>
            <a:endParaRPr lang="id-ID" sz="2000" dirty="0" smtClean="0"/>
          </a:p>
          <a:p>
            <a:r>
              <a:rPr lang="en-US" sz="2000" dirty="0" err="1" smtClean="0"/>
              <a:t>Ditayangan</a:t>
            </a:r>
            <a:r>
              <a:rPr lang="en-US" sz="2000" dirty="0" smtClean="0"/>
              <a:t> </a:t>
            </a:r>
            <a:r>
              <a:rPr lang="en-US" sz="2000" dirty="0" err="1" smtClean="0"/>
              <a:t>televisi</a:t>
            </a:r>
            <a:r>
              <a:rPr lang="en-US" sz="2000" dirty="0" smtClean="0"/>
              <a:t> </a:t>
            </a:r>
            <a:r>
              <a:rPr lang="en-US" sz="2000" dirty="0" err="1" smtClean="0"/>
              <a:t>masih</a:t>
            </a:r>
            <a:r>
              <a:rPr lang="en-US" sz="2000" dirty="0" smtClean="0"/>
              <a:t> </a:t>
            </a:r>
            <a:r>
              <a:rPr lang="en-US" sz="2000" dirty="0" err="1" smtClean="0"/>
              <a:t>sering</a:t>
            </a:r>
            <a:r>
              <a:rPr lang="en-US" sz="2000" dirty="0" smtClean="0"/>
              <a:t> </a:t>
            </a:r>
            <a:r>
              <a:rPr lang="en-US" sz="2000" dirty="0" err="1" smtClean="0"/>
              <a:t>menghargai</a:t>
            </a:r>
            <a:r>
              <a:rPr lang="en-US" sz="2000" dirty="0" smtClean="0"/>
              <a:t> </a:t>
            </a:r>
            <a:r>
              <a:rPr lang="en-US" sz="2000" dirty="0" err="1" smtClean="0"/>
              <a:t>perempuan</a:t>
            </a:r>
            <a:r>
              <a:rPr lang="en-US" sz="2000" dirty="0" smtClean="0"/>
              <a:t> </a:t>
            </a:r>
            <a:r>
              <a:rPr lang="en-US" sz="2000" dirty="0" err="1" smtClean="0"/>
              <a:t>bukan</a:t>
            </a:r>
            <a:r>
              <a:rPr lang="en-US" sz="2000" dirty="0" smtClean="0"/>
              <a:t> </a:t>
            </a:r>
            <a:r>
              <a:rPr lang="en-US" sz="2000" dirty="0" err="1" smtClean="0"/>
              <a:t>karena</a:t>
            </a:r>
            <a:r>
              <a:rPr lang="en-US" sz="2000" dirty="0" smtClean="0"/>
              <a:t> </a:t>
            </a:r>
            <a:r>
              <a:rPr lang="en-US" sz="2000" dirty="0" err="1" smtClean="0"/>
              <a:t>kepintarannya</a:t>
            </a:r>
            <a:r>
              <a:rPr lang="en-US" sz="2000" dirty="0" smtClean="0"/>
              <a:t> </a:t>
            </a:r>
            <a:r>
              <a:rPr lang="en-US" sz="2000" dirty="0" err="1" smtClean="0"/>
              <a:t>tetapi</a:t>
            </a:r>
            <a:r>
              <a:rPr lang="en-US" sz="2000" dirty="0" smtClean="0"/>
              <a:t> </a:t>
            </a:r>
            <a:r>
              <a:rPr lang="en-US" sz="2000" dirty="0" err="1" smtClean="0"/>
              <a:t>karena</a:t>
            </a:r>
            <a:r>
              <a:rPr lang="en-US" sz="2000" dirty="0" smtClean="0"/>
              <a:t> </a:t>
            </a:r>
            <a:r>
              <a:rPr lang="en-US" sz="2000" dirty="0" err="1" smtClean="0"/>
              <a:t>penampilannya</a:t>
            </a:r>
            <a:r>
              <a:rPr lang="en-US" sz="2000" dirty="0" smtClean="0"/>
              <a:t>. </a:t>
            </a:r>
            <a:endParaRPr lang="id-ID" sz="2000" dirty="0"/>
          </a:p>
        </p:txBody>
      </p:sp>
      <p:pic>
        <p:nvPicPr>
          <p:cNvPr id="1026" name="Picture 2" descr="C:\Users\user\Download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7448" y="3370659"/>
            <a:ext cx="4876800" cy="3514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882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3968" y="1988840"/>
            <a:ext cx="4860032"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600" b="1" dirty="0" smtClean="0">
                <a:latin typeface="Arial Rounded MT Bold" pitchFamily="34" charset="0"/>
              </a:rPr>
              <a:t>Gender &amp; IKLAN</a:t>
            </a:r>
          </a:p>
        </p:txBody>
      </p:sp>
    </p:spTree>
    <p:extLst>
      <p:ext uri="{BB962C8B-B14F-4D97-AF65-F5344CB8AC3E}">
        <p14:creationId xmlns:p14="http://schemas.microsoft.com/office/powerpoint/2010/main" val="56686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568952" cy="6524863"/>
          </a:xfrm>
          <a:prstGeom prst="rect">
            <a:avLst/>
          </a:prstGeom>
        </p:spPr>
        <p:txBody>
          <a:bodyPr wrap="square">
            <a:spAutoFit/>
          </a:bodyPr>
          <a:lstStyle/>
          <a:p>
            <a:r>
              <a:rPr lang="id-ID"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yang </a:t>
            </a:r>
            <a:r>
              <a:rPr lang="en-US" sz="2200" dirty="0" err="1" smtClean="0">
                <a:latin typeface="Arial Rounded MT Bold" pitchFamily="34" charset="0"/>
              </a:rPr>
              <a:t>merupakan</a:t>
            </a:r>
            <a:r>
              <a:rPr lang="en-US" sz="2200" dirty="0" smtClean="0">
                <a:latin typeface="Arial Rounded MT Bold" pitchFamily="34" charset="0"/>
              </a:rPr>
              <a:t> </a:t>
            </a:r>
            <a:r>
              <a:rPr lang="en-US" sz="2200" dirty="0" err="1" smtClean="0">
                <a:latin typeface="Arial Rounded MT Bold" pitchFamily="34" charset="0"/>
              </a:rPr>
              <a:t>ajang</a:t>
            </a:r>
            <a:r>
              <a:rPr lang="en-US" sz="2200" dirty="0" smtClean="0">
                <a:latin typeface="Arial Rounded MT Bold" pitchFamily="34" charset="0"/>
              </a:rPr>
              <a:t> </a:t>
            </a:r>
            <a:r>
              <a:rPr lang="en-US" sz="2200" dirty="0" err="1" smtClean="0">
                <a:latin typeface="Arial Rounded MT Bold" pitchFamily="34" charset="0"/>
              </a:rPr>
              <a:t>promosi</a:t>
            </a:r>
            <a:r>
              <a:rPr lang="en-US" sz="2200" dirty="0" smtClean="0">
                <a:latin typeface="Arial Rounded MT Bold" pitchFamily="34" charset="0"/>
              </a:rPr>
              <a:t> </a:t>
            </a:r>
            <a:r>
              <a:rPr lang="en-US" sz="2200" dirty="0" err="1" smtClean="0">
                <a:latin typeface="Arial Rounded MT Bold" pitchFamily="34" charset="0"/>
              </a:rPr>
              <a:t>suatu</a:t>
            </a:r>
            <a:r>
              <a:rPr lang="en-US" sz="2200" dirty="0" smtClean="0">
                <a:latin typeface="Arial Rounded MT Bold" pitchFamily="34" charset="0"/>
              </a:rPr>
              <a:t> </a:t>
            </a:r>
            <a:r>
              <a:rPr lang="en-US" sz="2200" dirty="0" err="1" smtClean="0">
                <a:latin typeface="Arial Rounded MT Bold" pitchFamily="34" charset="0"/>
              </a:rPr>
              <a:t>produk</a:t>
            </a:r>
            <a:r>
              <a:rPr lang="en-US" sz="2200" dirty="0" smtClean="0">
                <a:latin typeface="Arial Rounded MT Bold" pitchFamily="34" charset="0"/>
              </a:rPr>
              <a:t> </a:t>
            </a:r>
            <a:r>
              <a:rPr lang="en-US" sz="2200" dirty="0" err="1" smtClean="0">
                <a:latin typeface="Arial Rounded MT Bold" pitchFamily="34" charset="0"/>
              </a:rPr>
              <a:t>atau</a:t>
            </a:r>
            <a:r>
              <a:rPr lang="en-US" sz="2200" dirty="0" smtClean="0">
                <a:latin typeface="Arial Rounded MT Bold" pitchFamily="34" charset="0"/>
              </a:rPr>
              <a:t> </a:t>
            </a:r>
            <a:r>
              <a:rPr lang="en-US" sz="2200" dirty="0" err="1" smtClean="0">
                <a:latin typeface="Arial Rounded MT Bold" pitchFamily="34" charset="0"/>
              </a:rPr>
              <a:t>bisnis</a:t>
            </a:r>
            <a:r>
              <a:rPr lang="en-US" sz="2200" dirty="0" smtClean="0">
                <a:latin typeface="Arial Rounded MT Bold" pitchFamily="34" charset="0"/>
              </a:rPr>
              <a:t> </a:t>
            </a:r>
            <a:r>
              <a:rPr lang="en-US" sz="2200" dirty="0" err="1" smtClean="0">
                <a:latin typeface="Arial Rounded MT Bold" pitchFamily="34" charset="0"/>
              </a:rPr>
              <a:t>dalam</a:t>
            </a:r>
            <a:r>
              <a:rPr lang="en-US" sz="2200" dirty="0" smtClean="0">
                <a:latin typeface="Arial Rounded MT Bold" pitchFamily="34" charset="0"/>
              </a:rPr>
              <a:t> </a:t>
            </a:r>
            <a:r>
              <a:rPr lang="en-US" sz="2200" dirty="0" err="1" smtClean="0">
                <a:latin typeface="Arial Rounded MT Bold" pitchFamily="34" charset="0"/>
              </a:rPr>
              <a:t>berbagai</a:t>
            </a:r>
            <a:r>
              <a:rPr lang="en-US" sz="2200" dirty="0" smtClean="0">
                <a:latin typeface="Arial Rounded MT Bold" pitchFamily="34" charset="0"/>
              </a:rPr>
              <a:t> </a:t>
            </a:r>
            <a:r>
              <a:rPr lang="en-US" sz="2200" dirty="0" err="1" smtClean="0">
                <a:latin typeface="Arial Rounded MT Bold" pitchFamily="34" charset="0"/>
              </a:rPr>
              <a:t>bentuk</a:t>
            </a:r>
            <a:r>
              <a:rPr lang="en-US" sz="2200" dirty="0" smtClean="0">
                <a:latin typeface="Arial Rounded MT Bold" pitchFamily="34" charset="0"/>
              </a:rPr>
              <a:t> </a:t>
            </a:r>
            <a:r>
              <a:rPr lang="en-US" sz="2200" dirty="0" err="1" smtClean="0">
                <a:latin typeface="Arial Rounded MT Bold" pitchFamily="34" charset="0"/>
              </a:rPr>
              <a:t>masih</a:t>
            </a:r>
            <a:r>
              <a:rPr lang="en-US" sz="2200" dirty="0" smtClean="0">
                <a:latin typeface="Arial Rounded MT Bold" pitchFamily="34" charset="0"/>
              </a:rPr>
              <a:t> </a:t>
            </a:r>
            <a:r>
              <a:rPr lang="en-US" sz="2200" dirty="0" err="1" smtClean="0">
                <a:latin typeface="Arial Rounded MT Bold" pitchFamily="34" charset="0"/>
              </a:rPr>
              <a:t>menggambarkan</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a:t>
            </a:r>
            <a:r>
              <a:rPr lang="en-US" sz="2200" dirty="0" err="1" smtClean="0">
                <a:latin typeface="Arial Rounded MT Bold" pitchFamily="34" charset="0"/>
              </a:rPr>
              <a:t>sebagai</a:t>
            </a:r>
            <a:r>
              <a:rPr lang="en-US" sz="2200" dirty="0" smtClean="0">
                <a:latin typeface="Arial Rounded MT Bold" pitchFamily="34" charset="0"/>
              </a:rPr>
              <a:t> </a:t>
            </a:r>
            <a:r>
              <a:rPr lang="en-US" sz="2200" dirty="0" err="1" smtClean="0">
                <a:latin typeface="Arial Rounded MT Bold" pitchFamily="34" charset="0"/>
              </a:rPr>
              <a:t>artis</a:t>
            </a:r>
            <a:r>
              <a:rPr lang="en-US" sz="2200" dirty="0" smtClean="0">
                <a:latin typeface="Arial Rounded MT Bold" pitchFamily="34" charset="0"/>
              </a:rPr>
              <a:t> </a:t>
            </a:r>
            <a:r>
              <a:rPr lang="en-US" sz="2200" dirty="0" err="1" smtClean="0">
                <a:latin typeface="Arial Rounded MT Bold" pitchFamily="34" charset="0"/>
              </a:rPr>
              <a:t>domestik</a:t>
            </a:r>
            <a:r>
              <a:rPr lang="en-US" sz="2200" dirty="0" smtClean="0">
                <a:latin typeface="Arial Rounded MT Bold" pitchFamily="34" charset="0"/>
              </a:rPr>
              <a:t> </a:t>
            </a:r>
            <a:r>
              <a:rPr lang="en-US" sz="2200" dirty="0" err="1" smtClean="0">
                <a:latin typeface="Arial Rounded MT Bold" pitchFamily="34" charset="0"/>
              </a:rPr>
              <a:t>dalam</a:t>
            </a:r>
            <a:r>
              <a:rPr lang="en-US" sz="2200" dirty="0" smtClean="0">
                <a:latin typeface="Arial Rounded MT Bold" pitchFamily="34" charset="0"/>
              </a:rPr>
              <a:t> </a:t>
            </a:r>
            <a:r>
              <a:rPr lang="en-US" sz="2200" dirty="0" err="1" smtClean="0">
                <a:latin typeface="Arial Rounded MT Bold" pitchFamily="34" charset="0"/>
              </a:rPr>
              <a:t>rumah</a:t>
            </a:r>
            <a:r>
              <a:rPr lang="en-US" sz="2200" dirty="0" smtClean="0">
                <a:latin typeface="Arial Rounded MT Bold" pitchFamily="34" charset="0"/>
              </a:rPr>
              <a:t> </a:t>
            </a:r>
            <a:r>
              <a:rPr lang="en-US" sz="2200" dirty="0" err="1" smtClean="0">
                <a:latin typeface="Arial Rounded MT Bold" pitchFamily="34" charset="0"/>
              </a:rPr>
              <a:t>tangga</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a:t>
            </a:r>
            <a:r>
              <a:rPr lang="en-US" sz="2200" dirty="0" err="1" smtClean="0">
                <a:latin typeface="Arial Rounded MT Bold" pitchFamily="34" charset="0"/>
              </a:rPr>
              <a:t>sering</a:t>
            </a:r>
            <a:r>
              <a:rPr lang="en-US" sz="2200" dirty="0" smtClean="0">
                <a:latin typeface="Arial Rounded MT Bold" pitchFamily="34" charset="0"/>
              </a:rPr>
              <a:t> </a:t>
            </a:r>
            <a:r>
              <a:rPr lang="en-US" sz="2200" dirty="0" err="1" smtClean="0">
                <a:latin typeface="Arial Rounded MT Bold" pitchFamily="34" charset="0"/>
              </a:rPr>
              <a:t>mendapatkan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yang </a:t>
            </a:r>
            <a:r>
              <a:rPr lang="en-US" sz="2200" dirty="0" err="1" smtClean="0">
                <a:latin typeface="Arial Rounded MT Bold" pitchFamily="34" charset="0"/>
              </a:rPr>
              <a:t>berhubungan</a:t>
            </a:r>
            <a:r>
              <a:rPr lang="en-US" sz="2200" dirty="0" smtClean="0">
                <a:latin typeface="Arial Rounded MT Bold" pitchFamily="34" charset="0"/>
              </a:rPr>
              <a:t> </a:t>
            </a:r>
            <a:r>
              <a:rPr lang="en-US" sz="2200" dirty="0" err="1" smtClean="0">
                <a:latin typeface="Arial Rounded MT Bold" pitchFamily="34" charset="0"/>
              </a:rPr>
              <a:t>dengan</a:t>
            </a:r>
            <a:r>
              <a:rPr lang="en-US" sz="2200" dirty="0" smtClean="0">
                <a:latin typeface="Arial Rounded MT Bold" pitchFamily="34" charset="0"/>
              </a:rPr>
              <a:t> </a:t>
            </a:r>
            <a:r>
              <a:rPr lang="en-US" sz="2200" dirty="0" err="1" smtClean="0">
                <a:latin typeface="Arial Rounded MT Bold" pitchFamily="34" charset="0"/>
              </a:rPr>
              <a:t>urusan</a:t>
            </a:r>
            <a:r>
              <a:rPr lang="en-US" sz="2200" dirty="0" smtClean="0">
                <a:latin typeface="Arial Rounded MT Bold" pitchFamily="34" charset="0"/>
              </a:rPr>
              <a:t> </a:t>
            </a:r>
            <a:r>
              <a:rPr lang="en-US" sz="2200" dirty="0" err="1" smtClean="0">
                <a:latin typeface="Arial Rounded MT Bold" pitchFamily="34" charset="0"/>
              </a:rPr>
              <a:t>domestik</a:t>
            </a:r>
            <a:r>
              <a:rPr lang="en-US" sz="2200" dirty="0" smtClean="0">
                <a:latin typeface="Arial Rounded MT Bold" pitchFamily="34" charset="0"/>
              </a:rPr>
              <a:t> </a:t>
            </a:r>
            <a:r>
              <a:rPr lang="en-US" sz="2200" dirty="0" err="1" smtClean="0">
                <a:latin typeface="Arial Rounded MT Bold" pitchFamily="34" charset="0"/>
              </a:rPr>
              <a:t>seperti</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yang </a:t>
            </a:r>
            <a:r>
              <a:rPr lang="en-US" sz="2200" dirty="0" err="1" smtClean="0">
                <a:latin typeface="Arial Rounded MT Bold" pitchFamily="34" charset="0"/>
              </a:rPr>
              <a:t>mendapatkan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sabun</a:t>
            </a:r>
            <a:r>
              <a:rPr lang="en-US" sz="2200" dirty="0" smtClean="0">
                <a:latin typeface="Arial Rounded MT Bold" pitchFamily="34" charset="0"/>
              </a:rPr>
              <a:t> </a:t>
            </a:r>
            <a:r>
              <a:rPr lang="en-US" sz="2200" dirty="0" err="1" smtClean="0">
                <a:latin typeface="Arial Rounded MT Bold" pitchFamily="34" charset="0"/>
              </a:rPr>
              <a:t>cuci</a:t>
            </a:r>
            <a:r>
              <a:rPr lang="en-US" sz="2200" dirty="0" smtClean="0">
                <a:latin typeface="Arial Rounded MT Bold" pitchFamily="34" charset="0"/>
              </a:rPr>
              <a:t> </a:t>
            </a:r>
            <a:r>
              <a:rPr lang="en-US" sz="2200" dirty="0" err="1" smtClean="0">
                <a:latin typeface="Arial Rounded MT Bold" pitchFamily="34" charset="0"/>
              </a:rPr>
              <a:t>dimana</a:t>
            </a:r>
            <a:r>
              <a:rPr lang="en-US" sz="2200" dirty="0" smtClean="0">
                <a:latin typeface="Arial Rounded MT Bold" pitchFamily="34" charset="0"/>
              </a:rPr>
              <a:t> </a:t>
            </a:r>
            <a:r>
              <a:rPr lang="en-US" sz="2200" dirty="0" err="1" smtClean="0">
                <a:latin typeface="Arial Rounded MT Bold" pitchFamily="34" charset="0"/>
              </a:rPr>
              <a:t>ia</a:t>
            </a:r>
            <a:r>
              <a:rPr lang="en-US" sz="2200" dirty="0" smtClean="0">
                <a:latin typeface="Arial Rounded MT Bold" pitchFamily="34" charset="0"/>
              </a:rPr>
              <a:t> </a:t>
            </a:r>
            <a:r>
              <a:rPr lang="en-US" sz="2200" dirty="0" err="1" smtClean="0">
                <a:latin typeface="Arial Rounded MT Bold" pitchFamily="34" charset="0"/>
              </a:rPr>
              <a:t>berperan</a:t>
            </a:r>
            <a:r>
              <a:rPr lang="en-US" sz="2200" dirty="0" smtClean="0">
                <a:latin typeface="Arial Rounded MT Bold" pitchFamily="34" charset="0"/>
              </a:rPr>
              <a:t> </a:t>
            </a:r>
            <a:r>
              <a:rPr lang="en-US" sz="2200" dirty="0" err="1" smtClean="0">
                <a:latin typeface="Arial Rounded MT Bold" pitchFamily="34" charset="0"/>
              </a:rPr>
              <a:t>untuk</a:t>
            </a:r>
            <a:r>
              <a:rPr lang="en-US" sz="2200" dirty="0" smtClean="0">
                <a:latin typeface="Arial Rounded MT Bold" pitchFamily="34" charset="0"/>
              </a:rPr>
              <a:t> </a:t>
            </a:r>
            <a:r>
              <a:rPr lang="en-US" sz="2200" dirty="0" err="1" smtClean="0">
                <a:latin typeface="Arial Rounded MT Bold" pitchFamily="34" charset="0"/>
              </a:rPr>
              <a:t>mencuci</a:t>
            </a:r>
            <a:r>
              <a:rPr lang="en-US" sz="2200" dirty="0" smtClean="0">
                <a:latin typeface="Arial Rounded MT Bold" pitchFamily="34" charset="0"/>
              </a:rPr>
              <a:t> </a:t>
            </a:r>
            <a:r>
              <a:rPr lang="en-US" sz="2200" dirty="0" err="1" smtClean="0">
                <a:latin typeface="Arial Rounded MT Bold" pitchFamily="34" charset="0"/>
              </a:rPr>
              <a:t>baju</a:t>
            </a:r>
            <a:r>
              <a:rPr lang="en-US" sz="2200" dirty="0" smtClean="0">
                <a:latin typeface="Arial Rounded MT Bold" pitchFamily="34" charset="0"/>
              </a:rPr>
              <a:t>, </a:t>
            </a:r>
            <a:r>
              <a:rPr lang="en-US" sz="2200" dirty="0" err="1" smtClean="0">
                <a:latin typeface="Arial Rounded MT Bold" pitchFamily="34" charset="0"/>
              </a:rPr>
              <a:t>mencuci</a:t>
            </a:r>
            <a:r>
              <a:rPr lang="en-US" sz="2200" dirty="0" smtClean="0">
                <a:latin typeface="Arial Rounded MT Bold" pitchFamily="34" charset="0"/>
              </a:rPr>
              <a:t> </a:t>
            </a:r>
            <a:r>
              <a:rPr lang="en-US" sz="2200" dirty="0" err="1" smtClean="0">
                <a:latin typeface="Arial Rounded MT Bold" pitchFamily="34" charset="0"/>
              </a:rPr>
              <a:t>piring</a:t>
            </a:r>
            <a:r>
              <a:rPr lang="en-US" sz="2200" dirty="0" smtClean="0">
                <a:latin typeface="Arial Rounded MT Bold" pitchFamily="34" charset="0"/>
              </a:rPr>
              <a:t>, </a:t>
            </a:r>
            <a:r>
              <a:rPr lang="en-US" sz="2200" dirty="0" err="1" smtClean="0">
                <a:latin typeface="Arial Rounded MT Bold" pitchFamily="34" charset="0"/>
              </a:rPr>
              <a:t>mengepel</a:t>
            </a:r>
            <a:r>
              <a:rPr lang="en-US" sz="2200" dirty="0" smtClean="0">
                <a:latin typeface="Arial Rounded MT Bold" pitchFamily="34" charset="0"/>
              </a:rPr>
              <a:t> </a:t>
            </a:r>
            <a:r>
              <a:rPr lang="en-US" sz="2200" dirty="0" err="1" smtClean="0">
                <a:latin typeface="Arial Rounded MT Bold" pitchFamily="34" charset="0"/>
              </a:rPr>
              <a:t>rumah</a:t>
            </a:r>
            <a:r>
              <a:rPr lang="en-US" sz="2200" dirty="0" smtClean="0">
                <a:latin typeface="Arial Rounded MT Bold" pitchFamily="34" charset="0"/>
              </a:rPr>
              <a:t>, </a:t>
            </a:r>
            <a:r>
              <a:rPr lang="id-ID" sz="2200" dirty="0" smtClean="0">
                <a:latin typeface="Arial Rounded MT Bold" pitchFamily="34" charset="0"/>
              </a:rPr>
              <a:t>&amp;</a:t>
            </a:r>
            <a:r>
              <a:rPr lang="en-US" sz="2200" dirty="0" smtClean="0">
                <a:latin typeface="Arial Rounded MT Bold" pitchFamily="34" charset="0"/>
              </a:rPr>
              <a:t> </a:t>
            </a:r>
            <a:r>
              <a:rPr lang="en-US" sz="2200" dirty="0" err="1" smtClean="0">
                <a:latin typeface="Arial Rounded MT Bold" pitchFamily="34" charset="0"/>
              </a:rPr>
              <a:t>membersihkan</a:t>
            </a:r>
            <a:r>
              <a:rPr lang="en-US" sz="2200" dirty="0" smtClean="0">
                <a:latin typeface="Arial Rounded MT Bold" pitchFamily="34" charset="0"/>
              </a:rPr>
              <a:t> toilet, </a:t>
            </a:r>
            <a:r>
              <a:rPr lang="en-US" sz="2200" dirty="0" err="1" smtClean="0">
                <a:latin typeface="Arial Rounded MT Bold" pitchFamily="34" charset="0"/>
              </a:rPr>
              <a:t>hampir</a:t>
            </a:r>
            <a:r>
              <a:rPr lang="en-US" sz="2200" dirty="0" smtClean="0">
                <a:latin typeface="Arial Rounded MT Bold" pitchFamily="34" charset="0"/>
              </a:rPr>
              <a:t> </a:t>
            </a:r>
            <a:r>
              <a:rPr lang="en-US" sz="2200" dirty="0" err="1" smtClean="0">
                <a:latin typeface="Arial Rounded MT Bold" pitchFamily="34" charset="0"/>
              </a:rPr>
              <a:t>semuanya</a:t>
            </a:r>
            <a:r>
              <a:rPr lang="en-US" sz="2200" dirty="0" smtClean="0">
                <a:latin typeface="Arial Rounded MT Bold" pitchFamily="34" charset="0"/>
              </a:rPr>
              <a:t> di </a:t>
            </a:r>
            <a:r>
              <a:rPr lang="en-US" sz="2200" dirty="0" err="1" smtClean="0">
                <a:latin typeface="Arial Rounded MT Bold" pitchFamily="34" charset="0"/>
              </a:rPr>
              <a:t>perankan</a:t>
            </a:r>
            <a:r>
              <a:rPr lang="en-US" sz="2200" dirty="0" smtClean="0">
                <a:latin typeface="Arial Rounded MT Bold" pitchFamily="34" charset="0"/>
              </a:rPr>
              <a:t> </a:t>
            </a:r>
            <a:r>
              <a:rPr lang="en-US" sz="2200" dirty="0" err="1" smtClean="0">
                <a:latin typeface="Arial Rounded MT Bold" pitchFamily="34" charset="0"/>
              </a:rPr>
              <a:t>oleh</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a:t>
            </a:r>
            <a:r>
              <a:rPr lang="en-US" sz="2200" dirty="0" err="1" smtClean="0">
                <a:latin typeface="Arial Rounded MT Bold" pitchFamily="34" charset="0"/>
              </a:rPr>
              <a:t>dan</a:t>
            </a:r>
            <a:r>
              <a:rPr lang="en-US" sz="2200" dirty="0" smtClean="0">
                <a:latin typeface="Arial Rounded MT Bold" pitchFamily="34" charset="0"/>
              </a:rPr>
              <a:t> </a:t>
            </a:r>
            <a:r>
              <a:rPr lang="en-US" sz="2200" dirty="0" err="1" smtClean="0">
                <a:latin typeface="Arial Rounded MT Bold" pitchFamily="34" charset="0"/>
              </a:rPr>
              <a:t>masih</a:t>
            </a:r>
            <a:r>
              <a:rPr lang="en-US" sz="2200" dirty="0" smtClean="0">
                <a:latin typeface="Arial Rounded MT Bold" pitchFamily="34" charset="0"/>
              </a:rPr>
              <a:t> </a:t>
            </a:r>
            <a:r>
              <a:rPr lang="en-US" sz="2200" dirty="0" err="1" smtClean="0">
                <a:latin typeface="Arial Rounded MT Bold" pitchFamily="34" charset="0"/>
              </a:rPr>
              <a:t>sangat</a:t>
            </a:r>
            <a:r>
              <a:rPr lang="en-US" sz="2200" dirty="0" smtClean="0">
                <a:latin typeface="Arial Rounded MT Bold" pitchFamily="34" charset="0"/>
              </a:rPr>
              <a:t> </a:t>
            </a:r>
            <a:r>
              <a:rPr lang="en-US" sz="2200" dirty="0" err="1" smtClean="0">
                <a:latin typeface="Arial Rounded MT Bold" pitchFamily="34" charset="0"/>
              </a:rPr>
              <a:t>jarang</a:t>
            </a:r>
            <a:r>
              <a:rPr lang="en-US" sz="2200" dirty="0" smtClean="0">
                <a:latin typeface="Arial Rounded MT Bold" pitchFamily="34" charset="0"/>
              </a:rPr>
              <a:t> </a:t>
            </a:r>
            <a:r>
              <a:rPr lang="en-US" sz="2200" dirty="0" err="1" smtClean="0">
                <a:latin typeface="Arial Rounded MT Bold" pitchFamily="34" charset="0"/>
              </a:rPr>
              <a:t>laki</a:t>
            </a:r>
            <a:r>
              <a:rPr lang="en-US" sz="2200" dirty="0" smtClean="0">
                <a:latin typeface="Arial Rounded MT Bold" pitchFamily="34" charset="0"/>
              </a:rPr>
              <a:t> </a:t>
            </a:r>
            <a:r>
              <a:rPr lang="en-US" sz="2200" dirty="0" err="1" smtClean="0">
                <a:latin typeface="Arial Rounded MT Bold" pitchFamily="34" charset="0"/>
              </a:rPr>
              <a:t>laki</a:t>
            </a:r>
            <a:r>
              <a:rPr lang="en-US" sz="2200" dirty="0" smtClean="0">
                <a:latin typeface="Arial Rounded MT Bold" pitchFamily="34" charset="0"/>
              </a:rPr>
              <a:t> yang </a:t>
            </a:r>
            <a:r>
              <a:rPr lang="en-US" sz="2200" dirty="0" err="1" smtClean="0">
                <a:latin typeface="Arial Rounded MT Bold" pitchFamily="34" charset="0"/>
              </a:rPr>
              <a:t>memerankannya</a:t>
            </a:r>
            <a:r>
              <a:rPr lang="en-US" sz="2200" dirty="0" smtClean="0">
                <a:latin typeface="Arial Rounded MT Bold" pitchFamily="34" charset="0"/>
              </a:rPr>
              <a:t>.</a:t>
            </a:r>
            <a:endParaRPr lang="id-ID" sz="2200" dirty="0" smtClean="0">
              <a:latin typeface="Arial Rounded MT Bold" pitchFamily="34" charset="0"/>
            </a:endParaRPr>
          </a:p>
          <a:p>
            <a:r>
              <a:rPr lang="id-ID" sz="2200" dirty="0" smtClean="0">
                <a:latin typeface="Arial Rounded MT Bold" pitchFamily="34" charset="0"/>
              </a:rPr>
              <a:t>	</a:t>
            </a:r>
            <a:r>
              <a:rPr lang="en-US" sz="2200" dirty="0" err="1" smtClean="0">
                <a:latin typeface="Arial Rounded MT Bold" pitchFamily="34" charset="0"/>
              </a:rPr>
              <a:t>Sedangkan</a:t>
            </a:r>
            <a:r>
              <a:rPr lang="en-US" sz="2200" dirty="0" smtClean="0">
                <a:latin typeface="Arial Rounded MT Bold" pitchFamily="34" charset="0"/>
              </a:rPr>
              <a:t> </a:t>
            </a:r>
            <a:r>
              <a:rPr lang="en-US" sz="2200" dirty="0" err="1" smtClean="0">
                <a:latin typeface="Arial Rounded MT Bold" pitchFamily="34" charset="0"/>
              </a:rPr>
              <a:t>laki</a:t>
            </a:r>
            <a:r>
              <a:rPr lang="en-US" sz="2200" dirty="0" smtClean="0">
                <a:latin typeface="Arial Rounded MT Bold" pitchFamily="34" charset="0"/>
              </a:rPr>
              <a:t> </a:t>
            </a:r>
            <a:r>
              <a:rPr lang="en-US" sz="2200" dirty="0" err="1" smtClean="0">
                <a:latin typeface="Arial Rounded MT Bold" pitchFamily="34" charset="0"/>
              </a:rPr>
              <a:t>laki</a:t>
            </a:r>
            <a:r>
              <a:rPr lang="en-US" sz="2200" dirty="0" smtClean="0">
                <a:latin typeface="Arial Rounded MT Bold" pitchFamily="34" charset="0"/>
              </a:rPr>
              <a:t> </a:t>
            </a:r>
            <a:r>
              <a:rPr lang="en-US" sz="2200" dirty="0" err="1" smtClean="0">
                <a:latin typeface="Arial Rounded MT Bold" pitchFamily="34" charset="0"/>
              </a:rPr>
              <a:t>sering</a:t>
            </a:r>
            <a:r>
              <a:rPr lang="en-US" sz="2200" dirty="0" smtClean="0">
                <a:latin typeface="Arial Rounded MT Bold" pitchFamily="34" charset="0"/>
              </a:rPr>
              <a:t> </a:t>
            </a:r>
            <a:r>
              <a:rPr lang="en-US" sz="2200" dirty="0" err="1" smtClean="0">
                <a:latin typeface="Arial Rounded MT Bold" pitchFamily="34" charset="0"/>
              </a:rPr>
              <a:t>memerankan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dengan</a:t>
            </a:r>
            <a:r>
              <a:rPr lang="en-US" sz="2200" dirty="0" smtClean="0">
                <a:latin typeface="Arial Rounded MT Bold" pitchFamily="34" charset="0"/>
              </a:rPr>
              <a:t> </a:t>
            </a:r>
            <a:r>
              <a:rPr lang="en-US" sz="2200" dirty="0" err="1" smtClean="0">
                <a:latin typeface="Arial Rounded MT Bold" pitchFamily="34" charset="0"/>
              </a:rPr>
              <a:t>peran</a:t>
            </a:r>
            <a:r>
              <a:rPr lang="en-US" sz="2200" dirty="0" smtClean="0">
                <a:latin typeface="Arial Rounded MT Bold" pitchFamily="34" charset="0"/>
              </a:rPr>
              <a:t> yang </a:t>
            </a:r>
            <a:r>
              <a:rPr lang="en-US" sz="2200" dirty="0" err="1" smtClean="0">
                <a:latin typeface="Arial Rounded MT Bold" pitchFamily="34" charset="0"/>
              </a:rPr>
              <a:t>menunjukkan</a:t>
            </a:r>
            <a:r>
              <a:rPr lang="en-US" sz="2200" dirty="0" smtClean="0">
                <a:latin typeface="Arial Rounded MT Bold" pitchFamily="34" charset="0"/>
              </a:rPr>
              <a:t> </a:t>
            </a:r>
            <a:r>
              <a:rPr lang="en-US" sz="2200" dirty="0" err="1" smtClean="0">
                <a:latin typeface="Arial Rounded MT Bold" pitchFamily="34" charset="0"/>
              </a:rPr>
              <a:t>kemachoan</a:t>
            </a:r>
            <a:r>
              <a:rPr lang="en-US" sz="2200" dirty="0" smtClean="0">
                <a:latin typeface="Arial Rounded MT Bold" pitchFamily="34" charset="0"/>
              </a:rPr>
              <a:t>, </a:t>
            </a:r>
            <a:r>
              <a:rPr lang="en-US" sz="2200" dirty="0" err="1" smtClean="0">
                <a:latin typeface="Arial Rounded MT Bold" pitchFamily="34" charset="0"/>
              </a:rPr>
              <a:t>pemberani</a:t>
            </a:r>
            <a:r>
              <a:rPr lang="en-US" sz="2200" dirty="0" smtClean="0">
                <a:latin typeface="Arial Rounded MT Bold" pitchFamily="34" charset="0"/>
              </a:rPr>
              <a:t>, </a:t>
            </a:r>
            <a:r>
              <a:rPr lang="en-US" sz="2200" dirty="0" err="1" smtClean="0">
                <a:latin typeface="Arial Rounded MT Bold" pitchFamily="34" charset="0"/>
              </a:rPr>
              <a:t>ketangguahan</a:t>
            </a:r>
            <a:r>
              <a:rPr lang="en-US" sz="2200" dirty="0" smtClean="0">
                <a:latin typeface="Arial Rounded MT Bold" pitchFamily="34" charset="0"/>
              </a:rPr>
              <a:t>. </a:t>
            </a:r>
            <a:r>
              <a:rPr lang="en-US" sz="2200" dirty="0" err="1" smtClean="0">
                <a:latin typeface="Arial Rounded MT Bold" pitchFamily="34" charset="0"/>
              </a:rPr>
              <a:t>Seperti</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sepeda</a:t>
            </a:r>
            <a:r>
              <a:rPr lang="en-US" sz="2200" dirty="0" smtClean="0">
                <a:latin typeface="Arial Rounded MT Bold" pitchFamily="34" charset="0"/>
              </a:rPr>
              <a:t> motor, </a:t>
            </a:r>
            <a:r>
              <a:rPr lang="en-US" sz="2200" dirty="0" err="1" smtClean="0">
                <a:latin typeface="Arial Rounded MT Bold" pitchFamily="34" charset="0"/>
              </a:rPr>
              <a:t>mobil</a:t>
            </a:r>
            <a:r>
              <a:rPr lang="en-US" sz="2200" dirty="0" smtClean="0">
                <a:latin typeface="Arial Rounded MT Bold" pitchFamily="34" charset="0"/>
              </a:rPr>
              <a:t> </a:t>
            </a:r>
            <a:r>
              <a:rPr lang="en-US" sz="2200" dirty="0" err="1" smtClean="0">
                <a:latin typeface="Arial Rounded MT Bold" pitchFamily="34" charset="0"/>
              </a:rPr>
              <a:t>dan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yang </a:t>
            </a:r>
            <a:r>
              <a:rPr lang="en-US" sz="2200" dirty="0" err="1" smtClean="0">
                <a:latin typeface="Arial Rounded MT Bold" pitchFamily="34" charset="0"/>
              </a:rPr>
              <a:t>berhubungan</a:t>
            </a:r>
            <a:r>
              <a:rPr lang="en-US" sz="2200" dirty="0" smtClean="0">
                <a:latin typeface="Arial Rounded MT Bold" pitchFamily="34" charset="0"/>
              </a:rPr>
              <a:t> </a:t>
            </a:r>
            <a:r>
              <a:rPr lang="en-US" sz="2200" dirty="0" err="1" smtClean="0">
                <a:latin typeface="Arial Rounded MT Bold" pitchFamily="34" charset="0"/>
              </a:rPr>
              <a:t>dengan</a:t>
            </a:r>
            <a:r>
              <a:rPr lang="en-US" sz="2200" dirty="0" smtClean="0">
                <a:latin typeface="Arial Rounded MT Bold" pitchFamily="34" charset="0"/>
              </a:rPr>
              <a:t> </a:t>
            </a:r>
            <a:r>
              <a:rPr lang="en-US" sz="2200" dirty="0" err="1" smtClean="0">
                <a:latin typeface="Arial Rounded MT Bold" pitchFamily="34" charset="0"/>
              </a:rPr>
              <a:t>dunia</a:t>
            </a:r>
            <a:r>
              <a:rPr lang="en-US" sz="2200" dirty="0" smtClean="0">
                <a:latin typeface="Arial Rounded MT Bold" pitchFamily="34" charset="0"/>
              </a:rPr>
              <a:t> </a:t>
            </a:r>
            <a:r>
              <a:rPr lang="en-US" sz="2200" dirty="0" err="1" smtClean="0">
                <a:latin typeface="Arial Rounded MT Bold" pitchFamily="34" charset="0"/>
              </a:rPr>
              <a:t>kerja</a:t>
            </a:r>
            <a:r>
              <a:rPr lang="en-US" sz="2200" dirty="0" smtClean="0">
                <a:latin typeface="Arial Rounded MT Bold" pitchFamily="34" charset="0"/>
              </a:rPr>
              <a:t> alias </a:t>
            </a:r>
            <a:r>
              <a:rPr lang="en-US" sz="2200" dirty="0" err="1" smtClean="0">
                <a:latin typeface="Arial Rounded MT Bold" pitchFamily="34" charset="0"/>
              </a:rPr>
              <a:t>pekerjaan</a:t>
            </a:r>
            <a:r>
              <a:rPr lang="en-US" sz="2200" dirty="0" smtClean="0">
                <a:latin typeface="Arial Rounded MT Bold" pitchFamily="34" charset="0"/>
              </a:rPr>
              <a:t> go public</a:t>
            </a:r>
            <a:r>
              <a:rPr lang="id-ID" sz="2200" dirty="0" smtClean="0">
                <a:latin typeface="Arial Rounded MT Bold" pitchFamily="34" charset="0"/>
              </a:rPr>
              <a:t>, </a:t>
            </a:r>
            <a:r>
              <a:rPr lang="en-US" sz="2200" dirty="0" err="1" smtClean="0">
                <a:latin typeface="Arial Rounded MT Bold" pitchFamily="34" charset="0"/>
              </a:rPr>
              <a:t>kemudian</a:t>
            </a:r>
            <a:r>
              <a:rPr lang="en-US" sz="2200" dirty="0" smtClean="0">
                <a:latin typeface="Arial Rounded MT Bold" pitchFamily="34" charset="0"/>
              </a:rPr>
              <a:t> </a:t>
            </a:r>
            <a:r>
              <a:rPr lang="en-US" sz="2200" dirty="0" err="1" smtClean="0">
                <a:latin typeface="Arial Rounded MT Bold" pitchFamily="34" charset="0"/>
              </a:rPr>
              <a:t>membuat</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a:t>
            </a:r>
            <a:r>
              <a:rPr lang="en-US" sz="2200" dirty="0" err="1" smtClean="0">
                <a:latin typeface="Arial Rounded MT Bold" pitchFamily="34" charset="0"/>
              </a:rPr>
              <a:t>sebagai</a:t>
            </a:r>
            <a:r>
              <a:rPr lang="en-US" sz="2200" dirty="0" smtClean="0">
                <a:latin typeface="Arial Rounded MT Bold" pitchFamily="34" charset="0"/>
              </a:rPr>
              <a:t> </a:t>
            </a:r>
            <a:r>
              <a:rPr lang="en-US" sz="2200" dirty="0" err="1" smtClean="0">
                <a:latin typeface="Arial Rounded MT Bold" pitchFamily="34" charset="0"/>
              </a:rPr>
              <a:t>korban</a:t>
            </a:r>
            <a:r>
              <a:rPr lang="en-US" sz="2200" dirty="0" smtClean="0">
                <a:latin typeface="Arial Rounded MT Bold" pitchFamily="34" charset="0"/>
              </a:rPr>
              <a:t> </a:t>
            </a:r>
            <a:r>
              <a:rPr lang="en-US" sz="2200" dirty="0" err="1" smtClean="0">
                <a:latin typeface="Arial Rounded MT Bold" pitchFamily="34" charset="0"/>
              </a:rPr>
              <a:t>kapitalis</a:t>
            </a:r>
            <a:r>
              <a:rPr lang="en-US" sz="2200" dirty="0" smtClean="0">
                <a:latin typeface="Arial Rounded MT Bold" pitchFamily="34" charset="0"/>
              </a:rPr>
              <a:t> </a:t>
            </a:r>
            <a:r>
              <a:rPr lang="en-US" sz="2200" dirty="0" err="1" smtClean="0">
                <a:latin typeface="Arial Rounded MT Bold" pitchFamily="34" charset="0"/>
              </a:rPr>
              <a:t>iklan</a:t>
            </a:r>
            <a:r>
              <a:rPr lang="en-US" sz="2200" dirty="0" smtClean="0">
                <a:latin typeface="Arial Rounded MT Bold" pitchFamily="34" charset="0"/>
              </a:rPr>
              <a:t> </a:t>
            </a:r>
            <a:r>
              <a:rPr lang="en-US" sz="2200" dirty="0" err="1" smtClean="0">
                <a:latin typeface="Arial Rounded MT Bold" pitchFamily="34" charset="0"/>
              </a:rPr>
              <a:t>produk</a:t>
            </a:r>
            <a:r>
              <a:rPr lang="en-US" sz="2200" dirty="0" smtClean="0">
                <a:latin typeface="Arial Rounded MT Bold" pitchFamily="34" charset="0"/>
              </a:rPr>
              <a:t> </a:t>
            </a:r>
            <a:r>
              <a:rPr lang="en-US" sz="2200" dirty="0" err="1" smtClean="0">
                <a:latin typeface="Arial Rounded MT Bold" pitchFamily="34" charset="0"/>
              </a:rPr>
              <a:t>kecantikan</a:t>
            </a:r>
            <a:r>
              <a:rPr lang="en-US" sz="2200" dirty="0" smtClean="0">
                <a:latin typeface="Arial Rounded MT Bold" pitchFamily="34" charset="0"/>
              </a:rPr>
              <a:t> yang </a:t>
            </a:r>
            <a:r>
              <a:rPr lang="en-US" sz="2200" dirty="0" err="1" smtClean="0">
                <a:latin typeface="Arial Rounded MT Bold" pitchFamily="34" charset="0"/>
              </a:rPr>
              <a:t>berhubungan</a:t>
            </a:r>
            <a:r>
              <a:rPr lang="en-US" sz="2200" dirty="0" smtClean="0">
                <a:latin typeface="Arial Rounded MT Bold" pitchFamily="34" charset="0"/>
              </a:rPr>
              <a:t> </a:t>
            </a:r>
            <a:r>
              <a:rPr lang="en-US" sz="2200" dirty="0" err="1" smtClean="0">
                <a:latin typeface="Arial Rounded MT Bold" pitchFamily="34" charset="0"/>
              </a:rPr>
              <a:t>dengan</a:t>
            </a:r>
            <a:r>
              <a:rPr lang="en-US" sz="2200" dirty="0" smtClean="0">
                <a:latin typeface="Arial Rounded MT Bold" pitchFamily="34" charset="0"/>
              </a:rPr>
              <a:t> </a:t>
            </a:r>
            <a:r>
              <a:rPr lang="en-US" sz="2200" dirty="0" err="1" smtClean="0">
                <a:latin typeface="Arial Rounded MT Bold" pitchFamily="34" charset="0"/>
              </a:rPr>
              <a:t>penampilan</a:t>
            </a:r>
            <a:r>
              <a:rPr lang="en-US" sz="2200" dirty="0" smtClean="0">
                <a:latin typeface="Arial Rounded MT Bold" pitchFamily="34" charset="0"/>
              </a:rPr>
              <a:t>. </a:t>
            </a:r>
            <a:r>
              <a:rPr lang="en-US" sz="2200" dirty="0" err="1" smtClean="0">
                <a:latin typeface="Arial Rounded MT Bold" pitchFamily="34" charset="0"/>
              </a:rPr>
              <a:t>Perempuan</a:t>
            </a:r>
            <a:r>
              <a:rPr lang="en-US" sz="2200" dirty="0" smtClean="0">
                <a:latin typeface="Arial Rounded MT Bold" pitchFamily="34" charset="0"/>
              </a:rPr>
              <a:t> </a:t>
            </a:r>
            <a:r>
              <a:rPr lang="en-US" sz="2200" dirty="0" err="1" smtClean="0">
                <a:latin typeface="Arial Rounded MT Bold" pitchFamily="34" charset="0"/>
              </a:rPr>
              <a:t>harus</a:t>
            </a:r>
            <a:r>
              <a:rPr lang="en-US" sz="2200" dirty="0" smtClean="0">
                <a:latin typeface="Arial Rounded MT Bold" pitchFamily="34" charset="0"/>
              </a:rPr>
              <a:t> </a:t>
            </a:r>
            <a:r>
              <a:rPr lang="en-US" sz="2200" dirty="0" err="1" smtClean="0">
                <a:latin typeface="Arial Rounded MT Bold" pitchFamily="34" charset="0"/>
              </a:rPr>
              <a:t>putih</a:t>
            </a:r>
            <a:r>
              <a:rPr lang="en-US" sz="2200" dirty="0" smtClean="0">
                <a:latin typeface="Arial Rounded MT Bold" pitchFamily="34" charset="0"/>
              </a:rPr>
              <a:t>, </a:t>
            </a:r>
            <a:r>
              <a:rPr lang="en-US" sz="2200" dirty="0" err="1" smtClean="0">
                <a:latin typeface="Arial Rounded MT Bold" pitchFamily="34" charset="0"/>
              </a:rPr>
              <a:t>mulus</a:t>
            </a:r>
            <a:r>
              <a:rPr lang="en-US" sz="2200" dirty="0" smtClean="0">
                <a:latin typeface="Arial Rounded MT Bold" pitchFamily="34" charset="0"/>
              </a:rPr>
              <a:t>, </a:t>
            </a:r>
            <a:r>
              <a:rPr lang="en-US" sz="2200" dirty="0" err="1" smtClean="0">
                <a:latin typeface="Arial Rounded MT Bold" pitchFamily="34" charset="0"/>
              </a:rPr>
              <a:t>rambut</a:t>
            </a:r>
            <a:r>
              <a:rPr lang="en-US" sz="2200" dirty="0" smtClean="0">
                <a:latin typeface="Arial Rounded MT Bold" pitchFamily="34" charset="0"/>
              </a:rPr>
              <a:t> </a:t>
            </a:r>
            <a:r>
              <a:rPr lang="en-US" sz="2200" dirty="0" err="1" smtClean="0">
                <a:latin typeface="Arial Rounded MT Bold" pitchFamily="34" charset="0"/>
              </a:rPr>
              <a:t>lurus</a:t>
            </a:r>
            <a:r>
              <a:rPr lang="en-US" sz="2200" dirty="0" smtClean="0">
                <a:latin typeface="Arial Rounded MT Bold" pitchFamily="34" charset="0"/>
              </a:rPr>
              <a:t>, </a:t>
            </a:r>
            <a:r>
              <a:rPr lang="en-US" sz="2200" dirty="0" err="1" smtClean="0">
                <a:latin typeface="Arial Rounded MT Bold" pitchFamily="34" charset="0"/>
              </a:rPr>
              <a:t>langsing</a:t>
            </a:r>
            <a:r>
              <a:rPr lang="en-US" sz="2200" dirty="0" smtClean="0">
                <a:latin typeface="Arial Rounded MT Bold" pitchFamily="34" charset="0"/>
              </a:rPr>
              <a:t> </a:t>
            </a:r>
            <a:r>
              <a:rPr lang="en-US" sz="2200" dirty="0" err="1" smtClean="0">
                <a:latin typeface="Arial Rounded MT Bold" pitchFamily="34" charset="0"/>
              </a:rPr>
              <a:t>dan</a:t>
            </a:r>
            <a:r>
              <a:rPr lang="en-US" sz="2200" dirty="0" smtClean="0">
                <a:latin typeface="Arial Rounded MT Bold" pitchFamily="34" charset="0"/>
              </a:rPr>
              <a:t> </a:t>
            </a:r>
            <a:r>
              <a:rPr lang="en-US" sz="2200" dirty="0" err="1" smtClean="0">
                <a:latin typeface="Arial Rounded MT Bold" pitchFamily="34" charset="0"/>
              </a:rPr>
              <a:t>masih</a:t>
            </a:r>
            <a:r>
              <a:rPr lang="en-US" sz="2200" dirty="0" smtClean="0">
                <a:latin typeface="Arial Rounded MT Bold" pitchFamily="34" charset="0"/>
              </a:rPr>
              <a:t> </a:t>
            </a:r>
            <a:r>
              <a:rPr lang="en-US" sz="2200" dirty="0" err="1" smtClean="0">
                <a:latin typeface="Arial Rounded MT Bold" pitchFamily="34" charset="0"/>
              </a:rPr>
              <a:t>banyak</a:t>
            </a:r>
            <a:r>
              <a:rPr lang="en-US" sz="2200" dirty="0" smtClean="0">
                <a:latin typeface="Arial Rounded MT Bold" pitchFamily="34" charset="0"/>
              </a:rPr>
              <a:t> </a:t>
            </a:r>
            <a:r>
              <a:rPr lang="en-US" sz="2200" dirty="0" err="1" smtClean="0">
                <a:latin typeface="Arial Rounded MT Bold" pitchFamily="34" charset="0"/>
              </a:rPr>
              <a:t>lagi</a:t>
            </a:r>
            <a:r>
              <a:rPr lang="en-US" sz="2200" dirty="0" smtClean="0">
                <a:latin typeface="Arial Rounded MT Bold" pitchFamily="34" charset="0"/>
              </a:rPr>
              <a:t>.</a:t>
            </a:r>
            <a:endParaRPr lang="id-ID" sz="2200" dirty="0" smtClean="0">
              <a:latin typeface="Arial Rounded MT Bold" pitchFamily="34" charset="0"/>
            </a:endParaRPr>
          </a:p>
          <a:p>
            <a:endParaRPr lang="id-ID" sz="2200" dirty="0">
              <a:latin typeface="Arial Rounded MT Bold" pitchFamily="34" charset="0"/>
            </a:endParaRPr>
          </a:p>
        </p:txBody>
      </p:sp>
    </p:spTree>
    <p:extLst>
      <p:ext uri="{BB962C8B-B14F-4D97-AF65-F5344CB8AC3E}">
        <p14:creationId xmlns:p14="http://schemas.microsoft.com/office/powerpoint/2010/main" val="3490792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ownloads\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81" y="3289112"/>
            <a:ext cx="6253220" cy="3534429"/>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ownloads\attack.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0"/>
            <a:ext cx="5703956" cy="320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915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3968" y="1988840"/>
            <a:ext cx="4860032" cy="21602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600" b="1" dirty="0" smtClean="0">
                <a:latin typeface="Arial Rounded MT Bold" pitchFamily="34" charset="0"/>
              </a:rPr>
              <a:t>Gender &amp; FILM</a:t>
            </a:r>
          </a:p>
        </p:txBody>
      </p:sp>
    </p:spTree>
    <p:extLst>
      <p:ext uri="{BB962C8B-B14F-4D97-AF65-F5344CB8AC3E}">
        <p14:creationId xmlns:p14="http://schemas.microsoft.com/office/powerpoint/2010/main" val="31932870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185</TotalTime>
  <Words>284</Words>
  <Application>Microsoft Office PowerPoint</Application>
  <PresentationFormat>On-screen Show (4:3)</PresentationFormat>
  <Paragraphs>30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My Pc</cp:lastModifiedBy>
  <cp:revision>13</cp:revision>
  <dcterms:created xsi:type="dcterms:W3CDTF">2020-03-09T08:00:53Z</dcterms:created>
  <dcterms:modified xsi:type="dcterms:W3CDTF">2020-03-31T05:26:59Z</dcterms:modified>
</cp:coreProperties>
</file>