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9" r:id="rId3"/>
    <p:sldId id="270" r:id="rId4"/>
    <p:sldId id="257" r:id="rId5"/>
    <p:sldId id="258" r:id="rId6"/>
    <p:sldId id="259" r:id="rId7"/>
    <p:sldId id="260" r:id="rId8"/>
    <p:sldId id="261" r:id="rId9"/>
    <p:sldId id="266" r:id="rId10"/>
    <p:sldId id="262" r:id="rId11"/>
    <p:sldId id="263" r:id="rId12"/>
    <p:sldId id="267" r:id="rId13"/>
    <p:sldId id="268" r:id="rId14"/>
    <p:sldId id="265"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2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FDF0F7-B30F-4BA4-A51F-EB71FB494351}" type="datetimeFigureOut">
              <a:rPr lang="id-ID" smtClean="0"/>
              <a:t>12/03/2020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49505-C821-4E87-A627-844AE1C0645D}" type="slidenum">
              <a:rPr lang="id-ID" smtClean="0"/>
              <a:t>‹#›</a:t>
            </a:fld>
            <a:endParaRPr lang="id-ID"/>
          </a:p>
        </p:txBody>
      </p:sp>
    </p:spTree>
    <p:extLst>
      <p:ext uri="{BB962C8B-B14F-4D97-AF65-F5344CB8AC3E}">
        <p14:creationId xmlns:p14="http://schemas.microsoft.com/office/powerpoint/2010/main" val="357720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CDD27D-F3EE-4F11-8AB6-89609156A090}" type="slidenum">
              <a:rPr lang="en-US" smtClean="0"/>
              <a:pPr eaLnBrk="1" hangingPunct="1"/>
              <a:t>2</a:t>
            </a:fld>
            <a:endParaRPr 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5000"/>
              </a:lnSpc>
            </a:pPr>
            <a:r>
              <a:rPr lang="en-US" sz="900" smtClean="0"/>
              <a:t>E</a:t>
            </a:r>
            <a:r>
              <a:rPr lang="id-ID" sz="900" smtClean="0"/>
              <a:t>fisiensi dan efektivitas penyelenggaraan pemerintahan daerah perlu ditingkatkan dengan lebih memperhatikan aspek-aspek hubungan antar</a:t>
            </a:r>
            <a:r>
              <a:rPr lang="en-US" sz="900" smtClean="0"/>
              <a:t> </a:t>
            </a:r>
            <a:r>
              <a:rPr lang="id-ID" sz="900" smtClean="0"/>
              <a:t>susunan pemerintahan dan antar</a:t>
            </a:r>
            <a:r>
              <a:rPr lang="en-US" sz="900" smtClean="0"/>
              <a:t> </a:t>
            </a:r>
            <a:r>
              <a:rPr lang="id-ID" sz="900" smtClean="0"/>
              <a:t>pemerintahan daerah, potensi dan keanekaragaman daerah, peluang dan tantangan persaingan global dengan memberikan kewenangan yang seluas-luasnya  kepada daerah disertai dengan pemberian hak dan kewajiban menyelenggarakan otonomi daerah dalam kesatuan sistem penyelenggaraan pemerintahan negara</a:t>
            </a:r>
            <a:r>
              <a:rPr lang="en-US" sz="900" smtClean="0"/>
              <a:t> </a:t>
            </a:r>
            <a:r>
              <a:rPr lang="en-US" sz="900" b="1" smtClean="0"/>
              <a:t>(</a:t>
            </a:r>
            <a:r>
              <a:rPr lang="en-US" sz="900" b="1" i="1" smtClean="0"/>
              <a:t>Structural Efficiency Model</a:t>
            </a:r>
            <a:r>
              <a:rPr lang="en-US" sz="900" b="1" smtClean="0"/>
              <a:t>)</a:t>
            </a:r>
          </a:p>
          <a:p>
            <a:pPr eaLnBrk="1" hangingPunct="1">
              <a:lnSpc>
                <a:spcPct val="85000"/>
              </a:lnSpc>
            </a:pPr>
            <a:endParaRPr lang="en-US" sz="900" smtClean="0"/>
          </a:p>
          <a:p>
            <a:pPr eaLnBrk="1" hangingPunct="1">
              <a:lnSpc>
                <a:spcPct val="85000"/>
              </a:lnSpc>
            </a:pPr>
            <a:r>
              <a:rPr lang="en-US" sz="900" smtClean="0"/>
              <a:t>D</a:t>
            </a:r>
            <a:r>
              <a:rPr lang="id-ID" sz="900" smtClean="0"/>
              <a:t>alam rangka penyelenggaraan pemerintahan daerah sesuai dengan amanat Undang-Undang Dasar Negara Republik Indonesia Tahun 1945, pemerintahan daerah, yang mengatur dan mengurus sendiri urusan pemerintahan menurut asas otonomi dan tugas pembantuan, diarahkan untuk mempercepat terwujudnya kesejahteraan masyarakat melalui peningkatan, pelayanan, pemberdayaan, dan peran serta masyarakat, serta peningkatan daya saing daerah dengan memperhatikan prinsip demokrasi, pemerataan, keadilan, keistimewaan dan kekhususan suatu daerah dalam sistem Negara Kesatuan Republik Indonesia</a:t>
            </a:r>
            <a:r>
              <a:rPr lang="en-US" sz="900" smtClean="0"/>
              <a:t> </a:t>
            </a:r>
            <a:r>
              <a:rPr lang="en-US" sz="900" b="1" smtClean="0"/>
              <a:t>(</a:t>
            </a:r>
            <a:r>
              <a:rPr lang="en-US" sz="900" b="1" i="1" smtClean="0"/>
              <a:t>Local Democracy Model</a:t>
            </a:r>
            <a:r>
              <a:rPr lang="en-US" sz="900" b="1" smtClean="0"/>
              <a:t>)</a:t>
            </a:r>
          </a:p>
          <a:p>
            <a:pPr eaLnBrk="1" hangingPunct="1">
              <a:lnSpc>
                <a:spcPct val="85000"/>
              </a:lnSpc>
            </a:pPr>
            <a:endParaRPr lang="en-US" sz="900" b="1" smtClean="0"/>
          </a:p>
          <a:p>
            <a:pPr eaLnBrk="1" hangingPunct="1">
              <a:lnSpc>
                <a:spcPct val="80000"/>
              </a:lnSpc>
            </a:pPr>
            <a:r>
              <a:rPr lang="en-US" sz="800" smtClean="0"/>
              <a:t>Besaran perubahan yang dikehendaki dalam reformasi tersebut dapat disimak dari pergeseran sejumlah model dan paradigma pemerintahan daerah yang terjadi. </a:t>
            </a:r>
            <a:r>
              <a:rPr lang="en-US" sz="800" i="1" smtClean="0"/>
              <a:t>'Structural efficiency model' </a:t>
            </a:r>
            <a:r>
              <a:rPr lang="en-US" sz="800" smtClean="0"/>
              <a:t>yang menekankan efisiensi dan keseragaman pemerintahan lokal ditinggalkan dan dianut </a:t>
            </a:r>
            <a:r>
              <a:rPr lang="en-US" sz="800" i="1" smtClean="0"/>
              <a:t>'local democracy model' </a:t>
            </a:r>
            <a:r>
              <a:rPr lang="en-US" sz="800" smtClean="0"/>
              <a:t>yang menekankan nilai demokrasi dan keberagaman dalam penyelenggaraan pemerintahan daerah. Seiring dengan pergeseran model tersebut terjadi pula pergeseran dari pengutamaan dekonsentrasi ke pengutamaan desentralisasi.</a:t>
            </a:r>
          </a:p>
          <a:p>
            <a:pPr eaLnBrk="1" hangingPunct="1">
              <a:lnSpc>
                <a:spcPct val="85000"/>
              </a:lnSpc>
            </a:pPr>
            <a:endParaRPr lang="en-US" sz="900" b="1" smtClean="0"/>
          </a:p>
          <a:p>
            <a:pPr eaLnBrk="1" hangingPunct="1">
              <a:lnSpc>
                <a:spcPct val="95000"/>
              </a:lnSpc>
            </a:pPr>
            <a:r>
              <a:rPr lang="en-US" sz="800" smtClean="0"/>
              <a:t>Hubungan antara Dati II dengan Dati I yang semula </a:t>
            </a:r>
            <a:r>
              <a:rPr lang="en-US" sz="800" i="1" smtClean="0"/>
              <a:t>'dependent' dan 'subordinate' </a:t>
            </a:r>
            <a:r>
              <a:rPr lang="en-US" sz="800" smtClean="0"/>
              <a:t>kini hubungan antara Kabupaten/Kota dengan Provinsi menjadi </a:t>
            </a:r>
            <a:r>
              <a:rPr lang="en-US" sz="800" i="1" smtClean="0"/>
              <a:t>'independent' dan 'coordinate'. </a:t>
            </a:r>
            <a:r>
              <a:rPr lang="en-US" sz="800" smtClean="0"/>
              <a:t>Pola hubungan tersebut tercipta sebagai konsekuensi perubahan dari dianutnya </a:t>
            </a:r>
            <a:r>
              <a:rPr lang="en-US" sz="800" i="1" smtClean="0"/>
              <a:t>'integrated prefectoral system' </a:t>
            </a:r>
            <a:r>
              <a:rPr lang="en-US" sz="800" smtClean="0"/>
              <a:t>yang utuh ke </a:t>
            </a:r>
            <a:r>
              <a:rPr lang="en-US" sz="800" i="1" smtClean="0"/>
              <a:t>'integrated prefectural system' </a:t>
            </a:r>
            <a:r>
              <a:rPr lang="en-US" sz="800" smtClean="0"/>
              <a:t>yang parsial hanya pada tataran provinsi. Dianutnya </a:t>
            </a:r>
            <a:r>
              <a:rPr lang="en-US" sz="800" i="1" smtClean="0"/>
              <a:t>'integrated prefectoral system' </a:t>
            </a:r>
            <a:r>
              <a:rPr lang="en-US" sz="800" smtClean="0"/>
              <a:t>pada propinsi dengan peran ganda Gubemur sebagai KDH dan Wakil Pemerintah dimaksudkan untuk mengintegrasikan kembali daerah otonom yang secara desentral memiliki karakteristik keterpisahan.</a:t>
            </a:r>
          </a:p>
          <a:p>
            <a:pPr eaLnBrk="1" hangingPunct="1">
              <a:lnSpc>
                <a:spcPct val="85000"/>
              </a:lnSpc>
            </a:pPr>
            <a:endParaRPr lang="en-US" sz="900" b="1" smtClean="0"/>
          </a:p>
          <a:p>
            <a:pPr eaLnBrk="1" hangingPunct="1">
              <a:lnSpc>
                <a:spcPct val="80000"/>
              </a:lnSpc>
            </a:pPr>
            <a:endParaRPr lang="en-US" sz="8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C47DF37-FA65-468A-9D45-EDB3E2F78126}" type="slidenum">
              <a:rPr lang="en-US" smtClean="0"/>
              <a:pPr eaLnBrk="1" hangingPunct="1"/>
              <a:t>13</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7C427FC-FEE0-40BC-A053-4EFFAD32AB87}" type="slidenum">
              <a:rPr lang="en-US" smtClean="0"/>
              <a:pPr eaLnBrk="1" hangingPunct="1"/>
              <a:t>14</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5C092D-CA95-42BB-A0EF-293205E962EF}" type="slidenum">
              <a:rPr lang="en-US" smtClean="0"/>
              <a:pPr eaLnBrk="1" hangingPunct="1"/>
              <a:t>3</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8706F96-2B31-431E-A82E-B6B0617A313D}" type="slidenum">
              <a:rPr lang="en-US" smtClean="0"/>
              <a:pPr eaLnBrk="1" hangingPunct="1"/>
              <a:t>4</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A1289EF-0166-41B5-8AC0-07071EFE5228}" type="slidenum">
              <a:rPr lang="en-US" smtClean="0"/>
              <a:pPr eaLnBrk="1" hangingPunct="1"/>
              <a:t>5</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107229-3BF0-4AAB-8C2D-FB83CA6AFE7E}" type="slidenum">
              <a:rPr lang="en-US" smtClean="0"/>
              <a:pPr eaLnBrk="1" hangingPunct="1"/>
              <a:t>6</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1A72210-35F7-4C81-B021-5F31CE2B5366}" type="slidenum">
              <a:rPr lang="en-US" smtClean="0"/>
              <a:pPr eaLnBrk="1" hangingPunct="1"/>
              <a:t>7</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4138EE-574F-4E7C-BDA1-CDAB4375908C}" type="slidenum">
              <a:rPr lang="en-US" smtClean="0"/>
              <a:pPr eaLnBrk="1" hangingPunct="1"/>
              <a:t>8</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622716-ABC2-4FBA-9F57-4CAD6004A142}" type="slidenum">
              <a:rPr lang="en-US" smtClean="0"/>
              <a:pPr eaLnBrk="1" hangingPunct="1"/>
              <a:t>10</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D3E877D-AA88-4898-AB20-96047C568395}" type="slidenum">
              <a:rPr lang="en-US" smtClean="0"/>
              <a:pPr eaLnBrk="1" hangingPunct="1"/>
              <a:t>11</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97050CF-BF08-4A76-8569-CE535740C272}" type="datetimeFigureOut">
              <a:rPr lang="id-ID" smtClean="0"/>
              <a:t>12/03/2020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396128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97050CF-BF08-4A76-8569-CE535740C272}" type="datetimeFigureOut">
              <a:rPr lang="id-ID" smtClean="0"/>
              <a:t>12/03/2020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618397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97050CF-BF08-4A76-8569-CE535740C272}" type="datetimeFigureOut">
              <a:rPr lang="id-ID" smtClean="0"/>
              <a:t>12/03/2020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1916595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97050CF-BF08-4A76-8569-CE535740C272}" type="datetimeFigureOut">
              <a:rPr lang="id-ID" smtClean="0"/>
              <a:t>12/03/2020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729956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7050CF-BF08-4A76-8569-CE535740C272}" type="datetimeFigureOut">
              <a:rPr lang="id-ID" smtClean="0"/>
              <a:t>12/03/2020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3647719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97050CF-BF08-4A76-8569-CE535740C272}" type="datetimeFigureOut">
              <a:rPr lang="id-ID" smtClean="0"/>
              <a:t>12/03/2020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3849652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97050CF-BF08-4A76-8569-CE535740C272}" type="datetimeFigureOut">
              <a:rPr lang="id-ID" smtClean="0"/>
              <a:t>12/03/2020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4063178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97050CF-BF08-4A76-8569-CE535740C272}" type="datetimeFigureOut">
              <a:rPr lang="id-ID" smtClean="0"/>
              <a:t>12/03/2020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2967885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050CF-BF08-4A76-8569-CE535740C272}" type="datetimeFigureOut">
              <a:rPr lang="id-ID" smtClean="0"/>
              <a:t>12/03/2020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2801648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050CF-BF08-4A76-8569-CE535740C272}" type="datetimeFigureOut">
              <a:rPr lang="id-ID" smtClean="0"/>
              <a:t>12/03/2020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232164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050CF-BF08-4A76-8569-CE535740C272}" type="datetimeFigureOut">
              <a:rPr lang="id-ID" smtClean="0"/>
              <a:t>12/03/2020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EAB0572-DD95-4F55-9CCC-962289A2D790}" type="slidenum">
              <a:rPr lang="id-ID" smtClean="0"/>
              <a:t>‹#›</a:t>
            </a:fld>
            <a:endParaRPr lang="id-ID"/>
          </a:p>
        </p:txBody>
      </p:sp>
    </p:spTree>
    <p:extLst>
      <p:ext uri="{BB962C8B-B14F-4D97-AF65-F5344CB8AC3E}">
        <p14:creationId xmlns:p14="http://schemas.microsoft.com/office/powerpoint/2010/main" val="35641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050CF-BF08-4A76-8569-CE535740C272}" type="datetimeFigureOut">
              <a:rPr lang="id-ID" smtClean="0"/>
              <a:t>12/03/2020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AB0572-DD95-4F55-9CCC-962289A2D790}" type="slidenum">
              <a:rPr lang="id-ID" smtClean="0"/>
              <a:t>‹#›</a:t>
            </a:fld>
            <a:endParaRPr lang="id-ID"/>
          </a:p>
        </p:txBody>
      </p:sp>
    </p:spTree>
    <p:extLst>
      <p:ext uri="{BB962C8B-B14F-4D97-AF65-F5344CB8AC3E}">
        <p14:creationId xmlns:p14="http://schemas.microsoft.com/office/powerpoint/2010/main" val="4011593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692696"/>
            <a:ext cx="7772400" cy="1470025"/>
          </a:xfrm>
        </p:spPr>
        <p:txBody>
          <a:bodyPr/>
          <a:lstStyle/>
          <a:p>
            <a:r>
              <a:rPr lang="id-ID" dirty="0" smtClean="0"/>
              <a:t>PEMERINTAH DAERAH DAN URUSANNYA</a:t>
            </a:r>
            <a:endParaRPr lang="id-ID" dirty="0"/>
          </a:p>
        </p:txBody>
      </p:sp>
      <p:sp>
        <p:nvSpPr>
          <p:cNvPr id="3" name="Subtitle 2"/>
          <p:cNvSpPr>
            <a:spLocks noGrp="1"/>
          </p:cNvSpPr>
          <p:nvPr>
            <p:ph type="subTitle" idx="1"/>
          </p:nvPr>
        </p:nvSpPr>
        <p:spPr/>
        <p:txBody>
          <a:bodyPr/>
          <a:lstStyle/>
          <a:p>
            <a:r>
              <a:rPr lang="id-ID" dirty="0" smtClean="0"/>
              <a:t>Dr. Supardal, M.Si</a:t>
            </a:r>
            <a:endParaRPr lang="id-ID" dirty="0"/>
          </a:p>
        </p:txBody>
      </p:sp>
    </p:spTree>
    <p:extLst>
      <p:ext uri="{BB962C8B-B14F-4D97-AF65-F5344CB8AC3E}">
        <p14:creationId xmlns:p14="http://schemas.microsoft.com/office/powerpoint/2010/main" val="481547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urusan pemerintahan…</a:t>
            </a:r>
          </a:p>
        </p:txBody>
      </p:sp>
      <p:sp>
        <p:nvSpPr>
          <p:cNvPr id="24579" name="Rectangle 3"/>
          <p:cNvSpPr>
            <a:spLocks noGrp="1" noChangeArrowheads="1"/>
          </p:cNvSpPr>
          <p:nvPr>
            <p:ph type="body" idx="1"/>
          </p:nvPr>
        </p:nvSpPr>
        <p:spPr/>
        <p:txBody>
          <a:bodyPr/>
          <a:lstStyle/>
          <a:p>
            <a:pPr eaLnBrk="1" hangingPunct="1">
              <a:lnSpc>
                <a:spcPct val="90000"/>
              </a:lnSpc>
            </a:pPr>
            <a:r>
              <a:rPr lang="id-ID" sz="2800" smtClean="0"/>
              <a:t>Penyelenggaraan urusan pemerintahan</a:t>
            </a:r>
            <a:r>
              <a:rPr lang="en-US" sz="2800" smtClean="0"/>
              <a:t> </a:t>
            </a:r>
            <a:r>
              <a:rPr lang="id-ID" sz="2800" smtClean="0"/>
              <a:t>merupakan pelaksanaan hubungan kewenangan antara Pemerintah dan pemerintahan daerah provinsi, kabupaten dan kota atau antarpemerintahan daerah yang saling terkait, tergantung, dan sinergis sebagai satu sistem pemerintahan.</a:t>
            </a:r>
            <a:endParaRPr lang="en-US" sz="2800" smtClean="0"/>
          </a:p>
          <a:p>
            <a:pPr eaLnBrk="1" hangingPunct="1">
              <a:lnSpc>
                <a:spcPct val="90000"/>
              </a:lnSpc>
            </a:pPr>
            <a:r>
              <a:rPr lang="id-ID" sz="2800" smtClean="0"/>
              <a:t>Urusan pemerintahan yang menjadi kewenangan pemerintahan daerah, yang diselenggarakan berdasarkan kriteria</a:t>
            </a:r>
            <a:r>
              <a:rPr lang="en-US" sz="2800" smtClean="0"/>
              <a:t> tertentu </a:t>
            </a:r>
            <a:r>
              <a:rPr lang="id-ID" sz="2800" smtClean="0"/>
              <a:t>terdiri atas urusan wajib dan urusan pilihan. </a:t>
            </a:r>
            <a:endParaRPr lang="en-US" sz="2800" smtClean="0"/>
          </a:p>
        </p:txBody>
      </p:sp>
    </p:spTree>
    <p:extLst>
      <p:ext uri="{BB962C8B-B14F-4D97-AF65-F5344CB8AC3E}">
        <p14:creationId xmlns:p14="http://schemas.microsoft.com/office/powerpoint/2010/main" val="36756279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err="1" smtClean="0"/>
              <a:t>urusan</a:t>
            </a:r>
            <a:r>
              <a:rPr lang="en-US" dirty="0" smtClean="0"/>
              <a:t> </a:t>
            </a:r>
            <a:r>
              <a:rPr lang="en-US" dirty="0" err="1" smtClean="0"/>
              <a:t>pemerintaha</a:t>
            </a:r>
            <a:r>
              <a:rPr lang="id-ID" dirty="0" smtClean="0"/>
              <a:t>n wajib</a:t>
            </a:r>
            <a:endParaRPr lang="en-US" dirty="0" smtClean="0"/>
          </a:p>
        </p:txBody>
      </p:sp>
      <p:sp>
        <p:nvSpPr>
          <p:cNvPr id="25603" name="Rectangle 3"/>
          <p:cNvSpPr>
            <a:spLocks noGrp="1" noChangeArrowheads="1"/>
          </p:cNvSpPr>
          <p:nvPr>
            <p:ph type="body" idx="1"/>
          </p:nvPr>
        </p:nvSpPr>
        <p:spPr/>
        <p:txBody>
          <a:bodyPr/>
          <a:lstStyle/>
          <a:p>
            <a:pPr marL="609600" indent="-609600" eaLnBrk="1" hangingPunct="1">
              <a:lnSpc>
                <a:spcPct val="90000"/>
              </a:lnSpc>
            </a:pPr>
            <a:r>
              <a:rPr lang="id-ID" sz="2400" dirty="0" smtClean="0"/>
              <a:t>“urusan wajib”</a:t>
            </a:r>
            <a:r>
              <a:rPr lang="en-US" sz="2400" dirty="0" smtClean="0"/>
              <a:t> </a:t>
            </a:r>
            <a:r>
              <a:rPr lang="id-ID" sz="2400" dirty="0" smtClean="0"/>
              <a:t>adalah urusan yang sangat mendasar yang berkaitan dengan hak dan pelayanan dasar warga negara antara lain:</a:t>
            </a:r>
            <a:endParaRPr lang="en-US" sz="2400" dirty="0" smtClean="0"/>
          </a:p>
          <a:p>
            <a:pPr marL="1371600" lvl="2" indent="-457200" eaLnBrk="1" hangingPunct="1">
              <a:lnSpc>
                <a:spcPct val="90000"/>
              </a:lnSpc>
              <a:buFontTx/>
              <a:buAutoNum type="alphaLcPeriod"/>
            </a:pPr>
            <a:r>
              <a:rPr lang="id-ID" dirty="0" smtClean="0"/>
              <a:t>perlindungan hak konstitusional;</a:t>
            </a:r>
            <a:endParaRPr lang="en-US" dirty="0" smtClean="0"/>
          </a:p>
          <a:p>
            <a:pPr marL="1371600" lvl="2" indent="-457200" eaLnBrk="1" hangingPunct="1">
              <a:lnSpc>
                <a:spcPct val="90000"/>
              </a:lnSpc>
              <a:buFontTx/>
              <a:buAutoNum type="alphaLcPeriod"/>
            </a:pPr>
            <a:r>
              <a:rPr lang="id-ID" dirty="0" smtClean="0"/>
              <a:t>perlindungan kepentingan nasional, kesejahteraan masyarakat, ketentraman dan ketertiban umum dalam kerangka menjaga keutuhan NKRI; dan</a:t>
            </a:r>
            <a:endParaRPr lang="en-US" dirty="0" smtClean="0"/>
          </a:p>
          <a:p>
            <a:pPr marL="1371600" lvl="2" indent="-457200" eaLnBrk="1" hangingPunct="1">
              <a:lnSpc>
                <a:spcPct val="90000"/>
              </a:lnSpc>
              <a:buFontTx/>
              <a:buAutoNum type="alphaLcPeriod"/>
            </a:pPr>
            <a:r>
              <a:rPr lang="id-ID" dirty="0" smtClean="0"/>
              <a:t>pemenuhan komitmen nasional yang berhubungan dengan perjanjian dan konvensi internasional.</a:t>
            </a:r>
            <a:endParaRPr lang="en-US" dirty="0" smtClean="0"/>
          </a:p>
          <a:p>
            <a:pPr>
              <a:lnSpc>
                <a:spcPct val="90000"/>
              </a:lnSpc>
            </a:pPr>
            <a:r>
              <a:rPr lang="id-ID" sz="2400" dirty="0" smtClean="0"/>
              <a:t>Contoh : pendidikan, kesehatan, perumahan, pangan, sandang, sanitasi, air bersih, dll</a:t>
            </a:r>
            <a:endParaRPr lang="en-US" sz="2400" dirty="0" smtClean="0"/>
          </a:p>
        </p:txBody>
      </p:sp>
    </p:spTree>
    <p:extLst>
      <p:ext uri="{BB962C8B-B14F-4D97-AF65-F5344CB8AC3E}">
        <p14:creationId xmlns:p14="http://schemas.microsoft.com/office/powerpoint/2010/main" val="2556532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Urusan Pilihan</a:t>
            </a:r>
            <a:endParaRPr lang="id-ID" dirty="0"/>
          </a:p>
        </p:txBody>
      </p:sp>
      <p:sp>
        <p:nvSpPr>
          <p:cNvPr id="3" name="Content Placeholder 2"/>
          <p:cNvSpPr>
            <a:spLocks noGrp="1"/>
          </p:cNvSpPr>
          <p:nvPr>
            <p:ph idx="1"/>
          </p:nvPr>
        </p:nvSpPr>
        <p:spPr/>
        <p:txBody>
          <a:bodyPr/>
          <a:lstStyle/>
          <a:p>
            <a:r>
              <a:rPr lang="id-ID" dirty="0" smtClean="0"/>
              <a:t>“urusan pilihan”</a:t>
            </a:r>
            <a:r>
              <a:rPr lang="en-US" dirty="0" smtClean="0"/>
              <a:t> </a:t>
            </a:r>
            <a:r>
              <a:rPr lang="id-ID" dirty="0" smtClean="0"/>
              <a:t>adalah urusan yang secara  nyata ada di Daerah dan berpotensi untuk meningkatkan kesejahteraan masyarakat sesuai dengan kondisi, kekhasan dan potensi unggulan daerah.</a:t>
            </a:r>
          </a:p>
          <a:p>
            <a:r>
              <a:rPr lang="id-ID" dirty="0" smtClean="0"/>
              <a:t>Urusan pilihan dikembangkan dalam rangka untuk meningkatkan pendapatan daerah, jadi tujuannya untuk mencari pendapatan</a:t>
            </a:r>
          </a:p>
          <a:p>
            <a:endParaRPr lang="id-ID" dirty="0"/>
          </a:p>
        </p:txBody>
      </p:sp>
    </p:spTree>
    <p:extLst>
      <p:ext uri="{BB962C8B-B14F-4D97-AF65-F5344CB8AC3E}">
        <p14:creationId xmlns:p14="http://schemas.microsoft.com/office/powerpoint/2010/main" val="2437298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457200" y="838200"/>
            <a:ext cx="8229600" cy="5287963"/>
          </a:xfrm>
        </p:spPr>
        <p:txBody>
          <a:bodyPr/>
          <a:lstStyle/>
          <a:p>
            <a:pPr>
              <a:lnSpc>
                <a:spcPct val="80000"/>
              </a:lnSpc>
            </a:pPr>
            <a:r>
              <a:rPr lang="en-US" sz="2800" dirty="0" err="1" smtClean="0"/>
              <a:t>Dalam</a:t>
            </a:r>
            <a:r>
              <a:rPr lang="en-US" sz="2800" dirty="0" smtClean="0"/>
              <a:t> </a:t>
            </a:r>
            <a:r>
              <a:rPr lang="en-US" sz="2800" dirty="0" err="1" smtClean="0"/>
              <a:t>organisasi</a:t>
            </a:r>
            <a:r>
              <a:rPr lang="en-US" sz="2800" dirty="0" smtClean="0"/>
              <a:t> </a:t>
            </a:r>
            <a:r>
              <a:rPr lang="en-US" sz="2800" dirty="0" err="1" smtClean="0"/>
              <a:t>negara</a:t>
            </a:r>
            <a:r>
              <a:rPr lang="en-US" sz="2800" dirty="0" smtClean="0"/>
              <a:t> </a:t>
            </a:r>
            <a:r>
              <a:rPr lang="en-US" sz="2800" dirty="0" err="1" smtClean="0"/>
              <a:t>bangsa</a:t>
            </a:r>
            <a:r>
              <a:rPr lang="en-US" sz="2800" dirty="0" smtClean="0"/>
              <a:t> </a:t>
            </a:r>
            <a:r>
              <a:rPr lang="en-US" sz="2800" dirty="0" err="1" smtClean="0"/>
              <a:t>selalu</a:t>
            </a:r>
            <a:r>
              <a:rPr lang="en-US" sz="2800" dirty="0" smtClean="0"/>
              <a:t> </a:t>
            </a:r>
            <a:r>
              <a:rPr lang="en-US" sz="2800" dirty="0" err="1" smtClean="0"/>
              <a:t>terdapat</a:t>
            </a:r>
            <a:r>
              <a:rPr lang="en-US" sz="2800" dirty="0" smtClean="0"/>
              <a:t> </a:t>
            </a:r>
            <a:r>
              <a:rPr lang="en-US" sz="2800" dirty="0" err="1" smtClean="0"/>
              <a:t>sejumlah</a:t>
            </a:r>
            <a:r>
              <a:rPr lang="en-US" sz="2800" dirty="0" smtClean="0"/>
              <a:t> </a:t>
            </a:r>
            <a:r>
              <a:rPr lang="en-US" sz="2800" dirty="0" err="1" smtClean="0"/>
              <a:t>urusan</a:t>
            </a:r>
            <a:r>
              <a:rPr lang="en-US" sz="2800" dirty="0" smtClean="0"/>
              <a:t> </a:t>
            </a:r>
            <a:r>
              <a:rPr lang="en-US" sz="2800" dirty="0" err="1" smtClean="0"/>
              <a:t>pemerintahan</a:t>
            </a:r>
            <a:r>
              <a:rPr lang="en-US" sz="2800" dirty="0" smtClean="0"/>
              <a:t> yang </a:t>
            </a:r>
            <a:r>
              <a:rPr lang="en-US" sz="2800" dirty="0" err="1" smtClean="0"/>
              <a:t>sepenuhnya</a:t>
            </a:r>
            <a:r>
              <a:rPr lang="en-US" sz="2800" dirty="0" smtClean="0"/>
              <a:t> </a:t>
            </a:r>
            <a:r>
              <a:rPr lang="en-US" sz="2800" dirty="0" err="1" smtClean="0"/>
              <a:t>diselenggarakan</a:t>
            </a:r>
            <a:r>
              <a:rPr lang="en-US" sz="2800" dirty="0" smtClean="0"/>
              <a:t> </a:t>
            </a:r>
            <a:r>
              <a:rPr lang="en-US" sz="2800" dirty="0" err="1" smtClean="0"/>
              <a:t>secara</a:t>
            </a:r>
            <a:r>
              <a:rPr lang="en-US" sz="2800" dirty="0" smtClean="0"/>
              <a:t> </a:t>
            </a:r>
            <a:r>
              <a:rPr lang="en-US" sz="2800" dirty="0" err="1" smtClean="0"/>
              <a:t>sentralisasi</a:t>
            </a:r>
            <a:r>
              <a:rPr lang="en-US" sz="2800" dirty="0" smtClean="0"/>
              <a:t> </a:t>
            </a:r>
            <a:r>
              <a:rPr lang="en-US" sz="2800" dirty="0" err="1" smtClean="0"/>
              <a:t>beserta</a:t>
            </a:r>
            <a:r>
              <a:rPr lang="en-US" sz="2800" dirty="0" smtClean="0"/>
              <a:t> </a:t>
            </a:r>
            <a:r>
              <a:rPr lang="en-US" sz="2800" dirty="0" err="1" smtClean="0"/>
              <a:t>penghalusannya</a:t>
            </a:r>
            <a:r>
              <a:rPr lang="en-US" sz="2800" dirty="0" smtClean="0"/>
              <a:t> </a:t>
            </a:r>
            <a:r>
              <a:rPr lang="en-US" sz="2800" dirty="0" err="1" smtClean="0"/>
              <a:t>dekonsentrasi</a:t>
            </a:r>
            <a:r>
              <a:rPr lang="en-US" sz="2800" dirty="0" smtClean="0"/>
              <a:t>. </a:t>
            </a:r>
            <a:endParaRPr lang="id-ID" sz="2800" dirty="0" smtClean="0"/>
          </a:p>
          <a:p>
            <a:pPr>
              <a:lnSpc>
                <a:spcPct val="80000"/>
              </a:lnSpc>
            </a:pPr>
            <a:r>
              <a:rPr lang="en-US" sz="2800" dirty="0" err="1" smtClean="0"/>
              <a:t>Tetapi</a:t>
            </a:r>
            <a:r>
              <a:rPr lang="en-US" sz="2800" dirty="0" smtClean="0"/>
              <a:t> </a:t>
            </a:r>
            <a:r>
              <a:rPr lang="en-US" sz="2800" dirty="0" err="1" smtClean="0"/>
              <a:t>tidak</a:t>
            </a:r>
            <a:r>
              <a:rPr lang="en-US" sz="2800" dirty="0" smtClean="0"/>
              <a:t> </a:t>
            </a:r>
            <a:r>
              <a:rPr lang="en-US" sz="2800" dirty="0" err="1" smtClean="0"/>
              <a:t>pernah</a:t>
            </a:r>
            <a:r>
              <a:rPr lang="en-US" sz="2800" dirty="0" smtClean="0"/>
              <a:t> </a:t>
            </a:r>
            <a:r>
              <a:rPr lang="en-US" sz="2800" dirty="0" err="1" smtClean="0"/>
              <a:t>terdapat</a:t>
            </a:r>
            <a:r>
              <a:rPr lang="en-US" sz="2800" dirty="0" smtClean="0"/>
              <a:t> </a:t>
            </a:r>
            <a:r>
              <a:rPr lang="en-US" sz="2800" dirty="0" err="1" smtClean="0"/>
              <a:t>suatu</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r>
              <a:rPr lang="en-US" sz="2800" dirty="0" err="1" smtClean="0"/>
              <a:t>apapun</a:t>
            </a:r>
            <a:r>
              <a:rPr lang="en-US" sz="2800" dirty="0" smtClean="0"/>
              <a:t> yang </a:t>
            </a:r>
            <a:r>
              <a:rPr lang="en-US" sz="2800" dirty="0" err="1" smtClean="0"/>
              <a:t>diselenggarakan</a:t>
            </a:r>
            <a:r>
              <a:rPr lang="en-US" sz="2800" dirty="0" smtClean="0"/>
              <a:t> </a:t>
            </a:r>
            <a:r>
              <a:rPr lang="en-US" sz="2800" dirty="0" err="1" smtClean="0"/>
              <a:t>sepenuhnya</a:t>
            </a:r>
            <a:r>
              <a:rPr lang="en-US" sz="2800" dirty="0" smtClean="0"/>
              <a:t> </a:t>
            </a:r>
            <a:r>
              <a:rPr lang="en-US" sz="2800" dirty="0" err="1" smtClean="0"/>
              <a:t>secara</a:t>
            </a:r>
            <a:r>
              <a:rPr lang="en-US" sz="2800" dirty="0" smtClean="0"/>
              <a:t> </a:t>
            </a:r>
            <a:r>
              <a:rPr lang="en-US" sz="2800" dirty="0" err="1" smtClean="0"/>
              <a:t>desentralisasi</a:t>
            </a:r>
            <a:r>
              <a:rPr lang="en-US" sz="2800" dirty="0" smtClean="0"/>
              <a:t>. </a:t>
            </a:r>
            <a:endParaRPr lang="id-ID" sz="2800" dirty="0" smtClean="0"/>
          </a:p>
          <a:p>
            <a:pPr>
              <a:lnSpc>
                <a:spcPct val="80000"/>
              </a:lnSpc>
            </a:pPr>
            <a:r>
              <a:rPr lang="en-US" sz="2800" dirty="0" err="1" smtClean="0"/>
              <a:t>Urusan</a:t>
            </a:r>
            <a:r>
              <a:rPr lang="en-US" sz="2800" dirty="0" smtClean="0"/>
              <a:t> </a:t>
            </a:r>
            <a:r>
              <a:rPr lang="en-US" sz="2800" dirty="0" err="1" smtClean="0"/>
              <a:t>pemerintahan</a:t>
            </a:r>
            <a:r>
              <a:rPr lang="en-US" sz="2800" dirty="0" smtClean="0"/>
              <a:t> yang </a:t>
            </a:r>
            <a:r>
              <a:rPr lang="en-US" sz="2800" dirty="0" err="1" smtClean="0"/>
              <a:t>menyangkut</a:t>
            </a:r>
            <a:r>
              <a:rPr lang="en-US" sz="2800" dirty="0" smtClean="0"/>
              <a:t> </a:t>
            </a:r>
            <a:r>
              <a:rPr lang="en-US" sz="2800" dirty="0" err="1" smtClean="0"/>
              <a:t>kepentingan</a:t>
            </a:r>
            <a:r>
              <a:rPr lang="en-US" sz="2800" dirty="0" smtClean="0"/>
              <a:t> </a:t>
            </a:r>
            <a:r>
              <a:rPr lang="en-US" sz="2800" dirty="0" err="1" smtClean="0"/>
              <a:t>dan</a:t>
            </a:r>
            <a:r>
              <a:rPr lang="en-US" sz="2800" dirty="0" smtClean="0"/>
              <a:t> </a:t>
            </a:r>
            <a:r>
              <a:rPr lang="en-US" sz="2800" dirty="0" err="1" smtClean="0"/>
              <a:t>kelangsungan</a:t>
            </a:r>
            <a:r>
              <a:rPr lang="en-US" sz="2800" dirty="0" smtClean="0"/>
              <a:t> </a:t>
            </a:r>
            <a:r>
              <a:rPr lang="en-US" sz="2800" dirty="0" err="1" smtClean="0"/>
              <a:t>hidup</a:t>
            </a:r>
            <a:r>
              <a:rPr lang="en-US" sz="2800" dirty="0" smtClean="0"/>
              <a:t> </a:t>
            </a:r>
            <a:r>
              <a:rPr lang="en-US" sz="2800" dirty="0" err="1" smtClean="0"/>
              <a:t>berbangsa</a:t>
            </a:r>
            <a:r>
              <a:rPr lang="en-US" sz="2800" dirty="0" smtClean="0"/>
              <a:t> </a:t>
            </a:r>
            <a:r>
              <a:rPr lang="en-US" sz="2800" dirty="0" err="1" smtClean="0"/>
              <a:t>dan</a:t>
            </a:r>
            <a:r>
              <a:rPr lang="en-US" sz="2800" dirty="0" smtClean="0"/>
              <a:t> </a:t>
            </a:r>
            <a:r>
              <a:rPr lang="en-US" sz="2800" dirty="0" err="1" smtClean="0"/>
              <a:t>bernegara</a:t>
            </a:r>
            <a:r>
              <a:rPr lang="en-US" sz="2800" dirty="0" smtClean="0"/>
              <a:t> </a:t>
            </a:r>
            <a:r>
              <a:rPr lang="en-US" sz="2800" dirty="0" err="1" smtClean="0"/>
              <a:t>lazimnya</a:t>
            </a:r>
            <a:r>
              <a:rPr lang="en-US" sz="2800" dirty="0" smtClean="0"/>
              <a:t> </a:t>
            </a:r>
            <a:r>
              <a:rPr lang="en-US" sz="2800" dirty="0" err="1" smtClean="0"/>
              <a:t>diselenggarakan</a:t>
            </a:r>
            <a:r>
              <a:rPr lang="en-US" sz="2800" dirty="0" smtClean="0"/>
              <a:t> </a:t>
            </a:r>
            <a:r>
              <a:rPr lang="en-US" sz="2800" dirty="0" err="1" smtClean="0"/>
              <a:t>secara</a:t>
            </a:r>
            <a:r>
              <a:rPr lang="en-US" sz="2800" dirty="0" smtClean="0"/>
              <a:t> </a:t>
            </a:r>
            <a:r>
              <a:rPr lang="en-US" sz="2800" dirty="0" err="1" smtClean="0"/>
              <a:t>sentralisasi</a:t>
            </a:r>
            <a:r>
              <a:rPr lang="en-US" sz="2800" dirty="0" smtClean="0"/>
              <a:t> </a:t>
            </a:r>
            <a:r>
              <a:rPr lang="en-US" sz="2800" dirty="0" err="1" smtClean="0"/>
              <a:t>dan</a:t>
            </a:r>
            <a:r>
              <a:rPr lang="en-US" sz="2800" dirty="0" smtClean="0"/>
              <a:t> </a:t>
            </a:r>
            <a:r>
              <a:rPr lang="en-US" sz="2800" dirty="0" err="1" smtClean="0"/>
              <a:t>dekonsentrasi</a:t>
            </a:r>
            <a:r>
              <a:rPr lang="en-US" sz="2800" dirty="0" smtClean="0"/>
              <a:t>. </a:t>
            </a:r>
            <a:endParaRPr lang="id-ID" sz="2800" dirty="0" smtClean="0"/>
          </a:p>
          <a:p>
            <a:pPr>
              <a:lnSpc>
                <a:spcPct val="80000"/>
              </a:lnSpc>
            </a:pPr>
            <a:r>
              <a:rPr lang="en-US" sz="2800" dirty="0" err="1" smtClean="0"/>
              <a:t>Urusan</a:t>
            </a:r>
            <a:r>
              <a:rPr lang="en-US" sz="2800" dirty="0" smtClean="0"/>
              <a:t> </a:t>
            </a:r>
            <a:r>
              <a:rPr lang="en-US" sz="2800" dirty="0" err="1" smtClean="0"/>
              <a:t>pemerintahan</a:t>
            </a:r>
            <a:r>
              <a:rPr lang="en-US" sz="2800" dirty="0" smtClean="0"/>
              <a:t> yang </a:t>
            </a:r>
            <a:r>
              <a:rPr lang="en-US" sz="2800" dirty="0" err="1" smtClean="0"/>
              <a:t>mengandung</a:t>
            </a:r>
            <a:r>
              <a:rPr lang="en-US" sz="2800" dirty="0" smtClean="0"/>
              <a:t> </a:t>
            </a:r>
            <a:r>
              <a:rPr lang="en-US" sz="2800" dirty="0" err="1" smtClean="0"/>
              <a:t>dan</a:t>
            </a:r>
            <a:r>
              <a:rPr lang="en-US" sz="2800" dirty="0" smtClean="0"/>
              <a:t> </a:t>
            </a:r>
            <a:r>
              <a:rPr lang="en-US" sz="2800" dirty="0" err="1" smtClean="0"/>
              <a:t>menyangkut</a:t>
            </a:r>
            <a:r>
              <a:rPr lang="en-US" sz="2800" dirty="0" smtClean="0"/>
              <a:t> </a:t>
            </a:r>
            <a:r>
              <a:rPr lang="en-US" sz="2800" dirty="0" err="1" smtClean="0"/>
              <a:t>kepentingan</a:t>
            </a:r>
            <a:r>
              <a:rPr lang="en-US" sz="2800" dirty="0" smtClean="0"/>
              <a:t> </a:t>
            </a:r>
            <a:r>
              <a:rPr lang="en-US" sz="2800" dirty="0" err="1" smtClean="0"/>
              <a:t>masyarakat</a:t>
            </a:r>
            <a:r>
              <a:rPr lang="en-US" sz="2800" dirty="0" smtClean="0"/>
              <a:t> </a:t>
            </a:r>
            <a:r>
              <a:rPr lang="en-US" sz="2800" dirty="0" err="1" smtClean="0"/>
              <a:t>setempat</a:t>
            </a:r>
            <a:r>
              <a:rPr lang="en-US" sz="2800" dirty="0" smtClean="0"/>
              <a:t> (</a:t>
            </a:r>
            <a:r>
              <a:rPr lang="en-US" sz="2800" dirty="0" err="1" smtClean="0"/>
              <a:t>lokalitas</a:t>
            </a:r>
            <a:r>
              <a:rPr lang="en-US" sz="2800" dirty="0" smtClean="0"/>
              <a:t>) </a:t>
            </a:r>
            <a:r>
              <a:rPr lang="en-US" sz="2800" dirty="0" err="1" smtClean="0"/>
              <a:t>diselenggarakan</a:t>
            </a:r>
            <a:r>
              <a:rPr lang="en-US" sz="2800" dirty="0" smtClean="0"/>
              <a:t> </a:t>
            </a:r>
            <a:r>
              <a:rPr lang="en-US" sz="2800" dirty="0" err="1" smtClean="0"/>
              <a:t>secara</a:t>
            </a:r>
            <a:r>
              <a:rPr lang="en-US" sz="2800" dirty="0" smtClean="0"/>
              <a:t> </a:t>
            </a:r>
            <a:r>
              <a:rPr lang="en-US" sz="2800" dirty="0" err="1" smtClean="0"/>
              <a:t>desentralisasi</a:t>
            </a:r>
            <a:r>
              <a:rPr lang="en-US" sz="2800" dirty="0" smtClean="0"/>
              <a:t>.</a:t>
            </a:r>
          </a:p>
        </p:txBody>
      </p:sp>
    </p:spTree>
    <p:extLst>
      <p:ext uri="{BB962C8B-B14F-4D97-AF65-F5344CB8AC3E}">
        <p14:creationId xmlns:p14="http://schemas.microsoft.com/office/powerpoint/2010/main" val="3129969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body" idx="1"/>
          </p:nvPr>
        </p:nvSpPr>
        <p:spPr>
          <a:xfrm>
            <a:off x="533400" y="762000"/>
            <a:ext cx="8229600" cy="5211763"/>
          </a:xfrm>
        </p:spPr>
        <p:txBody>
          <a:bodyPr/>
          <a:lstStyle/>
          <a:p>
            <a:pPr eaLnBrk="1" hangingPunct="1"/>
            <a:r>
              <a:rPr lang="id-ID" smtClean="0"/>
              <a:t>Urusan pemerintahan yang diserahkan kepada daerah disertai dengan sumber pendanaan, pengalihan sarana dan</a:t>
            </a:r>
            <a:r>
              <a:rPr lang="en-US" smtClean="0"/>
              <a:t> </a:t>
            </a:r>
            <a:r>
              <a:rPr lang="id-ID" smtClean="0"/>
              <a:t>prasarana, serta kepegawaian sesuai</a:t>
            </a:r>
            <a:r>
              <a:rPr lang="en-US" smtClean="0"/>
              <a:t> </a:t>
            </a:r>
            <a:r>
              <a:rPr lang="id-ID" smtClean="0"/>
              <a:t>dengan urusan yang</a:t>
            </a:r>
            <a:r>
              <a:rPr lang="en-US" smtClean="0"/>
              <a:t> </a:t>
            </a:r>
            <a:r>
              <a:rPr lang="id-ID" b="1" smtClean="0"/>
              <a:t>didesentralisasikan</a:t>
            </a:r>
            <a:r>
              <a:rPr lang="id-ID" smtClean="0"/>
              <a:t>.</a:t>
            </a:r>
            <a:endParaRPr lang="en-US" smtClean="0"/>
          </a:p>
          <a:p>
            <a:pPr eaLnBrk="1" hangingPunct="1"/>
            <a:r>
              <a:rPr lang="id-ID" smtClean="0"/>
              <a:t>Urusan pemerintahan yang dilimpahkan kepada Gubernur disertai dengan pendanaan sesuai dengan urusan yang </a:t>
            </a:r>
            <a:r>
              <a:rPr lang="id-ID" b="1" smtClean="0"/>
              <a:t>didekonsentrasikan</a:t>
            </a:r>
            <a:r>
              <a:rPr lang="id-ID" smtClean="0"/>
              <a:t>. </a:t>
            </a:r>
            <a:endParaRPr lang="en-US" smtClean="0"/>
          </a:p>
        </p:txBody>
      </p:sp>
    </p:spTree>
    <p:extLst>
      <p:ext uri="{BB962C8B-B14F-4D97-AF65-F5344CB8AC3E}">
        <p14:creationId xmlns:p14="http://schemas.microsoft.com/office/powerpoint/2010/main" val="3234680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74638"/>
            <a:ext cx="8229600" cy="900112"/>
          </a:xfrm>
        </p:spPr>
        <p:txBody>
          <a:bodyPr/>
          <a:lstStyle/>
          <a:p>
            <a:pPr eaLnBrk="1" hangingPunct="1"/>
            <a:r>
              <a:rPr lang="en-US" sz="2800" smtClean="0"/>
              <a:t>PENYELENGGARAAN </a:t>
            </a:r>
            <a:r>
              <a:rPr lang="id-ID" sz="2800" smtClean="0"/>
              <a:t>PEMERINTAHAN </a:t>
            </a:r>
            <a:r>
              <a:rPr lang="en-US" sz="2800" smtClean="0"/>
              <a:t>DI </a:t>
            </a:r>
            <a:r>
              <a:rPr lang="id-ID" sz="2800" smtClean="0"/>
              <a:t>DAERAH</a:t>
            </a:r>
            <a:endParaRPr lang="en-US" sz="2800" smtClean="0"/>
          </a:p>
        </p:txBody>
      </p:sp>
      <p:sp>
        <p:nvSpPr>
          <p:cNvPr id="16387" name="Rectangle 3"/>
          <p:cNvSpPr>
            <a:spLocks noGrp="1" noChangeArrowheads="1"/>
          </p:cNvSpPr>
          <p:nvPr>
            <p:ph type="body" idx="1"/>
          </p:nvPr>
        </p:nvSpPr>
        <p:spPr>
          <a:xfrm>
            <a:off x="228600" y="1143000"/>
            <a:ext cx="8686800" cy="5486400"/>
          </a:xfrm>
        </p:spPr>
        <p:txBody>
          <a:bodyPr/>
          <a:lstStyle/>
          <a:p>
            <a:pPr eaLnBrk="1" hangingPunct="1">
              <a:lnSpc>
                <a:spcPct val="90000"/>
              </a:lnSpc>
              <a:buFontTx/>
              <a:buNone/>
            </a:pPr>
            <a:r>
              <a:rPr lang="en-US" sz="2800" b="1" dirty="0" err="1" smtClean="0"/>
              <a:t>Konsep</a:t>
            </a:r>
            <a:r>
              <a:rPr lang="en-US" sz="2800" b="1" dirty="0" smtClean="0"/>
              <a:t> </a:t>
            </a:r>
            <a:r>
              <a:rPr lang="en-US" sz="2800" b="1" dirty="0" err="1" smtClean="0"/>
              <a:t>Dasar</a:t>
            </a:r>
            <a:endParaRPr lang="en-US" sz="2800" b="1" dirty="0" smtClean="0"/>
          </a:p>
          <a:p>
            <a:pPr eaLnBrk="1" hangingPunct="1">
              <a:lnSpc>
                <a:spcPct val="90000"/>
              </a:lnSpc>
            </a:pPr>
            <a:r>
              <a:rPr lang="en-US" sz="2500" b="1" i="1" dirty="0" smtClean="0"/>
              <a:t>Structural Efficiency Model</a:t>
            </a:r>
          </a:p>
          <a:p>
            <a:pPr eaLnBrk="1" hangingPunct="1">
              <a:lnSpc>
                <a:spcPct val="85000"/>
              </a:lnSpc>
            </a:pPr>
            <a:r>
              <a:rPr lang="en-US" sz="2500" b="1" i="1" dirty="0" smtClean="0"/>
              <a:t>Local Democracy Model</a:t>
            </a:r>
          </a:p>
          <a:p>
            <a:pPr eaLnBrk="1" hangingPunct="1">
              <a:lnSpc>
                <a:spcPct val="85000"/>
              </a:lnSpc>
            </a:pPr>
            <a:r>
              <a:rPr lang="en-US" sz="2500" dirty="0" err="1" smtClean="0"/>
              <a:t>Hubungan</a:t>
            </a:r>
            <a:r>
              <a:rPr lang="en-US" sz="2500" dirty="0" smtClean="0"/>
              <a:t> </a:t>
            </a:r>
            <a:r>
              <a:rPr lang="en-US" sz="2500" dirty="0" err="1" smtClean="0"/>
              <a:t>antara</a:t>
            </a:r>
            <a:r>
              <a:rPr lang="en-US" sz="2500" dirty="0" smtClean="0"/>
              <a:t> </a:t>
            </a:r>
            <a:r>
              <a:rPr lang="en-US" sz="2500" dirty="0" err="1" smtClean="0"/>
              <a:t>Kabupaten</a:t>
            </a:r>
            <a:r>
              <a:rPr lang="en-US" sz="2500" dirty="0" smtClean="0"/>
              <a:t>/Kota </a:t>
            </a:r>
            <a:r>
              <a:rPr lang="en-US" sz="2500" dirty="0" err="1" smtClean="0"/>
              <a:t>dan</a:t>
            </a:r>
            <a:r>
              <a:rPr lang="en-US" sz="2500" dirty="0" smtClean="0"/>
              <a:t> </a:t>
            </a:r>
            <a:r>
              <a:rPr lang="en-US" sz="2500" dirty="0" err="1" smtClean="0"/>
              <a:t>Provinsi</a:t>
            </a:r>
            <a:r>
              <a:rPr lang="en-US" sz="2500" dirty="0" smtClean="0"/>
              <a:t> </a:t>
            </a:r>
            <a:r>
              <a:rPr lang="en-US" sz="2500" dirty="0" err="1" smtClean="0"/>
              <a:t>semula</a:t>
            </a:r>
            <a:r>
              <a:rPr lang="en-US" sz="2500" dirty="0" smtClean="0"/>
              <a:t> </a:t>
            </a:r>
            <a:r>
              <a:rPr lang="en-US" sz="2500" i="1" dirty="0" smtClean="0"/>
              <a:t>'dependent' </a:t>
            </a:r>
            <a:r>
              <a:rPr lang="en-US" sz="2500" i="1" dirty="0" err="1" smtClean="0"/>
              <a:t>dan</a:t>
            </a:r>
            <a:r>
              <a:rPr lang="en-US" sz="2500" i="1" dirty="0" smtClean="0"/>
              <a:t> 'subordinate' </a:t>
            </a:r>
            <a:r>
              <a:rPr lang="en-US" sz="2500" dirty="0" err="1" smtClean="0"/>
              <a:t>kini</a:t>
            </a:r>
            <a:r>
              <a:rPr lang="en-US" sz="2500" dirty="0" smtClean="0"/>
              <a:t> </a:t>
            </a:r>
            <a:r>
              <a:rPr lang="en-US" sz="2500" dirty="0" err="1" smtClean="0"/>
              <a:t>menjadi</a:t>
            </a:r>
            <a:r>
              <a:rPr lang="en-US" sz="2500" dirty="0" smtClean="0"/>
              <a:t> </a:t>
            </a:r>
            <a:r>
              <a:rPr lang="en-US" sz="2500" i="1" dirty="0" smtClean="0"/>
              <a:t>'independent' </a:t>
            </a:r>
            <a:r>
              <a:rPr lang="en-US" sz="2500" i="1" dirty="0" err="1" smtClean="0"/>
              <a:t>dan</a:t>
            </a:r>
            <a:r>
              <a:rPr lang="en-US" sz="2500" i="1" smtClean="0"/>
              <a:t> 'coordinate'. </a:t>
            </a:r>
          </a:p>
          <a:p>
            <a:pPr eaLnBrk="1" hangingPunct="1">
              <a:lnSpc>
                <a:spcPct val="85000"/>
              </a:lnSpc>
              <a:buFontTx/>
              <a:buNone/>
            </a:pPr>
            <a:r>
              <a:rPr lang="en-US" sz="2500" dirty="0" smtClean="0"/>
              <a:t>	</a:t>
            </a:r>
            <a:r>
              <a:rPr lang="en-US" sz="2500" dirty="0" smtClean="0">
                <a:sym typeface="Wingdings" pitchFamily="2" charset="2"/>
              </a:rPr>
              <a:t> </a:t>
            </a:r>
            <a:r>
              <a:rPr lang="en-US" sz="2500" i="1" dirty="0" smtClean="0"/>
              <a:t>'integrated </a:t>
            </a:r>
            <a:r>
              <a:rPr lang="en-US" sz="2500" i="1" dirty="0" err="1" smtClean="0"/>
              <a:t>prefectoral</a:t>
            </a:r>
            <a:r>
              <a:rPr lang="en-US" sz="2500" i="1" dirty="0" smtClean="0"/>
              <a:t> system' </a:t>
            </a:r>
            <a:r>
              <a:rPr lang="en-US" sz="2500" dirty="0" smtClean="0"/>
              <a:t>yang </a:t>
            </a:r>
            <a:r>
              <a:rPr lang="en-US" sz="2500" dirty="0" err="1" smtClean="0"/>
              <a:t>utuh</a:t>
            </a:r>
            <a:r>
              <a:rPr lang="en-US" sz="2500" dirty="0" smtClean="0"/>
              <a:t> </a:t>
            </a:r>
            <a:r>
              <a:rPr lang="en-US" sz="2500" dirty="0" err="1" smtClean="0"/>
              <a:t>ke</a:t>
            </a:r>
            <a:r>
              <a:rPr lang="en-US" sz="2500" dirty="0" smtClean="0"/>
              <a:t> </a:t>
            </a:r>
            <a:r>
              <a:rPr lang="en-US" sz="2500" i="1" dirty="0" smtClean="0"/>
              <a:t>'integrated prefectural system' </a:t>
            </a:r>
            <a:r>
              <a:rPr lang="en-US" sz="2500" dirty="0" smtClean="0"/>
              <a:t>yang </a:t>
            </a:r>
            <a:r>
              <a:rPr lang="en-US" sz="2500" dirty="0" err="1" smtClean="0"/>
              <a:t>parsial</a:t>
            </a:r>
            <a:r>
              <a:rPr lang="en-US" sz="2500" dirty="0" smtClean="0"/>
              <a:t> </a:t>
            </a:r>
            <a:r>
              <a:rPr lang="en-US" sz="2500" dirty="0" err="1" smtClean="0"/>
              <a:t>hanya</a:t>
            </a:r>
            <a:r>
              <a:rPr lang="en-US" sz="2500" dirty="0" smtClean="0"/>
              <a:t> </a:t>
            </a:r>
            <a:r>
              <a:rPr lang="en-US" sz="2500" dirty="0" err="1" smtClean="0"/>
              <a:t>pada</a:t>
            </a:r>
            <a:r>
              <a:rPr lang="en-US" sz="2500" dirty="0" smtClean="0"/>
              <a:t> </a:t>
            </a:r>
            <a:r>
              <a:rPr lang="en-US" sz="2500" dirty="0" err="1" smtClean="0"/>
              <a:t>tataran</a:t>
            </a:r>
            <a:r>
              <a:rPr lang="en-US" sz="2500" dirty="0" smtClean="0"/>
              <a:t> </a:t>
            </a:r>
            <a:r>
              <a:rPr lang="en-US" sz="2500" dirty="0" err="1" smtClean="0"/>
              <a:t>provinsi</a:t>
            </a:r>
            <a:r>
              <a:rPr lang="en-US" sz="2500" dirty="0" smtClean="0"/>
              <a:t>. </a:t>
            </a:r>
          </a:p>
          <a:p>
            <a:pPr eaLnBrk="1" hangingPunct="1">
              <a:lnSpc>
                <a:spcPct val="85000"/>
              </a:lnSpc>
              <a:buFontTx/>
              <a:buNone/>
            </a:pPr>
            <a:r>
              <a:rPr lang="en-US" sz="2500" dirty="0" smtClean="0"/>
              <a:t>	(</a:t>
            </a:r>
            <a:r>
              <a:rPr lang="en-US" sz="2500" dirty="0" err="1" smtClean="0"/>
              <a:t>Dianutnya</a:t>
            </a:r>
            <a:r>
              <a:rPr lang="en-US" sz="2500" dirty="0" smtClean="0"/>
              <a:t> </a:t>
            </a:r>
            <a:r>
              <a:rPr lang="en-US" sz="2500" i="1" dirty="0" smtClean="0"/>
              <a:t>'integrated </a:t>
            </a:r>
            <a:r>
              <a:rPr lang="en-US" sz="2500" i="1" dirty="0" err="1" smtClean="0"/>
              <a:t>prefectoral</a:t>
            </a:r>
            <a:r>
              <a:rPr lang="en-US" sz="2500" i="1" dirty="0" smtClean="0"/>
              <a:t> system' </a:t>
            </a:r>
            <a:r>
              <a:rPr lang="en-US" sz="2500" dirty="0" err="1" smtClean="0"/>
              <a:t>pada</a:t>
            </a:r>
            <a:r>
              <a:rPr lang="en-US" sz="2500" dirty="0" smtClean="0"/>
              <a:t> </a:t>
            </a:r>
            <a:r>
              <a:rPr lang="en-US" sz="2500" dirty="0" err="1" smtClean="0"/>
              <a:t>propinsi</a:t>
            </a:r>
            <a:r>
              <a:rPr lang="en-US" sz="2500" dirty="0" smtClean="0"/>
              <a:t> </a:t>
            </a:r>
            <a:r>
              <a:rPr lang="en-US" sz="2500" dirty="0" err="1" smtClean="0"/>
              <a:t>dengan</a:t>
            </a:r>
            <a:r>
              <a:rPr lang="en-US" sz="2500" dirty="0" smtClean="0"/>
              <a:t> </a:t>
            </a:r>
            <a:r>
              <a:rPr lang="en-US" sz="2500" dirty="0" err="1" smtClean="0"/>
              <a:t>peran</a:t>
            </a:r>
            <a:r>
              <a:rPr lang="en-US" sz="2500" dirty="0" smtClean="0"/>
              <a:t> </a:t>
            </a:r>
            <a:r>
              <a:rPr lang="en-US" sz="2500" dirty="0" err="1" smtClean="0"/>
              <a:t>ganda</a:t>
            </a:r>
            <a:r>
              <a:rPr lang="en-US" sz="2500" dirty="0" smtClean="0"/>
              <a:t> </a:t>
            </a:r>
            <a:r>
              <a:rPr lang="en-US" sz="2500" dirty="0" err="1" smtClean="0"/>
              <a:t>Gubemur</a:t>
            </a:r>
            <a:r>
              <a:rPr lang="en-US" sz="2500" dirty="0" smtClean="0"/>
              <a:t> </a:t>
            </a:r>
            <a:r>
              <a:rPr lang="en-US" sz="2500" dirty="0" err="1" smtClean="0"/>
              <a:t>sebagai</a:t>
            </a:r>
            <a:r>
              <a:rPr lang="en-US" sz="2500" dirty="0" smtClean="0"/>
              <a:t> KDH </a:t>
            </a:r>
            <a:r>
              <a:rPr lang="en-US" sz="2500" dirty="0" err="1" smtClean="0"/>
              <a:t>dan</a:t>
            </a:r>
            <a:r>
              <a:rPr lang="en-US" sz="2500" dirty="0" smtClean="0"/>
              <a:t> </a:t>
            </a:r>
            <a:r>
              <a:rPr lang="en-US" sz="2500" dirty="0" err="1" smtClean="0"/>
              <a:t>Wakil</a:t>
            </a:r>
            <a:r>
              <a:rPr lang="en-US" sz="2500" dirty="0" smtClean="0"/>
              <a:t> </a:t>
            </a:r>
            <a:r>
              <a:rPr lang="en-US" sz="2500" dirty="0" err="1" smtClean="0"/>
              <a:t>Pemerintah</a:t>
            </a:r>
            <a:r>
              <a:rPr lang="en-US" sz="2500" dirty="0" smtClean="0"/>
              <a:t> </a:t>
            </a:r>
            <a:r>
              <a:rPr lang="en-US" sz="2500" dirty="0" err="1" smtClean="0"/>
              <a:t>dimaksudkan</a:t>
            </a:r>
            <a:r>
              <a:rPr lang="en-US" sz="2500" dirty="0" smtClean="0"/>
              <a:t> </a:t>
            </a:r>
            <a:r>
              <a:rPr lang="en-US" sz="2500" dirty="0" err="1" smtClean="0"/>
              <a:t>untuk</a:t>
            </a:r>
            <a:r>
              <a:rPr lang="en-US" sz="2500" dirty="0" smtClean="0"/>
              <a:t> </a:t>
            </a:r>
            <a:r>
              <a:rPr lang="en-US" sz="2500" dirty="0" err="1" smtClean="0"/>
              <a:t>mengintegrasikan</a:t>
            </a:r>
            <a:r>
              <a:rPr lang="en-US" sz="2500" dirty="0" smtClean="0"/>
              <a:t> </a:t>
            </a:r>
            <a:r>
              <a:rPr lang="en-US" sz="2500" dirty="0" err="1" smtClean="0"/>
              <a:t>kembali</a:t>
            </a:r>
            <a:r>
              <a:rPr lang="en-US" sz="2500" dirty="0" smtClean="0"/>
              <a:t> </a:t>
            </a:r>
            <a:r>
              <a:rPr lang="en-US" sz="2500" dirty="0" err="1" smtClean="0"/>
              <a:t>daerah</a:t>
            </a:r>
            <a:r>
              <a:rPr lang="en-US" sz="2500" dirty="0" smtClean="0"/>
              <a:t> </a:t>
            </a:r>
            <a:r>
              <a:rPr lang="en-US" sz="2500" dirty="0" err="1" smtClean="0"/>
              <a:t>otonom</a:t>
            </a:r>
            <a:r>
              <a:rPr lang="en-US" sz="2500" dirty="0" smtClean="0"/>
              <a:t> yang </a:t>
            </a:r>
            <a:r>
              <a:rPr lang="en-US" sz="2500" dirty="0" err="1" smtClean="0"/>
              <a:t>secara</a:t>
            </a:r>
            <a:r>
              <a:rPr lang="en-US" sz="2500" dirty="0" smtClean="0"/>
              <a:t> </a:t>
            </a:r>
            <a:r>
              <a:rPr lang="en-US" sz="2500" dirty="0" err="1" smtClean="0"/>
              <a:t>desentralalisasi</a:t>
            </a:r>
            <a:r>
              <a:rPr lang="en-US" sz="2500" dirty="0" smtClean="0"/>
              <a:t> </a:t>
            </a:r>
            <a:r>
              <a:rPr lang="en-US" sz="2500" dirty="0" err="1" smtClean="0"/>
              <a:t>memiliki</a:t>
            </a:r>
            <a:r>
              <a:rPr lang="en-US" sz="2500" dirty="0" smtClean="0"/>
              <a:t> </a:t>
            </a:r>
            <a:r>
              <a:rPr lang="en-US" sz="2500" dirty="0" err="1" smtClean="0"/>
              <a:t>karakteristik</a:t>
            </a:r>
            <a:r>
              <a:rPr lang="en-US" sz="2500" dirty="0" smtClean="0"/>
              <a:t> </a:t>
            </a:r>
            <a:r>
              <a:rPr lang="en-US" sz="2500" dirty="0" err="1" smtClean="0"/>
              <a:t>keterpisahan</a:t>
            </a:r>
            <a:r>
              <a:rPr lang="en-US" sz="2500" dirty="0" smtClean="0"/>
              <a:t>)</a:t>
            </a:r>
            <a:endParaRPr lang="en-US" sz="2900" b="1" dirty="0" smtClean="0"/>
          </a:p>
        </p:txBody>
      </p:sp>
    </p:spTree>
    <p:extLst>
      <p:ext uri="{BB962C8B-B14F-4D97-AF65-F5344CB8AC3E}">
        <p14:creationId xmlns:p14="http://schemas.microsoft.com/office/powerpoint/2010/main" val="3448037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2400" smtClean="0"/>
              <a:t>Istilah-Istilah dalam  Peraturan </a:t>
            </a:r>
            <a:r>
              <a:rPr lang="id-ID" sz="2400" smtClean="0"/>
              <a:t>PEMERINTAHAN DAERAH</a:t>
            </a:r>
            <a:r>
              <a:rPr lang="en-US" sz="2400" smtClean="0"/>
              <a:t> </a:t>
            </a:r>
          </a:p>
        </p:txBody>
      </p:sp>
      <p:sp>
        <p:nvSpPr>
          <p:cNvPr id="17411" name="Rectangle 3"/>
          <p:cNvSpPr>
            <a:spLocks noGrp="1" noChangeArrowheads="1"/>
          </p:cNvSpPr>
          <p:nvPr>
            <p:ph type="body" idx="1"/>
          </p:nvPr>
        </p:nvSpPr>
        <p:spPr/>
        <p:txBody>
          <a:bodyPr/>
          <a:lstStyle/>
          <a:p>
            <a:pPr eaLnBrk="1" hangingPunct="1">
              <a:lnSpc>
                <a:spcPct val="90000"/>
              </a:lnSpc>
            </a:pPr>
            <a:r>
              <a:rPr lang="id-ID" sz="2400" smtClean="0"/>
              <a:t>Otonomi daerah adalah hak, wewenang, dan kewajiban daerah otonom untuk mengatur dan mengurus sendiri urusan pemerintahan dan kepentingan masyarakat setempat sesuai dengan peraturan perundang-undangan.</a:t>
            </a:r>
            <a:endParaRPr lang="en-US" sz="2400" smtClean="0"/>
          </a:p>
          <a:p>
            <a:pPr eaLnBrk="1" hangingPunct="1">
              <a:lnSpc>
                <a:spcPct val="90000"/>
              </a:lnSpc>
            </a:pPr>
            <a:r>
              <a:rPr lang="id-ID" sz="2400" smtClean="0"/>
              <a:t>Daerah otonom, selanjutnya disebut daerah, adalah kesatuan masyarakat hukum yang mempunyai batas-batas wilayah yang berwenang mengatur dan mengurus urusan pemerintahan dan kepentingan masyarakat setempat menurut prakarsa sendiri berdasarkan aspirasi masyarakat dalam sistem Negara Kesatuan Republik Indonesia. </a:t>
            </a:r>
            <a:endParaRPr lang="en-US" sz="2400" smtClean="0"/>
          </a:p>
        </p:txBody>
      </p:sp>
    </p:spTree>
    <p:extLst>
      <p:ext uri="{BB962C8B-B14F-4D97-AF65-F5344CB8AC3E}">
        <p14:creationId xmlns:p14="http://schemas.microsoft.com/office/powerpoint/2010/main" val="3682723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Pemerintahan Daerah</a:t>
            </a:r>
          </a:p>
        </p:txBody>
      </p:sp>
      <p:sp>
        <p:nvSpPr>
          <p:cNvPr id="19459" name="Rectangle 3"/>
          <p:cNvSpPr>
            <a:spLocks noGrp="1" noChangeArrowheads="1"/>
          </p:cNvSpPr>
          <p:nvPr>
            <p:ph type="body" idx="1"/>
          </p:nvPr>
        </p:nvSpPr>
        <p:spPr/>
        <p:txBody>
          <a:bodyPr/>
          <a:lstStyle/>
          <a:p>
            <a:pPr marL="533400" indent="-533400" eaLnBrk="1" hangingPunct="1">
              <a:buFontTx/>
              <a:buAutoNum type="arabicPeriod"/>
            </a:pPr>
            <a:r>
              <a:rPr lang="en-US" sz="2800" dirty="0" smtClean="0"/>
              <a:t>P</a:t>
            </a:r>
            <a:r>
              <a:rPr lang="id-ID" sz="2800" dirty="0" smtClean="0"/>
              <a:t>emerintahan daerah provinsi yang terdiri atas pemerintah daerah provinsi dan DPRD provinsi; </a:t>
            </a:r>
          </a:p>
          <a:p>
            <a:pPr marL="533400" indent="-533400" eaLnBrk="1" hangingPunct="1">
              <a:buFontTx/>
              <a:buAutoNum type="arabicPeriod"/>
            </a:pPr>
            <a:r>
              <a:rPr lang="en-US" sz="2800" dirty="0" smtClean="0"/>
              <a:t>P</a:t>
            </a:r>
            <a:r>
              <a:rPr lang="id-ID" sz="2800" dirty="0" smtClean="0"/>
              <a:t>emerintahan daerah kabupaten/kota yang terdiri atas pemerintah daerah kabupaten/kota dan DPRD kabupaten/kota.</a:t>
            </a:r>
          </a:p>
          <a:p>
            <a:pPr marL="533400" indent="-533400" eaLnBrk="1" hangingPunct="1">
              <a:buFontTx/>
              <a:buAutoNum type="arabicPeriod"/>
            </a:pPr>
            <a:r>
              <a:rPr lang="id-ID" sz="2800" dirty="0" smtClean="0"/>
              <a:t>Pemerintah daerah</a:t>
            </a:r>
            <a:r>
              <a:rPr lang="en-US" sz="2800" dirty="0" smtClean="0"/>
              <a:t> </a:t>
            </a:r>
            <a:r>
              <a:rPr lang="id-ID" sz="2800" dirty="0" smtClean="0"/>
              <a:t>terdiri atas kepala daerah dan perangkat daerah. </a:t>
            </a:r>
          </a:p>
          <a:p>
            <a:pPr marL="533400" indent="-533400" eaLnBrk="1" hangingPunct="1">
              <a:buFontTx/>
              <a:buAutoNum type="arabicPeriod"/>
            </a:pPr>
            <a:r>
              <a:rPr lang="id-ID" sz="2800" dirty="0" smtClean="0"/>
              <a:t>DPRD unsur penyelenggara pemerintahan daerah, bersifat kemitraan, DPRD sbg penjabat daerah</a:t>
            </a:r>
            <a:endParaRPr lang="en-US" sz="2800" dirty="0" smtClean="0"/>
          </a:p>
        </p:txBody>
      </p:sp>
    </p:spTree>
    <p:extLst>
      <p:ext uri="{BB962C8B-B14F-4D97-AF65-F5344CB8AC3E}">
        <p14:creationId xmlns:p14="http://schemas.microsoft.com/office/powerpoint/2010/main" val="630831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Urusan Pemerintahan</a:t>
            </a:r>
          </a:p>
        </p:txBody>
      </p:sp>
      <p:sp>
        <p:nvSpPr>
          <p:cNvPr id="20483" name="Rectangle 3"/>
          <p:cNvSpPr>
            <a:spLocks noGrp="1" noChangeArrowheads="1"/>
          </p:cNvSpPr>
          <p:nvPr>
            <p:ph type="body" idx="1"/>
          </p:nvPr>
        </p:nvSpPr>
        <p:spPr/>
        <p:txBody>
          <a:bodyPr/>
          <a:lstStyle/>
          <a:p>
            <a:pPr eaLnBrk="1" hangingPunct="1">
              <a:lnSpc>
                <a:spcPct val="80000"/>
              </a:lnSpc>
            </a:pPr>
            <a:r>
              <a:rPr lang="en-US" sz="2800" dirty="0" err="1" smtClean="0"/>
              <a:t>Konsep</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r>
              <a:rPr lang="en-US" sz="2800" dirty="0" err="1" smtClean="0"/>
              <a:t>menunjukan</a:t>
            </a:r>
            <a:r>
              <a:rPr lang="en-US" sz="2800" dirty="0" smtClean="0"/>
              <a:t> </a:t>
            </a:r>
            <a:r>
              <a:rPr lang="en-US" sz="2800" dirty="0" err="1" smtClean="0"/>
              <a:t>dua</a:t>
            </a:r>
            <a:r>
              <a:rPr lang="en-US" sz="2800" dirty="0" smtClean="0"/>
              <a:t> </a:t>
            </a:r>
            <a:r>
              <a:rPr lang="en-US" sz="2800" dirty="0" err="1" smtClean="0"/>
              <a:t>indikator</a:t>
            </a:r>
            <a:r>
              <a:rPr lang="en-US" sz="2800" dirty="0" smtClean="0"/>
              <a:t> </a:t>
            </a:r>
            <a:r>
              <a:rPr lang="en-US" sz="2800" dirty="0" err="1" smtClean="0"/>
              <a:t>penting</a:t>
            </a:r>
            <a:r>
              <a:rPr lang="en-US" sz="2800" dirty="0" smtClean="0"/>
              <a:t>, </a:t>
            </a:r>
            <a:r>
              <a:rPr lang="en-US" sz="2800" dirty="0" err="1" smtClean="0"/>
              <a:t>yaitu</a:t>
            </a:r>
            <a:r>
              <a:rPr lang="en-US" sz="2800" dirty="0" smtClean="0"/>
              <a:t> </a:t>
            </a:r>
            <a:r>
              <a:rPr lang="en-US" sz="2800" dirty="0" err="1" smtClean="0"/>
              <a:t>fungsi</a:t>
            </a:r>
            <a:r>
              <a:rPr lang="en-US" sz="2800" dirty="0" smtClean="0"/>
              <a:t> </a:t>
            </a:r>
            <a:r>
              <a:rPr lang="en-US" sz="2800" dirty="0" err="1" smtClean="0"/>
              <a:t>atau</a:t>
            </a:r>
            <a:r>
              <a:rPr lang="en-US" sz="2800" dirty="0" smtClean="0"/>
              <a:t> </a:t>
            </a:r>
            <a:r>
              <a:rPr lang="en-US" sz="2800" dirty="0" err="1" smtClean="0"/>
              <a:t>aktivitas</a:t>
            </a:r>
            <a:r>
              <a:rPr lang="en-US" sz="2800" dirty="0" smtClean="0"/>
              <a:t> </a:t>
            </a:r>
            <a:r>
              <a:rPr lang="en-US" sz="2800" dirty="0" err="1" smtClean="0"/>
              <a:t>dan</a:t>
            </a:r>
            <a:r>
              <a:rPr lang="en-US" sz="2800" dirty="0" smtClean="0"/>
              <a:t> </a:t>
            </a:r>
            <a:r>
              <a:rPr lang="en-US" sz="2800" dirty="0" err="1" smtClean="0"/>
              <a:t>asal</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r>
              <a:rPr lang="en-US" sz="2800" dirty="0" err="1" smtClean="0"/>
              <a:t>tersebut</a:t>
            </a:r>
            <a:r>
              <a:rPr lang="en-US" sz="2800" dirty="0" smtClean="0"/>
              <a:t>. </a:t>
            </a:r>
            <a:endParaRPr lang="id-ID" sz="2800" dirty="0" smtClean="0"/>
          </a:p>
          <a:p>
            <a:pPr eaLnBrk="1" hangingPunct="1">
              <a:lnSpc>
                <a:spcPct val="80000"/>
              </a:lnSpc>
            </a:pPr>
            <a:r>
              <a:rPr lang="en-US" sz="2800" dirty="0" err="1" smtClean="0"/>
              <a:t>Urusan</a:t>
            </a:r>
            <a:r>
              <a:rPr lang="en-US" sz="2800" dirty="0" smtClean="0"/>
              <a:t> </a:t>
            </a:r>
            <a:r>
              <a:rPr lang="en-US" sz="2800" dirty="0" err="1" smtClean="0"/>
              <a:t>pemerintahan</a:t>
            </a:r>
            <a:r>
              <a:rPr lang="en-US" sz="2800" dirty="0" smtClean="0"/>
              <a:t> yang </a:t>
            </a:r>
            <a:r>
              <a:rPr lang="en-US" sz="2800" dirty="0" err="1" smtClean="0"/>
              <a:t>didistribusikan</a:t>
            </a:r>
            <a:r>
              <a:rPr lang="en-US" sz="2800" dirty="0" smtClean="0"/>
              <a:t> </a:t>
            </a:r>
            <a:r>
              <a:rPr lang="en-US" sz="2800" dirty="0" err="1" smtClean="0"/>
              <a:t>hanya</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Presiden</a:t>
            </a:r>
            <a:r>
              <a:rPr lang="en-US" sz="2800" dirty="0" smtClean="0"/>
              <a:t> </a:t>
            </a:r>
            <a:r>
              <a:rPr lang="en-US" sz="2800" dirty="0" err="1" smtClean="0"/>
              <a:t>dan</a:t>
            </a:r>
            <a:r>
              <a:rPr lang="en-US" sz="2800" dirty="0" smtClean="0"/>
              <a:t> </a:t>
            </a:r>
            <a:r>
              <a:rPr lang="en-US" sz="2800" dirty="0" err="1" smtClean="0"/>
              <a:t>tidak</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Lembaga</a:t>
            </a:r>
            <a:r>
              <a:rPr lang="en-US" sz="2800" dirty="0" smtClean="0"/>
              <a:t> Negara </a:t>
            </a:r>
            <a:r>
              <a:rPr lang="en-US" sz="2800" dirty="0" err="1" smtClean="0"/>
              <a:t>lainnya</a:t>
            </a:r>
            <a:r>
              <a:rPr lang="en-US" sz="2800" dirty="0" smtClean="0"/>
              <a:t>. </a:t>
            </a:r>
            <a:endParaRPr lang="id-ID" sz="2800" dirty="0" smtClean="0"/>
          </a:p>
          <a:p>
            <a:pPr eaLnBrk="1" hangingPunct="1">
              <a:lnSpc>
                <a:spcPct val="80000"/>
              </a:lnSpc>
            </a:pPr>
            <a:r>
              <a:rPr lang="en-US" sz="2800" dirty="0" err="1" smtClean="0"/>
              <a:t>Oleh</a:t>
            </a:r>
            <a:r>
              <a:rPr lang="en-US" sz="2800" dirty="0" smtClean="0"/>
              <a:t> </a:t>
            </a:r>
            <a:r>
              <a:rPr lang="en-US" sz="2800" dirty="0" err="1" smtClean="0"/>
              <a:t>karena</a:t>
            </a:r>
            <a:r>
              <a:rPr lang="en-US" sz="2800" dirty="0" smtClean="0"/>
              <a:t> </a:t>
            </a:r>
            <a:r>
              <a:rPr lang="en-US" sz="2800" dirty="0" err="1" smtClean="0"/>
              <a:t>itu</a:t>
            </a:r>
            <a:r>
              <a:rPr lang="en-US" sz="2800" dirty="0" smtClean="0"/>
              <a:t>, </a:t>
            </a:r>
            <a:r>
              <a:rPr lang="en-US" sz="2800" dirty="0" err="1" smtClean="0"/>
              <a:t>dalam</a:t>
            </a:r>
            <a:r>
              <a:rPr lang="en-US" sz="2800" dirty="0" smtClean="0"/>
              <a:t> </a:t>
            </a:r>
            <a:r>
              <a:rPr lang="en-US" sz="2800" dirty="0" err="1" smtClean="0"/>
              <a:t>konteks</a:t>
            </a:r>
            <a:r>
              <a:rPr lang="en-US" sz="2800" dirty="0" smtClean="0"/>
              <a:t> </a:t>
            </a:r>
            <a:r>
              <a:rPr lang="en-US" sz="2800" dirty="0" err="1" smtClean="0"/>
              <a:t>ini</a:t>
            </a:r>
            <a:r>
              <a:rPr lang="en-US" sz="2800" dirty="0" smtClean="0"/>
              <a:t> </a:t>
            </a:r>
            <a:r>
              <a:rPr lang="en-US" sz="2800" dirty="0" err="1" smtClean="0"/>
              <a:t>muncul</a:t>
            </a:r>
            <a:r>
              <a:rPr lang="en-US" sz="2800" dirty="0" smtClean="0"/>
              <a:t> </a:t>
            </a:r>
            <a:r>
              <a:rPr lang="en-US" sz="2800" dirty="0" err="1" smtClean="0"/>
              <a:t>berbagai</a:t>
            </a:r>
            <a:r>
              <a:rPr lang="en-US" sz="2800" dirty="0" smtClean="0"/>
              <a:t> </a:t>
            </a:r>
            <a:r>
              <a:rPr lang="en-US" sz="2800" dirty="0" err="1" smtClean="0"/>
              <a:t>urusan</a:t>
            </a:r>
            <a:r>
              <a:rPr lang="en-US" sz="2800" dirty="0" smtClean="0"/>
              <a:t> </a:t>
            </a:r>
            <a:r>
              <a:rPr lang="en-US" sz="2800" dirty="0" err="1" smtClean="0"/>
              <a:t>pemerintahan</a:t>
            </a:r>
            <a:r>
              <a:rPr lang="en-US" sz="2800" dirty="0" smtClean="0"/>
              <a:t> </a:t>
            </a:r>
            <a:r>
              <a:rPr lang="en-US" sz="2800" dirty="0" err="1" smtClean="0"/>
              <a:t>seperti</a:t>
            </a:r>
            <a:r>
              <a:rPr lang="en-US" sz="2800" dirty="0" smtClean="0"/>
              <a:t> </a:t>
            </a:r>
            <a:r>
              <a:rPr lang="en-US" sz="2800" dirty="0" err="1" smtClean="0"/>
              <a:t>pendidikan</a:t>
            </a:r>
            <a:r>
              <a:rPr lang="en-US" sz="2800" dirty="0" smtClean="0"/>
              <a:t>, </a:t>
            </a:r>
            <a:r>
              <a:rPr lang="en-US" sz="2800" dirty="0" err="1" smtClean="0"/>
              <a:t>kesehatan</a:t>
            </a:r>
            <a:r>
              <a:rPr lang="en-US" sz="2800" dirty="0" smtClean="0"/>
              <a:t>, </a:t>
            </a:r>
            <a:r>
              <a:rPr lang="en-US" sz="2800" dirty="0" err="1" smtClean="0"/>
              <a:t>pekerjaan</a:t>
            </a:r>
            <a:r>
              <a:rPr lang="en-US" sz="2800" dirty="0" smtClean="0"/>
              <a:t> </a:t>
            </a:r>
            <a:r>
              <a:rPr lang="en-US" sz="2800" dirty="0" err="1" smtClean="0"/>
              <a:t>umum</a:t>
            </a:r>
            <a:r>
              <a:rPr lang="en-US" sz="2800" dirty="0" smtClean="0"/>
              <a:t> </a:t>
            </a:r>
            <a:r>
              <a:rPr lang="en-US" sz="2800" dirty="0" err="1" smtClean="0"/>
              <a:t>dan</a:t>
            </a:r>
            <a:r>
              <a:rPr lang="en-US" sz="2800" dirty="0" smtClean="0"/>
              <a:t> lain-lain. </a:t>
            </a:r>
            <a:endParaRPr lang="id-ID" sz="2800" dirty="0" smtClean="0"/>
          </a:p>
          <a:p>
            <a:pPr eaLnBrk="1" hangingPunct="1">
              <a:lnSpc>
                <a:spcPct val="80000"/>
              </a:lnSpc>
            </a:pPr>
            <a:r>
              <a:rPr lang="en-US" sz="2800" dirty="0" err="1" smtClean="0"/>
              <a:t>Dalam</a:t>
            </a:r>
            <a:r>
              <a:rPr lang="en-US" sz="2800" dirty="0" smtClean="0"/>
              <a:t> </a:t>
            </a:r>
            <a:r>
              <a:rPr lang="en-US" sz="2800" dirty="0" err="1" smtClean="0"/>
              <a:t>hal</a:t>
            </a:r>
            <a:r>
              <a:rPr lang="en-US" sz="2800" dirty="0" smtClean="0"/>
              <a:t> </a:t>
            </a:r>
            <a:r>
              <a:rPr lang="en-US" sz="2800" dirty="0" err="1" smtClean="0"/>
              <a:t>ini</a:t>
            </a:r>
            <a:r>
              <a:rPr lang="en-US" sz="2800" dirty="0" smtClean="0"/>
              <a:t> </a:t>
            </a:r>
            <a:r>
              <a:rPr lang="en-US" sz="2800" dirty="0" err="1" smtClean="0"/>
              <a:t>tidak</a:t>
            </a:r>
            <a:r>
              <a:rPr lang="en-US" sz="2800" dirty="0" smtClean="0"/>
              <a:t> </a:t>
            </a:r>
            <a:r>
              <a:rPr lang="en-US" sz="2800" dirty="0" err="1" smtClean="0"/>
              <a:t>lazim</a:t>
            </a:r>
            <a:r>
              <a:rPr lang="en-US" sz="2800" dirty="0" smtClean="0"/>
              <a:t> </a:t>
            </a:r>
            <a:r>
              <a:rPr lang="en-US" sz="2800" dirty="0" err="1" smtClean="0"/>
              <a:t>untuk</a:t>
            </a:r>
            <a:r>
              <a:rPr lang="en-US" sz="2800" dirty="0" smtClean="0"/>
              <a:t> </a:t>
            </a:r>
            <a:r>
              <a:rPr lang="en-US" sz="2800" dirty="0" err="1" smtClean="0"/>
              <a:t>menyebut</a:t>
            </a:r>
            <a:r>
              <a:rPr lang="en-US" sz="2800" dirty="0" smtClean="0"/>
              <a:t> </a:t>
            </a:r>
            <a:r>
              <a:rPr lang="en-US" sz="2800" dirty="0" err="1" smtClean="0"/>
              <a:t>urusan</a:t>
            </a:r>
            <a:r>
              <a:rPr lang="en-US" sz="2800" dirty="0" smtClean="0"/>
              <a:t> </a:t>
            </a:r>
            <a:r>
              <a:rPr lang="en-US" sz="2800" dirty="0" err="1" smtClean="0"/>
              <a:t>konstitusi</a:t>
            </a:r>
            <a:r>
              <a:rPr lang="en-US" sz="2800" dirty="0" smtClean="0"/>
              <a:t>. </a:t>
            </a:r>
            <a:r>
              <a:rPr lang="en-US" sz="2800" dirty="0" err="1" smtClean="0"/>
              <a:t>legislasi</a:t>
            </a:r>
            <a:r>
              <a:rPr lang="en-US" sz="2800" dirty="0" smtClean="0"/>
              <a:t> </a:t>
            </a:r>
            <a:r>
              <a:rPr lang="en-US" sz="2800" dirty="0" err="1" smtClean="0"/>
              <a:t>dan</a:t>
            </a:r>
            <a:r>
              <a:rPr lang="en-US" sz="2800" dirty="0" smtClean="0"/>
              <a:t> </a:t>
            </a:r>
            <a:r>
              <a:rPr lang="en-US" sz="2800" dirty="0" err="1" smtClean="0"/>
              <a:t>yudikasi</a:t>
            </a:r>
            <a:r>
              <a:rPr lang="en-US" sz="2800" dirty="0" smtClean="0"/>
              <a:t> </a:t>
            </a:r>
            <a:r>
              <a:rPr lang="en-US" sz="2800" dirty="0" err="1" smtClean="0"/>
              <a:t>dalam</a:t>
            </a:r>
            <a:r>
              <a:rPr lang="en-US" sz="2800" dirty="0" smtClean="0"/>
              <a:t> </a:t>
            </a:r>
            <a:r>
              <a:rPr lang="en-US" sz="2800" dirty="0" err="1" smtClean="0"/>
              <a:t>tataran</a:t>
            </a:r>
            <a:r>
              <a:rPr lang="en-US" sz="2800" dirty="0" smtClean="0"/>
              <a:t> </a:t>
            </a:r>
            <a:r>
              <a:rPr lang="en-US" sz="2800" dirty="0" err="1" smtClean="0"/>
              <a:t>otonomi</a:t>
            </a:r>
            <a:r>
              <a:rPr lang="en-US" sz="2800" dirty="0" smtClean="0"/>
              <a:t> </a:t>
            </a:r>
            <a:r>
              <a:rPr lang="en-US" sz="2800" dirty="0" err="1" smtClean="0"/>
              <a:t>daerah</a:t>
            </a:r>
            <a:r>
              <a:rPr lang="en-US" sz="2800" dirty="0" smtClean="0"/>
              <a:t>.</a:t>
            </a:r>
          </a:p>
        </p:txBody>
      </p:sp>
    </p:spTree>
    <p:extLst>
      <p:ext uri="{BB962C8B-B14F-4D97-AF65-F5344CB8AC3E}">
        <p14:creationId xmlns:p14="http://schemas.microsoft.com/office/powerpoint/2010/main" val="3555491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pPr eaLnBrk="1" hangingPunct="1"/>
            <a:r>
              <a:rPr lang="id-ID" smtClean="0"/>
              <a:t>PEMBAGIAN URUSAN PEMERINTAHAN</a:t>
            </a:r>
            <a:endParaRPr lang="en-US" smtClean="0"/>
          </a:p>
        </p:txBody>
      </p:sp>
      <p:sp>
        <p:nvSpPr>
          <p:cNvPr id="21507" name="Rectangle 3"/>
          <p:cNvSpPr>
            <a:spLocks noGrp="1" noChangeArrowheads="1"/>
          </p:cNvSpPr>
          <p:nvPr>
            <p:ph type="body" idx="1"/>
          </p:nvPr>
        </p:nvSpPr>
        <p:spPr>
          <a:xfrm>
            <a:off x="457200" y="1124744"/>
            <a:ext cx="8686800" cy="5616624"/>
          </a:xfrm>
        </p:spPr>
        <p:txBody>
          <a:bodyPr/>
          <a:lstStyle/>
          <a:p>
            <a:pPr marL="609600" indent="-609600" eaLnBrk="1" hangingPunct="1">
              <a:lnSpc>
                <a:spcPct val="80000"/>
              </a:lnSpc>
            </a:pPr>
            <a:r>
              <a:rPr lang="id-ID" sz="2000" dirty="0" smtClean="0"/>
              <a:t>Pemerintahan daerah menyelenggarakan urusan pemerintahan yang menjadi kewenangannya, kecuali urusan pemerintahan yang oleh Undang-Undang ini ditentukan menjadi urusan Pemerintah.</a:t>
            </a:r>
            <a:endParaRPr lang="en-US" sz="2000" dirty="0" smtClean="0"/>
          </a:p>
          <a:p>
            <a:pPr marL="609600" indent="-609600" eaLnBrk="1" hangingPunct="1">
              <a:lnSpc>
                <a:spcPct val="80000"/>
              </a:lnSpc>
            </a:pPr>
            <a:r>
              <a:rPr lang="en-US" sz="2000" dirty="0" smtClean="0"/>
              <a:t>P</a:t>
            </a:r>
            <a:r>
              <a:rPr lang="id-ID" sz="2000" dirty="0" smtClean="0"/>
              <a:t>emerintahan daerah menjalankan otonomi seluas-luasnya untuk mengatur dan mengurus sendiri urusan pemerintahan berdasarkan asas otonomi dan tugas pembantuan.</a:t>
            </a:r>
            <a:endParaRPr lang="en-US" sz="2000" dirty="0" smtClean="0"/>
          </a:p>
          <a:p>
            <a:pPr marL="609600" indent="-609600" eaLnBrk="1" hangingPunct="1">
              <a:lnSpc>
                <a:spcPct val="80000"/>
              </a:lnSpc>
            </a:pPr>
            <a:r>
              <a:rPr lang="id-ID" sz="2000" dirty="0" smtClean="0"/>
              <a:t>Urusan pemerintahan yang menjadi urusan Pemerintah sebagaimana dimaksud pada ayat (1) meliputi:</a:t>
            </a:r>
          </a:p>
          <a:p>
            <a:pPr marL="990600" lvl="1" indent="-533400" eaLnBrk="1" hangingPunct="1">
              <a:lnSpc>
                <a:spcPct val="80000"/>
              </a:lnSpc>
              <a:buClr>
                <a:srgbClr val="09FF09"/>
              </a:buClr>
              <a:buFontTx/>
              <a:buAutoNum type="alphaLcPeriod"/>
            </a:pPr>
            <a:r>
              <a:rPr lang="id-ID" sz="1800" dirty="0" smtClean="0"/>
              <a:t>politik luar negeri;</a:t>
            </a:r>
            <a:endParaRPr lang="en-US" sz="1800" dirty="0" smtClean="0"/>
          </a:p>
          <a:p>
            <a:pPr marL="990600" lvl="1" indent="-533400" eaLnBrk="1" hangingPunct="1">
              <a:lnSpc>
                <a:spcPct val="80000"/>
              </a:lnSpc>
              <a:buClr>
                <a:srgbClr val="09FF09"/>
              </a:buClr>
              <a:buFontTx/>
              <a:buAutoNum type="alphaLcPeriod"/>
            </a:pPr>
            <a:r>
              <a:rPr lang="id-ID" sz="1800" dirty="0" smtClean="0"/>
              <a:t>pertahanan;</a:t>
            </a:r>
            <a:endParaRPr lang="en-US" sz="1800" dirty="0" smtClean="0"/>
          </a:p>
          <a:p>
            <a:pPr marL="990600" lvl="1" indent="-533400" eaLnBrk="1" hangingPunct="1">
              <a:lnSpc>
                <a:spcPct val="80000"/>
              </a:lnSpc>
              <a:buClr>
                <a:srgbClr val="09FF09"/>
              </a:buClr>
              <a:buFontTx/>
              <a:buAutoNum type="alphaLcPeriod"/>
            </a:pPr>
            <a:r>
              <a:rPr lang="id-ID" sz="1800" dirty="0" smtClean="0"/>
              <a:t>keamanan;</a:t>
            </a:r>
            <a:endParaRPr lang="en-US" sz="1800" dirty="0" smtClean="0"/>
          </a:p>
          <a:p>
            <a:pPr marL="990600" lvl="1" indent="-533400" eaLnBrk="1" hangingPunct="1">
              <a:lnSpc>
                <a:spcPct val="80000"/>
              </a:lnSpc>
              <a:buClr>
                <a:srgbClr val="09FF09"/>
              </a:buClr>
              <a:buFontTx/>
              <a:buAutoNum type="alphaLcPeriod"/>
            </a:pPr>
            <a:r>
              <a:rPr lang="id-ID" sz="1800" dirty="0" smtClean="0"/>
              <a:t>yustisi;</a:t>
            </a:r>
            <a:endParaRPr lang="en-US" sz="1800" dirty="0" smtClean="0"/>
          </a:p>
          <a:p>
            <a:pPr marL="990600" lvl="1" indent="-533400" eaLnBrk="1" hangingPunct="1">
              <a:lnSpc>
                <a:spcPct val="80000"/>
              </a:lnSpc>
              <a:buClr>
                <a:srgbClr val="09FF09"/>
              </a:buClr>
              <a:buFontTx/>
              <a:buAutoNum type="alphaLcPeriod"/>
            </a:pPr>
            <a:r>
              <a:rPr lang="id-ID" sz="1800" dirty="0" smtClean="0"/>
              <a:t>moneter dan fiskal nasional;  dan</a:t>
            </a:r>
            <a:endParaRPr lang="en-US" sz="1800" dirty="0" smtClean="0"/>
          </a:p>
          <a:p>
            <a:pPr marL="990600" lvl="1" indent="-533400" eaLnBrk="1" hangingPunct="1">
              <a:lnSpc>
                <a:spcPct val="80000"/>
              </a:lnSpc>
              <a:buClr>
                <a:srgbClr val="09FF09"/>
              </a:buClr>
              <a:buFontTx/>
              <a:buAutoNum type="alphaLcPeriod"/>
            </a:pPr>
            <a:r>
              <a:rPr lang="id-ID" sz="1800" dirty="0" smtClean="0"/>
              <a:t>Agama</a:t>
            </a:r>
            <a:r>
              <a:rPr lang="en-US" sz="1800" dirty="0" smtClean="0"/>
              <a:t>.</a:t>
            </a:r>
          </a:p>
        </p:txBody>
      </p:sp>
    </p:spTree>
    <p:extLst>
      <p:ext uri="{BB962C8B-B14F-4D97-AF65-F5344CB8AC3E}">
        <p14:creationId xmlns:p14="http://schemas.microsoft.com/office/powerpoint/2010/main" val="397290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urusan pemerintahan..</a:t>
            </a:r>
          </a:p>
        </p:txBody>
      </p:sp>
      <p:sp>
        <p:nvSpPr>
          <p:cNvPr id="22531" name="Rectangle 3"/>
          <p:cNvSpPr>
            <a:spLocks noGrp="1" noChangeArrowheads="1"/>
          </p:cNvSpPr>
          <p:nvPr>
            <p:ph type="body" idx="1"/>
          </p:nvPr>
        </p:nvSpPr>
        <p:spPr>
          <a:xfrm>
            <a:off x="838200" y="1676400"/>
            <a:ext cx="7924800" cy="4876800"/>
          </a:xfrm>
        </p:spPr>
        <p:txBody>
          <a:bodyPr/>
          <a:lstStyle/>
          <a:p>
            <a:pPr marL="609600" indent="-609600" eaLnBrk="1" hangingPunct="1">
              <a:lnSpc>
                <a:spcPct val="80000"/>
              </a:lnSpc>
            </a:pPr>
            <a:r>
              <a:rPr lang="id-ID" sz="2400" dirty="0" smtClean="0"/>
              <a:t>Dalam menyelenggarakan urusan pemerintahan</a:t>
            </a:r>
            <a:r>
              <a:rPr lang="en-US" sz="2400" dirty="0" smtClean="0"/>
              <a:t> yang </a:t>
            </a:r>
            <a:r>
              <a:rPr lang="en-US" sz="2400" dirty="0" err="1" smtClean="0"/>
              <a:t>menjadi</a:t>
            </a:r>
            <a:r>
              <a:rPr lang="en-US" sz="2400" dirty="0" smtClean="0"/>
              <a:t> </a:t>
            </a:r>
            <a:r>
              <a:rPr lang="en-US" sz="2400" dirty="0" err="1" smtClean="0"/>
              <a:t>urusannya</a:t>
            </a:r>
            <a:r>
              <a:rPr lang="en-US" sz="2400" dirty="0" smtClean="0"/>
              <a:t>, </a:t>
            </a:r>
            <a:r>
              <a:rPr lang="id-ID" sz="2400" dirty="0" smtClean="0"/>
              <a:t>Pemerintah menyelenggarakan sendiri atau dapat melimpahkan sebagian urusan pemerintahan kepada perangkat Pemerintah atau wakil Pemerintah di daerah atau dapat menugaskan kepada pemerintahan daerah dan/atau pemerintahan desa.</a:t>
            </a:r>
            <a:endParaRPr lang="en-US" sz="2400" dirty="0" smtClean="0"/>
          </a:p>
          <a:p>
            <a:pPr marL="609600" indent="-609600" eaLnBrk="1" hangingPunct="1">
              <a:lnSpc>
                <a:spcPct val="80000"/>
              </a:lnSpc>
            </a:pPr>
            <a:r>
              <a:rPr lang="id-ID" sz="2400" dirty="0" smtClean="0"/>
              <a:t>Dalam urusan pemerintahan yang menjadi kewenangan Pemerintah di luar urusan pemerintahan</a:t>
            </a:r>
            <a:r>
              <a:rPr lang="en-US" sz="2400" dirty="0" smtClean="0"/>
              <a:t>, </a:t>
            </a:r>
            <a:r>
              <a:rPr lang="id-ID" sz="2400" dirty="0" smtClean="0"/>
              <a:t>Pemerintah dapat: </a:t>
            </a:r>
          </a:p>
          <a:p>
            <a:pPr marL="1371600" lvl="2" indent="-457200" eaLnBrk="1" hangingPunct="1">
              <a:lnSpc>
                <a:spcPct val="80000"/>
              </a:lnSpc>
              <a:buClr>
                <a:srgbClr val="3BFF3B"/>
              </a:buClr>
              <a:buFontTx/>
              <a:buAutoNum type="alphaLcPeriod"/>
            </a:pPr>
            <a:r>
              <a:rPr lang="id-ID" sz="1800" dirty="0" smtClean="0"/>
              <a:t>menyelenggarakan sendiri sebagian urusan pemerintahan;</a:t>
            </a:r>
            <a:endParaRPr lang="en-US" sz="1800" dirty="0" smtClean="0"/>
          </a:p>
          <a:p>
            <a:pPr marL="1371600" lvl="2" indent="-457200" eaLnBrk="1" hangingPunct="1">
              <a:lnSpc>
                <a:spcPct val="80000"/>
              </a:lnSpc>
              <a:buClr>
                <a:srgbClr val="3BFF3B"/>
              </a:buClr>
              <a:buFontTx/>
              <a:buAutoNum type="alphaLcPeriod"/>
            </a:pPr>
            <a:r>
              <a:rPr lang="id-ID" sz="1800" dirty="0" smtClean="0"/>
              <a:t>melimpahkan sebagian urusan pemerintahan kepada Gubernur selaku wakil Pemerintah; atau</a:t>
            </a:r>
            <a:endParaRPr lang="en-US" sz="1800" dirty="0" smtClean="0"/>
          </a:p>
          <a:p>
            <a:pPr marL="1371600" lvl="2" indent="-457200" eaLnBrk="1" hangingPunct="1">
              <a:lnSpc>
                <a:spcPct val="80000"/>
              </a:lnSpc>
              <a:buClr>
                <a:srgbClr val="3BFF3B"/>
              </a:buClr>
              <a:buFontTx/>
              <a:buAutoNum type="alphaLcPeriod"/>
            </a:pPr>
            <a:r>
              <a:rPr lang="id-ID" sz="1800" dirty="0" smtClean="0"/>
              <a:t>menugaskan sebagian urusan kepada pemerintahan daerah dan/atau pemerintahan desa berdasarkan asas tugas pembantuan.</a:t>
            </a:r>
            <a:endParaRPr lang="en-US" sz="1800" dirty="0" smtClean="0"/>
          </a:p>
        </p:txBody>
      </p:sp>
    </p:spTree>
    <p:extLst>
      <p:ext uri="{BB962C8B-B14F-4D97-AF65-F5344CB8AC3E}">
        <p14:creationId xmlns:p14="http://schemas.microsoft.com/office/powerpoint/2010/main" val="4004938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urusan pemerintahan…</a:t>
            </a:r>
          </a:p>
        </p:txBody>
      </p:sp>
      <p:sp>
        <p:nvSpPr>
          <p:cNvPr id="23555" name="Rectangle 3"/>
          <p:cNvSpPr>
            <a:spLocks noGrp="1" noChangeArrowheads="1"/>
          </p:cNvSpPr>
          <p:nvPr>
            <p:ph type="body" idx="1"/>
          </p:nvPr>
        </p:nvSpPr>
        <p:spPr>
          <a:xfrm>
            <a:off x="457200" y="1600200"/>
            <a:ext cx="8229600" cy="4800600"/>
          </a:xfrm>
        </p:spPr>
        <p:txBody>
          <a:bodyPr/>
          <a:lstStyle/>
          <a:p>
            <a:pPr>
              <a:lnSpc>
                <a:spcPct val="80000"/>
              </a:lnSpc>
            </a:pPr>
            <a:r>
              <a:rPr lang="id-ID" dirty="0" smtClean="0"/>
              <a:t>Penyelenggaraan urusan pemerintahan dibagi berdasarkan kriteria eksternalitas, akuntabilitas, dan efisiensi dengan memperhatikan keserasian hubungan antar susunan pemerintahan.</a:t>
            </a:r>
            <a:endParaRPr lang="en-US" dirty="0" smtClean="0"/>
          </a:p>
          <a:p>
            <a:pPr algn="ctr" eaLnBrk="1" hangingPunct="1">
              <a:lnSpc>
                <a:spcPct val="80000"/>
              </a:lnSpc>
              <a:buFontTx/>
              <a:buNone/>
            </a:pPr>
            <a:endParaRPr lang="en-US" dirty="0" smtClean="0"/>
          </a:p>
          <a:p>
            <a:pPr eaLnBrk="1" hangingPunct="1">
              <a:lnSpc>
                <a:spcPct val="80000"/>
              </a:lnSpc>
            </a:pPr>
            <a:r>
              <a:rPr lang="id-ID" dirty="0" smtClean="0"/>
              <a:t>“kriteria  eksternalitas” adalah penyelenggara suatu urusan pemerintahan ditentukan berdasarkan luas, besaran, dan jangkauan dampak yang timbul akibat penyelenggaraan suatu urusan pemerintahan.</a:t>
            </a:r>
            <a:endParaRPr lang="en-US" dirty="0" smtClean="0"/>
          </a:p>
          <a:p>
            <a:pPr eaLnBrk="1" hangingPunct="1">
              <a:lnSpc>
                <a:spcPct val="80000"/>
              </a:lnSpc>
              <a:buFontTx/>
              <a:buNone/>
            </a:pPr>
            <a:endParaRPr lang="en-US" sz="2000" dirty="0" smtClean="0"/>
          </a:p>
        </p:txBody>
      </p:sp>
    </p:spTree>
    <p:extLst>
      <p:ext uri="{BB962C8B-B14F-4D97-AF65-F5344CB8AC3E}">
        <p14:creationId xmlns:p14="http://schemas.microsoft.com/office/powerpoint/2010/main" val="2368266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pPr>
              <a:lnSpc>
                <a:spcPct val="80000"/>
              </a:lnSpc>
            </a:pPr>
            <a:r>
              <a:rPr lang="id-ID" dirty="0" smtClean="0"/>
              <a:t>“kriteria akuntabilitas” adalah penanggungjawab penyelenggaraan suatu urusan pemerintahan ditentukan berdasarkan kedekatannya dengan luas, besaran, dan jangkauan dampak yang ditimbulkan oleh penyelenggaraan suatu urusan pemerintahan.</a:t>
            </a:r>
            <a:endParaRPr lang="en-US" dirty="0" smtClean="0"/>
          </a:p>
          <a:p>
            <a:pPr>
              <a:lnSpc>
                <a:spcPct val="80000"/>
              </a:lnSpc>
              <a:buNone/>
            </a:pPr>
            <a:endParaRPr lang="en-US" dirty="0" smtClean="0"/>
          </a:p>
          <a:p>
            <a:pPr>
              <a:lnSpc>
                <a:spcPct val="80000"/>
              </a:lnSpc>
            </a:pPr>
            <a:r>
              <a:rPr lang="id-ID" dirty="0" smtClean="0"/>
              <a:t>“kriteria efisiensi” adalah penyelenggara suatu urusan pemerintahan ditentukan berdasarkan perbandingan tingkat daya guna yang paling tinggi yang dapat diperoleh.</a:t>
            </a:r>
            <a:endParaRPr lang="en-US" dirty="0" smtClean="0"/>
          </a:p>
          <a:p>
            <a:endParaRPr lang="id-ID" dirty="0"/>
          </a:p>
        </p:txBody>
      </p:sp>
    </p:spTree>
    <p:extLst>
      <p:ext uri="{BB962C8B-B14F-4D97-AF65-F5344CB8AC3E}">
        <p14:creationId xmlns:p14="http://schemas.microsoft.com/office/powerpoint/2010/main" val="3968935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1080</Words>
  <Application>Microsoft Office PowerPoint</Application>
  <PresentationFormat>On-screen Show (4:3)</PresentationFormat>
  <Paragraphs>81</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PEMERINTAH DAERAH DAN URUSANNYA</vt:lpstr>
      <vt:lpstr>PENYELENGGARAAN PEMERINTAHAN DI DAERAH</vt:lpstr>
      <vt:lpstr>Istilah-Istilah dalam  Peraturan PEMERINTAHAN DAERAH </vt:lpstr>
      <vt:lpstr>Pemerintahan Daerah</vt:lpstr>
      <vt:lpstr>Urusan Pemerintahan</vt:lpstr>
      <vt:lpstr>PEMBAGIAN URUSAN PEMERINTAHAN</vt:lpstr>
      <vt:lpstr>urusan pemerintahan..</vt:lpstr>
      <vt:lpstr>urusan pemerintahan…</vt:lpstr>
      <vt:lpstr>PowerPoint Presentation</vt:lpstr>
      <vt:lpstr>urusan pemerintahan…</vt:lpstr>
      <vt:lpstr>urusan pemerintahan wajib</vt:lpstr>
      <vt:lpstr>Urusan Pilihan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PEMERINTAH DAERAH DAN URUSANNYA</dc:title>
  <dc:creator>PASCA</dc:creator>
  <cp:lastModifiedBy>PASCA</cp:lastModifiedBy>
  <cp:revision>5</cp:revision>
  <dcterms:created xsi:type="dcterms:W3CDTF">2020-03-11T02:13:51Z</dcterms:created>
  <dcterms:modified xsi:type="dcterms:W3CDTF">2020-03-12T09:31:24Z</dcterms:modified>
</cp:coreProperties>
</file>