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9F41F-0B71-4CF1-9C22-F8FD6CFB3DD2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32771" name="Picture 4" descr="g04111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762000"/>
            <a:ext cx="4672013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5334000" y="3200400"/>
            <a:ext cx="35067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FFFF00"/>
                </a:solidFill>
              </a:rPr>
              <a:t>METODA</a:t>
            </a:r>
          </a:p>
          <a:p>
            <a:r>
              <a:rPr lang="en-US" sz="4400" b="1">
                <a:solidFill>
                  <a:srgbClr val="FFFF00"/>
                </a:solidFill>
              </a:rPr>
              <a:t>PENELITIAN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PENYUSUNAN INSTRUMEN</a:t>
            </a:r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</p:txBody>
      </p:sp>
      <p:sp>
        <p:nvSpPr>
          <p:cNvPr id="41987" name="Rectangle 6"/>
          <p:cNvSpPr>
            <a:spLocks noChangeArrowheads="1"/>
          </p:cNvSpPr>
          <p:nvPr/>
        </p:nvSpPr>
        <p:spPr bwMode="auto">
          <a:xfrm>
            <a:off x="381000" y="1295400"/>
            <a:ext cx="85344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PERTANYAAN </a:t>
            </a:r>
            <a:r>
              <a:rPr lang="en-US" sz="2400" b="1" dirty="0" smtClean="0">
                <a:solidFill>
                  <a:srgbClr val="C00000"/>
                </a:solidFill>
              </a:rPr>
              <a:t>TERBUKA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pPr lvl="2"/>
            <a:r>
              <a:rPr lang="en-US" sz="2400" b="1" dirty="0" err="1"/>
              <a:t>Isian</a:t>
            </a:r>
            <a:r>
              <a:rPr lang="en-US" sz="2400" b="1" dirty="0"/>
              <a:t> (</a:t>
            </a:r>
            <a:r>
              <a:rPr lang="en-US" sz="2400" b="1" dirty="0" err="1"/>
              <a:t>Angka</a:t>
            </a:r>
            <a:r>
              <a:rPr lang="en-US" sz="2400" b="1" dirty="0"/>
              <a:t>, </a:t>
            </a:r>
            <a:r>
              <a:rPr lang="en-US" sz="2400" b="1" dirty="0" err="1"/>
              <a:t>Narasi</a:t>
            </a:r>
            <a:r>
              <a:rPr lang="en-US" sz="2400" b="1" dirty="0"/>
              <a:t>)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>
                <a:solidFill>
                  <a:srgbClr val="C00000"/>
                </a:solidFill>
              </a:rPr>
              <a:t>PERTANYAAN TERTUTUP</a:t>
            </a:r>
          </a:p>
          <a:p>
            <a:pPr lvl="2"/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alternatif</a:t>
            </a:r>
            <a:r>
              <a:rPr lang="en-US" sz="2400" b="1" dirty="0"/>
              <a:t> </a:t>
            </a:r>
            <a:r>
              <a:rPr lang="en-US" sz="2400" b="1" dirty="0" err="1"/>
              <a:t>jawaban</a:t>
            </a:r>
            <a:r>
              <a:rPr lang="en-US" sz="2400" b="1" dirty="0"/>
              <a:t> </a:t>
            </a:r>
          </a:p>
          <a:p>
            <a:pPr lvl="2"/>
            <a:r>
              <a:rPr lang="en-US" sz="2400" b="1" dirty="0"/>
              <a:t>(</a:t>
            </a:r>
            <a:r>
              <a:rPr lang="en-US" sz="2400" b="1" dirty="0" err="1"/>
              <a:t>ya</a:t>
            </a:r>
            <a:r>
              <a:rPr lang="en-US" sz="2400" b="1" dirty="0"/>
              <a:t>/</a:t>
            </a:r>
            <a:r>
              <a:rPr lang="en-US" sz="2400" b="1" dirty="0" err="1"/>
              <a:t>tidak</a:t>
            </a:r>
            <a:r>
              <a:rPr lang="en-US" sz="2400" b="1" dirty="0"/>
              <a:t>, </a:t>
            </a:r>
            <a:r>
              <a:rPr lang="en-US" sz="2400" b="1" dirty="0" err="1"/>
              <a:t>Benar</a:t>
            </a:r>
            <a:r>
              <a:rPr lang="en-US" sz="2400" b="1" dirty="0"/>
              <a:t>/</a:t>
            </a:r>
            <a:r>
              <a:rPr lang="en-US" sz="2400" b="1" dirty="0" err="1"/>
              <a:t>salah</a:t>
            </a:r>
            <a:r>
              <a:rPr lang="en-US" sz="2400" b="1" dirty="0"/>
              <a:t>, </a:t>
            </a:r>
            <a:r>
              <a:rPr lang="en-US" sz="2400" b="1" dirty="0" err="1"/>
              <a:t>Pilihan</a:t>
            </a:r>
            <a:r>
              <a:rPr lang="en-US" sz="2400" b="1" dirty="0"/>
              <a:t> </a:t>
            </a:r>
            <a:r>
              <a:rPr lang="en-US" sz="2400" b="1" dirty="0" err="1"/>
              <a:t>Ganda</a:t>
            </a:r>
            <a:r>
              <a:rPr lang="en-US" sz="2400" b="1" dirty="0"/>
              <a:t>, </a:t>
            </a:r>
            <a:r>
              <a:rPr lang="en-US" sz="2400" b="1" dirty="0" err="1"/>
              <a:t>Pasangan</a:t>
            </a:r>
            <a:r>
              <a:rPr lang="en-US" sz="2400" b="1" dirty="0"/>
              <a:t>)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/>
              <a:t>Model </a:t>
            </a:r>
            <a:r>
              <a:rPr lang="en-US" sz="2400" b="1" dirty="0" err="1"/>
              <a:t>Likert</a:t>
            </a:r>
            <a:r>
              <a:rPr lang="en-US" sz="2400" b="1" dirty="0"/>
              <a:t>, Model </a:t>
            </a:r>
            <a:r>
              <a:rPr lang="en-US" sz="2400" b="1" dirty="0" err="1"/>
              <a:t>Bogardus</a:t>
            </a:r>
            <a:r>
              <a:rPr lang="en-US" sz="2400" b="1" dirty="0"/>
              <a:t>, Model </a:t>
            </a:r>
            <a:r>
              <a:rPr lang="en-US" sz="2400" b="1" dirty="0" err="1"/>
              <a:t>Thurstone</a:t>
            </a:r>
            <a:endParaRPr lang="en-US" sz="2400" b="1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dirty="0" smtClean="0"/>
              <a:t> </a:t>
            </a:r>
            <a:endParaRPr lang="id-ID" altLang="en-US" dirty="0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2379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 altLang="en-US"/>
          </a:p>
        </p:txBody>
      </p:sp>
      <p:graphicFrame>
        <p:nvGraphicFramePr>
          <p:cNvPr id="4506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2832"/>
              </p:ext>
            </p:extLst>
          </p:nvPr>
        </p:nvGraphicFramePr>
        <p:xfrm>
          <a:off x="785786" y="1219200"/>
          <a:ext cx="6929486" cy="2286000"/>
        </p:xfrm>
        <a:graphic>
          <a:graphicData uri="http://schemas.openxmlformats.org/drawingml/2006/table">
            <a:tbl>
              <a:tblPr/>
              <a:tblGrid>
                <a:gridCol w="2804167"/>
                <a:gridCol w="822439"/>
                <a:gridCol w="824627"/>
                <a:gridCol w="826814"/>
                <a:gridCol w="824625"/>
                <a:gridCol w="826814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Pernyataan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Rg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Pestisida itu sangat </a:t>
                      </a:r>
                      <a:r>
                        <a:rPr kumimoji="0" lang="fi-FI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berbahaya bagi manusia, tapi asumsi petani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Tanpa pestisida, tak mungkin panen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Padahal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bertani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secara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organik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lebih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menguntungkan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3035" name="Rectangle 80"/>
          <p:cNvSpPr>
            <a:spLocks noChangeArrowheads="1"/>
          </p:cNvSpPr>
          <p:nvPr/>
        </p:nvSpPr>
        <p:spPr bwMode="auto">
          <a:xfrm>
            <a:off x="1842848" y="3548390"/>
            <a:ext cx="5269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altLang="en-US" sz="1200" dirty="0">
                <a:cs typeface="Times New Roman" pitchFamily="18" charset="0"/>
              </a:rPr>
              <a:t>  </a:t>
            </a:r>
            <a:r>
              <a:rPr lang="en-US" altLang="en-US" sz="1400" b="1" dirty="0" err="1">
                <a:cs typeface="Times New Roman" pitchFamily="18" charset="0"/>
              </a:rPr>
              <a:t>Ss</a:t>
            </a:r>
            <a:r>
              <a:rPr lang="en-US" altLang="en-US" sz="1400" b="1" dirty="0">
                <a:cs typeface="Times New Roman" pitchFamily="18" charset="0"/>
              </a:rPr>
              <a:t> – </a:t>
            </a:r>
            <a:r>
              <a:rPr lang="en-US" altLang="en-US" sz="1400" b="1" dirty="0" err="1">
                <a:cs typeface="Times New Roman" pitchFamily="18" charset="0"/>
              </a:rPr>
              <a:t>Sangat</a:t>
            </a:r>
            <a:r>
              <a:rPr lang="en-US" altLang="en-US" sz="1400" b="1" dirty="0">
                <a:cs typeface="Times New Roman" pitchFamily="18" charset="0"/>
              </a:rPr>
              <a:t> </a:t>
            </a:r>
            <a:r>
              <a:rPr lang="en-US" altLang="en-US" sz="1400" b="1" dirty="0" err="1">
                <a:cs typeface="Times New Roman" pitchFamily="18" charset="0"/>
              </a:rPr>
              <a:t>Setuju</a:t>
            </a:r>
            <a:r>
              <a:rPr lang="en-US" altLang="en-US" sz="1400" b="1" dirty="0">
                <a:cs typeface="Times New Roman" pitchFamily="18" charset="0"/>
              </a:rPr>
              <a:t>        </a:t>
            </a:r>
            <a:r>
              <a:rPr lang="en-US" altLang="en-US" sz="1400" b="1" dirty="0" err="1">
                <a:cs typeface="Times New Roman" pitchFamily="18" charset="0"/>
              </a:rPr>
              <a:t>Rg</a:t>
            </a:r>
            <a:r>
              <a:rPr lang="en-US" altLang="en-US" sz="1400" b="1" dirty="0">
                <a:cs typeface="Times New Roman" pitchFamily="18" charset="0"/>
              </a:rPr>
              <a:t> – Ragu-</a:t>
            </a:r>
            <a:r>
              <a:rPr lang="en-US" altLang="en-US" sz="1400" b="1" dirty="0" err="1">
                <a:cs typeface="Times New Roman" pitchFamily="18" charset="0"/>
              </a:rPr>
              <a:t>ragu</a:t>
            </a:r>
            <a:r>
              <a:rPr lang="en-US" altLang="en-US" sz="1400" b="1" dirty="0">
                <a:cs typeface="Times New Roman" pitchFamily="18" charset="0"/>
              </a:rPr>
              <a:t>         </a:t>
            </a:r>
            <a:r>
              <a:rPr lang="en-US" altLang="en-US" sz="1400" b="1" dirty="0" err="1">
                <a:cs typeface="Times New Roman" pitchFamily="18" charset="0"/>
              </a:rPr>
              <a:t>Ts</a:t>
            </a:r>
            <a:r>
              <a:rPr lang="en-US" altLang="en-US" sz="1400" b="1" dirty="0">
                <a:cs typeface="Times New Roman" pitchFamily="18" charset="0"/>
              </a:rPr>
              <a:t>    -  </a:t>
            </a:r>
            <a:r>
              <a:rPr lang="en-US" altLang="en-US" sz="1400" b="1" dirty="0" err="1">
                <a:cs typeface="Times New Roman" pitchFamily="18" charset="0"/>
              </a:rPr>
              <a:t>Tidak</a:t>
            </a:r>
            <a:r>
              <a:rPr lang="en-US" altLang="en-US" sz="1400" b="1" dirty="0">
                <a:cs typeface="Times New Roman" pitchFamily="18" charset="0"/>
              </a:rPr>
              <a:t> </a:t>
            </a:r>
            <a:r>
              <a:rPr lang="en-US" altLang="en-US" sz="1400" b="1" dirty="0" err="1">
                <a:cs typeface="Times New Roman" pitchFamily="18" charset="0"/>
              </a:rPr>
              <a:t>Setuju</a:t>
            </a:r>
            <a:r>
              <a:rPr lang="en-US" altLang="en-US" sz="1400" b="1" dirty="0">
                <a:cs typeface="Times New Roman" pitchFamily="18" charset="0"/>
              </a:rPr>
              <a:t>    </a:t>
            </a:r>
          </a:p>
          <a:p>
            <a:pPr algn="just" eaLnBrk="0" hangingPunct="0"/>
            <a:r>
              <a:rPr lang="en-US" altLang="en-US" sz="1400" b="1" dirty="0">
                <a:cs typeface="Times New Roman" pitchFamily="18" charset="0"/>
              </a:rPr>
              <a:t>  </a:t>
            </a:r>
            <a:r>
              <a:rPr lang="sv-SE" altLang="en-US" sz="1400" b="1" dirty="0">
                <a:cs typeface="Times New Roman" pitchFamily="18" charset="0"/>
              </a:rPr>
              <a:t>S   -  Setuju                                                        STs  -   Sangat Tidak Setuju</a:t>
            </a:r>
          </a:p>
        </p:txBody>
      </p:sp>
      <p:sp>
        <p:nvSpPr>
          <p:cNvPr id="43036" name="Rectangle 81"/>
          <p:cNvSpPr>
            <a:spLocks noChangeArrowheads="1"/>
          </p:cNvSpPr>
          <p:nvPr/>
        </p:nvSpPr>
        <p:spPr bwMode="auto">
          <a:xfrm>
            <a:off x="457200" y="4467225"/>
            <a:ext cx="403860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79425" algn="l"/>
              </a:tabLst>
            </a:pPr>
            <a:r>
              <a:rPr lang="en-US" sz="2000" b="1" dirty="0">
                <a:solidFill>
                  <a:srgbClr val="FF0000"/>
                </a:solidFill>
              </a:rPr>
              <a:t>SKALA BOGARDUS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Cita-cita</a:t>
            </a:r>
            <a:r>
              <a:rPr lang="en-US" b="1" dirty="0"/>
              <a:t> </a:t>
            </a:r>
            <a:r>
              <a:rPr lang="en-US" b="1" dirty="0" err="1"/>
              <a:t>sejak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,        </a:t>
            </a:r>
            <a:r>
              <a:rPr lang="en-US" b="1" dirty="0" smtClean="0"/>
              <a:t> </a:t>
            </a:r>
            <a:r>
              <a:rPr lang="en-US" b="1" dirty="0" err="1" smtClean="0"/>
              <a:t>Skor</a:t>
            </a:r>
            <a:r>
              <a:rPr lang="en-US" b="1" dirty="0"/>
              <a:t>, 5.</a:t>
            </a:r>
          </a:p>
          <a:p>
            <a:pPr>
              <a:tabLst>
                <a:tab pos="479425" algn="l"/>
              </a:tabLst>
            </a:pPr>
            <a:r>
              <a:rPr lang="en-US" b="1" dirty="0"/>
              <a:t>Paling </a:t>
            </a:r>
            <a:r>
              <a:rPr lang="en-US" b="1" dirty="0" err="1"/>
              <a:t>menjanjika</a:t>
            </a:r>
            <a:r>
              <a:rPr lang="en-US" b="1"/>
              <a:t>,          </a:t>
            </a:r>
            <a:r>
              <a:rPr lang="en-US" b="1" smtClean="0"/>
              <a:t> </a:t>
            </a:r>
            <a:r>
              <a:rPr lang="en-US" b="1" smtClean="0"/>
              <a:t> Skor</a:t>
            </a:r>
            <a:r>
              <a:rPr lang="en-US" b="1" dirty="0"/>
              <a:t>, 4.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Terpengaruh</a:t>
            </a:r>
            <a:r>
              <a:rPr lang="en-US" b="1" dirty="0"/>
              <a:t> </a:t>
            </a:r>
            <a:r>
              <a:rPr lang="en-US" b="1" dirty="0" err="1"/>
              <a:t>teman</a:t>
            </a:r>
            <a:r>
              <a:rPr lang="en-US" b="1" dirty="0"/>
              <a:t>,        </a:t>
            </a:r>
            <a:r>
              <a:rPr lang="en-US" b="1" dirty="0" err="1"/>
              <a:t>Skor</a:t>
            </a:r>
            <a:r>
              <a:rPr lang="en-US" b="1" dirty="0"/>
              <a:t>, 3.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Disuruh</a:t>
            </a:r>
            <a:r>
              <a:rPr lang="en-US" b="1" dirty="0"/>
              <a:t> </a:t>
            </a:r>
            <a:r>
              <a:rPr lang="en-US" b="1" dirty="0" err="1"/>
              <a:t>orang-tua</a:t>
            </a:r>
            <a:r>
              <a:rPr lang="en-US" b="1" dirty="0"/>
              <a:t>,           </a:t>
            </a:r>
            <a:r>
              <a:rPr lang="en-US" b="1" dirty="0" err="1"/>
              <a:t>Skor</a:t>
            </a:r>
            <a:r>
              <a:rPr lang="en-US" b="1" dirty="0"/>
              <a:t>, 2.</a:t>
            </a:r>
          </a:p>
          <a:p>
            <a:pPr>
              <a:tabLst>
                <a:tab pos="479425" algn="l"/>
              </a:tabLst>
            </a:pPr>
            <a:r>
              <a:rPr lang="en-US" b="1" dirty="0"/>
              <a:t>Dari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menganggur</a:t>
            </a:r>
            <a:r>
              <a:rPr lang="en-US" b="1" dirty="0"/>
              <a:t>,   </a:t>
            </a:r>
            <a:r>
              <a:rPr lang="en-US" b="1" dirty="0" err="1"/>
              <a:t>Skor</a:t>
            </a:r>
            <a:r>
              <a:rPr lang="en-US" b="1" dirty="0"/>
              <a:t>, 1.</a:t>
            </a:r>
          </a:p>
        </p:txBody>
      </p:sp>
      <p:sp>
        <p:nvSpPr>
          <p:cNvPr id="43037" name="Rectangle 82"/>
          <p:cNvSpPr>
            <a:spLocks noChangeArrowheads="1"/>
          </p:cNvSpPr>
          <p:nvPr/>
        </p:nvSpPr>
        <p:spPr bwMode="auto">
          <a:xfrm>
            <a:off x="4876800" y="4495800"/>
            <a:ext cx="388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FF0000"/>
                </a:solidFill>
              </a:rPr>
              <a:t>SKALA THURSTONE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Demonstrasi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	      </a:t>
            </a:r>
            <a:r>
              <a:rPr lang="en-US" b="1" dirty="0" smtClean="0"/>
              <a:t>            (</a:t>
            </a:r>
            <a:r>
              <a:rPr lang="en-US" b="1" dirty="0"/>
              <a:t>4)	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Demonstrasi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 </a:t>
            </a:r>
            <a:r>
              <a:rPr lang="en-US" b="1" dirty="0" smtClean="0"/>
              <a:t>  </a:t>
            </a:r>
            <a:r>
              <a:rPr lang="en-US" b="1" dirty="0"/>
              <a:t>(5)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Tayangan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TV	</a:t>
            </a:r>
            <a:r>
              <a:rPr lang="en-US" b="1" dirty="0" smtClean="0"/>
              <a:t>                  </a:t>
            </a:r>
            <a:r>
              <a:rPr lang="en-US" b="1" dirty="0"/>
              <a:t>(2)	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Selebaran</a:t>
            </a:r>
            <a:r>
              <a:rPr lang="en-US" b="1" dirty="0"/>
              <a:t>   	     </a:t>
            </a:r>
            <a:r>
              <a:rPr lang="en-US" b="1" dirty="0" smtClean="0"/>
              <a:t>             </a:t>
            </a:r>
            <a:r>
              <a:rPr lang="en-US" b="1" dirty="0"/>
              <a:t>(1)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Kunjungan-lapang</a:t>
            </a:r>
            <a:r>
              <a:rPr lang="en-US" b="1" dirty="0"/>
              <a:t>	       </a:t>
            </a:r>
            <a:r>
              <a:rPr lang="en-US" b="1" dirty="0" smtClean="0"/>
              <a:t>           (</a:t>
            </a:r>
            <a:r>
              <a:rPr lang="en-US" b="1" dirty="0"/>
              <a:t>3)</a:t>
            </a:r>
            <a:r>
              <a:rPr lang="en-US" dirty="0"/>
              <a:t>	</a:t>
            </a:r>
          </a:p>
        </p:txBody>
      </p:sp>
      <p:sp>
        <p:nvSpPr>
          <p:cNvPr id="43038" name="Text Box 83"/>
          <p:cNvSpPr txBox="1">
            <a:spLocks noChangeArrowheads="1"/>
          </p:cNvSpPr>
          <p:nvPr/>
        </p:nvSpPr>
        <p:spPr bwMode="auto">
          <a:xfrm>
            <a:off x="793750" y="685799"/>
            <a:ext cx="16376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SKALA LIKERT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Group 2"/>
          <p:cNvGraphicFramePr>
            <a:graphicFrameLocks noGrp="1"/>
          </p:cNvGraphicFramePr>
          <p:nvPr/>
        </p:nvGraphicFramePr>
        <p:xfrm>
          <a:off x="838200" y="838200"/>
          <a:ext cx="7620000" cy="4625975"/>
        </p:xfrm>
        <a:graphic>
          <a:graphicData uri="http://schemas.openxmlformats.org/drawingml/2006/table">
            <a:tbl>
              <a:tblPr/>
              <a:tblGrid>
                <a:gridCol w="1450975"/>
                <a:gridCol w="1076325"/>
                <a:gridCol w="1808163"/>
                <a:gridCol w="1312862"/>
                <a:gridCol w="1971675"/>
              </a:tblGrid>
              <a:tr h="1120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Pengeluaran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Jumlah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Keterangan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50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Sarana Produksi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Tenaga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Lain-lain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44054" name="Rectangle 67"/>
          <p:cNvSpPr>
            <a:spLocks noChangeArrowheads="1"/>
          </p:cNvSpPr>
          <p:nvPr/>
        </p:nvSpPr>
        <p:spPr bwMode="auto">
          <a:xfrm>
            <a:off x="762000" y="5562600"/>
            <a:ext cx="2190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1600" b="1">
                <a:cs typeface="Times New Roman" pitchFamily="18" charset="0"/>
              </a:rPr>
              <a:t>Catatan:</a:t>
            </a:r>
            <a:r>
              <a:rPr lang="en-US" sz="1600">
                <a:cs typeface="Times New Roman" pitchFamily="18" charset="0"/>
              </a:rPr>
              <a:t> ......................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57737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660066"/>
                </a:solidFill>
              </a:rPr>
              <a:t>DESAIN PENELITIAN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76200" y="1219200"/>
            <a:ext cx="9417963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3333FF"/>
                </a:solidFill>
              </a:rPr>
              <a:t>DESKRIPTIF			 INFERENSIAL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3333FF"/>
                </a:solidFill>
              </a:rPr>
              <a:t>			</a:t>
            </a:r>
          </a:p>
          <a:p>
            <a:r>
              <a:rPr lang="en-US" sz="3200" b="1" dirty="0" err="1"/>
              <a:t>Eksploratif</a:t>
            </a:r>
            <a:r>
              <a:rPr lang="en-US" sz="3200" b="1" dirty="0"/>
              <a:t>			 </a:t>
            </a:r>
            <a:r>
              <a:rPr lang="en-US" sz="3200" b="1" dirty="0" smtClean="0"/>
              <a:t>          </a:t>
            </a:r>
            <a:r>
              <a:rPr lang="en-US" sz="3200" b="1" dirty="0" err="1" smtClean="0"/>
              <a:t>Korelasional</a:t>
            </a:r>
            <a:endParaRPr lang="en-US" sz="3200" b="1" dirty="0"/>
          </a:p>
          <a:p>
            <a:r>
              <a:rPr lang="en-US" sz="3200" b="1" dirty="0" err="1"/>
              <a:t>Eksplanatory</a:t>
            </a:r>
            <a:r>
              <a:rPr lang="en-US" sz="3200" b="1" dirty="0"/>
              <a:t>			 </a:t>
            </a:r>
            <a:r>
              <a:rPr lang="en-US" sz="3200" b="1" dirty="0" err="1"/>
              <a:t>Eksperimental</a:t>
            </a:r>
            <a:endParaRPr lang="en-US" sz="3200" b="1" dirty="0"/>
          </a:p>
          <a:p>
            <a:r>
              <a:rPr lang="en-US" sz="3200" b="1" dirty="0" err="1"/>
              <a:t>Historis</a:t>
            </a:r>
            <a:r>
              <a:rPr lang="en-US" sz="3200" b="1" dirty="0"/>
              <a:t> 				 </a:t>
            </a:r>
            <a:r>
              <a:rPr lang="en-US" sz="3200" b="1" dirty="0" err="1"/>
              <a:t>Survei</a:t>
            </a:r>
            <a:endParaRPr lang="en-US" sz="3200" b="1" dirty="0"/>
          </a:p>
          <a:p>
            <a:r>
              <a:rPr lang="en-US" sz="3200" b="1" dirty="0" err="1"/>
              <a:t>Survei</a:t>
            </a:r>
            <a:r>
              <a:rPr lang="en-US" sz="3200" b="1" dirty="0"/>
              <a:t>				 </a:t>
            </a:r>
            <a:r>
              <a:rPr lang="en-US" sz="3200" b="1" dirty="0" err="1"/>
              <a:t>Studi</a:t>
            </a:r>
            <a:r>
              <a:rPr lang="en-US" sz="3200" b="1" dirty="0"/>
              <a:t> </a:t>
            </a:r>
            <a:r>
              <a:rPr lang="en-US" sz="3200" b="1" dirty="0" err="1"/>
              <a:t>Kasus</a:t>
            </a:r>
            <a:endParaRPr lang="en-US" sz="3200" b="1" dirty="0"/>
          </a:p>
          <a:p>
            <a:r>
              <a:rPr lang="en-US" sz="3200" b="1" dirty="0" err="1"/>
              <a:t>Studi</a:t>
            </a:r>
            <a:r>
              <a:rPr lang="en-US" sz="3200" b="1" dirty="0"/>
              <a:t> </a:t>
            </a:r>
            <a:r>
              <a:rPr lang="en-US" sz="3200" b="1" dirty="0" err="1"/>
              <a:t>Kasus</a:t>
            </a:r>
            <a:endParaRPr lang="en-US" sz="3200" b="1" dirty="0"/>
          </a:p>
          <a:p>
            <a:endParaRPr lang="en-US" sz="3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INGAT!!</a:t>
            </a:r>
          </a:p>
          <a:p>
            <a:r>
              <a:rPr lang="en-US" sz="3200" b="1" dirty="0" err="1"/>
              <a:t>Hati-hati</a:t>
            </a:r>
            <a:r>
              <a:rPr lang="en-US" sz="3200" b="1" dirty="0"/>
              <a:t> dg </a:t>
            </a:r>
            <a:r>
              <a:rPr lang="en-US" sz="3200" b="1" dirty="0" err="1"/>
              <a:t>penerapan</a:t>
            </a:r>
            <a:r>
              <a:rPr lang="en-US" sz="3200" b="1" dirty="0"/>
              <a:t> EXPERIMENTAL </a:t>
            </a:r>
            <a:r>
              <a:rPr lang="en-US" sz="3200" b="1" dirty="0" err="1"/>
              <a:t>untuk</a:t>
            </a:r>
            <a:endParaRPr lang="en-US" sz="3200" b="1" dirty="0"/>
          </a:p>
          <a:p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Sosial</a:t>
            </a:r>
            <a:r>
              <a:rPr lang="en-US" sz="3200" b="1" dirty="0"/>
              <a:t> </a:t>
            </a:r>
            <a:r>
              <a:rPr lang="en-US" sz="3200" b="1" dirty="0">
                <a:sym typeface="Wingdings" pitchFamily="2" charset="2"/>
              </a:rPr>
              <a:t> Pseudo </a:t>
            </a:r>
            <a:r>
              <a:rPr lang="en-US" sz="3200" b="1" dirty="0" err="1">
                <a:sym typeface="Wingdings" pitchFamily="2" charset="2"/>
              </a:rPr>
              <a:t>Experimen</a:t>
            </a:r>
            <a:endParaRPr lang="en-US" sz="3200" b="1" dirty="0">
              <a:sym typeface="Wingdings" pitchFamily="2" charset="2"/>
            </a:endParaRPr>
          </a:p>
          <a:p>
            <a:r>
              <a:rPr lang="en-US" sz="3200" b="1" dirty="0">
                <a:sym typeface="Wingdings" pitchFamily="2" charset="2"/>
              </a:rPr>
              <a:t>                    Window Effect</a:t>
            </a:r>
            <a:endParaRPr lang="en-US" sz="3200" b="1" dirty="0"/>
          </a:p>
          <a:p>
            <a:endParaRPr lang="en-US" sz="3200" b="1" dirty="0"/>
          </a:p>
          <a:p>
            <a:endParaRPr lang="en-US" sz="3200" b="1" dirty="0">
              <a:solidFill>
                <a:srgbClr val="3333FF"/>
              </a:solidFill>
            </a:endParaRPr>
          </a:p>
          <a:p>
            <a:endParaRPr lang="en-US" sz="32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4"/>
          <p:cNvSpPr>
            <a:spLocks noChangeArrowheads="1"/>
          </p:cNvSpPr>
          <p:nvPr/>
        </p:nvSpPr>
        <p:spPr bwMode="auto">
          <a:xfrm>
            <a:off x="1676400" y="304800"/>
            <a:ext cx="5791200" cy="6172200"/>
          </a:xfrm>
          <a:prstGeom prst="ellips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19" name="Line 11"/>
          <p:cNvSpPr>
            <a:spLocks noChangeShapeType="1"/>
          </p:cNvSpPr>
          <p:nvPr/>
        </p:nvSpPr>
        <p:spPr bwMode="auto">
          <a:xfrm>
            <a:off x="4495800" y="304800"/>
            <a:ext cx="0" cy="617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0" name="Text Box 13"/>
          <p:cNvSpPr txBox="1">
            <a:spLocks noChangeArrowheads="1"/>
          </p:cNvSpPr>
          <p:nvPr/>
        </p:nvSpPr>
        <p:spPr bwMode="auto">
          <a:xfrm>
            <a:off x="1981200" y="1905000"/>
            <a:ext cx="2339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TEPAT,                      DAN TELITI</a:t>
            </a:r>
          </a:p>
        </p:txBody>
      </p:sp>
      <p:sp>
        <p:nvSpPr>
          <p:cNvPr id="34821" name="Line 14"/>
          <p:cNvSpPr>
            <a:spLocks noChangeShapeType="1"/>
          </p:cNvSpPr>
          <p:nvPr/>
        </p:nvSpPr>
        <p:spPr bwMode="auto">
          <a:xfrm>
            <a:off x="1676400" y="3352800"/>
            <a:ext cx="5791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2" name="Text Box 15"/>
          <p:cNvSpPr txBox="1">
            <a:spLocks noChangeArrowheads="1"/>
          </p:cNvSpPr>
          <p:nvPr/>
        </p:nvSpPr>
        <p:spPr bwMode="auto">
          <a:xfrm>
            <a:off x="4648200" y="1219200"/>
            <a:ext cx="2228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TEPAT, </a:t>
            </a:r>
          </a:p>
          <a:p>
            <a:pPr algn="ctr"/>
            <a:r>
              <a:rPr lang="en-US" b="1">
                <a:solidFill>
                  <a:srgbClr val="FF0000"/>
                </a:solidFill>
              </a:rPr>
              <a:t>TAPI TIDAK TELITI</a:t>
            </a:r>
          </a:p>
          <a:p>
            <a:pPr algn="ctr"/>
            <a:endParaRPr lang="en-US" b="1">
              <a:solidFill>
                <a:srgbClr val="FF0000"/>
              </a:solidFill>
            </a:endParaRPr>
          </a:p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4823" name="Text Box 16"/>
          <p:cNvSpPr txBox="1">
            <a:spLocks noChangeArrowheads="1"/>
          </p:cNvSpPr>
          <p:nvPr/>
        </p:nvSpPr>
        <p:spPr bwMode="auto">
          <a:xfrm>
            <a:off x="2355850" y="4159250"/>
            <a:ext cx="175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TIDAK TEPAT,</a:t>
            </a:r>
          </a:p>
          <a:p>
            <a:pPr algn="ctr"/>
            <a:r>
              <a:rPr lang="en-US" b="1"/>
              <a:t>TAPI TELITI</a:t>
            </a:r>
          </a:p>
        </p:txBody>
      </p:sp>
      <p:sp>
        <p:nvSpPr>
          <p:cNvPr id="34824" name="Text Box 17"/>
          <p:cNvSpPr txBox="1">
            <a:spLocks noChangeArrowheads="1"/>
          </p:cNvSpPr>
          <p:nvPr/>
        </p:nvSpPr>
        <p:spPr bwMode="auto">
          <a:xfrm>
            <a:off x="4632325" y="4159250"/>
            <a:ext cx="2203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TIDAK TEPAT</a:t>
            </a:r>
          </a:p>
          <a:p>
            <a:pPr algn="ctr"/>
            <a:r>
              <a:rPr lang="en-US" b="1"/>
              <a:t>DAN TIDAK TELITI</a:t>
            </a:r>
          </a:p>
        </p:txBody>
      </p:sp>
      <p:sp>
        <p:nvSpPr>
          <p:cNvPr id="34825" name="Text Box 18"/>
          <p:cNvSpPr txBox="1">
            <a:spLocks noChangeArrowheads="1"/>
          </p:cNvSpPr>
          <p:nvPr/>
        </p:nvSpPr>
        <p:spPr bwMode="auto">
          <a:xfrm>
            <a:off x="136525" y="15875"/>
            <a:ext cx="2328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PELUANG</a:t>
            </a:r>
          </a:p>
          <a:p>
            <a:r>
              <a:rPr lang="en-US" sz="3200" b="1">
                <a:solidFill>
                  <a:srgbClr val="FF0000"/>
                </a:solidFill>
              </a:rPr>
              <a:t>SAMPLING</a:t>
            </a:r>
          </a:p>
        </p:txBody>
      </p:sp>
      <p:sp>
        <p:nvSpPr>
          <p:cNvPr id="34826" name="AutoShape 19"/>
          <p:cNvSpPr>
            <a:spLocks noChangeArrowheads="1"/>
          </p:cNvSpPr>
          <p:nvPr/>
        </p:nvSpPr>
        <p:spPr bwMode="auto">
          <a:xfrm rot="-2107809">
            <a:off x="6172200" y="685800"/>
            <a:ext cx="1600200" cy="381000"/>
          </a:xfrm>
          <a:prstGeom prst="leftArrow">
            <a:avLst>
              <a:gd name="adj1" fmla="val 50000"/>
              <a:gd name="adj2" fmla="val 10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27" name="Text Box 20"/>
          <p:cNvSpPr txBox="1">
            <a:spLocks noChangeArrowheads="1"/>
          </p:cNvSpPr>
          <p:nvPr/>
        </p:nvSpPr>
        <p:spPr bwMode="auto">
          <a:xfrm>
            <a:off x="4565650" y="1752600"/>
            <a:ext cx="27495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00CC"/>
                </a:solidFill>
              </a:rPr>
              <a:t>semua keragaman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terwakili,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jumlah secukupnya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terkecil minimal (1)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sebaiknya proporsional</a:t>
            </a:r>
          </a:p>
          <a:p>
            <a:pPr algn="ctr"/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34828" name="AutoShape 21"/>
          <p:cNvSpPr>
            <a:spLocks noChangeArrowheads="1"/>
          </p:cNvSpPr>
          <p:nvPr/>
        </p:nvSpPr>
        <p:spPr bwMode="auto">
          <a:xfrm>
            <a:off x="304800" y="2133600"/>
            <a:ext cx="1828800" cy="381000"/>
          </a:xfrm>
          <a:prstGeom prst="rightArrow">
            <a:avLst>
              <a:gd name="adj1" fmla="val 50000"/>
              <a:gd name="adj2" fmla="val 1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29" name="Text Box 22"/>
          <p:cNvSpPr txBox="1">
            <a:spLocks noChangeArrowheads="1"/>
          </p:cNvSpPr>
          <p:nvPr/>
        </p:nvSpPr>
        <p:spPr bwMode="auto">
          <a:xfrm>
            <a:off x="365125" y="2474913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IDEAL</a:t>
            </a:r>
          </a:p>
        </p:txBody>
      </p:sp>
      <p:sp>
        <p:nvSpPr>
          <p:cNvPr id="34830" name="Text Box 23"/>
          <p:cNvSpPr txBox="1">
            <a:spLocks noChangeArrowheads="1"/>
          </p:cNvSpPr>
          <p:nvPr/>
        </p:nvSpPr>
        <p:spPr bwMode="auto">
          <a:xfrm>
            <a:off x="7010400" y="912813"/>
            <a:ext cx="16954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TERBAIK</a:t>
            </a:r>
          </a:p>
          <a:p>
            <a:r>
              <a:rPr lang="en-US" b="1"/>
              <a:t>YANG DAPAT</a:t>
            </a:r>
          </a:p>
          <a:p>
            <a:r>
              <a:rPr lang="en-US" b="1"/>
              <a:t>DILAKUKAN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143000" y="304800"/>
            <a:ext cx="6891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POPULASI DAN SAMPLE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762000" y="3200400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b="1" dirty="0"/>
          </a:p>
          <a:p>
            <a:r>
              <a:rPr lang="en-US" sz="2800" b="1" dirty="0"/>
              <a:t>ACAK/</a:t>
            </a:r>
          </a:p>
          <a:p>
            <a:r>
              <a:rPr lang="en-US" sz="2800" b="1" dirty="0"/>
              <a:t>PROBABILITY</a:t>
            </a:r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Sederhana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Berlapis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Bertingkat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Kelompok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Kelompok</a:t>
            </a:r>
            <a:r>
              <a:rPr lang="en-US" sz="2400" b="1" dirty="0"/>
              <a:t> </a:t>
            </a:r>
          </a:p>
          <a:p>
            <a:r>
              <a:rPr lang="en-US" sz="2400" b="1" dirty="0"/>
              <a:t>         </a:t>
            </a:r>
            <a:r>
              <a:rPr lang="en-US" sz="2400" b="1" dirty="0" err="1"/>
              <a:t>Banyak</a:t>
            </a:r>
            <a:r>
              <a:rPr lang="en-US" sz="2400" b="1" dirty="0"/>
              <a:t> </a:t>
            </a:r>
            <a:r>
              <a:rPr lang="en-US" sz="2400" b="1" dirty="0" err="1"/>
              <a:t>Tahap</a:t>
            </a:r>
            <a:endParaRPr lang="en-US" sz="2400" b="1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4648200" y="3352800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/>
              <a:t>PILIHAN/</a:t>
            </a:r>
          </a:p>
          <a:p>
            <a:r>
              <a:rPr lang="en-US" sz="2800" b="1" dirty="0"/>
              <a:t>NON PROBABILITY</a:t>
            </a:r>
          </a:p>
          <a:p>
            <a:r>
              <a:rPr lang="en-US" sz="2400" b="1" dirty="0"/>
              <a:t>Purposive</a:t>
            </a:r>
          </a:p>
          <a:p>
            <a:r>
              <a:rPr lang="en-US" sz="2400" b="1" dirty="0"/>
              <a:t>Area Sampling</a:t>
            </a:r>
          </a:p>
          <a:p>
            <a:r>
              <a:rPr lang="en-US" sz="2400" b="1" dirty="0"/>
              <a:t>Bola </a:t>
            </a:r>
            <a:r>
              <a:rPr lang="en-US" sz="2400" b="1" dirty="0" err="1"/>
              <a:t>Salju</a:t>
            </a:r>
            <a:r>
              <a:rPr lang="en-US" sz="2400" b="1" dirty="0"/>
              <a:t>/Snow Ball</a:t>
            </a:r>
          </a:p>
          <a:p>
            <a:r>
              <a:rPr lang="en-US" sz="2400" b="1" dirty="0"/>
              <a:t>Quota</a:t>
            </a:r>
          </a:p>
          <a:p>
            <a:r>
              <a:rPr lang="en-US" sz="2400" b="1" dirty="0" err="1"/>
              <a:t>Proporsional</a:t>
            </a:r>
            <a:endParaRPr lang="en-US" sz="2400" b="1" dirty="0"/>
          </a:p>
          <a:p>
            <a:endParaRPr lang="en-US" sz="2400" b="1" dirty="0">
              <a:solidFill>
                <a:srgbClr val="663300"/>
              </a:solidFill>
            </a:endParaRPr>
          </a:p>
          <a:p>
            <a:endParaRPr lang="en-US" b="1" dirty="0">
              <a:solidFill>
                <a:srgbClr val="663300"/>
              </a:solidFill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, 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066800" y="1371600"/>
            <a:ext cx="70866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dirty="0" err="1"/>
              <a:t>Populasi</a:t>
            </a:r>
            <a:r>
              <a:rPr lang="en-US" sz="2400" dirty="0"/>
              <a:t>	   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obyek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endParaRPr lang="en-US" sz="2400" dirty="0"/>
          </a:p>
          <a:p>
            <a:r>
              <a:rPr lang="en-US" sz="2400" dirty="0"/>
              <a:t>Unit </a:t>
            </a:r>
            <a:r>
              <a:rPr lang="en-US" sz="2400" dirty="0" err="1"/>
              <a:t>Populasi</a:t>
            </a:r>
            <a:r>
              <a:rPr lang="en-US" sz="2400" dirty="0"/>
              <a:t>   </a:t>
            </a:r>
            <a:r>
              <a:rPr lang="en-US" sz="2400" dirty="0" smtClean="0"/>
              <a:t>   : </a:t>
            </a:r>
            <a:r>
              <a:rPr lang="en-US" sz="2400" dirty="0" err="1"/>
              <a:t>anggota</a:t>
            </a:r>
            <a:r>
              <a:rPr lang="en-US" sz="2400" dirty="0"/>
              <a:t> (</a:t>
            </a:r>
            <a:r>
              <a:rPr lang="en-US" sz="2400" dirty="0" err="1"/>
              <a:t>terkecil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endParaRPr lang="en-US" sz="2400" dirty="0"/>
          </a:p>
          <a:p>
            <a:r>
              <a:rPr lang="en-US" sz="2400" dirty="0"/>
              <a:t>Sample	   </a:t>
            </a:r>
            <a:r>
              <a:rPr lang="en-US" sz="2400" dirty="0" smtClean="0"/>
              <a:t>             : </a:t>
            </a:r>
            <a:r>
              <a:rPr lang="en-US" sz="2400" dirty="0" err="1"/>
              <a:t>sebagian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endParaRPr lang="en-US" sz="2400" dirty="0"/>
          </a:p>
          <a:p>
            <a:r>
              <a:rPr lang="en-US" sz="2400" dirty="0"/>
              <a:t>		    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785786" y="6357958"/>
            <a:ext cx="264320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KUANTITATIF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86314" y="6357958"/>
            <a:ext cx="264320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KUALITATIF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090738" y="76200"/>
            <a:ext cx="49958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JUMLAH SAMPLE</a:t>
            </a:r>
          </a:p>
        </p:txBody>
      </p:sp>
      <p:sp>
        <p:nvSpPr>
          <p:cNvPr id="36867" name="Text Box 10"/>
          <p:cNvSpPr txBox="1">
            <a:spLocks noChangeArrowheads="1"/>
          </p:cNvSpPr>
          <p:nvPr/>
        </p:nvSpPr>
        <p:spPr bwMode="auto">
          <a:xfrm>
            <a:off x="685800" y="815975"/>
            <a:ext cx="7772400" cy="4943475"/>
          </a:xfrm>
          <a:prstGeom prst="rect">
            <a:avLst/>
          </a:prstGeom>
          <a:solidFill>
            <a:srgbClr val="FFCC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0000"/>
                </a:solidFill>
              </a:rPr>
              <a:t>ACUAN PERSENTASE, NO!</a:t>
            </a:r>
          </a:p>
          <a:p>
            <a:pPr marL="342900" indent="-342900"/>
            <a:r>
              <a:rPr lang="en-US" sz="2400" b="1" dirty="0">
                <a:solidFill>
                  <a:srgbClr val="FF0000"/>
                </a:solidFill>
              </a:rPr>
              <a:t>RUMUS-RUMUS  </a:t>
            </a:r>
            <a:r>
              <a:rPr lang="en-US" sz="2400" b="1" dirty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sz="2400" b="1" dirty="0">
                <a:solidFill>
                  <a:srgbClr val="FF0000"/>
                </a:solidFill>
              </a:rPr>
              <a:t> MENYESATKAN!</a:t>
            </a:r>
          </a:p>
          <a:p>
            <a:pPr marL="342900" indent="-342900"/>
            <a:endParaRPr lang="en-US" sz="2400" b="1" dirty="0">
              <a:solidFill>
                <a:srgbClr val="FF0000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1. </a:t>
            </a:r>
            <a:r>
              <a:rPr lang="en-US" sz="2000" b="1" dirty="0">
                <a:solidFill>
                  <a:srgbClr val="0000CC"/>
                </a:solidFill>
              </a:rPr>
              <a:t>KERAGAMAN POPULASI, 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    </a:t>
            </a:r>
            <a:r>
              <a:rPr lang="en-US" sz="2000" b="1" dirty="0" err="1"/>
              <a:t>Semakin</a:t>
            </a:r>
            <a:r>
              <a:rPr lang="en-US" sz="2000" b="1" dirty="0"/>
              <a:t> </a:t>
            </a:r>
            <a:r>
              <a:rPr lang="en-US" sz="2000" b="1" dirty="0" err="1"/>
              <a:t>beragam</a:t>
            </a:r>
            <a:r>
              <a:rPr lang="en-US" sz="2000" b="1" dirty="0"/>
              <a:t>, </a:t>
            </a:r>
            <a:r>
              <a:rPr lang="en-US" sz="2000" b="1" dirty="0" err="1"/>
              <a:t>semakin</a:t>
            </a:r>
            <a:r>
              <a:rPr lang="en-US" sz="2000" b="1" dirty="0"/>
              <a:t> </a:t>
            </a:r>
            <a:r>
              <a:rPr lang="en-US" sz="2000" b="1" dirty="0" err="1"/>
              <a:t>banyak</a:t>
            </a:r>
            <a:endParaRPr lang="en-US" sz="2000" b="1" dirty="0"/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2. KETERWAKILAN,  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    </a:t>
            </a:r>
            <a:r>
              <a:rPr lang="en-US" sz="2000" b="1" dirty="0" err="1"/>
              <a:t>Setiap</a:t>
            </a:r>
            <a:r>
              <a:rPr lang="en-US" sz="2000" b="1" dirty="0"/>
              <a:t>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keragaman</a:t>
            </a:r>
            <a:r>
              <a:rPr lang="en-US" sz="2000" b="1" dirty="0"/>
              <a:t>, </a:t>
            </a:r>
            <a:r>
              <a:rPr lang="en-US" sz="2000" b="1" dirty="0" err="1"/>
              <a:t>terwakili</a:t>
            </a:r>
            <a:endParaRPr lang="en-US" sz="2000" b="1" dirty="0"/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3, ALAT ANALISIS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    </a:t>
            </a:r>
            <a:r>
              <a:rPr lang="en-US" sz="2000" b="1" dirty="0" err="1"/>
              <a:t>Parametrik</a:t>
            </a:r>
            <a:r>
              <a:rPr lang="en-US" sz="2000" b="1" dirty="0"/>
              <a:t>  </a:t>
            </a:r>
            <a:r>
              <a:rPr lang="en-US" sz="2000" b="1" dirty="0">
                <a:cs typeface="Arial" charset="0"/>
              </a:rPr>
              <a:t>≥  30</a:t>
            </a:r>
          </a:p>
          <a:p>
            <a:pPr marL="342900" indent="-342900"/>
            <a:r>
              <a:rPr lang="en-US" sz="2000" b="1" dirty="0">
                <a:cs typeface="Arial" charset="0"/>
              </a:rPr>
              <a:t>    Non </a:t>
            </a:r>
            <a:r>
              <a:rPr lang="en-US" sz="2000" b="1" dirty="0" err="1">
                <a:cs typeface="Arial" charset="0"/>
              </a:rPr>
              <a:t>Parametrik</a:t>
            </a:r>
            <a:r>
              <a:rPr lang="en-US" sz="2000" b="1" dirty="0">
                <a:cs typeface="Arial" charset="0"/>
              </a:rPr>
              <a:t>, </a:t>
            </a:r>
            <a:r>
              <a:rPr lang="en-US" sz="2000" b="1" dirty="0" err="1">
                <a:cs typeface="Arial" charset="0"/>
              </a:rPr>
              <a:t>bisa</a:t>
            </a:r>
            <a:r>
              <a:rPr lang="en-US" sz="2000" b="1" dirty="0">
                <a:cs typeface="Arial" charset="0"/>
              </a:rPr>
              <a:t> &lt; 30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  <a:cs typeface="Arial" charset="0"/>
              </a:rPr>
              <a:t>    </a:t>
            </a:r>
            <a:r>
              <a:rPr lang="en-US" sz="2000" b="1" dirty="0" err="1">
                <a:cs typeface="Arial" charset="0"/>
              </a:rPr>
              <a:t>Regresi</a:t>
            </a:r>
            <a:r>
              <a:rPr lang="en-US" sz="2000" b="1" dirty="0">
                <a:cs typeface="Arial" charset="0"/>
              </a:rPr>
              <a:t>, n &gt; (k+1)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  <a:cs typeface="Arial" charset="0"/>
              </a:rPr>
              <a:t>4. SUMBERDAYA, 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  <a:cs typeface="Arial" charset="0"/>
              </a:rPr>
              <a:t>    </a:t>
            </a:r>
            <a:r>
              <a:rPr lang="en-US" sz="2000" b="1" dirty="0"/>
              <a:t>SDM, </a:t>
            </a:r>
            <a:r>
              <a:rPr lang="en-US" sz="2000" b="1" dirty="0" err="1"/>
              <a:t>Waktu</a:t>
            </a:r>
            <a:r>
              <a:rPr lang="en-US" sz="2000" b="1" dirty="0"/>
              <a:t>, </a:t>
            </a:r>
            <a:r>
              <a:rPr lang="en-US" sz="2000" b="1" dirty="0" err="1"/>
              <a:t>Biaya</a:t>
            </a:r>
            <a:endParaRPr lang="en-US" sz="2000" b="1" dirty="0"/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5, TINGKAT KEPENTINGAN, </a:t>
            </a:r>
          </a:p>
          <a:p>
            <a:pPr marL="342900" indent="-342900"/>
            <a:r>
              <a:rPr lang="en-US" sz="2000" b="1" dirty="0">
                <a:solidFill>
                  <a:srgbClr val="0000CC"/>
                </a:solidFill>
              </a:rPr>
              <a:t>    </a:t>
            </a:r>
            <a:r>
              <a:rPr lang="en-US" sz="2000" b="1" dirty="0" err="1"/>
              <a:t>Semakin</a:t>
            </a:r>
            <a:r>
              <a:rPr lang="en-US" sz="2000" b="1" dirty="0"/>
              <a:t> </a:t>
            </a:r>
            <a:r>
              <a:rPr lang="en-US" sz="2000" b="1" dirty="0" err="1"/>
              <a:t>penting</a:t>
            </a:r>
            <a:r>
              <a:rPr lang="en-US" sz="2000" b="1" dirty="0"/>
              <a:t>, </a:t>
            </a:r>
            <a:r>
              <a:rPr lang="en-US" sz="2000" b="1" dirty="0" err="1"/>
              <a:t>semakin</a:t>
            </a:r>
            <a:r>
              <a:rPr lang="en-US" sz="2000" b="1" dirty="0"/>
              <a:t> </a:t>
            </a:r>
            <a:r>
              <a:rPr lang="en-US" sz="2000" b="1" dirty="0" err="1"/>
              <a:t>banyak</a:t>
            </a:r>
            <a:endParaRPr lang="en-US" sz="2000" b="1" dirty="0"/>
          </a:p>
        </p:txBody>
      </p:sp>
      <p:sp>
        <p:nvSpPr>
          <p:cNvPr id="36868" name="Rectangle 11"/>
          <p:cNvSpPr>
            <a:spLocks noChangeArrowheads="1"/>
          </p:cNvSpPr>
          <p:nvPr/>
        </p:nvSpPr>
        <p:spPr bwMode="auto">
          <a:xfrm>
            <a:off x="642938" y="5867400"/>
            <a:ext cx="78486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rgbClr val="663300"/>
                </a:solidFill>
                <a:sym typeface="Wingdings" pitchFamily="2" charset="2"/>
              </a:rPr>
              <a:t>Acak Kelompok Banyak Tahap</a:t>
            </a:r>
          </a:p>
          <a:p>
            <a:r>
              <a:rPr lang="en-US" b="1">
                <a:solidFill>
                  <a:srgbClr val="663300"/>
                </a:solidFill>
              </a:rPr>
              <a:t>Setiap kelompok terkcil terwakili, minimal 1 (satu) </a:t>
            </a:r>
            <a:r>
              <a:rPr lang="en-US" b="1">
                <a:solidFill>
                  <a:srgbClr val="663300"/>
                </a:solidFill>
                <a:sym typeface="Wingdings" pitchFamily="2" charset="2"/>
              </a:rPr>
              <a:t> </a:t>
            </a:r>
            <a:r>
              <a:rPr lang="en-US" b="1">
                <a:solidFill>
                  <a:srgbClr val="663300"/>
                </a:solidFill>
              </a:rPr>
              <a:t> Proporsional</a:t>
            </a:r>
          </a:p>
          <a:p>
            <a:r>
              <a:rPr lang="en-US" b="1">
                <a:solidFill>
                  <a:srgbClr val="663300"/>
                </a:solidFill>
              </a:rPr>
              <a:t>Tergantung sumberdaya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37891" name="Picture 4" descr="g03047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33400"/>
            <a:ext cx="4672013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4191000" y="4371975"/>
            <a:ext cx="4730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6600CC"/>
                </a:solidFill>
              </a:rPr>
              <a:t>DATA DAN TEKNIK</a:t>
            </a:r>
          </a:p>
          <a:p>
            <a:r>
              <a:rPr lang="en-US" sz="3600" b="1">
                <a:solidFill>
                  <a:srgbClr val="6600CC"/>
                </a:solidFill>
              </a:rPr>
              <a:t>PENGUMPULANNYA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4096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393628"/>
              </p:ext>
            </p:extLst>
          </p:nvPr>
        </p:nvGraphicFramePr>
        <p:xfrm>
          <a:off x="1066800" y="1447800"/>
          <a:ext cx="6629400" cy="4645496"/>
        </p:xfrm>
        <a:graphic>
          <a:graphicData uri="http://schemas.openxmlformats.org/drawingml/2006/table">
            <a:tbl>
              <a:tblPr/>
              <a:tblGrid>
                <a:gridCol w="2133600"/>
                <a:gridCol w="685800"/>
                <a:gridCol w="609600"/>
                <a:gridCol w="609600"/>
                <a:gridCol w="625475"/>
                <a:gridCol w="1965325"/>
              </a:tblGrid>
              <a:tr h="744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Yang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Diperlukan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Sifat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Sumber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</a:tr>
              <a:tr h="3725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8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Pokok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/data primer: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1.Pendidikan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2.Pengalaman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3.Umur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4.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Dll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5.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Motivasi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Pendukung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/data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sekunder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: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Kesuburan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Jaminan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pasar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Penyuluh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Pedagang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2" name="Rectangle 109"/>
          <p:cNvSpPr>
            <a:spLocks noChangeArrowheads="1"/>
          </p:cNvSpPr>
          <p:nvPr/>
        </p:nvSpPr>
        <p:spPr bwMode="auto">
          <a:xfrm>
            <a:off x="1022350" y="6034088"/>
            <a:ext cx="6826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1200" i="1" dirty="0">
                <a:cs typeface="Times New Roman" pitchFamily="18" charset="0"/>
              </a:rPr>
              <a:t>  </a:t>
            </a:r>
            <a:r>
              <a:rPr lang="it-IT" altLang="en-US" b="1" i="1" dirty="0">
                <a:solidFill>
                  <a:srgbClr val="0000CC"/>
                </a:solidFill>
                <a:cs typeface="Times New Roman" pitchFamily="18" charset="0"/>
              </a:rPr>
              <a:t>Pr – Primer,  				Kn – Kuantitatif,     </a:t>
            </a:r>
            <a:endParaRPr lang="en-US" alt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pPr eaLnBrk="0" hangingPunct="0"/>
            <a:r>
              <a:rPr lang="it-IT" altLang="en-US" b="1" i="1" dirty="0">
                <a:solidFill>
                  <a:srgbClr val="0000CC"/>
                </a:solidFill>
                <a:cs typeface="Times New Roman" pitchFamily="18" charset="0"/>
              </a:rPr>
              <a:t>  Sk – Sekunder				Kl - Kualitatif</a:t>
            </a:r>
            <a:endParaRPr lang="en-US" altLang="en-US" b="1" dirty="0">
              <a:solidFill>
                <a:srgbClr val="0000CC"/>
              </a:solidFill>
              <a:cs typeface="Times New Roman" pitchFamily="18" charset="0"/>
            </a:endParaRPr>
          </a:p>
          <a:p>
            <a:pPr eaLnBrk="0" hangingPunct="0"/>
            <a:endParaRPr lang="en-US" altLang="en-US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38943" name="Text Box 110"/>
          <p:cNvSpPr txBox="1">
            <a:spLocks noChangeArrowheads="1"/>
          </p:cNvSpPr>
          <p:nvPr/>
        </p:nvSpPr>
        <p:spPr bwMode="auto">
          <a:xfrm>
            <a:off x="1828800" y="609600"/>
            <a:ext cx="5422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CC"/>
                </a:solidFill>
              </a:rPr>
              <a:t>DATA DAN SUMBER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660525" y="168275"/>
            <a:ext cx="6235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CC"/>
                </a:solidFill>
              </a:rPr>
              <a:t>TEKNIK PENGUMPULAN DATA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357158" y="1000108"/>
            <a:ext cx="807249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33300"/>
                </a:solidFill>
              </a:rPr>
              <a:t>DATA SEKUNDER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Pencatatan</a:t>
            </a:r>
            <a:r>
              <a:rPr lang="en-US" sz="2400" b="1" dirty="0">
                <a:solidFill>
                  <a:srgbClr val="6600CC"/>
                </a:solidFill>
              </a:rPr>
              <a:t> , Photocopy, Scanner, </a:t>
            </a:r>
            <a:r>
              <a:rPr lang="en-US" sz="2400" b="1" dirty="0" err="1">
                <a:solidFill>
                  <a:srgbClr val="6600CC"/>
                </a:solidFill>
              </a:rPr>
              <a:t>dll</a:t>
            </a:r>
            <a:endParaRPr lang="en-US" sz="2400" b="1" dirty="0">
              <a:solidFill>
                <a:srgbClr val="6600CC"/>
              </a:solidFill>
            </a:endParaRPr>
          </a:p>
          <a:p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/>
              <a:t>DATA PRIMER</a:t>
            </a:r>
          </a:p>
          <a:p>
            <a:r>
              <a:rPr lang="en-US" sz="2400" b="1" dirty="0" err="1" smtClean="0">
                <a:solidFill>
                  <a:srgbClr val="6600CC"/>
                </a:solidFill>
              </a:rPr>
              <a:t>Pencatatan</a:t>
            </a:r>
            <a:r>
              <a:rPr lang="en-US" sz="2400" b="1" dirty="0" smtClean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Pengamatan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 smtClean="0">
                <a:solidFill>
                  <a:srgbClr val="6600CC"/>
                </a:solidFill>
              </a:rPr>
              <a:t>Pengukuran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Rekaman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suara</a:t>
            </a:r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 err="1">
                <a:solidFill>
                  <a:srgbClr val="6600CC"/>
                </a:solidFill>
              </a:rPr>
              <a:t>Wawancara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smtClean="0">
                <a:solidFill>
                  <a:srgbClr val="6600CC"/>
                </a:solidFill>
              </a:rPr>
              <a:t>Individual/</a:t>
            </a:r>
            <a:r>
              <a:rPr lang="en-US" sz="2400" b="1" dirty="0" err="1" smtClean="0">
                <a:solidFill>
                  <a:srgbClr val="6600CC"/>
                </a:solidFill>
              </a:rPr>
              <a:t>Kelompok</a:t>
            </a:r>
            <a:endParaRPr lang="en-US" sz="2400" b="1" dirty="0">
              <a:solidFill>
                <a:srgbClr val="6600CC"/>
              </a:solidFill>
            </a:endParaRPr>
          </a:p>
          <a:p>
            <a:endParaRPr lang="en-US" sz="2400" b="1" dirty="0" smtClean="0"/>
          </a:p>
          <a:p>
            <a:r>
              <a:rPr lang="en-US" sz="2400" b="1" dirty="0" smtClean="0"/>
              <a:t>WAKTU </a:t>
            </a:r>
            <a:r>
              <a:rPr lang="en-US" sz="2400" b="1" dirty="0"/>
              <a:t>DAN TEMPAT</a:t>
            </a:r>
          </a:p>
          <a:p>
            <a:r>
              <a:rPr lang="en-US" sz="2400" b="1" dirty="0" err="1"/>
              <a:t>sesuai</a:t>
            </a:r>
            <a:r>
              <a:rPr lang="en-US" sz="2400" b="1" dirty="0"/>
              <a:t> </a:t>
            </a:r>
            <a:r>
              <a:rPr lang="en-US" sz="2400" b="1" dirty="0" err="1"/>
              <a:t>kesepakatan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 </a:t>
            </a:r>
            <a:r>
              <a:rPr lang="en-US" sz="2400" b="1" dirty="0" err="1"/>
              <a:t>responden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INSTRUMEN PENGUMPULAN DATA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Daftar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Pertanyaan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Angket</a:t>
            </a:r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Wawancara</a:t>
            </a:r>
            <a:r>
              <a:rPr lang="en-US" sz="2400" b="1" dirty="0">
                <a:solidFill>
                  <a:srgbClr val="6600CC"/>
                </a:solidFill>
              </a:rPr>
              <a:t> (</a:t>
            </a:r>
            <a:r>
              <a:rPr lang="en-US" sz="2400" b="1" dirty="0" err="1">
                <a:solidFill>
                  <a:srgbClr val="6600CC"/>
                </a:solidFill>
              </a:rPr>
              <a:t>langsung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rekaman</a:t>
            </a:r>
            <a:r>
              <a:rPr lang="en-US" sz="2400" b="1" dirty="0">
                <a:solidFill>
                  <a:srgbClr val="6600CC"/>
                </a:solidFill>
              </a:rPr>
              <a:t>)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Pengamatan</a:t>
            </a:r>
            <a:r>
              <a:rPr lang="en-US" sz="2400" b="1" dirty="0">
                <a:solidFill>
                  <a:srgbClr val="6600CC"/>
                </a:solidFill>
              </a:rPr>
              <a:t> (photo, </a:t>
            </a:r>
            <a:r>
              <a:rPr lang="en-US" sz="2400" b="1" dirty="0" err="1">
                <a:solidFill>
                  <a:srgbClr val="6600CC"/>
                </a:solidFill>
              </a:rPr>
              <a:t>Kamera</a:t>
            </a:r>
            <a:r>
              <a:rPr lang="en-US" sz="2400" b="1" dirty="0">
                <a:solidFill>
                  <a:srgbClr val="6600CC"/>
                </a:solidFill>
              </a:rPr>
              <a:t>)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Pengukuran</a:t>
            </a:r>
            <a:endParaRPr lang="en-US" sz="24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6703886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Ingat</a:t>
            </a:r>
            <a:r>
              <a:rPr lang="en-US" sz="2800" b="1" dirty="0">
                <a:solidFill>
                  <a:srgbClr val="FF0000"/>
                </a:solidFill>
              </a:rPr>
              <a:t> !</a:t>
            </a:r>
          </a:p>
          <a:p>
            <a:r>
              <a:rPr lang="en-US" sz="2800" b="1" dirty="0" err="1">
                <a:solidFill>
                  <a:srgbClr val="FF0000"/>
                </a:solidFill>
              </a:rPr>
              <a:t>Tidak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semua</a:t>
            </a:r>
            <a:r>
              <a:rPr lang="en-US" sz="2800" b="1" dirty="0">
                <a:solidFill>
                  <a:srgbClr val="FF0000"/>
                </a:solidFill>
              </a:rPr>
              <a:t> data </a:t>
            </a:r>
            <a:r>
              <a:rPr lang="en-US" sz="2800" b="1" dirty="0" err="1">
                <a:solidFill>
                  <a:srgbClr val="FF0000"/>
                </a:solidFill>
              </a:rPr>
              <a:t>cukup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digali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dengan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2800" b="1" dirty="0" err="1">
                <a:solidFill>
                  <a:srgbClr val="FF0000"/>
                </a:solidFill>
              </a:rPr>
              <a:t>Pertanyaan</a:t>
            </a:r>
            <a:r>
              <a:rPr lang="en-US" sz="2800" b="1" dirty="0">
                <a:solidFill>
                  <a:srgbClr val="FF0000"/>
                </a:solidFill>
              </a:rPr>
              <a:t>/</a:t>
            </a:r>
            <a:r>
              <a:rPr lang="en-US" sz="2800" b="1" dirty="0" err="1">
                <a:solidFill>
                  <a:srgbClr val="FF0000"/>
                </a:solidFill>
              </a:rPr>
              <a:t>Daftar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Pertanyaan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 err="1">
                <a:solidFill>
                  <a:schemeClr val="accent2"/>
                </a:solidFill>
              </a:rPr>
              <a:t>Pengetahuan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2800" b="1" dirty="0" err="1">
                <a:solidFill>
                  <a:schemeClr val="accent2"/>
                </a:solidFill>
                <a:sym typeface="Wingdings" pitchFamily="2" charset="2"/>
              </a:rPr>
              <a:t>Daftar</a:t>
            </a:r>
            <a:r>
              <a:rPr lang="en-US" sz="2800" b="1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sym typeface="Wingdings" pitchFamily="2" charset="2"/>
              </a:rPr>
              <a:t>Pertanyaan</a:t>
            </a:r>
            <a:endParaRPr lang="en-US" sz="2800" b="1" dirty="0">
              <a:solidFill>
                <a:schemeClr val="accent2"/>
              </a:solidFill>
              <a:sym typeface="Wingdings" pitchFamily="2" charset="2"/>
            </a:endParaRPr>
          </a:p>
          <a:p>
            <a:endParaRPr lang="en-US" sz="2800" b="1" dirty="0">
              <a:solidFill>
                <a:schemeClr val="accent2"/>
              </a:solidFill>
              <a:sym typeface="Wingdings" pitchFamily="2" charset="2"/>
            </a:endParaRPr>
          </a:p>
          <a:p>
            <a:r>
              <a:rPr lang="en-US" sz="2800" b="1" dirty="0" err="1">
                <a:sym typeface="Wingdings" pitchFamily="2" charset="2"/>
              </a:rPr>
              <a:t>Sikap</a:t>
            </a:r>
            <a:r>
              <a:rPr lang="en-US" sz="2800" b="1" dirty="0">
                <a:sym typeface="Wingdings" pitchFamily="2" charset="2"/>
              </a:rPr>
              <a:t>	      </a:t>
            </a:r>
            <a:r>
              <a:rPr lang="en-US" sz="2800" b="1" dirty="0" smtClean="0">
                <a:sym typeface="Wingdings" pitchFamily="2" charset="2"/>
              </a:rPr>
              <a:t> </a:t>
            </a:r>
            <a:r>
              <a:rPr lang="en-US" sz="2800" b="1" dirty="0" err="1" smtClean="0">
                <a:sym typeface="Wingdings" pitchFamily="2" charset="2"/>
              </a:rPr>
              <a:t>Daftar</a:t>
            </a:r>
            <a:r>
              <a:rPr lang="en-US" sz="2800" b="1" dirty="0" smtClean="0">
                <a:sym typeface="Wingdings" pitchFamily="2" charset="2"/>
              </a:rPr>
              <a:t> </a:t>
            </a:r>
            <a:r>
              <a:rPr lang="en-US" sz="2800" b="1" dirty="0" err="1">
                <a:sym typeface="Wingdings" pitchFamily="2" charset="2"/>
              </a:rPr>
              <a:t>Pertanyaan</a:t>
            </a:r>
            <a:r>
              <a:rPr lang="en-US" sz="2800" b="1" dirty="0">
                <a:sym typeface="Wingdings" pitchFamily="2" charset="2"/>
              </a:rPr>
              <a:t> </a:t>
            </a:r>
            <a:r>
              <a:rPr lang="en-US" sz="2800" b="1" dirty="0" err="1" smtClean="0">
                <a:sym typeface="Wingdings" pitchFamily="2" charset="2"/>
              </a:rPr>
              <a:t>Khusus</a:t>
            </a:r>
            <a:endParaRPr lang="en-US" sz="2800" b="1" dirty="0">
              <a:sym typeface="Wingdings" pitchFamily="2" charset="2"/>
            </a:endParaRPr>
          </a:p>
          <a:p>
            <a:r>
              <a:rPr lang="en-US" sz="2800" b="1" dirty="0">
                <a:sym typeface="Wingdings" pitchFamily="2" charset="2"/>
              </a:rPr>
              <a:t>                        </a:t>
            </a:r>
            <a:r>
              <a:rPr lang="en-US" sz="2800" b="1" dirty="0" smtClean="0">
                <a:sym typeface="Wingdings" pitchFamily="2" charset="2"/>
              </a:rPr>
              <a:t>(</a:t>
            </a:r>
            <a:r>
              <a:rPr lang="en-US" sz="2800" b="1" dirty="0" err="1">
                <a:sym typeface="Wingdings" pitchFamily="2" charset="2"/>
              </a:rPr>
              <a:t>Likert</a:t>
            </a:r>
            <a:r>
              <a:rPr lang="en-US" sz="2800" b="1" dirty="0">
                <a:sym typeface="Wingdings" pitchFamily="2" charset="2"/>
              </a:rPr>
              <a:t>, </a:t>
            </a:r>
            <a:r>
              <a:rPr lang="en-US" sz="2800" b="1" dirty="0" err="1">
                <a:sym typeface="Wingdings" pitchFamily="2" charset="2"/>
              </a:rPr>
              <a:t>Bogardus</a:t>
            </a:r>
            <a:r>
              <a:rPr lang="en-US" sz="2800" b="1" dirty="0">
                <a:sym typeface="Wingdings" pitchFamily="2" charset="2"/>
              </a:rPr>
              <a:t>, </a:t>
            </a:r>
            <a:r>
              <a:rPr lang="en-US" sz="2800" b="1" dirty="0" err="1">
                <a:sym typeface="Wingdings" pitchFamily="2" charset="2"/>
              </a:rPr>
              <a:t>Thurstone</a:t>
            </a:r>
            <a:r>
              <a:rPr lang="en-US" sz="2800" b="1" dirty="0">
                <a:sym typeface="Wingdings" pitchFamily="2" charset="2"/>
              </a:rPr>
              <a:t>)</a:t>
            </a:r>
          </a:p>
          <a:p>
            <a:r>
              <a:rPr lang="en-US" sz="2800" b="1" dirty="0">
                <a:sym typeface="Wingdings" pitchFamily="2" charset="2"/>
              </a:rPr>
              <a:t>                 </a:t>
            </a:r>
            <a:r>
              <a:rPr lang="en-US" sz="2800" b="1" dirty="0" smtClean="0">
                <a:sym typeface="Wingdings" pitchFamily="2" charset="2"/>
              </a:rPr>
              <a:t> </a:t>
            </a:r>
            <a:r>
              <a:rPr lang="en-US" sz="2800" b="1" dirty="0" err="1">
                <a:sym typeface="Wingdings" pitchFamily="2" charset="2"/>
              </a:rPr>
              <a:t>Bahasa</a:t>
            </a:r>
            <a:r>
              <a:rPr lang="en-US" sz="2800" b="1" dirty="0">
                <a:sym typeface="Wingdings" pitchFamily="2" charset="2"/>
              </a:rPr>
              <a:t> </a:t>
            </a:r>
            <a:r>
              <a:rPr lang="en-US" sz="2800" b="1" dirty="0" err="1">
                <a:sym typeface="Wingdings" pitchFamily="2" charset="2"/>
              </a:rPr>
              <a:t>Tubuh</a:t>
            </a:r>
            <a:endParaRPr lang="en-US" sz="2800" b="1" dirty="0">
              <a:sym typeface="Wingdings" pitchFamily="2" charset="2"/>
            </a:endParaRPr>
          </a:p>
          <a:p>
            <a:endParaRPr lang="en-US" sz="2800" b="1" dirty="0">
              <a:sym typeface="Wingdings" pitchFamily="2" charset="2"/>
            </a:endParaRPr>
          </a:p>
          <a:p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Ketrampilan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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Observasi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/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Pengamatan</a:t>
            </a:r>
            <a:endParaRPr lang="en-US" sz="2800" b="1" dirty="0">
              <a:solidFill>
                <a:srgbClr val="006600"/>
              </a:solidFill>
              <a:sym typeface="Wingdings" pitchFamily="2" charset="2"/>
            </a:endParaRPr>
          </a:p>
          <a:p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</a:t>
            </a:r>
            <a:r>
              <a:rPr lang="en-US" sz="2800" b="1" dirty="0" smtClean="0">
                <a:solidFill>
                  <a:srgbClr val="006600"/>
                </a:solidFill>
                <a:sym typeface="Wingdings" pitchFamily="2" charset="2"/>
              </a:rPr>
              <a:t>  </a:t>
            </a:r>
            <a:r>
              <a:rPr lang="en-US" sz="2800" b="1" dirty="0" err="1" smtClean="0">
                <a:solidFill>
                  <a:srgbClr val="006600"/>
                </a:solidFill>
                <a:sym typeface="Wingdings" pitchFamily="2" charset="2"/>
              </a:rPr>
              <a:t>terhadap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:</a:t>
            </a:r>
          </a:p>
          <a:p>
            <a:pPr lvl="1"/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-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pelaksanaan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kegiatan</a:t>
            </a:r>
            <a:endParaRPr lang="en-US" sz="2800" b="1" dirty="0">
              <a:solidFill>
                <a:srgbClr val="006600"/>
              </a:solidFill>
              <a:sym typeface="Wingdings" pitchFamily="2" charset="2"/>
            </a:endParaRPr>
          </a:p>
          <a:p>
            <a:pPr lvl="1"/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-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hasil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kerja</a:t>
            </a:r>
            <a:endParaRPr lang="en-US" sz="2800" b="1" dirty="0">
              <a:solidFill>
                <a:srgbClr val="006600"/>
              </a:solidFill>
            </a:endParaRPr>
          </a:p>
          <a:p>
            <a:endParaRPr lang="en-US" sz="2800" b="1" dirty="0">
              <a:solidFill>
                <a:srgbClr val="006600"/>
              </a:solidFill>
            </a:endParaRPr>
          </a:p>
          <a:p>
            <a:endParaRPr lang="en-US" sz="2800" b="1" dirty="0">
              <a:solidFill>
                <a:srgbClr val="0066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446</Words>
  <Application>Microsoft Office PowerPoint</Application>
  <PresentationFormat>On-screen Show (4:3)</PresentationFormat>
  <Paragraphs>238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ASUS</cp:lastModifiedBy>
  <cp:revision>5</cp:revision>
  <dcterms:created xsi:type="dcterms:W3CDTF">2017-10-01T16:18:15Z</dcterms:created>
  <dcterms:modified xsi:type="dcterms:W3CDTF">2021-12-14T15:18:53Z</dcterms:modified>
</cp:coreProperties>
</file>