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3" r:id="rId2"/>
  </p:sldMasterIdLst>
  <p:notesMasterIdLst>
    <p:notesMasterId r:id="rId10"/>
  </p:notesMasterIdLst>
  <p:sldIdLst>
    <p:sldId id="335" r:id="rId3"/>
    <p:sldId id="337" r:id="rId4"/>
    <p:sldId id="339" r:id="rId5"/>
    <p:sldId id="340" r:id="rId6"/>
    <p:sldId id="341" r:id="rId7"/>
    <p:sldId id="342" r:id="rId8"/>
    <p:sldId id="33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03" autoAdjust="0"/>
    <p:restoredTop sz="94055" autoAdjust="0"/>
  </p:normalViewPr>
  <p:slideViewPr>
    <p:cSldViewPr snapToGrid="0">
      <p:cViewPr varScale="1">
        <p:scale>
          <a:sx n="43" d="100"/>
          <a:sy n="43" d="100"/>
        </p:scale>
        <p:origin x="-73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781B4-7A7B-413D-96E2-5C13098A2235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95052-062C-49DE-8F32-D1F54712D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73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3816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95052-062C-49DE-8F32-D1F54712D5B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429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95052-062C-49DE-8F32-D1F54712D5B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238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7666" y="2058544"/>
            <a:ext cx="8596668" cy="1646302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7666" y="3704843"/>
            <a:ext cx="8596668" cy="1096899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890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8890" y="609600"/>
            <a:ext cx="8596668" cy="3845718"/>
          </a:xfrm>
          <a:prstGeom prst="roundRect">
            <a:avLst>
              <a:gd name="adj" fmla="val 6248"/>
            </a:avLst>
          </a:prstGeom>
          <a:solidFill>
            <a:schemeClr val="bg1">
              <a:alpha val="20000"/>
            </a:schemeClr>
          </a:solidFill>
          <a:ln w="38100">
            <a:solidFill>
              <a:schemeClr val="bg2"/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8890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420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890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890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57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34962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158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10693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61834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890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890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58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46156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159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10694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61835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357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48890" y="4013200"/>
            <a:ext cx="8596669" cy="51424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893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39228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890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6"/>
            <a:ext cx="12192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731912" y="3071723"/>
            <a:ext cx="6728177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 userDrawn="1"/>
        </p:nvSpPr>
        <p:spPr>
          <a:xfrm>
            <a:off x="4123473" y="5982900"/>
            <a:ext cx="394505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A5CD00"/>
                </a:solidFill>
              </a:rPr>
              <a:t>T</a:t>
            </a:r>
            <a:r>
              <a:rPr lang="en-US" sz="1800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sz="1800" dirty="0">
              <a:solidFill>
                <a:srgbClr val="A5CD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983933" y="2633133"/>
            <a:ext cx="2224135" cy="369332"/>
            <a:chOff x="3459936" y="2633133"/>
            <a:chExt cx="2224135" cy="369332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3459936" y="2633133"/>
              <a:ext cx="222413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ffectLst/>
                </a:rPr>
                <a:t>Designed</a:t>
              </a:r>
              <a:r>
                <a:rPr lang="en-US" baseline="0">
                  <a:solidFill>
                    <a:schemeClr val="bg1"/>
                  </a:solidFill>
                  <a:effectLst/>
                </a:rPr>
                <a:t> with         by</a:t>
              </a:r>
              <a:endParaRPr lang="en-US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0" name="Freeform 290"/>
            <p:cNvSpPr/>
            <p:nvPr userDrawn="1"/>
          </p:nvSpPr>
          <p:spPr>
            <a:xfrm>
              <a:off x="4977441" y="2705803"/>
              <a:ext cx="261456" cy="223991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rgbClr val="D90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5279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666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7666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8890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1524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890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8890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9945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9946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890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890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17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8890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9671" y="914400"/>
            <a:ext cx="3854528" cy="4572000"/>
          </a:xfrm>
          <a:prstGeom prst="roundRect">
            <a:avLst>
              <a:gd name="adj" fmla="val 4280"/>
            </a:avLst>
          </a:prstGeom>
          <a:solidFill>
            <a:schemeClr val="bg1">
              <a:alpha val="20000"/>
            </a:schemeClr>
          </a:solidFill>
          <a:ln w="38100">
            <a:solidFill>
              <a:schemeClr val="bg2"/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2119A9B-7E97-4E50-9A07-75919E379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480" y="914400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C6C0B44B-2F74-467B-9272-6D208B433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7480" y="2192865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5259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8890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890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890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0829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5603" y="604136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69" r:id="rId9"/>
    <p:sldLayoutId id="2147483672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8" r:id="rId16"/>
    <p:sldLayoutId id="2147483659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16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E942A-26CB-4FC8-A61F-ED7BAF06B75B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16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CFD0D48-696B-4896-8F6F-B19AA59A6A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TAHAP PERENCANAAN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B239C1AF-BC69-40CE-935D-B07D61F112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PERKULIAHAN NON TATAP MUKA MINGGU KE 7</a:t>
            </a:r>
          </a:p>
          <a:p>
            <a:r>
              <a:rPr lang="en-US" dirty="0" smtClean="0"/>
              <a:t>MANAJEMEN PROGRAM_HERY PURNOMO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54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90F3C7-EA54-4884-99E1-6763683E7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051" y="354091"/>
            <a:ext cx="8596668" cy="241141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800"/>
              </a:spcBef>
              <a:buNone/>
            </a:pPr>
            <a:r>
              <a:rPr lang="en-US" sz="3600" noProof="1" smtClean="0"/>
              <a:t>Proses Tahap Analisis selesai, kemudian dilanjutkan dengan TAHAP PERENCANAAN yaitu membuat </a:t>
            </a:r>
            <a:r>
              <a:rPr lang="en-US" sz="3600" b="1" noProof="1" smtClean="0"/>
              <a:t>MATRIKS PERENCANAAN PROGRAM</a:t>
            </a:r>
            <a:endParaRPr lang="en-US" sz="3600" b="1" noProof="1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6390F3C7-EA54-4884-99E1-6763683E7A7F}"/>
              </a:ext>
            </a:extLst>
          </p:cNvPr>
          <p:cNvSpPr txBox="1">
            <a:spLocks/>
          </p:cNvSpPr>
          <p:nvPr/>
        </p:nvSpPr>
        <p:spPr>
          <a:xfrm>
            <a:off x="354519" y="3026666"/>
            <a:ext cx="8596668" cy="241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>
              <a:spcBef>
                <a:spcPts val="1800"/>
              </a:spcBef>
              <a:spcAft>
                <a:spcPts val="1200"/>
              </a:spcAft>
              <a:buClr>
                <a:schemeClr val="accent1"/>
              </a:buClr>
              <a:buSzPct val="80000"/>
            </a:pPr>
            <a:r>
              <a:rPr kumimoji="0" lang="en-US" sz="3600" b="1" i="0" u="none" strike="noStrike" kern="120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MATRIKS PERENCANAAN PROGRAM</a:t>
            </a:r>
            <a:r>
              <a:rPr kumimoji="0" lang="en-US" sz="3600" b="1" i="0" u="none" strike="noStrike" kern="120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n-US" sz="3600" spc="-5" dirty="0" smtClean="0">
                <a:cs typeface="Segoe UI"/>
              </a:rPr>
              <a:t> </a:t>
            </a:r>
            <a:r>
              <a:rPr lang="en-US" sz="3600" spc="-5" dirty="0" err="1" smtClean="0">
                <a:solidFill>
                  <a:schemeClr val="bg1"/>
                </a:solidFill>
                <a:cs typeface="Segoe UI"/>
              </a:rPr>
              <a:t>menyajikan</a:t>
            </a:r>
            <a:r>
              <a:rPr lang="en-US" sz="3600" spc="-5" dirty="0" smtClean="0">
                <a:solidFill>
                  <a:schemeClr val="bg1"/>
                </a:solidFill>
                <a:cs typeface="Segoe UI"/>
              </a:rPr>
              <a:t> </a:t>
            </a:r>
            <a:r>
              <a:rPr lang="en-US" sz="3600" spc="-5" dirty="0" err="1" smtClean="0">
                <a:solidFill>
                  <a:schemeClr val="bg1"/>
                </a:solidFill>
                <a:cs typeface="Segoe UI"/>
              </a:rPr>
              <a:t>sebuah</a:t>
            </a:r>
            <a:r>
              <a:rPr lang="en-US" sz="3600" spc="-5" dirty="0" smtClean="0">
                <a:solidFill>
                  <a:schemeClr val="bg1"/>
                </a:solidFill>
                <a:cs typeface="Segoe UI"/>
              </a:rPr>
              <a:t> </a:t>
            </a:r>
            <a:r>
              <a:rPr lang="en-US" sz="3600" spc="35" dirty="0" err="1" smtClean="0">
                <a:solidFill>
                  <a:schemeClr val="bg1"/>
                </a:solidFill>
                <a:cs typeface="Segoe UI"/>
              </a:rPr>
              <a:t>ringkasan</a:t>
            </a:r>
            <a:r>
              <a:rPr lang="en-US" sz="3600" spc="35" dirty="0" smtClean="0">
                <a:solidFill>
                  <a:schemeClr val="bg1"/>
                </a:solidFill>
                <a:cs typeface="Segoe UI"/>
              </a:rPr>
              <a:t> </a:t>
            </a:r>
            <a:r>
              <a:rPr lang="en-US" sz="3600" spc="25" dirty="0" err="1" smtClean="0">
                <a:solidFill>
                  <a:schemeClr val="bg1"/>
                </a:solidFill>
                <a:cs typeface="Segoe UI"/>
              </a:rPr>
              <a:t>desain</a:t>
            </a:r>
            <a:r>
              <a:rPr lang="en-US" sz="3600" spc="25" dirty="0" smtClean="0">
                <a:solidFill>
                  <a:schemeClr val="bg1"/>
                </a:solidFill>
                <a:cs typeface="Segoe UI"/>
              </a:rPr>
              <a:t>  </a:t>
            </a:r>
            <a:r>
              <a:rPr lang="en-US" sz="3600" spc="35" dirty="0" smtClean="0">
                <a:solidFill>
                  <a:schemeClr val="bg1"/>
                </a:solidFill>
                <a:cs typeface="Segoe UI"/>
              </a:rPr>
              <a:t>program</a:t>
            </a:r>
            <a:r>
              <a:rPr kumimoji="0" lang="en-US" sz="3600" b="1" i="0" u="none" strike="noStrike" kern="120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 </a:t>
            </a:r>
            <a:endParaRPr kumimoji="0" lang="en-US" sz="36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6390F3C7-EA54-4884-99E1-6763683E7A7F}"/>
              </a:ext>
            </a:extLst>
          </p:cNvPr>
          <p:cNvSpPr txBox="1">
            <a:spLocks/>
          </p:cNvSpPr>
          <p:nvPr/>
        </p:nvSpPr>
        <p:spPr>
          <a:xfrm>
            <a:off x="328499" y="5052471"/>
            <a:ext cx="4511130" cy="11253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just">
              <a:spcBef>
                <a:spcPts val="1800"/>
              </a:spcBef>
              <a:spcAft>
                <a:spcPts val="1200"/>
              </a:spcAft>
              <a:buClr>
                <a:schemeClr val="accent1"/>
              </a:buClr>
              <a:buSzPct val="80000"/>
            </a:pPr>
            <a:r>
              <a:rPr kumimoji="0" lang="en-US" sz="3600" b="1" i="0" u="none" strike="noStrike" kern="1200" cap="none" spc="0" normalizeH="0" noProof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PERHATIKAN TULISAN HIJAU BERIKUT:</a:t>
            </a:r>
            <a:endParaRPr kumimoji="0" lang="en-US" sz="3600" b="1" i="0" u="none" strike="noStrike" kern="1200" cap="none" spc="0" normalizeH="0" baseline="0" noProof="1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Bent Arrow 6"/>
          <p:cNvSpPr/>
          <p:nvPr/>
        </p:nvSpPr>
        <p:spPr>
          <a:xfrm rot="5400000">
            <a:off x="4795025" y="5441796"/>
            <a:ext cx="1248936" cy="1003610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06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382752"/>
            <a:ext cx="2386361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TUJUAN UMUM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(DAMPAK)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8528" y="0"/>
            <a:ext cx="2561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INDIKATOR OBYEKTIF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4030" y="0"/>
            <a:ext cx="269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SUMBER VERIFIKASI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29962" y="323381"/>
            <a:ext cx="2219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ASUMSI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3345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LOGIKA INTERVENSI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672577"/>
            <a:ext cx="2364059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MAKSUD/TUJUAN KHUSUS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(OUTCOME)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319239"/>
            <a:ext cx="2386361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KELUARAN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(OUTPUT)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363737"/>
            <a:ext cx="2453268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KEGIATAN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(AKTIVITAS)</a:t>
            </a:r>
            <a:endParaRPr lang="en-US" sz="2400" dirty="0">
              <a:solidFill>
                <a:srgbClr val="92D05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880948" y="5252224"/>
            <a:ext cx="289931" cy="3"/>
          </a:xfrm>
          <a:prstGeom prst="straightConnector1">
            <a:avLst/>
          </a:prstGeom>
          <a:ln>
            <a:solidFill>
              <a:schemeClr val="bg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880950" y="4092500"/>
            <a:ext cx="356839" cy="22298"/>
          </a:xfrm>
          <a:prstGeom prst="straightConnector1">
            <a:avLst/>
          </a:prstGeom>
          <a:ln>
            <a:solidFill>
              <a:schemeClr val="bg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V="1">
            <a:off x="840060" y="2423534"/>
            <a:ext cx="319667" cy="7432"/>
          </a:xfrm>
          <a:prstGeom prst="straightConnector1">
            <a:avLst/>
          </a:prstGeom>
          <a:ln>
            <a:solidFill>
              <a:schemeClr val="bg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flipV="1">
            <a:off x="3051718" y="1461557"/>
            <a:ext cx="2100146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flipV="1">
            <a:off x="5568176" y="1457840"/>
            <a:ext cx="2100146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flipV="1">
            <a:off x="8199865" y="1457840"/>
            <a:ext cx="2100146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flipV="1">
            <a:off x="3003397" y="3085918"/>
            <a:ext cx="2100146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flipV="1">
            <a:off x="3025698" y="4490971"/>
            <a:ext cx="2100146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0800000" flipV="1">
            <a:off x="3003396" y="5360767"/>
            <a:ext cx="2100146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PERANGKAT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flipV="1">
            <a:off x="5635084" y="3063616"/>
            <a:ext cx="2100146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flipV="1">
            <a:off x="5501269" y="4468670"/>
            <a:ext cx="2100146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0800000" flipV="1">
            <a:off x="5568176" y="5293858"/>
            <a:ext cx="2100146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BIAYA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flipV="1">
            <a:off x="8181280" y="4450085"/>
            <a:ext cx="2100146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flipV="1">
            <a:off x="8132956" y="3063616"/>
            <a:ext cx="2100146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flipV="1">
            <a:off x="8177564" y="5316163"/>
            <a:ext cx="2100146" cy="461665"/>
          </a:xfrm>
          <a:prstGeom prst="rect">
            <a:avLst/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10800000" flipV="1">
            <a:off x="8110657" y="6117555"/>
            <a:ext cx="2100146" cy="461665"/>
          </a:xfrm>
          <a:prstGeom prst="rect">
            <a:avLst/>
          </a:prstGeom>
          <a:solidFill>
            <a:schemeClr val="accent1"/>
          </a:solidFill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PRAKONDISI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44" name="Straight Arrow Connector 43"/>
          <p:cNvCxnSpPr>
            <a:stCxn id="41" idx="1"/>
          </p:cNvCxnSpPr>
          <p:nvPr/>
        </p:nvCxnSpPr>
        <p:spPr>
          <a:xfrm flipH="1" flipV="1">
            <a:off x="2475571" y="5954751"/>
            <a:ext cx="7735232" cy="39363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2453268" y="5531005"/>
            <a:ext cx="7493620" cy="446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13" idx="3"/>
          </p:cNvCxnSpPr>
          <p:nvPr/>
        </p:nvCxnSpPr>
        <p:spPr>
          <a:xfrm rot="10800000">
            <a:off x="2386361" y="4734739"/>
            <a:ext cx="7337502" cy="68475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3" idx="3"/>
          </p:cNvCxnSpPr>
          <p:nvPr/>
        </p:nvCxnSpPr>
        <p:spPr>
          <a:xfrm flipV="1">
            <a:off x="2386361" y="4638907"/>
            <a:ext cx="7538224" cy="9583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0800000">
            <a:off x="2364059" y="3546088"/>
            <a:ext cx="7426712" cy="100361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2" idx="3"/>
          </p:cNvCxnSpPr>
          <p:nvPr/>
        </p:nvCxnSpPr>
        <p:spPr>
          <a:xfrm>
            <a:off x="2364059" y="3272742"/>
            <a:ext cx="7404409" cy="11722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>
            <a:off x="2386361" y="1962615"/>
            <a:ext cx="7337502" cy="124893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35980" y="1070517"/>
            <a:ext cx="401444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832302" y="1133708"/>
            <a:ext cx="401444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52478" y="1089103"/>
            <a:ext cx="401444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935844" y="1085386"/>
            <a:ext cx="401444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14354" y="510209"/>
            <a:ext cx="8596668" cy="6046708"/>
          </a:xfrm>
        </p:spPr>
        <p:txBody>
          <a:bodyPr>
            <a:normAutofit fontScale="92500"/>
          </a:bodyPr>
          <a:lstStyle/>
          <a:p>
            <a:pPr indent="-7938">
              <a:buNone/>
            </a:pPr>
            <a:r>
              <a:rPr lang="en-US" sz="3600" u="sng" dirty="0" err="1" smtClean="0">
                <a:latin typeface="Britannic Bold" pitchFamily="34" charset="0"/>
              </a:rPr>
              <a:t>Tujuan</a:t>
            </a:r>
            <a:r>
              <a:rPr lang="en-US" sz="3600" u="sng" dirty="0" smtClean="0">
                <a:latin typeface="Britannic Bold" pitchFamily="34" charset="0"/>
              </a:rPr>
              <a:t> yang </a:t>
            </a:r>
            <a:r>
              <a:rPr lang="en-US" sz="3600" u="sng" dirty="0" err="1" smtClean="0">
                <a:latin typeface="Britannic Bold" pitchFamily="34" charset="0"/>
              </a:rPr>
              <a:t>dipilih</a:t>
            </a:r>
            <a:r>
              <a:rPr lang="en-US" sz="3600" u="sng" dirty="0" smtClean="0">
                <a:latin typeface="Britannic Bold" pitchFamily="34" charset="0"/>
              </a:rPr>
              <a:t> program </a:t>
            </a:r>
            <a:r>
              <a:rPr lang="en-US" sz="3600" u="sng" dirty="0" err="1" smtClean="0">
                <a:latin typeface="Britannic Bold" pitchFamily="34" charset="0"/>
              </a:rPr>
              <a:t>dimasukkan</a:t>
            </a:r>
            <a:r>
              <a:rPr lang="en-US" sz="3600" u="sng" dirty="0" smtClean="0">
                <a:latin typeface="Britannic Bold" pitchFamily="34" charset="0"/>
              </a:rPr>
              <a:t> </a:t>
            </a:r>
            <a:r>
              <a:rPr lang="en-US" sz="3600" u="sng" dirty="0" err="1" smtClean="0">
                <a:latin typeface="Britannic Bold" pitchFamily="34" charset="0"/>
              </a:rPr>
              <a:t>ke</a:t>
            </a:r>
            <a:r>
              <a:rPr lang="en-US" sz="3600" u="sng" dirty="0" smtClean="0">
                <a:latin typeface="Britannic Bold" pitchFamily="34" charset="0"/>
              </a:rPr>
              <a:t> </a:t>
            </a:r>
            <a:r>
              <a:rPr lang="en-US" sz="3600" u="sng" dirty="0" err="1" smtClean="0">
                <a:latin typeface="Britannic Bold" pitchFamily="34" charset="0"/>
              </a:rPr>
              <a:t>dalam</a:t>
            </a:r>
            <a:r>
              <a:rPr lang="en-US" sz="3600" u="sng" dirty="0" smtClean="0">
                <a:latin typeface="Britannic Bold" pitchFamily="34" charset="0"/>
              </a:rPr>
              <a:t> </a:t>
            </a:r>
            <a:r>
              <a:rPr lang="en-US" sz="3600" u="sng" dirty="0" err="1" smtClean="0">
                <a:latin typeface="Britannic Bold" pitchFamily="34" charset="0"/>
              </a:rPr>
              <a:t>kolom</a:t>
            </a:r>
            <a:r>
              <a:rPr lang="en-US" sz="3600" u="sng" dirty="0" smtClean="0">
                <a:latin typeface="Britannic Bold" pitchFamily="34" charset="0"/>
              </a:rPr>
              <a:t> </a:t>
            </a:r>
            <a:r>
              <a:rPr lang="en-US" sz="3600" u="sng" dirty="0" err="1" smtClean="0">
                <a:latin typeface="Britannic Bold" pitchFamily="34" charset="0"/>
              </a:rPr>
              <a:t>pertama</a:t>
            </a:r>
            <a:r>
              <a:rPr lang="en-US" sz="3600" u="sng" dirty="0" smtClean="0">
                <a:latin typeface="Britannic Bold" pitchFamily="34" charset="0"/>
                <a:sym typeface="Wingdings" pitchFamily="2" charset="2"/>
              </a:rPr>
              <a:t> </a:t>
            </a:r>
            <a:r>
              <a:rPr lang="en-US" sz="3600" u="sng" dirty="0" err="1" smtClean="0">
                <a:latin typeface="Britannic Bold" pitchFamily="34" charset="0"/>
                <a:sym typeface="Wingdings" pitchFamily="2" charset="2"/>
              </a:rPr>
              <a:t>intervensi</a:t>
            </a:r>
            <a:r>
              <a:rPr lang="en-US" sz="3600" u="sng" dirty="0" smtClean="0">
                <a:latin typeface="Britannic Bold" pitchFamily="34" charset="0"/>
                <a:sym typeface="Wingdings" pitchFamily="2" charset="2"/>
              </a:rPr>
              <a:t> </a:t>
            </a:r>
            <a:r>
              <a:rPr lang="en-US" sz="3600" u="sng" dirty="0" err="1" smtClean="0">
                <a:latin typeface="Britannic Bold" pitchFamily="34" charset="0"/>
                <a:sym typeface="Wingdings" pitchFamily="2" charset="2"/>
              </a:rPr>
              <a:t>logis</a:t>
            </a:r>
            <a:endParaRPr lang="en-US" sz="3600" u="sng" dirty="0" smtClean="0">
              <a:latin typeface="Britannic Bold" pitchFamily="34" charset="0"/>
              <a:sym typeface="Wingdings" pitchFamily="2" charset="2"/>
            </a:endParaRPr>
          </a:p>
          <a:p>
            <a:r>
              <a:rPr lang="en-US" sz="3600" dirty="0" smtClean="0"/>
              <a:t>TUJUAN </a:t>
            </a:r>
            <a:r>
              <a:rPr lang="en-US" sz="3600" dirty="0" smtClean="0"/>
              <a:t>UMUM: </a:t>
            </a:r>
            <a:r>
              <a:rPr lang="en-US" sz="3600" spc="-5" dirty="0" err="1" smtClean="0">
                <a:cs typeface="Segoe UI"/>
              </a:rPr>
              <a:t>menjelaskan</a:t>
            </a:r>
            <a:r>
              <a:rPr lang="en-US" sz="3600" spc="-5" dirty="0" smtClean="0">
                <a:cs typeface="Segoe UI"/>
              </a:rPr>
              <a:t> </a:t>
            </a:r>
            <a:r>
              <a:rPr lang="en-US" sz="3600" spc="-5" dirty="0" err="1" smtClean="0">
                <a:cs typeface="Segoe UI"/>
              </a:rPr>
              <a:t>mengapa</a:t>
            </a:r>
            <a:r>
              <a:rPr lang="en-US" sz="3600" spc="-5" dirty="0" smtClean="0">
                <a:cs typeface="Segoe UI"/>
              </a:rPr>
              <a:t> </a:t>
            </a:r>
            <a:r>
              <a:rPr lang="en-US" sz="3600" dirty="0" smtClean="0">
                <a:cs typeface="Segoe UI"/>
              </a:rPr>
              <a:t>program </a:t>
            </a:r>
            <a:r>
              <a:rPr lang="en-US" sz="3600" spc="-5" dirty="0" err="1" smtClean="0">
                <a:cs typeface="Segoe UI"/>
              </a:rPr>
              <a:t>itu</a:t>
            </a:r>
            <a:r>
              <a:rPr lang="en-US" sz="3600" spc="-5" dirty="0" smtClean="0">
                <a:cs typeface="Segoe UI"/>
              </a:rPr>
              <a:t> </a:t>
            </a:r>
            <a:r>
              <a:rPr lang="en-US" sz="3600" spc="-5" dirty="0" err="1" smtClean="0">
                <a:cs typeface="Segoe UI"/>
              </a:rPr>
              <a:t>bermanfaat</a:t>
            </a:r>
            <a:r>
              <a:rPr lang="en-US" sz="3600" spc="-5" dirty="0" smtClean="0">
                <a:cs typeface="Segoe UI"/>
              </a:rPr>
              <a:t> </a:t>
            </a:r>
            <a:r>
              <a:rPr lang="en-US" sz="3600" spc="-5" dirty="0" err="1" smtClean="0">
                <a:cs typeface="Segoe UI"/>
              </a:rPr>
              <a:t>bagi</a:t>
            </a:r>
            <a:r>
              <a:rPr lang="en-US" sz="3600" spc="-5" dirty="0" smtClean="0">
                <a:cs typeface="Segoe UI"/>
              </a:rPr>
              <a:t>  </a:t>
            </a:r>
            <a:r>
              <a:rPr lang="en-US" sz="3600" spc="-5" dirty="0" err="1" smtClean="0">
                <a:cs typeface="Segoe UI"/>
              </a:rPr>
              <a:t>masyarakat</a:t>
            </a:r>
            <a:r>
              <a:rPr lang="en-US" sz="3600" spc="-5" dirty="0" err="1" smtClean="0">
                <a:cs typeface="Segoe UI"/>
                <a:sym typeface="Wingdings" pitchFamily="2" charset="2"/>
              </a:rPr>
              <a:t></a:t>
            </a:r>
            <a:r>
              <a:rPr lang="en-US" sz="3600" spc="-5" dirty="0" err="1" smtClean="0">
                <a:cs typeface="Segoe UI"/>
              </a:rPr>
              <a:t>jangka</a:t>
            </a:r>
            <a:r>
              <a:rPr lang="en-US" sz="3600" spc="-5" dirty="0" smtClean="0">
                <a:cs typeface="Segoe UI"/>
              </a:rPr>
              <a:t> </a:t>
            </a:r>
            <a:r>
              <a:rPr lang="en-US" sz="3600" spc="-5" dirty="0" err="1" smtClean="0">
                <a:cs typeface="Segoe UI"/>
              </a:rPr>
              <a:t>panjang</a:t>
            </a:r>
            <a:r>
              <a:rPr lang="en-US" sz="3600" spc="-5" dirty="0" smtClean="0">
                <a:cs typeface="Segoe UI"/>
              </a:rPr>
              <a:t> </a:t>
            </a:r>
            <a:r>
              <a:rPr lang="en-US" sz="3600" spc="-5" dirty="0" err="1" smtClean="0">
                <a:cs typeface="Segoe UI"/>
              </a:rPr>
              <a:t>bagi</a:t>
            </a:r>
            <a:r>
              <a:rPr lang="en-US" sz="3600" spc="-5" dirty="0" smtClean="0">
                <a:cs typeface="Segoe UI"/>
              </a:rPr>
              <a:t> </a:t>
            </a:r>
            <a:r>
              <a:rPr lang="en-US" sz="3600" spc="-5" dirty="0" err="1" smtClean="0">
                <a:cs typeface="Segoe UI"/>
              </a:rPr>
              <a:t>penerima</a:t>
            </a:r>
            <a:r>
              <a:rPr lang="en-US" sz="3600" spc="-5" dirty="0" smtClean="0">
                <a:cs typeface="Segoe UI"/>
              </a:rPr>
              <a:t> </a:t>
            </a:r>
            <a:r>
              <a:rPr lang="en-US" sz="3600" spc="-5" dirty="0" err="1" smtClean="0">
                <a:cs typeface="Segoe UI"/>
              </a:rPr>
              <a:t>manfaat</a:t>
            </a:r>
            <a:r>
              <a:rPr lang="en-US" sz="3600" spc="-5" dirty="0" smtClean="0">
                <a:cs typeface="Segoe UI"/>
              </a:rPr>
              <a:t> </a:t>
            </a:r>
            <a:r>
              <a:rPr lang="en-US" sz="3600" spc="-5" dirty="0" err="1" smtClean="0">
                <a:cs typeface="Segoe UI"/>
              </a:rPr>
              <a:t>dan</a:t>
            </a:r>
            <a:r>
              <a:rPr lang="en-US" sz="3600" spc="-5" dirty="0" smtClean="0">
                <a:cs typeface="Segoe UI"/>
              </a:rPr>
              <a:t> </a:t>
            </a:r>
            <a:r>
              <a:rPr lang="en-US" sz="3600" spc="-5" dirty="0" err="1" smtClean="0">
                <a:cs typeface="Segoe UI"/>
              </a:rPr>
              <a:t>manfaat</a:t>
            </a:r>
            <a:r>
              <a:rPr lang="en-US" sz="3600" spc="-5" dirty="0" smtClean="0">
                <a:cs typeface="Segoe UI"/>
              </a:rPr>
              <a:t>  </a:t>
            </a:r>
            <a:r>
              <a:rPr lang="en-US" sz="3600" dirty="0" smtClean="0">
                <a:cs typeface="Segoe UI"/>
              </a:rPr>
              <a:t>yang </a:t>
            </a:r>
            <a:r>
              <a:rPr lang="en-US" sz="3600" spc="-5" dirty="0" err="1" smtClean="0">
                <a:cs typeface="Segoe UI"/>
              </a:rPr>
              <a:t>lebih</a:t>
            </a:r>
            <a:r>
              <a:rPr lang="en-US" sz="3600" spc="-5" dirty="0" smtClean="0">
                <a:cs typeface="Segoe UI"/>
              </a:rPr>
              <a:t> </a:t>
            </a:r>
            <a:r>
              <a:rPr lang="en-US" sz="3600" spc="-5" dirty="0" err="1" smtClean="0">
                <a:cs typeface="Segoe UI"/>
              </a:rPr>
              <a:t>luas</a:t>
            </a:r>
            <a:r>
              <a:rPr lang="en-US" sz="3600" spc="-5" dirty="0" smtClean="0">
                <a:cs typeface="Segoe UI"/>
              </a:rPr>
              <a:t> </a:t>
            </a:r>
            <a:r>
              <a:rPr lang="en-US" sz="3600" spc="-5" dirty="0" err="1" smtClean="0">
                <a:cs typeface="Segoe UI"/>
              </a:rPr>
              <a:t>bagi</a:t>
            </a:r>
            <a:r>
              <a:rPr lang="en-US" sz="3600" spc="-5" dirty="0" smtClean="0">
                <a:cs typeface="Segoe UI"/>
              </a:rPr>
              <a:t> </a:t>
            </a:r>
            <a:r>
              <a:rPr lang="en-US" sz="3600" spc="-5" dirty="0" err="1" smtClean="0">
                <a:cs typeface="Segoe UI"/>
              </a:rPr>
              <a:t>kelompok</a:t>
            </a:r>
            <a:r>
              <a:rPr lang="en-US" sz="3600" spc="-5" dirty="0" smtClean="0">
                <a:cs typeface="Segoe UI"/>
              </a:rPr>
              <a:t> </a:t>
            </a:r>
            <a:r>
              <a:rPr lang="en-US" sz="3600" spc="-5" dirty="0" err="1" smtClean="0">
                <a:cs typeface="Segoe UI"/>
              </a:rPr>
              <a:t>lainnya</a:t>
            </a:r>
            <a:r>
              <a:rPr lang="en-US" sz="3600" spc="-5" dirty="0" smtClean="0">
                <a:cs typeface="Segoe UI"/>
              </a:rPr>
              <a:t>.</a:t>
            </a:r>
          </a:p>
          <a:p>
            <a:r>
              <a:rPr lang="en-US" sz="3600" dirty="0" smtClean="0"/>
              <a:t>MAKSUD /SASARAN </a:t>
            </a:r>
            <a:r>
              <a:rPr lang="en-US" sz="3600" dirty="0" err="1" smtClean="0"/>
              <a:t>PROGRAM:</a:t>
            </a:r>
            <a:r>
              <a:rPr lang="en-US" sz="3600" spc="-5" dirty="0" err="1" smtClean="0">
                <a:cs typeface="Segoe UI"/>
              </a:rPr>
              <a:t>Sasaran</a:t>
            </a:r>
            <a:r>
              <a:rPr lang="en-US" sz="3600" spc="-5" dirty="0" smtClean="0">
                <a:cs typeface="Segoe UI"/>
              </a:rPr>
              <a:t> </a:t>
            </a:r>
            <a:r>
              <a:rPr lang="en-US" sz="3600" dirty="0" smtClean="0">
                <a:cs typeface="Segoe UI"/>
              </a:rPr>
              <a:t>program </a:t>
            </a:r>
            <a:r>
              <a:rPr lang="en-US" sz="3600" spc="-5" dirty="0" err="1" smtClean="0">
                <a:cs typeface="Segoe UI"/>
              </a:rPr>
              <a:t>harus</a:t>
            </a:r>
            <a:r>
              <a:rPr lang="en-US" sz="3600" spc="-5" dirty="0" smtClean="0">
                <a:cs typeface="Segoe UI"/>
              </a:rPr>
              <a:t> </a:t>
            </a:r>
            <a:r>
              <a:rPr lang="en-US" sz="3600" spc="-5" dirty="0" err="1" smtClean="0">
                <a:cs typeface="Segoe UI"/>
              </a:rPr>
              <a:t>menembak</a:t>
            </a:r>
            <a:r>
              <a:rPr lang="en-US" sz="3600" spc="-5" dirty="0" smtClean="0">
                <a:cs typeface="Segoe UI"/>
              </a:rPr>
              <a:t> </a:t>
            </a:r>
            <a:r>
              <a:rPr lang="en-US" sz="3600" spc="35" dirty="0" err="1" smtClean="0">
                <a:cs typeface="Segoe UI"/>
              </a:rPr>
              <a:t>masalah</a:t>
            </a:r>
            <a:r>
              <a:rPr lang="en-US" sz="3600" spc="35" dirty="0" smtClean="0">
                <a:cs typeface="Segoe UI"/>
              </a:rPr>
              <a:t> </a:t>
            </a:r>
            <a:r>
              <a:rPr lang="en-US" sz="3600" spc="40" dirty="0" err="1" smtClean="0">
                <a:cs typeface="Segoe UI"/>
              </a:rPr>
              <a:t>inti</a:t>
            </a:r>
            <a:r>
              <a:rPr lang="en-US" sz="3600" spc="40" dirty="0" smtClean="0">
                <a:cs typeface="Segoe UI"/>
              </a:rPr>
              <a:t>  </a:t>
            </a:r>
            <a:r>
              <a:rPr lang="en-US" sz="3600" dirty="0" smtClean="0">
                <a:cs typeface="Segoe UI"/>
              </a:rPr>
              <a:t>yang </a:t>
            </a:r>
            <a:r>
              <a:rPr lang="en-US" sz="3600" spc="-5" dirty="0" err="1" smtClean="0">
                <a:cs typeface="Segoe UI"/>
              </a:rPr>
              <a:t>hendak</a:t>
            </a:r>
            <a:r>
              <a:rPr lang="en-US" sz="3600" spc="-5" dirty="0" smtClean="0">
                <a:cs typeface="Segoe UI"/>
              </a:rPr>
              <a:t> </a:t>
            </a:r>
            <a:r>
              <a:rPr lang="en-US" sz="3600" spc="-5" dirty="0" err="1" smtClean="0">
                <a:cs typeface="Segoe UI"/>
              </a:rPr>
              <a:t>ditangani</a:t>
            </a:r>
            <a:r>
              <a:rPr lang="en-US" sz="3600" spc="-5" dirty="0" smtClean="0">
                <a:cs typeface="Segoe UI"/>
              </a:rPr>
              <a:t> program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234" y="468351"/>
            <a:ext cx="9133324" cy="557301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KELUARAN PROGRAM: </a:t>
            </a:r>
            <a:r>
              <a:rPr lang="en-US" sz="3600" spc="-5" dirty="0" err="1" smtClean="0">
                <a:cs typeface="Segoe UI"/>
              </a:rPr>
              <a:t>Hasil</a:t>
            </a:r>
            <a:r>
              <a:rPr lang="en-US" sz="3600" spc="-5" dirty="0" smtClean="0">
                <a:cs typeface="Segoe UI"/>
              </a:rPr>
              <a:t> </a:t>
            </a:r>
            <a:r>
              <a:rPr lang="en-US" sz="3600" dirty="0" smtClean="0">
                <a:cs typeface="Segoe UI"/>
              </a:rPr>
              <a:t>program </a:t>
            </a:r>
            <a:r>
              <a:rPr lang="en-US" sz="3600" spc="-5" dirty="0" err="1" smtClean="0">
                <a:cs typeface="Segoe UI"/>
              </a:rPr>
              <a:t>menggambarkan</a:t>
            </a:r>
            <a:r>
              <a:rPr lang="en-US" sz="3600" spc="-5" dirty="0" smtClean="0">
                <a:cs typeface="Segoe UI"/>
              </a:rPr>
              <a:t> </a:t>
            </a:r>
            <a:r>
              <a:rPr lang="en-US" sz="3600" spc="-5" dirty="0" err="1" smtClean="0">
                <a:cs typeface="Segoe UI"/>
              </a:rPr>
              <a:t>layanan</a:t>
            </a:r>
            <a:r>
              <a:rPr lang="en-US" sz="3600" spc="-5" dirty="0" smtClean="0">
                <a:cs typeface="Segoe UI"/>
              </a:rPr>
              <a:t> </a:t>
            </a:r>
            <a:r>
              <a:rPr lang="en-US" sz="3600" dirty="0" smtClean="0">
                <a:cs typeface="Segoe UI"/>
              </a:rPr>
              <a:t>yang </a:t>
            </a:r>
            <a:r>
              <a:rPr lang="en-US" sz="3600" spc="-5" dirty="0" err="1" smtClean="0">
                <a:cs typeface="Segoe UI"/>
              </a:rPr>
              <a:t>diberikan</a:t>
            </a:r>
            <a:r>
              <a:rPr lang="en-US" sz="3600" spc="-5" dirty="0" smtClean="0">
                <a:cs typeface="Segoe UI"/>
              </a:rPr>
              <a:t> </a:t>
            </a:r>
            <a:r>
              <a:rPr lang="en-US" sz="3600" spc="-5" dirty="0" err="1" smtClean="0">
                <a:cs typeface="Segoe UI"/>
              </a:rPr>
              <a:t>secara</a:t>
            </a:r>
            <a:r>
              <a:rPr lang="en-US" sz="3600" spc="-5" dirty="0" smtClean="0">
                <a:cs typeface="Segoe UI"/>
              </a:rPr>
              <a:t> </a:t>
            </a:r>
            <a:r>
              <a:rPr lang="en-US" sz="3600" spc="-5" dirty="0" err="1" smtClean="0">
                <a:cs typeface="Segoe UI"/>
              </a:rPr>
              <a:t>langsung</a:t>
            </a:r>
            <a:r>
              <a:rPr lang="en-US" sz="3600" spc="-5" dirty="0" smtClean="0">
                <a:cs typeface="Segoe UI"/>
              </a:rPr>
              <a:t> </a:t>
            </a:r>
            <a:r>
              <a:rPr lang="en-US" sz="3600" spc="-10" dirty="0" err="1" smtClean="0">
                <a:cs typeface="Segoe UI"/>
              </a:rPr>
              <a:t>oleh</a:t>
            </a:r>
            <a:r>
              <a:rPr lang="en-US" sz="3600" spc="-10" dirty="0" smtClean="0">
                <a:cs typeface="Segoe UI"/>
              </a:rPr>
              <a:t>  </a:t>
            </a:r>
            <a:r>
              <a:rPr lang="en-US" sz="3600" spc="-5" dirty="0" smtClean="0">
                <a:cs typeface="Segoe UI"/>
              </a:rPr>
              <a:t>(</a:t>
            </a:r>
            <a:r>
              <a:rPr lang="en-US" sz="3600" spc="-5" dirty="0" err="1" smtClean="0">
                <a:cs typeface="Segoe UI"/>
              </a:rPr>
              <a:t>manajemen</a:t>
            </a:r>
            <a:r>
              <a:rPr lang="en-US" sz="3600" spc="-5" dirty="0" smtClean="0">
                <a:cs typeface="Segoe UI"/>
              </a:rPr>
              <a:t>) program. </a:t>
            </a:r>
            <a:endParaRPr lang="en-US" sz="3600" spc="-5" dirty="0" smtClean="0">
              <a:cs typeface="Segoe UI"/>
            </a:endParaRPr>
          </a:p>
          <a:p>
            <a:r>
              <a:rPr lang="en-US" sz="3600" spc="-5" dirty="0" smtClean="0">
                <a:cs typeface="Segoe UI"/>
              </a:rPr>
              <a:t>AKTIVITAS PROGRAM: </a:t>
            </a:r>
            <a:r>
              <a:rPr lang="en-US" sz="3600" spc="-5" dirty="0" err="1" smtClean="0">
                <a:cs typeface="Segoe UI"/>
              </a:rPr>
              <a:t>Aktivitas</a:t>
            </a:r>
            <a:r>
              <a:rPr lang="en-US" sz="3600" spc="-5" dirty="0" smtClean="0">
                <a:cs typeface="Segoe UI"/>
              </a:rPr>
              <a:t> </a:t>
            </a:r>
            <a:r>
              <a:rPr lang="en-US" sz="3600" dirty="0" smtClean="0">
                <a:cs typeface="Segoe UI"/>
              </a:rPr>
              <a:t>program </a:t>
            </a:r>
            <a:r>
              <a:rPr lang="en-US" sz="3600" spc="-5" dirty="0" err="1" smtClean="0">
                <a:cs typeface="Segoe UI"/>
              </a:rPr>
              <a:t>adalah</a:t>
            </a:r>
            <a:r>
              <a:rPr lang="en-US" sz="3600" spc="-5" dirty="0" smtClean="0">
                <a:cs typeface="Segoe UI"/>
              </a:rPr>
              <a:t> </a:t>
            </a:r>
            <a:r>
              <a:rPr lang="en-US" sz="3600" spc="-5" dirty="0" err="1" smtClean="0">
                <a:cs typeface="Segoe UI"/>
              </a:rPr>
              <a:t>rangkaian</a:t>
            </a:r>
            <a:r>
              <a:rPr lang="en-US" sz="3600" spc="-5" dirty="0" smtClean="0">
                <a:cs typeface="Segoe UI"/>
              </a:rPr>
              <a:t> </a:t>
            </a:r>
            <a:r>
              <a:rPr lang="en-US" sz="3600" spc="-5" dirty="0" err="1" smtClean="0">
                <a:cs typeface="Segoe UI"/>
              </a:rPr>
              <a:t>kegiatan</a:t>
            </a:r>
            <a:r>
              <a:rPr lang="en-US" sz="3600" spc="-5" dirty="0" smtClean="0">
                <a:cs typeface="Segoe UI"/>
              </a:rPr>
              <a:t> program yang </a:t>
            </a:r>
            <a:r>
              <a:rPr lang="en-US" sz="3600" spc="-5" dirty="0" err="1" smtClean="0">
                <a:cs typeface="Segoe UI"/>
              </a:rPr>
              <a:t>memberikan</a:t>
            </a:r>
            <a:r>
              <a:rPr lang="en-US" sz="3600" spc="-5" dirty="0" smtClean="0">
                <a:cs typeface="Segoe UI"/>
              </a:rPr>
              <a:t> </a:t>
            </a:r>
            <a:r>
              <a:rPr lang="en-US" sz="3600" spc="-5" dirty="0" err="1" smtClean="0">
                <a:cs typeface="Segoe UI"/>
              </a:rPr>
              <a:t>layanan</a:t>
            </a:r>
            <a:r>
              <a:rPr lang="en-US" sz="3600" spc="-5" dirty="0" smtClean="0">
                <a:cs typeface="Segoe UI"/>
              </a:rPr>
              <a:t>  </a:t>
            </a:r>
            <a:r>
              <a:rPr lang="en-US" sz="3600" spc="-5" dirty="0" err="1" smtClean="0">
                <a:cs typeface="Segoe UI"/>
              </a:rPr>
              <a:t>langsung</a:t>
            </a:r>
            <a:r>
              <a:rPr lang="en-US" sz="3600" spc="-5" dirty="0" smtClean="0">
                <a:cs typeface="Segoe UI"/>
              </a:rPr>
              <a:t> </a:t>
            </a:r>
            <a:r>
              <a:rPr lang="en-US" sz="3600" spc="-5" dirty="0" err="1" smtClean="0">
                <a:cs typeface="Segoe UI"/>
              </a:rPr>
              <a:t>pada</a:t>
            </a:r>
            <a:r>
              <a:rPr lang="en-US" sz="3600" spc="-5" dirty="0" smtClean="0">
                <a:cs typeface="Segoe UI"/>
              </a:rPr>
              <a:t> </a:t>
            </a:r>
            <a:r>
              <a:rPr lang="en-US" sz="3600" spc="-5" dirty="0" err="1" smtClean="0">
                <a:cs typeface="Segoe UI"/>
              </a:rPr>
              <a:t>penerima</a:t>
            </a:r>
            <a:r>
              <a:rPr lang="en-US" sz="3600" spc="-5" dirty="0" smtClean="0">
                <a:cs typeface="Segoe UI"/>
              </a:rPr>
              <a:t> </a:t>
            </a:r>
            <a:r>
              <a:rPr lang="en-US" sz="3600" spc="-5" dirty="0" err="1" smtClean="0">
                <a:cs typeface="Segoe UI"/>
              </a:rPr>
              <a:t>manfaat</a:t>
            </a:r>
            <a:r>
              <a:rPr lang="en-US" sz="3600" spc="-5" dirty="0" smtClean="0">
                <a:cs typeface="Segoe UI"/>
              </a:rPr>
              <a:t>. 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48889" y="0"/>
            <a:ext cx="9477139" cy="1315844"/>
          </a:xfrm>
        </p:spPr>
        <p:txBody>
          <a:bodyPr>
            <a:noAutofit/>
          </a:bodyPr>
          <a:lstStyle/>
          <a:p>
            <a:pPr marL="697865" marR="1510030" indent="406400" algn="ctr">
              <a:lnSpc>
                <a:spcPct val="110900"/>
              </a:lnSpc>
            </a:pPr>
            <a:r>
              <a:rPr lang="en-US" sz="2800" b="1" dirty="0" err="1" smtClean="0">
                <a:latin typeface="Calibri" pitchFamily="34" charset="0"/>
                <a:cs typeface="Segoe UI"/>
              </a:rPr>
              <a:t>Contoh</a:t>
            </a:r>
            <a:r>
              <a:rPr lang="en-US" sz="2800" b="1" dirty="0" smtClean="0">
                <a:latin typeface="Calibri" pitchFamily="34" charset="0"/>
                <a:cs typeface="Segoe UI"/>
              </a:rPr>
              <a:t> </a:t>
            </a:r>
            <a:r>
              <a:rPr lang="en-US" sz="2800" b="1" spc="-5" dirty="0" smtClean="0">
                <a:latin typeface="Calibri" pitchFamily="34" charset="0"/>
                <a:cs typeface="Segoe UI"/>
              </a:rPr>
              <a:t>Level</a:t>
            </a:r>
            <a:r>
              <a:rPr lang="en-US" sz="2800" b="1" spc="-65" dirty="0" smtClean="0">
                <a:latin typeface="Calibri" pitchFamily="34" charset="0"/>
                <a:cs typeface="Segoe UI"/>
              </a:rPr>
              <a:t> </a:t>
            </a:r>
            <a:r>
              <a:rPr lang="en-US" sz="2800" b="1" spc="-5" dirty="0" err="1" smtClean="0">
                <a:latin typeface="Calibri" pitchFamily="34" charset="0"/>
                <a:cs typeface="Segoe UI"/>
              </a:rPr>
              <a:t>Tujuan</a:t>
            </a:r>
            <a:r>
              <a:rPr lang="en-US" sz="2800" b="1" dirty="0" smtClean="0">
                <a:latin typeface="Calibri" pitchFamily="34" charset="0"/>
                <a:cs typeface="Segoe UI"/>
              </a:rPr>
              <a:t/>
            </a:r>
            <a:br>
              <a:rPr lang="en-US" sz="2800" b="1" dirty="0" smtClean="0">
                <a:latin typeface="Calibri" pitchFamily="34" charset="0"/>
                <a:cs typeface="Segoe UI"/>
              </a:rPr>
            </a:br>
            <a:r>
              <a:rPr lang="en-US" sz="2800" b="1" spc="-5" dirty="0" smtClean="0">
                <a:latin typeface="Calibri" pitchFamily="34" charset="0"/>
                <a:cs typeface="Segoe UI"/>
              </a:rPr>
              <a:t>“Program </a:t>
            </a:r>
            <a:r>
              <a:rPr lang="en-US" sz="2800" b="1" spc="-5" dirty="0" err="1" smtClean="0">
                <a:latin typeface="Calibri" pitchFamily="34" charset="0"/>
                <a:cs typeface="Segoe UI"/>
              </a:rPr>
              <a:t>Peningkatan</a:t>
            </a:r>
            <a:r>
              <a:rPr lang="en-US" sz="2800" b="1" spc="-5" dirty="0" smtClean="0">
                <a:latin typeface="Calibri" pitchFamily="34" charset="0"/>
                <a:cs typeface="Segoe UI"/>
              </a:rPr>
              <a:t> </a:t>
            </a:r>
            <a:r>
              <a:rPr lang="en-US" sz="2800" b="1" spc="-5" dirty="0" err="1" smtClean="0">
                <a:latin typeface="Calibri" pitchFamily="34" charset="0"/>
                <a:cs typeface="Segoe UI"/>
              </a:rPr>
              <a:t>Pendapatan</a:t>
            </a:r>
            <a:r>
              <a:rPr lang="en-US" sz="2800" b="1" spc="-25" dirty="0" smtClean="0">
                <a:latin typeface="Calibri" pitchFamily="34" charset="0"/>
                <a:cs typeface="Segoe UI"/>
              </a:rPr>
              <a:t> </a:t>
            </a:r>
            <a:r>
              <a:rPr lang="en-US" sz="2800" b="1" spc="-5" dirty="0" err="1" smtClean="0">
                <a:latin typeface="Calibri" pitchFamily="34" charset="0"/>
                <a:cs typeface="Segoe UI"/>
              </a:rPr>
              <a:t>Petani</a:t>
            </a:r>
            <a:r>
              <a:rPr lang="en-US" sz="2800" b="1" spc="-5" dirty="0" smtClean="0">
                <a:latin typeface="Calibri" pitchFamily="34" charset="0"/>
                <a:cs typeface="Segoe UI"/>
              </a:rPr>
              <a:t>”</a:t>
            </a:r>
            <a:r>
              <a:rPr lang="en-US" sz="2800" b="1" dirty="0" smtClean="0">
                <a:latin typeface="Calibri" pitchFamily="34" charset="0"/>
                <a:cs typeface="Segoe UI"/>
              </a:rPr>
              <a:t/>
            </a:r>
            <a:br>
              <a:rPr lang="en-US" sz="2800" b="1" dirty="0" smtClean="0">
                <a:latin typeface="Calibri" pitchFamily="34" charset="0"/>
                <a:cs typeface="Segoe UI"/>
              </a:rPr>
            </a:br>
            <a:endParaRPr lang="en-US" sz="2800" b="1" dirty="0">
              <a:latin typeface="Calibri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90653" y="1243812"/>
          <a:ext cx="11173522" cy="50566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4241"/>
                <a:gridCol w="9009281"/>
              </a:tblGrid>
              <a:tr h="8759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ITEM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INTERVENSI</a:t>
                      </a:r>
                      <a:r>
                        <a:rPr lang="en-US" sz="1800" baseline="0" dirty="0" smtClean="0"/>
                        <a:t> LOGIS</a:t>
                      </a:r>
                      <a:endParaRPr lang="en-US" sz="1800" dirty="0"/>
                    </a:p>
                  </a:txBody>
                  <a:tcPr/>
                </a:tc>
              </a:tr>
              <a:tr h="62607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T</a:t>
                      </a:r>
                      <a:r>
                        <a:rPr lang="en-US" sz="1800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u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j</a:t>
                      </a:r>
                      <a:r>
                        <a:rPr lang="en-US" sz="1800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uan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Um</a:t>
                      </a:r>
                      <a:r>
                        <a:rPr lang="en-US" sz="1800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um</a:t>
                      </a:r>
                      <a:endParaRPr lang="en-US" sz="1800" dirty="0" smtClean="0">
                        <a:solidFill>
                          <a:schemeClr val="tx2"/>
                        </a:solidFill>
                        <a:latin typeface="+mn-lt"/>
                        <a:cs typeface="Segoe UI"/>
                      </a:endParaRP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Meningkatan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kesejahteraan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keluarga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petani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secara</a:t>
                      </a:r>
                      <a:r>
                        <a:rPr lang="en-US" sz="1800" spc="20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berkelanjutan</a:t>
                      </a:r>
                      <a:endParaRPr lang="en-US" sz="1800" dirty="0" smtClean="0">
                        <a:solidFill>
                          <a:schemeClr val="tx2"/>
                        </a:solidFill>
                        <a:latin typeface="+mn-lt"/>
                        <a:cs typeface="Segoe UI"/>
                      </a:endParaRPr>
                    </a:p>
                    <a:p>
                      <a:endParaRPr lang="en-US" sz="1800" dirty="0"/>
                    </a:p>
                  </a:txBody>
                  <a:tcPr/>
                </a:tc>
              </a:tr>
              <a:tr h="8888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Maksud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/  O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u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tc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o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m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e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Meningkatan pendapatan petani melalui intensifikasi pertanian tanaman  </a:t>
                      </a:r>
                      <a:r>
                        <a:rPr lang="fi-FI" sz="1800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pangan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</a:tr>
              <a:tr h="14310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Kel</a:t>
                      </a:r>
                      <a:r>
                        <a:rPr lang="en-US" sz="1800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uaran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 </a:t>
                      </a:r>
                      <a:r>
                        <a:rPr lang="en-US" sz="1800" spc="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P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ro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g</a:t>
                      </a:r>
                      <a:r>
                        <a:rPr lang="en-US" sz="1800" spc="-1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r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am</a:t>
                      </a:r>
                    </a:p>
                    <a:p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Tersedianya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air </a:t>
                      </a:r>
                      <a:r>
                        <a:rPr lang="en-US" sz="1800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untuk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mengairi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lahan</a:t>
                      </a:r>
                      <a:r>
                        <a:rPr lang="en-US" sz="1800" spc="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persawahan</a:t>
                      </a:r>
                      <a:endParaRPr lang="en-US" sz="1800" dirty="0" smtClean="0">
                        <a:solidFill>
                          <a:schemeClr val="tx2"/>
                        </a:solidFill>
                        <a:latin typeface="+mn-lt"/>
                        <a:cs typeface="Segoe UI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Meningkatnya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kemampuan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petani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dalam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budi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daya</a:t>
                      </a:r>
                      <a:r>
                        <a:rPr lang="en-US" sz="1800" spc="1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pertanian</a:t>
                      </a:r>
                      <a:endParaRPr lang="en-US" sz="1800" spc="-5" dirty="0" smtClean="0">
                        <a:solidFill>
                          <a:schemeClr val="tx2"/>
                        </a:solidFill>
                        <a:latin typeface="+mn-lt"/>
                        <a:cs typeface="Segoe UI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Transportasi</a:t>
                      </a:r>
                      <a:r>
                        <a:rPr lang="es-E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dan </a:t>
                      </a:r>
                      <a:r>
                        <a:rPr lang="es-E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pengangkutan</a:t>
                      </a:r>
                      <a:r>
                        <a:rPr lang="es-E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s-E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hasil-hasil</a:t>
                      </a:r>
                      <a:r>
                        <a:rPr lang="es-E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s-E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pertanian</a:t>
                      </a:r>
                      <a:r>
                        <a:rPr lang="es-E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s-E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berjalan</a:t>
                      </a:r>
                      <a:r>
                        <a:rPr lang="es-ES" sz="1800" spc="3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s-E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lancar</a:t>
                      </a:r>
                      <a:endParaRPr lang="es-ES" sz="1800" dirty="0" smtClean="0">
                        <a:solidFill>
                          <a:schemeClr val="tx2"/>
                        </a:solidFill>
                        <a:latin typeface="+mn-lt"/>
                        <a:cs typeface="Segoe UI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Tersedianya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modal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dan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perlindungan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sosial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bagi</a:t>
                      </a:r>
                      <a:r>
                        <a:rPr lang="en-US" sz="1800" spc="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petani</a:t>
                      </a:r>
                      <a:endParaRPr lang="en-US" sz="1800" dirty="0" smtClean="0">
                        <a:solidFill>
                          <a:schemeClr val="tx2"/>
                        </a:solidFill>
                        <a:latin typeface="+mn-lt"/>
                        <a:cs typeface="Segoe UI"/>
                      </a:endParaRPr>
                    </a:p>
                    <a:p>
                      <a:endParaRPr lang="en-US" sz="1800" dirty="0"/>
                    </a:p>
                  </a:txBody>
                  <a:tcPr/>
                </a:tc>
              </a:tr>
              <a:tr h="11627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Aktivitas</a:t>
                      </a:r>
                      <a:endParaRPr lang="en-US" sz="1800" dirty="0" smtClean="0">
                        <a:solidFill>
                          <a:schemeClr val="tx2"/>
                        </a:solidFill>
                        <a:latin typeface="+mn-lt"/>
                        <a:cs typeface="Segoe UI"/>
                      </a:endParaRPr>
                    </a:p>
                    <a:p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Proyek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pengadaan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saluran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irigasi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;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pelatihan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,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pendampingan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dan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penyuluhan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terhadap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petani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;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dukungan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pemberian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bibit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,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pengadaan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teknologi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tepat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guna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,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proyek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padat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karya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pengadaan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jalan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usaha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tani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; 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kebijakan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dukungan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modal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dan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perlindungan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1800" spc="-5" dirty="0" err="1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sosial</a:t>
                      </a:r>
                      <a:r>
                        <a:rPr lang="en-US" sz="1800" spc="-5" dirty="0" smtClean="0">
                          <a:solidFill>
                            <a:schemeClr val="tx2"/>
                          </a:solidFill>
                          <a:latin typeface="+mn-lt"/>
                          <a:cs typeface="Segoe UI"/>
                        </a:rPr>
                        <a:t>.</a:t>
                      </a:r>
                      <a:endParaRPr lang="en-US" sz="1800" dirty="0" smtClean="0">
                        <a:solidFill>
                          <a:schemeClr val="tx2"/>
                        </a:solidFill>
                        <a:latin typeface="+mn-lt"/>
                        <a:cs typeface="Segoe UI"/>
                      </a:endParaRPr>
                    </a:p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83596" y="780585"/>
            <a:ext cx="5310063" cy="308496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BERSAMBUNG MIINGGU DEPAN TERKAIT</a:t>
            </a:r>
            <a:r>
              <a:rPr lang="en-US" sz="3600" dirty="0" smtClean="0">
                <a:solidFill>
                  <a:srgbClr val="FFFF00"/>
                </a:solidFill>
              </a:rPr>
              <a:t>: </a:t>
            </a:r>
            <a:r>
              <a:rPr lang="en-US" sz="3600" b="1" i="1" dirty="0" smtClean="0">
                <a:solidFill>
                  <a:srgbClr val="FFFF00"/>
                </a:solidFill>
              </a:rPr>
              <a:t>INDIKATOR OBYEKTIF, SUMBER VERIFIKASI DAN ASUMSI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pic>
        <p:nvPicPr>
          <p:cNvPr id="8" name="Content Placeholder 3" descr="QUI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22" y="2341756"/>
            <a:ext cx="4752782" cy="3360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3465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33_T_PGO_Winter-Ornaments-16x9">
  <a:themeElements>
    <a:clrScheme name="101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0133_T_PGO_Winter-Ornaments-16x9.pptx" id="{83EED7DA-6A48-488A-9E04-785F8B488EDA}" vid="{3ADD6D9B-D144-4309-83AF-B4BDFC2CE62E}"/>
    </a:ext>
  </a:extLst>
</a:theme>
</file>

<file path=ppt/theme/theme2.xml><?xml version="1.0" encoding="utf-8"?>
<a:theme xmlns:a="http://schemas.openxmlformats.org/drawingml/2006/main" name="Designed by 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0133_T_PGO_Winter-Ornaments-16x9.pptx" id="{83EED7DA-6A48-488A-9E04-785F8B488EDA}" vid="{3CF686E8-8E02-4EDA-899A-1121D18EF8D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0133_T_PGO_Winter-Ornaments-16x9</Template>
  <TotalTime>85</TotalTime>
  <Words>301</Words>
  <PresentationFormat>Custom</PresentationFormat>
  <Paragraphs>59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0133_T_PGO_Winter-Ornaments-16x9</vt:lpstr>
      <vt:lpstr>Designed by PresentationGO</vt:lpstr>
      <vt:lpstr>TAHAP PERENCANAAN</vt:lpstr>
      <vt:lpstr>Slide 2</vt:lpstr>
      <vt:lpstr>Slide 3</vt:lpstr>
      <vt:lpstr>Slide 4</vt:lpstr>
      <vt:lpstr>Slide 5</vt:lpstr>
      <vt:lpstr>Contoh Level Tujuan “Program Peningkatan Pendapatan Petani” </vt:lpstr>
      <vt:lpstr>BERSAMBUNG MIINGGU DEPAN TERKAIT: INDIKATOR OBYEKTIF, SUMBER VERIFIKASI DAN ASUMSI</vt:lpstr>
    </vt:vector>
  </TitlesOfParts>
  <Company>Atom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TAHAP PERENCANAAN</dc:title>
  <dc:creator>Heri</dc:creator>
  <dc:description>© Copyright PresentationGO.com</dc:description>
  <cp:lastModifiedBy>Heri</cp:lastModifiedBy>
  <cp:revision>6</cp:revision>
  <dcterms:created xsi:type="dcterms:W3CDTF">2020-04-15T07:49:49Z</dcterms:created>
  <dcterms:modified xsi:type="dcterms:W3CDTF">2020-04-15T09:15:01Z</dcterms:modified>
  <cp:category>Templates</cp:category>
</cp:coreProperties>
</file>