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60" r:id="rId3"/>
    <p:sldId id="261" r:id="rId4"/>
    <p:sldId id="262" r:id="rId5"/>
    <p:sldId id="256" r:id="rId6"/>
    <p:sldId id="257" r:id="rId7"/>
    <p:sldId id="258" r:id="rId8"/>
    <p:sldId id="263" r:id="rId9"/>
    <p:sldId id="265" r:id="rId10"/>
    <p:sldId id="266"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1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2D2B53-EAE0-4CD1-B304-7F2C8FBD8AAD}"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E5D2C506-371F-4179-AF62-40879FF84D3D}">
      <dgm:prSet phldrT="[Text]" phldr="1"/>
      <dgm:spPr/>
      <dgm:t>
        <a:bodyPr/>
        <a:lstStyle/>
        <a:p>
          <a:endParaRPr lang="en-US" dirty="0"/>
        </a:p>
      </dgm:t>
    </dgm:pt>
    <dgm:pt modelId="{D74A8228-BCD3-456D-9D7E-55F6984EDACD}" type="parTrans" cxnId="{343B7C22-6B34-4D18-A0FE-A77ECC8B6CBF}">
      <dgm:prSet/>
      <dgm:spPr/>
      <dgm:t>
        <a:bodyPr/>
        <a:lstStyle/>
        <a:p>
          <a:endParaRPr lang="en-US"/>
        </a:p>
      </dgm:t>
    </dgm:pt>
    <dgm:pt modelId="{D8BD4246-63BE-4565-ADB6-063A262389B0}" type="sibTrans" cxnId="{343B7C22-6B34-4D18-A0FE-A77ECC8B6CBF}">
      <dgm:prSet/>
      <dgm:spPr/>
      <dgm:t>
        <a:bodyPr/>
        <a:lstStyle/>
        <a:p>
          <a:endParaRPr lang="en-US"/>
        </a:p>
      </dgm:t>
    </dgm:pt>
    <dgm:pt modelId="{25F807CB-0B90-4033-B11F-6AD5663EE046}">
      <dgm:prSet phldrT="[Text]" phldr="1"/>
      <dgm:spPr/>
      <dgm:t>
        <a:bodyPr/>
        <a:lstStyle/>
        <a:p>
          <a:endParaRPr lang="en-US" dirty="0"/>
        </a:p>
      </dgm:t>
    </dgm:pt>
    <dgm:pt modelId="{E2543575-7A8D-440A-9407-450C5D176F63}" type="parTrans" cxnId="{475BCB13-9FDF-48B4-9A8C-F5A573773C36}">
      <dgm:prSet/>
      <dgm:spPr/>
      <dgm:t>
        <a:bodyPr/>
        <a:lstStyle/>
        <a:p>
          <a:endParaRPr lang="en-US"/>
        </a:p>
      </dgm:t>
    </dgm:pt>
    <dgm:pt modelId="{79C5EF36-43B2-4581-9A23-CEDE99B796D3}" type="sibTrans" cxnId="{475BCB13-9FDF-48B4-9A8C-F5A573773C36}">
      <dgm:prSet/>
      <dgm:spPr/>
      <dgm:t>
        <a:bodyPr/>
        <a:lstStyle/>
        <a:p>
          <a:endParaRPr lang="en-US"/>
        </a:p>
      </dgm:t>
    </dgm:pt>
    <dgm:pt modelId="{C540D8C8-5FE4-4EA5-BA31-3AC001CD3DE2}">
      <dgm:prSet phldrT="[Text]" custT="1"/>
      <dgm:spPr/>
      <dgm:t>
        <a:bodyPr/>
        <a:lstStyle/>
        <a:p>
          <a:pPr algn="ctr"/>
          <a:r>
            <a:rPr lang="en-US" sz="2300" b="1" dirty="0" err="1" smtClean="0">
              <a:latin typeface="Cambria" pitchFamily="18" charset="0"/>
            </a:rPr>
            <a:t>Diri</a:t>
          </a:r>
          <a:endParaRPr lang="en-US" sz="2300" b="1" dirty="0" smtClean="0">
            <a:latin typeface="Cambria" pitchFamily="18" charset="0"/>
          </a:endParaRPr>
        </a:p>
        <a:p>
          <a:pPr algn="ctr"/>
          <a:r>
            <a:rPr lang="en-US" sz="2300" b="1" dirty="0" smtClean="0">
              <a:latin typeface="Cambria" pitchFamily="18" charset="0"/>
            </a:rPr>
            <a:t>Orang Lain</a:t>
          </a:r>
          <a:endParaRPr lang="en-US" sz="2300" b="1" dirty="0">
            <a:latin typeface="Cambria" pitchFamily="18" charset="0"/>
          </a:endParaRPr>
        </a:p>
      </dgm:t>
    </dgm:pt>
    <dgm:pt modelId="{E1B11D6C-EE9C-4A33-B621-11464AD603FF}" type="parTrans" cxnId="{004619F6-72A4-492C-B5FF-66A466C47D0A}">
      <dgm:prSet/>
      <dgm:spPr/>
      <dgm:t>
        <a:bodyPr/>
        <a:lstStyle/>
        <a:p>
          <a:endParaRPr lang="en-US"/>
        </a:p>
      </dgm:t>
    </dgm:pt>
    <dgm:pt modelId="{E95C3BEC-A5ED-4734-90AA-6ACFED229A85}" type="sibTrans" cxnId="{004619F6-72A4-492C-B5FF-66A466C47D0A}">
      <dgm:prSet/>
      <dgm:spPr/>
      <dgm:t>
        <a:bodyPr/>
        <a:lstStyle/>
        <a:p>
          <a:endParaRPr lang="en-US"/>
        </a:p>
      </dgm:t>
    </dgm:pt>
    <dgm:pt modelId="{ED1CD1AF-27F5-4EC9-8CA8-ECE24299B005}">
      <dgm:prSet phldrT="[Text]" phldr="1"/>
      <dgm:spPr/>
      <dgm:t>
        <a:bodyPr/>
        <a:lstStyle/>
        <a:p>
          <a:endParaRPr lang="en-US"/>
        </a:p>
      </dgm:t>
    </dgm:pt>
    <dgm:pt modelId="{CB00BC6C-1A2C-4CF1-BD30-CD544AEAF11C}" type="parTrans" cxnId="{94F896EE-3C1C-400C-B52D-D58507DB9874}">
      <dgm:prSet/>
      <dgm:spPr/>
      <dgm:t>
        <a:bodyPr/>
        <a:lstStyle/>
        <a:p>
          <a:endParaRPr lang="en-US"/>
        </a:p>
      </dgm:t>
    </dgm:pt>
    <dgm:pt modelId="{623DD60B-B1EC-4730-89A0-C413BFF6D0E9}" type="sibTrans" cxnId="{94F896EE-3C1C-400C-B52D-D58507DB9874}">
      <dgm:prSet/>
      <dgm:spPr/>
      <dgm:t>
        <a:bodyPr/>
        <a:lstStyle/>
        <a:p>
          <a:endParaRPr lang="en-US"/>
        </a:p>
      </dgm:t>
    </dgm:pt>
    <dgm:pt modelId="{8D348526-8A08-4193-BD42-5F8E46603C0A}">
      <dgm:prSet phldrT="[Text]" custT="1"/>
      <dgm:spPr/>
      <dgm:t>
        <a:bodyPr/>
        <a:lstStyle/>
        <a:p>
          <a:pPr algn="ctr"/>
          <a:r>
            <a:rPr lang="en-US" sz="2100" b="1" dirty="0" err="1" smtClean="0">
              <a:latin typeface="Cambria" pitchFamily="18" charset="0"/>
            </a:rPr>
            <a:t>Pandangan</a:t>
          </a:r>
          <a:r>
            <a:rPr lang="en-US" sz="2100" b="1" dirty="0" smtClean="0">
              <a:latin typeface="Cambria" pitchFamily="18" charset="0"/>
            </a:rPr>
            <a:t> Orang Lain </a:t>
          </a:r>
          <a:r>
            <a:rPr lang="en-US" sz="2100" b="1" dirty="0" err="1" smtClean="0">
              <a:latin typeface="Cambria" pitchFamily="18" charset="0"/>
            </a:rPr>
            <a:t>Terhadap</a:t>
          </a:r>
          <a:r>
            <a:rPr lang="en-US" sz="2100" b="1" dirty="0" smtClean="0">
              <a:latin typeface="Cambria" pitchFamily="18" charset="0"/>
            </a:rPr>
            <a:t> </a:t>
          </a:r>
          <a:r>
            <a:rPr lang="en-US" sz="2100" b="1" dirty="0" err="1" smtClean="0">
              <a:latin typeface="Cambria" pitchFamily="18" charset="0"/>
            </a:rPr>
            <a:t>Diri</a:t>
          </a:r>
          <a:r>
            <a:rPr lang="en-US" sz="2100" b="1" dirty="0" smtClean="0">
              <a:latin typeface="Cambria" pitchFamily="18" charset="0"/>
            </a:rPr>
            <a:t> </a:t>
          </a:r>
          <a:r>
            <a:rPr lang="en-US" sz="2100" b="1" dirty="0" err="1" smtClean="0">
              <a:latin typeface="Cambria" pitchFamily="18" charset="0"/>
            </a:rPr>
            <a:t>Saya</a:t>
          </a:r>
          <a:r>
            <a:rPr lang="en-US" sz="2100" b="1" dirty="0" smtClean="0">
              <a:latin typeface="Cambria" pitchFamily="18" charset="0"/>
            </a:rPr>
            <a:t> </a:t>
          </a:r>
          <a:r>
            <a:rPr lang="en-US" sz="2100" b="1" dirty="0" err="1" smtClean="0">
              <a:latin typeface="Cambria" pitchFamily="18" charset="0"/>
            </a:rPr>
            <a:t>Sendiriri</a:t>
          </a:r>
          <a:endParaRPr lang="en-US" sz="2100" b="1" dirty="0">
            <a:latin typeface="Cambria" pitchFamily="18" charset="0"/>
          </a:endParaRPr>
        </a:p>
      </dgm:t>
    </dgm:pt>
    <dgm:pt modelId="{04F4BE06-E9BF-4356-B9DF-0A11BAB21E4C}" type="parTrans" cxnId="{3589BCE8-0ED5-404C-B583-D5B3CAD44B5E}">
      <dgm:prSet/>
      <dgm:spPr/>
      <dgm:t>
        <a:bodyPr/>
        <a:lstStyle/>
        <a:p>
          <a:endParaRPr lang="en-US"/>
        </a:p>
      </dgm:t>
    </dgm:pt>
    <dgm:pt modelId="{56982FAA-D663-4A21-9F87-6358BC0A3231}" type="sibTrans" cxnId="{3589BCE8-0ED5-404C-B583-D5B3CAD44B5E}">
      <dgm:prSet/>
      <dgm:spPr/>
      <dgm:t>
        <a:bodyPr/>
        <a:lstStyle/>
        <a:p>
          <a:endParaRPr lang="en-US"/>
        </a:p>
      </dgm:t>
    </dgm:pt>
    <dgm:pt modelId="{A0091D24-9B20-4551-BCEC-F294C15864D4}">
      <dgm:prSet phldrT="[Text]" custT="1"/>
      <dgm:spPr/>
      <dgm:t>
        <a:bodyPr/>
        <a:lstStyle/>
        <a:p>
          <a:pPr algn="ctr"/>
          <a:r>
            <a:rPr lang="en-US" sz="2300" b="1" dirty="0" err="1" smtClean="0">
              <a:latin typeface="Cambria" pitchFamily="18" charset="0"/>
            </a:rPr>
            <a:t>Diri</a:t>
          </a:r>
          <a:endParaRPr lang="en-US" sz="2300" b="1" dirty="0" smtClean="0">
            <a:latin typeface="Cambria" pitchFamily="18" charset="0"/>
          </a:endParaRPr>
        </a:p>
        <a:p>
          <a:pPr algn="ctr"/>
          <a:r>
            <a:rPr lang="en-US" sz="2300" b="1" dirty="0" err="1" smtClean="0">
              <a:latin typeface="Cambria" pitchFamily="18" charset="0"/>
            </a:rPr>
            <a:t>Saya</a:t>
          </a:r>
          <a:endParaRPr lang="en-US" sz="2300" b="1" dirty="0" smtClean="0">
            <a:latin typeface="Cambria" pitchFamily="18" charset="0"/>
          </a:endParaRPr>
        </a:p>
        <a:p>
          <a:pPr algn="ctr"/>
          <a:r>
            <a:rPr lang="en-US" sz="2300" b="1" dirty="0" err="1" smtClean="0">
              <a:latin typeface="Cambria" pitchFamily="18" charset="0"/>
            </a:rPr>
            <a:t>Sendiri</a:t>
          </a:r>
          <a:endParaRPr lang="en-US" sz="2300" b="1" dirty="0">
            <a:latin typeface="Cambria" pitchFamily="18" charset="0"/>
          </a:endParaRPr>
        </a:p>
      </dgm:t>
    </dgm:pt>
    <dgm:pt modelId="{5517828D-EF20-4605-ADA7-99C1645232B4}" type="sibTrans" cxnId="{5E83E852-8D3E-47EA-A4F1-0A7345B0BD2D}">
      <dgm:prSet/>
      <dgm:spPr/>
      <dgm:t>
        <a:bodyPr/>
        <a:lstStyle/>
        <a:p>
          <a:endParaRPr lang="en-US"/>
        </a:p>
      </dgm:t>
    </dgm:pt>
    <dgm:pt modelId="{578EC445-C362-4577-B9B8-AC47173E838D}" type="parTrans" cxnId="{5E83E852-8D3E-47EA-A4F1-0A7345B0BD2D}">
      <dgm:prSet/>
      <dgm:spPr/>
      <dgm:t>
        <a:bodyPr/>
        <a:lstStyle/>
        <a:p>
          <a:endParaRPr lang="en-US"/>
        </a:p>
      </dgm:t>
    </dgm:pt>
    <dgm:pt modelId="{6FFB70D5-C5E2-476B-B3B6-916AE2CD13EB}" type="pres">
      <dgm:prSet presAssocID="{142D2B53-EAE0-4CD1-B304-7F2C8FBD8AAD}" presName="Name0" presStyleCnt="0">
        <dgm:presLayoutVars>
          <dgm:dir/>
          <dgm:animLvl val="lvl"/>
          <dgm:resizeHandles val="exact"/>
        </dgm:presLayoutVars>
      </dgm:prSet>
      <dgm:spPr/>
      <dgm:t>
        <a:bodyPr/>
        <a:lstStyle/>
        <a:p>
          <a:endParaRPr lang="en-US"/>
        </a:p>
      </dgm:t>
    </dgm:pt>
    <dgm:pt modelId="{DE0BE90C-27DE-4EF1-BA7A-74136F872DE9}" type="pres">
      <dgm:prSet presAssocID="{E5D2C506-371F-4179-AF62-40879FF84D3D}" presName="compositeNode" presStyleCnt="0">
        <dgm:presLayoutVars>
          <dgm:bulletEnabled val="1"/>
        </dgm:presLayoutVars>
      </dgm:prSet>
      <dgm:spPr/>
    </dgm:pt>
    <dgm:pt modelId="{26B5ED16-B02C-46E0-A37B-CB8EFA31CBF0}" type="pres">
      <dgm:prSet presAssocID="{E5D2C506-371F-4179-AF62-40879FF84D3D}" presName="bgRect" presStyleLbl="node1" presStyleIdx="0" presStyleCnt="3"/>
      <dgm:spPr/>
      <dgm:t>
        <a:bodyPr/>
        <a:lstStyle/>
        <a:p>
          <a:endParaRPr lang="en-US"/>
        </a:p>
      </dgm:t>
    </dgm:pt>
    <dgm:pt modelId="{F1745951-9685-4A4A-A6B8-58FEEF9B362D}" type="pres">
      <dgm:prSet presAssocID="{E5D2C506-371F-4179-AF62-40879FF84D3D}" presName="parentNode" presStyleLbl="node1" presStyleIdx="0" presStyleCnt="3">
        <dgm:presLayoutVars>
          <dgm:chMax val="0"/>
          <dgm:bulletEnabled val="1"/>
        </dgm:presLayoutVars>
      </dgm:prSet>
      <dgm:spPr/>
      <dgm:t>
        <a:bodyPr/>
        <a:lstStyle/>
        <a:p>
          <a:endParaRPr lang="en-US"/>
        </a:p>
      </dgm:t>
    </dgm:pt>
    <dgm:pt modelId="{482B715D-0B1A-4F35-8410-A008E71C4425}" type="pres">
      <dgm:prSet presAssocID="{E5D2C506-371F-4179-AF62-40879FF84D3D}" presName="childNode" presStyleLbl="node1" presStyleIdx="0" presStyleCnt="3">
        <dgm:presLayoutVars>
          <dgm:bulletEnabled val="1"/>
        </dgm:presLayoutVars>
      </dgm:prSet>
      <dgm:spPr/>
      <dgm:t>
        <a:bodyPr/>
        <a:lstStyle/>
        <a:p>
          <a:endParaRPr lang="en-US"/>
        </a:p>
      </dgm:t>
    </dgm:pt>
    <dgm:pt modelId="{397466CA-96AC-4FBE-A8E3-DE4DF0408A44}" type="pres">
      <dgm:prSet presAssocID="{D8BD4246-63BE-4565-ADB6-063A262389B0}" presName="hSp" presStyleCnt="0"/>
      <dgm:spPr/>
    </dgm:pt>
    <dgm:pt modelId="{C3067D26-3BA9-4414-8B2E-F916BB1EACFA}" type="pres">
      <dgm:prSet presAssocID="{D8BD4246-63BE-4565-ADB6-063A262389B0}" presName="vProcSp" presStyleCnt="0"/>
      <dgm:spPr/>
    </dgm:pt>
    <dgm:pt modelId="{4828F941-BAD3-4D46-A93B-6F413CAE8D05}" type="pres">
      <dgm:prSet presAssocID="{D8BD4246-63BE-4565-ADB6-063A262389B0}" presName="vSp1" presStyleCnt="0"/>
      <dgm:spPr/>
    </dgm:pt>
    <dgm:pt modelId="{776C5347-B89E-4797-A44E-7AD762E5D871}" type="pres">
      <dgm:prSet presAssocID="{D8BD4246-63BE-4565-ADB6-063A262389B0}" presName="simulatedConn" presStyleLbl="solidFgAcc1" presStyleIdx="0" presStyleCnt="2"/>
      <dgm:spPr/>
    </dgm:pt>
    <dgm:pt modelId="{3053854A-7153-4C8E-88F3-23D9768FB25B}" type="pres">
      <dgm:prSet presAssocID="{D8BD4246-63BE-4565-ADB6-063A262389B0}" presName="vSp2" presStyleCnt="0"/>
      <dgm:spPr/>
    </dgm:pt>
    <dgm:pt modelId="{87904613-D28C-4001-A011-1CD4868FB8C7}" type="pres">
      <dgm:prSet presAssocID="{D8BD4246-63BE-4565-ADB6-063A262389B0}" presName="sibTrans" presStyleCnt="0"/>
      <dgm:spPr/>
    </dgm:pt>
    <dgm:pt modelId="{58CEFF1A-8191-476F-BDDD-5CCE84DBAE63}" type="pres">
      <dgm:prSet presAssocID="{25F807CB-0B90-4033-B11F-6AD5663EE046}" presName="compositeNode" presStyleCnt="0">
        <dgm:presLayoutVars>
          <dgm:bulletEnabled val="1"/>
        </dgm:presLayoutVars>
      </dgm:prSet>
      <dgm:spPr/>
    </dgm:pt>
    <dgm:pt modelId="{3C879967-3194-4603-8B68-77305D7BACE6}" type="pres">
      <dgm:prSet presAssocID="{25F807CB-0B90-4033-B11F-6AD5663EE046}" presName="bgRect" presStyleLbl="node1" presStyleIdx="1" presStyleCnt="3"/>
      <dgm:spPr/>
      <dgm:t>
        <a:bodyPr/>
        <a:lstStyle/>
        <a:p>
          <a:endParaRPr lang="en-US"/>
        </a:p>
      </dgm:t>
    </dgm:pt>
    <dgm:pt modelId="{EF7D30D5-2621-4A84-AA30-05E218EFAB7C}" type="pres">
      <dgm:prSet presAssocID="{25F807CB-0B90-4033-B11F-6AD5663EE046}" presName="parentNode" presStyleLbl="node1" presStyleIdx="1" presStyleCnt="3">
        <dgm:presLayoutVars>
          <dgm:chMax val="0"/>
          <dgm:bulletEnabled val="1"/>
        </dgm:presLayoutVars>
      </dgm:prSet>
      <dgm:spPr/>
      <dgm:t>
        <a:bodyPr/>
        <a:lstStyle/>
        <a:p>
          <a:endParaRPr lang="en-US"/>
        </a:p>
      </dgm:t>
    </dgm:pt>
    <dgm:pt modelId="{F8DD4D23-4237-4D84-BD9C-840E37E2B306}" type="pres">
      <dgm:prSet presAssocID="{25F807CB-0B90-4033-B11F-6AD5663EE046}" presName="childNode" presStyleLbl="node1" presStyleIdx="1" presStyleCnt="3">
        <dgm:presLayoutVars>
          <dgm:bulletEnabled val="1"/>
        </dgm:presLayoutVars>
      </dgm:prSet>
      <dgm:spPr/>
      <dgm:t>
        <a:bodyPr/>
        <a:lstStyle/>
        <a:p>
          <a:endParaRPr lang="en-US"/>
        </a:p>
      </dgm:t>
    </dgm:pt>
    <dgm:pt modelId="{5B43C146-AB85-42DA-85BD-F7AB19B9F325}" type="pres">
      <dgm:prSet presAssocID="{79C5EF36-43B2-4581-9A23-CEDE99B796D3}" presName="hSp" presStyleCnt="0"/>
      <dgm:spPr/>
    </dgm:pt>
    <dgm:pt modelId="{AD6BF4D1-30B8-4066-B4BE-18254E5B15A8}" type="pres">
      <dgm:prSet presAssocID="{79C5EF36-43B2-4581-9A23-CEDE99B796D3}" presName="vProcSp" presStyleCnt="0"/>
      <dgm:spPr/>
    </dgm:pt>
    <dgm:pt modelId="{AAC4D146-69E8-40DB-A9AE-7DC59553CC17}" type="pres">
      <dgm:prSet presAssocID="{79C5EF36-43B2-4581-9A23-CEDE99B796D3}" presName="vSp1" presStyleCnt="0"/>
      <dgm:spPr/>
    </dgm:pt>
    <dgm:pt modelId="{EC7D9CDF-1CC1-4341-BF86-A1090B1E58A7}" type="pres">
      <dgm:prSet presAssocID="{79C5EF36-43B2-4581-9A23-CEDE99B796D3}" presName="simulatedConn" presStyleLbl="solidFgAcc1" presStyleIdx="1" presStyleCnt="2"/>
      <dgm:spPr/>
    </dgm:pt>
    <dgm:pt modelId="{0ACE3CB9-DBEC-45BD-BBAE-ED2BC55F9F3F}" type="pres">
      <dgm:prSet presAssocID="{79C5EF36-43B2-4581-9A23-CEDE99B796D3}" presName="vSp2" presStyleCnt="0"/>
      <dgm:spPr/>
    </dgm:pt>
    <dgm:pt modelId="{89C4132B-1765-436F-A022-DA887F4E096A}" type="pres">
      <dgm:prSet presAssocID="{79C5EF36-43B2-4581-9A23-CEDE99B796D3}" presName="sibTrans" presStyleCnt="0"/>
      <dgm:spPr/>
    </dgm:pt>
    <dgm:pt modelId="{44E62E3D-A06D-4B28-AA7C-DE03A96822F7}" type="pres">
      <dgm:prSet presAssocID="{ED1CD1AF-27F5-4EC9-8CA8-ECE24299B005}" presName="compositeNode" presStyleCnt="0">
        <dgm:presLayoutVars>
          <dgm:bulletEnabled val="1"/>
        </dgm:presLayoutVars>
      </dgm:prSet>
      <dgm:spPr/>
    </dgm:pt>
    <dgm:pt modelId="{F9A1BA53-5857-4B26-8F54-2EE1F1E6E1A8}" type="pres">
      <dgm:prSet presAssocID="{ED1CD1AF-27F5-4EC9-8CA8-ECE24299B005}" presName="bgRect" presStyleLbl="node1" presStyleIdx="2" presStyleCnt="3"/>
      <dgm:spPr/>
      <dgm:t>
        <a:bodyPr/>
        <a:lstStyle/>
        <a:p>
          <a:endParaRPr lang="en-US"/>
        </a:p>
      </dgm:t>
    </dgm:pt>
    <dgm:pt modelId="{C1C02548-8061-4F26-9397-9B5E334CDBAD}" type="pres">
      <dgm:prSet presAssocID="{ED1CD1AF-27F5-4EC9-8CA8-ECE24299B005}" presName="parentNode" presStyleLbl="node1" presStyleIdx="2" presStyleCnt="3">
        <dgm:presLayoutVars>
          <dgm:chMax val="0"/>
          <dgm:bulletEnabled val="1"/>
        </dgm:presLayoutVars>
      </dgm:prSet>
      <dgm:spPr/>
      <dgm:t>
        <a:bodyPr/>
        <a:lstStyle/>
        <a:p>
          <a:endParaRPr lang="en-US"/>
        </a:p>
      </dgm:t>
    </dgm:pt>
    <dgm:pt modelId="{2181FE23-74E3-4982-9616-B4C62650A8A5}" type="pres">
      <dgm:prSet presAssocID="{ED1CD1AF-27F5-4EC9-8CA8-ECE24299B005}" presName="childNode" presStyleLbl="node1" presStyleIdx="2" presStyleCnt="3">
        <dgm:presLayoutVars>
          <dgm:bulletEnabled val="1"/>
        </dgm:presLayoutVars>
      </dgm:prSet>
      <dgm:spPr/>
      <dgm:t>
        <a:bodyPr/>
        <a:lstStyle/>
        <a:p>
          <a:endParaRPr lang="en-US"/>
        </a:p>
      </dgm:t>
    </dgm:pt>
  </dgm:ptLst>
  <dgm:cxnLst>
    <dgm:cxn modelId="{004619F6-72A4-492C-B5FF-66A466C47D0A}" srcId="{25F807CB-0B90-4033-B11F-6AD5663EE046}" destId="{C540D8C8-5FE4-4EA5-BA31-3AC001CD3DE2}" srcOrd="0" destOrd="0" parTransId="{E1B11D6C-EE9C-4A33-B621-11464AD603FF}" sibTransId="{E95C3BEC-A5ED-4734-90AA-6ACFED229A85}"/>
    <dgm:cxn modelId="{A2DC961A-D0FF-4600-8E36-1ECAB213B9BD}" type="presOf" srcId="{ED1CD1AF-27F5-4EC9-8CA8-ECE24299B005}" destId="{C1C02548-8061-4F26-9397-9B5E334CDBAD}" srcOrd="1" destOrd="0" presId="urn:microsoft.com/office/officeart/2005/8/layout/hProcess7"/>
    <dgm:cxn modelId="{94F896EE-3C1C-400C-B52D-D58507DB9874}" srcId="{142D2B53-EAE0-4CD1-B304-7F2C8FBD8AAD}" destId="{ED1CD1AF-27F5-4EC9-8CA8-ECE24299B005}" srcOrd="2" destOrd="0" parTransId="{CB00BC6C-1A2C-4CF1-BD30-CD544AEAF11C}" sibTransId="{623DD60B-B1EC-4730-89A0-C413BFF6D0E9}"/>
    <dgm:cxn modelId="{CBE6B709-9C2A-49DD-9CBC-82D08D74C70D}" type="presOf" srcId="{25F807CB-0B90-4033-B11F-6AD5663EE046}" destId="{EF7D30D5-2621-4A84-AA30-05E218EFAB7C}" srcOrd="1" destOrd="0" presId="urn:microsoft.com/office/officeart/2005/8/layout/hProcess7"/>
    <dgm:cxn modelId="{475BCB13-9FDF-48B4-9A8C-F5A573773C36}" srcId="{142D2B53-EAE0-4CD1-B304-7F2C8FBD8AAD}" destId="{25F807CB-0B90-4033-B11F-6AD5663EE046}" srcOrd="1" destOrd="0" parTransId="{E2543575-7A8D-440A-9407-450C5D176F63}" sibTransId="{79C5EF36-43B2-4581-9A23-CEDE99B796D3}"/>
    <dgm:cxn modelId="{51F7E23B-32F8-4710-B50D-A49D61335B89}" type="presOf" srcId="{E5D2C506-371F-4179-AF62-40879FF84D3D}" destId="{26B5ED16-B02C-46E0-A37B-CB8EFA31CBF0}" srcOrd="0" destOrd="0" presId="urn:microsoft.com/office/officeart/2005/8/layout/hProcess7"/>
    <dgm:cxn modelId="{1B3785E8-03CA-43B8-93EE-2C95B8B57A28}" type="presOf" srcId="{142D2B53-EAE0-4CD1-B304-7F2C8FBD8AAD}" destId="{6FFB70D5-C5E2-476B-B3B6-916AE2CD13EB}" srcOrd="0" destOrd="0" presId="urn:microsoft.com/office/officeart/2005/8/layout/hProcess7"/>
    <dgm:cxn modelId="{6A5DCDEF-3F09-4E86-8448-6774C4BB1FCC}" type="presOf" srcId="{C540D8C8-5FE4-4EA5-BA31-3AC001CD3DE2}" destId="{F8DD4D23-4237-4D84-BD9C-840E37E2B306}" srcOrd="0" destOrd="0" presId="urn:microsoft.com/office/officeart/2005/8/layout/hProcess7"/>
    <dgm:cxn modelId="{6E6235CB-43A6-41C2-ABB9-6D50CBA16306}" type="presOf" srcId="{8D348526-8A08-4193-BD42-5F8E46603C0A}" destId="{2181FE23-74E3-4982-9616-B4C62650A8A5}" srcOrd="0" destOrd="0" presId="urn:microsoft.com/office/officeart/2005/8/layout/hProcess7"/>
    <dgm:cxn modelId="{343B7C22-6B34-4D18-A0FE-A77ECC8B6CBF}" srcId="{142D2B53-EAE0-4CD1-B304-7F2C8FBD8AAD}" destId="{E5D2C506-371F-4179-AF62-40879FF84D3D}" srcOrd="0" destOrd="0" parTransId="{D74A8228-BCD3-456D-9D7E-55F6984EDACD}" sibTransId="{D8BD4246-63BE-4565-ADB6-063A262389B0}"/>
    <dgm:cxn modelId="{916A33DA-3E21-42EA-8B4F-258FEDAA9A6D}" type="presOf" srcId="{E5D2C506-371F-4179-AF62-40879FF84D3D}" destId="{F1745951-9685-4A4A-A6B8-58FEEF9B362D}" srcOrd="1" destOrd="0" presId="urn:microsoft.com/office/officeart/2005/8/layout/hProcess7"/>
    <dgm:cxn modelId="{68C255FD-9214-4B26-8A87-839F4754D9D5}" type="presOf" srcId="{A0091D24-9B20-4551-BCEC-F294C15864D4}" destId="{482B715D-0B1A-4F35-8410-A008E71C4425}" srcOrd="0" destOrd="0" presId="urn:microsoft.com/office/officeart/2005/8/layout/hProcess7"/>
    <dgm:cxn modelId="{5E83E852-8D3E-47EA-A4F1-0A7345B0BD2D}" srcId="{E5D2C506-371F-4179-AF62-40879FF84D3D}" destId="{A0091D24-9B20-4551-BCEC-F294C15864D4}" srcOrd="0" destOrd="0" parTransId="{578EC445-C362-4577-B9B8-AC47173E838D}" sibTransId="{5517828D-EF20-4605-ADA7-99C1645232B4}"/>
    <dgm:cxn modelId="{3589BCE8-0ED5-404C-B583-D5B3CAD44B5E}" srcId="{ED1CD1AF-27F5-4EC9-8CA8-ECE24299B005}" destId="{8D348526-8A08-4193-BD42-5F8E46603C0A}" srcOrd="0" destOrd="0" parTransId="{04F4BE06-E9BF-4356-B9DF-0A11BAB21E4C}" sibTransId="{56982FAA-D663-4A21-9F87-6358BC0A3231}"/>
    <dgm:cxn modelId="{149DF72A-952D-469E-8B7B-FF4C5E528EA5}" type="presOf" srcId="{ED1CD1AF-27F5-4EC9-8CA8-ECE24299B005}" destId="{F9A1BA53-5857-4B26-8F54-2EE1F1E6E1A8}" srcOrd="0" destOrd="0" presId="urn:microsoft.com/office/officeart/2005/8/layout/hProcess7"/>
    <dgm:cxn modelId="{E2AA2474-28E2-4BFC-9E7D-A76A260BFF6E}" type="presOf" srcId="{25F807CB-0B90-4033-B11F-6AD5663EE046}" destId="{3C879967-3194-4603-8B68-77305D7BACE6}" srcOrd="0" destOrd="0" presId="urn:microsoft.com/office/officeart/2005/8/layout/hProcess7"/>
    <dgm:cxn modelId="{0470667C-30A8-483A-8B6B-81417FF58CDE}" type="presParOf" srcId="{6FFB70D5-C5E2-476B-B3B6-916AE2CD13EB}" destId="{DE0BE90C-27DE-4EF1-BA7A-74136F872DE9}" srcOrd="0" destOrd="0" presId="urn:microsoft.com/office/officeart/2005/8/layout/hProcess7"/>
    <dgm:cxn modelId="{C6C180AF-58D7-40AE-AC64-840B857817C7}" type="presParOf" srcId="{DE0BE90C-27DE-4EF1-BA7A-74136F872DE9}" destId="{26B5ED16-B02C-46E0-A37B-CB8EFA31CBF0}" srcOrd="0" destOrd="0" presId="urn:microsoft.com/office/officeart/2005/8/layout/hProcess7"/>
    <dgm:cxn modelId="{41C545A6-B333-4238-BFC8-0240272D197B}" type="presParOf" srcId="{DE0BE90C-27DE-4EF1-BA7A-74136F872DE9}" destId="{F1745951-9685-4A4A-A6B8-58FEEF9B362D}" srcOrd="1" destOrd="0" presId="urn:microsoft.com/office/officeart/2005/8/layout/hProcess7"/>
    <dgm:cxn modelId="{20B905A1-4D7A-4B32-9C4F-1372EFBB7F57}" type="presParOf" srcId="{DE0BE90C-27DE-4EF1-BA7A-74136F872DE9}" destId="{482B715D-0B1A-4F35-8410-A008E71C4425}" srcOrd="2" destOrd="0" presId="urn:microsoft.com/office/officeart/2005/8/layout/hProcess7"/>
    <dgm:cxn modelId="{D52B76EE-D3C5-4F11-ABE8-F1AC77C29C68}" type="presParOf" srcId="{6FFB70D5-C5E2-476B-B3B6-916AE2CD13EB}" destId="{397466CA-96AC-4FBE-A8E3-DE4DF0408A44}" srcOrd="1" destOrd="0" presId="urn:microsoft.com/office/officeart/2005/8/layout/hProcess7"/>
    <dgm:cxn modelId="{DBE93400-758E-429D-972F-769B35E174E4}" type="presParOf" srcId="{6FFB70D5-C5E2-476B-B3B6-916AE2CD13EB}" destId="{C3067D26-3BA9-4414-8B2E-F916BB1EACFA}" srcOrd="2" destOrd="0" presId="urn:microsoft.com/office/officeart/2005/8/layout/hProcess7"/>
    <dgm:cxn modelId="{4AB1D61B-E639-4A7F-81A9-E54988536E4D}" type="presParOf" srcId="{C3067D26-3BA9-4414-8B2E-F916BB1EACFA}" destId="{4828F941-BAD3-4D46-A93B-6F413CAE8D05}" srcOrd="0" destOrd="0" presId="urn:microsoft.com/office/officeart/2005/8/layout/hProcess7"/>
    <dgm:cxn modelId="{6B6E6922-7A45-4A24-B906-5D10DC38BFDA}" type="presParOf" srcId="{C3067D26-3BA9-4414-8B2E-F916BB1EACFA}" destId="{776C5347-B89E-4797-A44E-7AD762E5D871}" srcOrd="1" destOrd="0" presId="urn:microsoft.com/office/officeart/2005/8/layout/hProcess7"/>
    <dgm:cxn modelId="{E8B1670C-B973-41C1-A954-3C5850E2573B}" type="presParOf" srcId="{C3067D26-3BA9-4414-8B2E-F916BB1EACFA}" destId="{3053854A-7153-4C8E-88F3-23D9768FB25B}" srcOrd="2" destOrd="0" presId="urn:microsoft.com/office/officeart/2005/8/layout/hProcess7"/>
    <dgm:cxn modelId="{4B528401-9859-47CB-8C47-E734497113E0}" type="presParOf" srcId="{6FFB70D5-C5E2-476B-B3B6-916AE2CD13EB}" destId="{87904613-D28C-4001-A011-1CD4868FB8C7}" srcOrd="3" destOrd="0" presId="urn:microsoft.com/office/officeart/2005/8/layout/hProcess7"/>
    <dgm:cxn modelId="{E5859D48-230F-425A-BE21-4E73E4A146BF}" type="presParOf" srcId="{6FFB70D5-C5E2-476B-B3B6-916AE2CD13EB}" destId="{58CEFF1A-8191-476F-BDDD-5CCE84DBAE63}" srcOrd="4" destOrd="0" presId="urn:microsoft.com/office/officeart/2005/8/layout/hProcess7"/>
    <dgm:cxn modelId="{F6897653-DAC7-461F-A9CA-BDCA888D8665}" type="presParOf" srcId="{58CEFF1A-8191-476F-BDDD-5CCE84DBAE63}" destId="{3C879967-3194-4603-8B68-77305D7BACE6}" srcOrd="0" destOrd="0" presId="urn:microsoft.com/office/officeart/2005/8/layout/hProcess7"/>
    <dgm:cxn modelId="{9DA09663-6F9F-4043-A759-A20B88A770EB}" type="presParOf" srcId="{58CEFF1A-8191-476F-BDDD-5CCE84DBAE63}" destId="{EF7D30D5-2621-4A84-AA30-05E218EFAB7C}" srcOrd="1" destOrd="0" presId="urn:microsoft.com/office/officeart/2005/8/layout/hProcess7"/>
    <dgm:cxn modelId="{A6D0C7E4-490A-445B-9AE3-5329359D5164}" type="presParOf" srcId="{58CEFF1A-8191-476F-BDDD-5CCE84DBAE63}" destId="{F8DD4D23-4237-4D84-BD9C-840E37E2B306}" srcOrd="2" destOrd="0" presId="urn:microsoft.com/office/officeart/2005/8/layout/hProcess7"/>
    <dgm:cxn modelId="{E58388A4-89CD-43C0-ABCB-4591008F9ED1}" type="presParOf" srcId="{6FFB70D5-C5E2-476B-B3B6-916AE2CD13EB}" destId="{5B43C146-AB85-42DA-85BD-F7AB19B9F325}" srcOrd="5" destOrd="0" presId="urn:microsoft.com/office/officeart/2005/8/layout/hProcess7"/>
    <dgm:cxn modelId="{2D47723A-838D-44AC-BAD9-1C059982D350}" type="presParOf" srcId="{6FFB70D5-C5E2-476B-B3B6-916AE2CD13EB}" destId="{AD6BF4D1-30B8-4066-B4BE-18254E5B15A8}" srcOrd="6" destOrd="0" presId="urn:microsoft.com/office/officeart/2005/8/layout/hProcess7"/>
    <dgm:cxn modelId="{8D948DF1-E83F-43EC-B96E-FA211B70C499}" type="presParOf" srcId="{AD6BF4D1-30B8-4066-B4BE-18254E5B15A8}" destId="{AAC4D146-69E8-40DB-A9AE-7DC59553CC17}" srcOrd="0" destOrd="0" presId="urn:microsoft.com/office/officeart/2005/8/layout/hProcess7"/>
    <dgm:cxn modelId="{652F10FA-6759-4114-BEF2-01E6A82FE777}" type="presParOf" srcId="{AD6BF4D1-30B8-4066-B4BE-18254E5B15A8}" destId="{EC7D9CDF-1CC1-4341-BF86-A1090B1E58A7}" srcOrd="1" destOrd="0" presId="urn:microsoft.com/office/officeart/2005/8/layout/hProcess7"/>
    <dgm:cxn modelId="{00E60B2B-A806-49ED-9ED7-8406D1000C20}" type="presParOf" srcId="{AD6BF4D1-30B8-4066-B4BE-18254E5B15A8}" destId="{0ACE3CB9-DBEC-45BD-BBAE-ED2BC55F9F3F}" srcOrd="2" destOrd="0" presId="urn:microsoft.com/office/officeart/2005/8/layout/hProcess7"/>
    <dgm:cxn modelId="{B6AAE966-629A-4726-8098-E526E2F441A4}" type="presParOf" srcId="{6FFB70D5-C5E2-476B-B3B6-916AE2CD13EB}" destId="{89C4132B-1765-436F-A022-DA887F4E096A}" srcOrd="7" destOrd="0" presId="urn:microsoft.com/office/officeart/2005/8/layout/hProcess7"/>
    <dgm:cxn modelId="{3BC5BD00-8A31-489D-9779-3447139E2265}" type="presParOf" srcId="{6FFB70D5-C5E2-476B-B3B6-916AE2CD13EB}" destId="{44E62E3D-A06D-4B28-AA7C-DE03A96822F7}" srcOrd="8" destOrd="0" presId="urn:microsoft.com/office/officeart/2005/8/layout/hProcess7"/>
    <dgm:cxn modelId="{0867F647-DA36-4623-B2B0-35CF336B3453}" type="presParOf" srcId="{44E62E3D-A06D-4B28-AA7C-DE03A96822F7}" destId="{F9A1BA53-5857-4B26-8F54-2EE1F1E6E1A8}" srcOrd="0" destOrd="0" presId="urn:microsoft.com/office/officeart/2005/8/layout/hProcess7"/>
    <dgm:cxn modelId="{01CA0ACB-70DA-408D-9E67-A2FDF8452160}" type="presParOf" srcId="{44E62E3D-A06D-4B28-AA7C-DE03A96822F7}" destId="{C1C02548-8061-4F26-9397-9B5E334CDBAD}" srcOrd="1" destOrd="0" presId="urn:microsoft.com/office/officeart/2005/8/layout/hProcess7"/>
    <dgm:cxn modelId="{39530BFC-7CBA-4B6D-B79B-381EBF1BB56E}" type="presParOf" srcId="{44E62E3D-A06D-4B28-AA7C-DE03A96822F7}" destId="{2181FE23-74E3-4982-9616-B4C62650A8A5}"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B5ED16-B02C-46E0-A37B-CB8EFA31CBF0}">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dirty="0"/>
        </a:p>
      </dsp:txBody>
      <dsp:txXfrm rot="16200000">
        <a:off x="-777802" y="1619043"/>
        <a:ext cx="1953601" cy="397073"/>
      </dsp:txXfrm>
    </dsp:sp>
    <dsp:sp modelId="{482B715D-0B1A-4F35-8410-A008E71C4425}">
      <dsp:nvSpPr>
        <dsp:cNvPr id="0" name=""/>
        <dsp:cNvSpPr/>
      </dsp:nvSpPr>
      <dsp:spPr>
        <a:xfrm>
          <a:off x="397534"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lvl="0" algn="ctr" defTabSz="1022350">
            <a:lnSpc>
              <a:spcPct val="90000"/>
            </a:lnSpc>
            <a:spcBef>
              <a:spcPct val="0"/>
            </a:spcBef>
            <a:spcAft>
              <a:spcPct val="35000"/>
            </a:spcAft>
          </a:pPr>
          <a:r>
            <a:rPr lang="en-US" sz="2300" b="1" kern="1200" dirty="0" err="1" smtClean="0">
              <a:latin typeface="Cambria" pitchFamily="18" charset="0"/>
            </a:rPr>
            <a:t>Diri</a:t>
          </a:r>
          <a:endParaRPr lang="en-US" sz="2300" b="1" kern="1200" dirty="0" smtClean="0">
            <a:latin typeface="Cambria" pitchFamily="18" charset="0"/>
          </a:endParaRPr>
        </a:p>
        <a:p>
          <a:pPr lvl="0" algn="ctr" defTabSz="1022350">
            <a:lnSpc>
              <a:spcPct val="90000"/>
            </a:lnSpc>
            <a:spcBef>
              <a:spcPct val="0"/>
            </a:spcBef>
            <a:spcAft>
              <a:spcPct val="35000"/>
            </a:spcAft>
          </a:pPr>
          <a:r>
            <a:rPr lang="en-US" sz="2300" b="1" kern="1200" dirty="0" err="1" smtClean="0">
              <a:latin typeface="Cambria" pitchFamily="18" charset="0"/>
            </a:rPr>
            <a:t>Saya</a:t>
          </a:r>
          <a:endParaRPr lang="en-US" sz="2300" b="1" kern="1200" dirty="0" smtClean="0">
            <a:latin typeface="Cambria" pitchFamily="18" charset="0"/>
          </a:endParaRPr>
        </a:p>
        <a:p>
          <a:pPr lvl="0" algn="ctr" defTabSz="1022350">
            <a:lnSpc>
              <a:spcPct val="90000"/>
            </a:lnSpc>
            <a:spcBef>
              <a:spcPct val="0"/>
            </a:spcBef>
            <a:spcAft>
              <a:spcPct val="35000"/>
            </a:spcAft>
          </a:pPr>
          <a:r>
            <a:rPr lang="en-US" sz="2300" b="1" kern="1200" dirty="0" err="1" smtClean="0">
              <a:latin typeface="Cambria" pitchFamily="18" charset="0"/>
            </a:rPr>
            <a:t>Sendiri</a:t>
          </a:r>
          <a:endParaRPr lang="en-US" sz="2300" b="1" kern="1200" dirty="0">
            <a:latin typeface="Cambria" pitchFamily="18" charset="0"/>
          </a:endParaRPr>
        </a:p>
      </dsp:txBody>
      <dsp:txXfrm>
        <a:off x="397534" y="840779"/>
        <a:ext cx="1479098" cy="2382440"/>
      </dsp:txXfrm>
    </dsp:sp>
    <dsp:sp modelId="{3C879967-3194-4603-8B68-77305D7BACE6}">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dirty="0"/>
        </a:p>
      </dsp:txBody>
      <dsp:txXfrm rot="16200000">
        <a:off x="1277052" y="1619043"/>
        <a:ext cx="1953601" cy="397073"/>
      </dsp:txXfrm>
    </dsp:sp>
    <dsp:sp modelId="{776C5347-B89E-4797-A44E-7AD762E5D871}">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8DD4D23-4237-4D84-BD9C-840E37E2B306}">
      <dsp:nvSpPr>
        <dsp:cNvPr id="0" name=""/>
        <dsp:cNvSpPr/>
      </dsp:nvSpPr>
      <dsp:spPr>
        <a:xfrm>
          <a:off x="2452389"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lvl="0" algn="ctr" defTabSz="1022350">
            <a:lnSpc>
              <a:spcPct val="90000"/>
            </a:lnSpc>
            <a:spcBef>
              <a:spcPct val="0"/>
            </a:spcBef>
            <a:spcAft>
              <a:spcPct val="35000"/>
            </a:spcAft>
          </a:pPr>
          <a:r>
            <a:rPr lang="en-US" sz="2300" b="1" kern="1200" dirty="0" err="1" smtClean="0">
              <a:latin typeface="Cambria" pitchFamily="18" charset="0"/>
            </a:rPr>
            <a:t>Diri</a:t>
          </a:r>
          <a:endParaRPr lang="en-US" sz="2300" b="1" kern="1200" dirty="0" smtClean="0">
            <a:latin typeface="Cambria" pitchFamily="18" charset="0"/>
          </a:endParaRPr>
        </a:p>
        <a:p>
          <a:pPr lvl="0" algn="ctr" defTabSz="1022350">
            <a:lnSpc>
              <a:spcPct val="90000"/>
            </a:lnSpc>
            <a:spcBef>
              <a:spcPct val="0"/>
            </a:spcBef>
            <a:spcAft>
              <a:spcPct val="35000"/>
            </a:spcAft>
          </a:pPr>
          <a:r>
            <a:rPr lang="en-US" sz="2300" b="1" kern="1200" dirty="0" smtClean="0">
              <a:latin typeface="Cambria" pitchFamily="18" charset="0"/>
            </a:rPr>
            <a:t>Orang Lain</a:t>
          </a:r>
          <a:endParaRPr lang="en-US" sz="2300" b="1" kern="1200" dirty="0">
            <a:latin typeface="Cambria" pitchFamily="18" charset="0"/>
          </a:endParaRPr>
        </a:p>
      </dsp:txBody>
      <dsp:txXfrm>
        <a:off x="2452389" y="840779"/>
        <a:ext cx="1479098" cy="2382440"/>
      </dsp:txXfrm>
    </dsp:sp>
    <dsp:sp modelId="{F9A1BA53-5857-4B26-8F54-2EE1F1E6E1A8}">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lvl="0" algn="r" defTabSz="1022350">
            <a:lnSpc>
              <a:spcPct val="90000"/>
            </a:lnSpc>
            <a:spcBef>
              <a:spcPct val="0"/>
            </a:spcBef>
            <a:spcAft>
              <a:spcPct val="35000"/>
            </a:spcAft>
          </a:pPr>
          <a:endParaRPr lang="en-US" sz="2300" kern="1200"/>
        </a:p>
      </dsp:txBody>
      <dsp:txXfrm rot="16200000">
        <a:off x="3331907" y="1619043"/>
        <a:ext cx="1953601" cy="397073"/>
      </dsp:txXfrm>
    </dsp:sp>
    <dsp:sp modelId="{EC7D9CDF-1CC1-4341-BF86-A1090B1E58A7}">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81FE23-74E3-4982-9616-B4C62650A8A5}">
      <dsp:nvSpPr>
        <dsp:cNvPr id="0" name=""/>
        <dsp:cNvSpPr/>
      </dsp:nvSpPr>
      <dsp:spPr>
        <a:xfrm>
          <a:off x="4507244" y="840779"/>
          <a:ext cx="1479098" cy="2382440"/>
        </a:xfrm>
        <a:prstGeom prst="rect">
          <a:avLst/>
        </a:prstGeom>
        <a:noFill/>
        <a:ln w="127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lvl="0" algn="ctr" defTabSz="933450">
            <a:lnSpc>
              <a:spcPct val="90000"/>
            </a:lnSpc>
            <a:spcBef>
              <a:spcPct val="0"/>
            </a:spcBef>
            <a:spcAft>
              <a:spcPct val="35000"/>
            </a:spcAft>
          </a:pPr>
          <a:r>
            <a:rPr lang="en-US" sz="2100" b="1" kern="1200" dirty="0" err="1" smtClean="0">
              <a:latin typeface="Cambria" pitchFamily="18" charset="0"/>
            </a:rPr>
            <a:t>Pandangan</a:t>
          </a:r>
          <a:r>
            <a:rPr lang="en-US" sz="2100" b="1" kern="1200" dirty="0" smtClean="0">
              <a:latin typeface="Cambria" pitchFamily="18" charset="0"/>
            </a:rPr>
            <a:t> Orang Lain </a:t>
          </a:r>
          <a:r>
            <a:rPr lang="en-US" sz="2100" b="1" kern="1200" dirty="0" err="1" smtClean="0">
              <a:latin typeface="Cambria" pitchFamily="18" charset="0"/>
            </a:rPr>
            <a:t>Terhadap</a:t>
          </a:r>
          <a:r>
            <a:rPr lang="en-US" sz="2100" b="1" kern="1200" dirty="0" smtClean="0">
              <a:latin typeface="Cambria" pitchFamily="18" charset="0"/>
            </a:rPr>
            <a:t> </a:t>
          </a:r>
          <a:r>
            <a:rPr lang="en-US" sz="2100" b="1" kern="1200" dirty="0" err="1" smtClean="0">
              <a:latin typeface="Cambria" pitchFamily="18" charset="0"/>
            </a:rPr>
            <a:t>Diri</a:t>
          </a:r>
          <a:r>
            <a:rPr lang="en-US" sz="2100" b="1" kern="1200" dirty="0" smtClean="0">
              <a:latin typeface="Cambria" pitchFamily="18" charset="0"/>
            </a:rPr>
            <a:t> </a:t>
          </a:r>
          <a:r>
            <a:rPr lang="en-US" sz="2100" b="1" kern="1200" dirty="0" err="1" smtClean="0">
              <a:latin typeface="Cambria" pitchFamily="18" charset="0"/>
            </a:rPr>
            <a:t>Saya</a:t>
          </a:r>
          <a:r>
            <a:rPr lang="en-US" sz="2100" b="1" kern="1200" dirty="0" smtClean="0">
              <a:latin typeface="Cambria" pitchFamily="18" charset="0"/>
            </a:rPr>
            <a:t> </a:t>
          </a:r>
          <a:r>
            <a:rPr lang="en-US" sz="2100" b="1" kern="1200" dirty="0" err="1" smtClean="0">
              <a:latin typeface="Cambria" pitchFamily="18" charset="0"/>
            </a:rPr>
            <a:t>Sendiriri</a:t>
          </a:r>
          <a:endParaRPr lang="en-US" sz="2100" b="1" kern="1200" dirty="0">
            <a:latin typeface="Cambria" pitchFamily="18" charset="0"/>
          </a:endParaRPr>
        </a:p>
      </dsp:txBody>
      <dsp:txXfrm>
        <a:off x="4507244" y="840779"/>
        <a:ext cx="1479098" cy="238244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CDD5170-86A3-4442-9775-6AFD45B89442}" type="datetimeFigureOut">
              <a:rPr lang="en-US" smtClean="0"/>
              <a:pPr/>
              <a:t>11/1/2021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A781F3B-C304-4AFC-8ECC-B16C5CE902E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CDD5170-86A3-4442-9775-6AFD45B89442}" type="datetimeFigureOut">
              <a:rPr lang="en-US" smtClean="0"/>
              <a:pPr/>
              <a:t>11/1/2021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781F3B-C304-4AFC-8ECC-B16C5CE902E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DD5170-86A3-4442-9775-6AFD45B89442}" type="datetimeFigureOut">
              <a:rPr lang="en-US" smtClean="0"/>
              <a:pPr/>
              <a:t>11/1/2021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A781F3B-C304-4AFC-8ECC-B16C5CE902E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CDD5170-86A3-4442-9775-6AFD45B89442}" type="datetimeFigureOut">
              <a:rPr lang="en-US" smtClean="0"/>
              <a:pPr/>
              <a:t>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81F3B-C304-4AFC-8ECC-B16C5CE902E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CDD5170-86A3-4442-9775-6AFD45B89442}" type="datetimeFigureOut">
              <a:rPr lang="en-US" smtClean="0"/>
              <a:pPr/>
              <a:t>11/1/2021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781F3B-C304-4AFC-8ECC-B16C5CE902E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CDD5170-86A3-4442-9775-6AFD45B89442}" type="datetimeFigureOut">
              <a:rPr lang="en-US" smtClean="0"/>
              <a:pPr/>
              <a:t>11/1/2021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D5170-86A3-4442-9775-6AFD45B89442}" type="datetimeFigureOut">
              <a:rPr lang="en-US" smtClean="0"/>
              <a:pPr/>
              <a:t>11/1/2021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781F3B-C304-4AFC-8ECC-B16C5CE902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DD5170-86A3-4442-9775-6AFD45B89442}" type="datetimeFigureOut">
              <a:rPr lang="en-US" smtClean="0"/>
              <a:pPr/>
              <a:t>11/1/2021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781F3B-C304-4AFC-8ECC-B16C5CE902E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CDD5170-86A3-4442-9775-6AFD45B89442}" type="datetimeFigureOut">
              <a:rPr lang="en-US" smtClean="0"/>
              <a:pPr/>
              <a:t>11/1/2021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A781F3B-C304-4AFC-8ECC-B16C5CE902E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CDD5170-86A3-4442-9775-6AFD45B89442}" type="datetimeFigureOut">
              <a:rPr lang="en-US" smtClean="0"/>
              <a:pPr/>
              <a:t>11/1/2021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A781F3B-C304-4AFC-8ECC-B16C5CE902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336550"/>
            <a:ext cx="5486400" cy="661720"/>
          </a:xfrm>
          <a:prstGeom prst="rect">
            <a:avLst/>
          </a:prstGeom>
        </p:spPr>
        <p:txBody>
          <a:bodyPr>
            <a:spAutoFit/>
          </a:bodyPr>
          <a:lstStyle/>
          <a:p>
            <a:pPr algn="ctr">
              <a:defRPr/>
            </a:pPr>
            <a:r>
              <a:rPr lang="en-US" sz="3700" b="1" dirty="0">
                <a:solidFill>
                  <a:schemeClr val="accent1">
                    <a:satMod val="150000"/>
                  </a:schemeClr>
                </a:solidFill>
                <a:latin typeface="Palatino Linotype" pitchFamily="18" charset="0"/>
              </a:rPr>
              <a:t>TEORI KOMUNIKASI</a:t>
            </a:r>
            <a:endParaRPr lang="en-US" sz="3700" b="1" dirty="0">
              <a:latin typeface="Palatino Linotype" pitchFamily="18" charset="0"/>
            </a:endParaRPr>
          </a:p>
        </p:txBody>
      </p:sp>
      <p:sp>
        <p:nvSpPr>
          <p:cNvPr id="4" name="Rectangle 3"/>
          <p:cNvSpPr/>
          <p:nvPr/>
        </p:nvSpPr>
        <p:spPr>
          <a:xfrm>
            <a:off x="5739556" y="725488"/>
            <a:ext cx="3252044" cy="646331"/>
          </a:xfrm>
          <a:prstGeom prst="rect">
            <a:avLst/>
          </a:prstGeom>
        </p:spPr>
        <p:txBody>
          <a:bodyPr wrap="none">
            <a:spAutoFit/>
          </a:bodyPr>
          <a:lstStyle/>
          <a:p>
            <a:pPr algn="r">
              <a:defRPr/>
            </a:pPr>
            <a:r>
              <a:rPr lang="en-US" b="1" dirty="0" err="1">
                <a:latin typeface="Palatino Linotype" pitchFamily="18" charset="0"/>
              </a:rPr>
              <a:t>Minggu</a:t>
            </a:r>
            <a:r>
              <a:rPr lang="en-US" b="1" dirty="0">
                <a:latin typeface="Palatino Linotype" pitchFamily="18" charset="0"/>
              </a:rPr>
              <a:t> </a:t>
            </a:r>
            <a:r>
              <a:rPr lang="en-US" b="1" dirty="0" smtClean="0">
                <a:latin typeface="Palatino Linotype" pitchFamily="18" charset="0"/>
              </a:rPr>
              <a:t>Ke-6 </a:t>
            </a:r>
            <a:endParaRPr lang="en-US" b="1" dirty="0">
              <a:latin typeface="Palatino Linotype" pitchFamily="18" charset="0"/>
            </a:endParaRPr>
          </a:p>
          <a:p>
            <a:pPr algn="r">
              <a:defRPr/>
            </a:pPr>
            <a:r>
              <a:rPr lang="en-AU" b="1" dirty="0" err="1">
                <a:latin typeface="Palatino Linotype" pitchFamily="18" charset="0"/>
              </a:rPr>
              <a:t>Dr.Yuli</a:t>
            </a:r>
            <a:r>
              <a:rPr lang="en-AU" b="1" dirty="0">
                <a:latin typeface="Palatino Linotype" pitchFamily="18" charset="0"/>
              </a:rPr>
              <a:t> </a:t>
            </a:r>
            <a:r>
              <a:rPr lang="en-AU" b="1" dirty="0" err="1">
                <a:latin typeface="Palatino Linotype" pitchFamily="18" charset="0"/>
              </a:rPr>
              <a:t>Setyowati</a:t>
            </a:r>
            <a:r>
              <a:rPr lang="en-AU" b="1" dirty="0">
                <a:latin typeface="Palatino Linotype" pitchFamily="18" charset="0"/>
              </a:rPr>
              <a:t>, S.IP,. </a:t>
            </a:r>
            <a:r>
              <a:rPr lang="en-AU" b="1" dirty="0" err="1">
                <a:latin typeface="Palatino Linotype" pitchFamily="18" charset="0"/>
              </a:rPr>
              <a:t>M.Si</a:t>
            </a:r>
            <a:endParaRPr lang="en-US" b="1" dirty="0">
              <a:latin typeface="Palatino Linotype" pitchFamily="18" charset="0"/>
            </a:endParaRPr>
          </a:p>
        </p:txBody>
      </p:sp>
      <p:pic>
        <p:nvPicPr>
          <p:cNvPr id="1026" name="Picture 2" descr="C:\Users\Inside\Downloads\5ef326192cfa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818"/>
            <a:ext cx="9220200" cy="54861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2473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382000" cy="6324600"/>
          </a:xfrm>
        </p:spPr>
        <p:txBody>
          <a:bodyPr>
            <a:noAutofit/>
          </a:bodyPr>
          <a:lstStyle/>
          <a:p>
            <a:r>
              <a:rPr lang="en-US" sz="2100" b="1" dirty="0" smtClean="0">
                <a:solidFill>
                  <a:schemeClr val="tx1"/>
                </a:solidFill>
                <a:latin typeface="Cambria" pitchFamily="18" charset="0"/>
              </a:rPr>
              <a:t>6. </a:t>
            </a:r>
            <a:r>
              <a:rPr lang="en-US" sz="2100" b="1" dirty="0" err="1" smtClean="0">
                <a:solidFill>
                  <a:schemeClr val="tx1"/>
                </a:solidFill>
                <a:latin typeface="Cambria" pitchFamily="18" charset="0"/>
              </a:rPr>
              <a:t>Teori</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Atraksi</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Antarpribadi</a:t>
            </a:r>
            <a:r>
              <a:rPr lang="en-US" sz="2100" b="1" dirty="0" smtClean="0">
                <a:solidFill>
                  <a:schemeClr val="tx1"/>
                </a:solidFill>
                <a:latin typeface="Cambria" pitchFamily="18" charset="0"/>
              </a:rPr>
              <a:t> (Albert </a:t>
            </a:r>
            <a:r>
              <a:rPr lang="en-US" sz="2100" b="1" dirty="0" err="1" smtClean="0">
                <a:solidFill>
                  <a:schemeClr val="tx1"/>
                </a:solidFill>
                <a:latin typeface="Cambria" pitchFamily="18" charset="0"/>
              </a:rPr>
              <a:t>Mehrabian</a:t>
            </a:r>
            <a:r>
              <a:rPr lang="en-US" sz="2100" b="1" dirty="0" smtClean="0">
                <a:solidFill>
                  <a:schemeClr val="tx1"/>
                </a:solidFill>
                <a:latin typeface="Cambria" pitchFamily="18" charset="0"/>
              </a:rPr>
              <a:t>)</a:t>
            </a:r>
            <a:br>
              <a:rPr lang="en-US" sz="2100" b="1" dirty="0" smtClean="0">
                <a:solidFill>
                  <a:schemeClr val="tx1"/>
                </a:solidFill>
                <a:latin typeface="Cambria" pitchFamily="18" charset="0"/>
              </a:rPr>
            </a:br>
            <a:r>
              <a:rPr lang="en-US" sz="2100" dirty="0" err="1" smtClean="0">
                <a:solidFill>
                  <a:schemeClr val="tx1"/>
                </a:solidFill>
                <a:latin typeface="Cambria" pitchFamily="18" charset="0"/>
              </a:rPr>
              <a:t>Tingkah</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laku</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komunikasi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dapat</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diklasifikasikan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menjadi</a:t>
            </a:r>
            <a:r>
              <a:rPr lang="en-US" sz="2100" dirty="0" smtClean="0">
                <a:solidFill>
                  <a:schemeClr val="tx1"/>
                </a:solidFill>
                <a:latin typeface="Cambria" pitchFamily="18" charset="0"/>
              </a:rPr>
              <a:t> 3 </a:t>
            </a:r>
            <a:r>
              <a:rPr lang="en-US" sz="2100" dirty="0" err="1" smtClean="0">
                <a:solidFill>
                  <a:schemeClr val="tx1"/>
                </a:solidFill>
                <a:latin typeface="Cambria" pitchFamily="18" charset="0"/>
              </a:rPr>
              <a:t>dimensiyang</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menentukan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kesiapan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kesukaan</a:t>
            </a:r>
            <a:r>
              <a:rPr lang="en-US" sz="2100" dirty="0" smtClean="0">
                <a:solidFill>
                  <a:schemeClr val="tx1"/>
                </a:solidFill>
                <a:latin typeface="Cambria" pitchFamily="18" charset="0"/>
              </a:rPr>
              <a:t> orang </a:t>
            </a:r>
            <a:r>
              <a:rPr lang="en-US" sz="2100" dirty="0" err="1" smtClean="0">
                <a:solidFill>
                  <a:schemeClr val="tx1"/>
                </a:solidFill>
                <a:latin typeface="Cambria" pitchFamily="18" charset="0"/>
              </a:rPr>
              <a:t>dalam</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berkomunikasi</a:t>
            </a:r>
            <a:r>
              <a:rPr lang="en-US" sz="2100" dirty="0" smtClean="0">
                <a:solidFill>
                  <a:schemeClr val="tx1"/>
                </a:solidFill>
                <a:latin typeface="Cambria" pitchFamily="18" charset="0"/>
              </a:rPr>
              <a:t> :</a:t>
            </a:r>
            <a:br>
              <a:rPr lang="en-US" sz="2100" dirty="0" smtClean="0">
                <a:solidFill>
                  <a:schemeClr val="tx1"/>
                </a:solidFill>
                <a:latin typeface="Cambria" pitchFamily="18" charset="0"/>
              </a:rPr>
            </a:br>
            <a:r>
              <a:rPr lang="en-US" sz="2100" dirty="0">
                <a:solidFill>
                  <a:schemeClr val="tx1"/>
                </a:solidFill>
                <a:latin typeface="Cambria" pitchFamily="18" charset="0"/>
              </a:rPr>
              <a:t>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Faktor</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kesukaan</a:t>
            </a:r>
            <a:r>
              <a:rPr lang="en-US" sz="2100" dirty="0" smtClean="0">
                <a:solidFill>
                  <a:schemeClr val="tx1"/>
                </a:solidFill>
                <a:latin typeface="Cambria" pitchFamily="18" charset="0"/>
              </a:rPr>
              <a:t> /</a:t>
            </a:r>
            <a:r>
              <a:rPr lang="en-US" sz="2100" i="1" dirty="0" smtClean="0">
                <a:solidFill>
                  <a:schemeClr val="tx1"/>
                </a:solidFill>
                <a:latin typeface="Cambria" pitchFamily="18" charset="0"/>
              </a:rPr>
              <a:t>liking/immediacy</a:t>
            </a:r>
            <a:br>
              <a:rPr lang="en-US" sz="2100" i="1" dirty="0" smtClean="0">
                <a:solidFill>
                  <a:schemeClr val="tx1"/>
                </a:solidFill>
                <a:latin typeface="Cambria" pitchFamily="18" charset="0"/>
              </a:rPr>
            </a:br>
            <a:r>
              <a:rPr lang="en-US" sz="2100" dirty="0" err="1" smtClean="0">
                <a:solidFill>
                  <a:schemeClr val="tx1"/>
                </a:solidFill>
                <a:latin typeface="Cambria" pitchFamily="18" charset="0"/>
              </a:rPr>
              <a:t>misal</a:t>
            </a:r>
            <a:r>
              <a:rPr lang="en-US" sz="2100" dirty="0" smtClean="0">
                <a:solidFill>
                  <a:schemeClr val="tx1"/>
                </a:solidFill>
                <a:latin typeface="Cambria" pitchFamily="18" charset="0"/>
              </a:rPr>
              <a:t> : </a:t>
            </a:r>
            <a:r>
              <a:rPr lang="en-US" sz="2100" dirty="0" err="1" smtClean="0">
                <a:solidFill>
                  <a:schemeClr val="tx1"/>
                </a:solidFill>
                <a:latin typeface="Cambria" pitchFamily="18" charset="0"/>
              </a:rPr>
              <a:t>saya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suka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kepada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tatang</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karena</a:t>
            </a:r>
            <a:r>
              <a:rPr lang="en-US" sz="2100" dirty="0" smtClean="0">
                <a:solidFill>
                  <a:schemeClr val="tx1"/>
                </a:solidFill>
                <a:latin typeface="Cambria" pitchFamily="18" charset="0"/>
              </a:rPr>
              <a:t>……..</a:t>
            </a:r>
            <a:br>
              <a:rPr lang="en-US" sz="2100" dirty="0" smtClean="0">
                <a:solidFill>
                  <a:schemeClr val="tx1"/>
                </a:solidFill>
                <a:latin typeface="Cambria" pitchFamily="18" charset="0"/>
              </a:rPr>
            </a:br>
            <a:r>
              <a:rPr lang="en-US" sz="2100" dirty="0" smtClean="0">
                <a:solidFill>
                  <a:schemeClr val="tx1"/>
                </a:solidFill>
                <a:latin typeface="Cambria" pitchFamily="18" charset="0"/>
              </a:rPr>
              <a:t>b) </a:t>
            </a:r>
            <a:r>
              <a:rPr lang="en-US" sz="2100" dirty="0" err="1" smtClean="0">
                <a:solidFill>
                  <a:schemeClr val="tx1"/>
                </a:solidFill>
                <a:latin typeface="Cambria" pitchFamily="18" charset="0"/>
              </a:rPr>
              <a:t>Faktor</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kekuasaan</a:t>
            </a:r>
            <a:r>
              <a:rPr lang="en-US" sz="2100" dirty="0" smtClean="0">
                <a:solidFill>
                  <a:schemeClr val="tx1"/>
                </a:solidFill>
                <a:latin typeface="Cambria" pitchFamily="18" charset="0"/>
              </a:rPr>
              <a:t>/power (</a:t>
            </a:r>
            <a:r>
              <a:rPr lang="en-US" sz="2100" dirty="0" err="1" smtClean="0">
                <a:solidFill>
                  <a:schemeClr val="tx1"/>
                </a:solidFill>
                <a:latin typeface="Cambria" pitchFamily="18" charset="0"/>
              </a:rPr>
              <a:t>metafor</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kekuasaan</a:t>
            </a:r>
            <a:r>
              <a:rPr lang="en-US" sz="2100" dirty="0" smtClean="0">
                <a:solidFill>
                  <a:schemeClr val="tx1"/>
                </a:solidFill>
                <a:latin typeface="Cambria" pitchFamily="18" charset="0"/>
              </a:rPr>
              <a:t>)</a:t>
            </a:r>
            <a:br>
              <a:rPr lang="en-US" sz="2100" dirty="0" smtClean="0">
                <a:solidFill>
                  <a:schemeClr val="tx1"/>
                </a:solidFill>
                <a:latin typeface="Cambria" pitchFamily="18" charset="0"/>
              </a:rPr>
            </a:br>
            <a:r>
              <a:rPr lang="en-US" sz="2100" dirty="0" err="1" smtClean="0">
                <a:solidFill>
                  <a:schemeClr val="tx1"/>
                </a:solidFill>
                <a:latin typeface="Cambria" pitchFamily="18" charset="0"/>
              </a:rPr>
              <a:t>misal</a:t>
            </a:r>
            <a:r>
              <a:rPr lang="en-US" sz="2100" dirty="0" smtClean="0">
                <a:solidFill>
                  <a:schemeClr val="tx1"/>
                </a:solidFill>
                <a:latin typeface="Cambria" pitchFamily="18" charset="0"/>
              </a:rPr>
              <a:t> : </a:t>
            </a:r>
            <a:r>
              <a:rPr lang="en-US" sz="2100" dirty="0" err="1" smtClean="0">
                <a:solidFill>
                  <a:schemeClr val="tx1"/>
                </a:solidFill>
                <a:latin typeface="Cambria" pitchFamily="18" charset="0"/>
              </a:rPr>
              <a:t>Tatang</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berdiri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tegak</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bertolak</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belakang</a:t>
            </a:r>
            <a:r>
              <a:rPr lang="en-US" sz="2100" dirty="0" smtClean="0">
                <a:solidFill>
                  <a:schemeClr val="tx1"/>
                </a:solidFill>
                <a:latin typeface="Cambria" pitchFamily="18" charset="0"/>
              </a:rPr>
              <a:t>, kata-kata </a:t>
            </a:r>
            <a:r>
              <a:rPr lang="en-US" sz="2100" dirty="0" err="1" smtClean="0">
                <a:solidFill>
                  <a:schemeClr val="tx1"/>
                </a:solidFill>
                <a:latin typeface="Cambria" pitchFamily="18" charset="0"/>
              </a:rPr>
              <a:t>tega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mata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terbelalak</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sebaliknya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saya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merunduk</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suara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lebih</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lembudll</a:t>
            </a:r>
            <a:r>
              <a:rPr lang="en-US" sz="2100" dirty="0" smtClean="0">
                <a:solidFill>
                  <a:schemeClr val="tx1"/>
                </a:solidFill>
                <a:latin typeface="Cambria" pitchFamily="18" charset="0"/>
              </a:rPr>
              <a:t/>
            </a:r>
            <a:br>
              <a:rPr lang="en-US" sz="2100" dirty="0" smtClean="0">
                <a:solidFill>
                  <a:schemeClr val="tx1"/>
                </a:solidFill>
                <a:latin typeface="Cambria" pitchFamily="18" charset="0"/>
              </a:rPr>
            </a:br>
            <a:r>
              <a:rPr lang="en-US" sz="2100" dirty="0" smtClean="0">
                <a:solidFill>
                  <a:schemeClr val="tx1"/>
                </a:solidFill>
                <a:latin typeface="Cambria" pitchFamily="18" charset="0"/>
              </a:rPr>
              <a:t>c) </a:t>
            </a:r>
            <a:r>
              <a:rPr lang="en-US" sz="2100" dirty="0" err="1" smtClean="0">
                <a:solidFill>
                  <a:schemeClr val="tx1"/>
                </a:solidFill>
                <a:latin typeface="Cambria" pitchFamily="18" charset="0"/>
              </a:rPr>
              <a:t>Metafor</a:t>
            </a:r>
            <a:r>
              <a:rPr lang="en-US" sz="2100" dirty="0" smtClean="0">
                <a:solidFill>
                  <a:schemeClr val="tx1"/>
                </a:solidFill>
                <a:latin typeface="Cambria" pitchFamily="18" charset="0"/>
              </a:rPr>
              <a:t> responsive, </a:t>
            </a:r>
            <a:r>
              <a:rPr lang="en-US" sz="2100" dirty="0" err="1" smtClean="0">
                <a:solidFill>
                  <a:schemeClr val="tx1"/>
                </a:solidFill>
                <a:latin typeface="Cambria" pitchFamily="18" charset="0"/>
              </a:rPr>
              <a:t>yaitu</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masalah</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kecepatan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kekerasan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suara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dalam</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menanggapi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komunikasi</a:t>
            </a:r>
            <a:r>
              <a:rPr lang="en-US" sz="2100" dirty="0" smtClean="0">
                <a:solidFill>
                  <a:schemeClr val="tx1"/>
                </a:solidFill>
                <a:latin typeface="Cambria" pitchFamily="18" charset="0"/>
              </a:rPr>
              <a:t/>
            </a:r>
            <a:br>
              <a:rPr lang="en-US" sz="2100" dirty="0" smtClean="0">
                <a:solidFill>
                  <a:schemeClr val="tx1"/>
                </a:solidFill>
                <a:latin typeface="Cambria" pitchFamily="18" charset="0"/>
              </a:rPr>
            </a:br>
            <a:r>
              <a:rPr lang="en-US" sz="2100" dirty="0" err="1" smtClean="0">
                <a:solidFill>
                  <a:schemeClr val="tx1"/>
                </a:solidFill>
                <a:latin typeface="Cambria" pitchFamily="18" charset="0"/>
              </a:rPr>
              <a:t>misal</a:t>
            </a:r>
            <a:r>
              <a:rPr lang="en-US" sz="2100" dirty="0" smtClean="0">
                <a:solidFill>
                  <a:schemeClr val="tx1"/>
                </a:solidFill>
                <a:latin typeface="Cambria" pitchFamily="18" charset="0"/>
              </a:rPr>
              <a:t> : </a:t>
            </a:r>
            <a:r>
              <a:rPr lang="en-US" sz="2100" dirty="0" err="1" smtClean="0">
                <a:solidFill>
                  <a:schemeClr val="tx1"/>
                </a:solidFill>
                <a:latin typeface="Cambria" pitchFamily="18" charset="0"/>
              </a:rPr>
              <a:t>mengalihkan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arah</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pandangan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sambil</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mempercepat</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bicara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ekspresi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wajah</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berubah</a:t>
            </a:r>
            <a:r>
              <a:rPr lang="en-US" sz="2100" dirty="0" smtClean="0">
                <a:solidFill>
                  <a:schemeClr val="tx1"/>
                </a:solidFill>
                <a:latin typeface="Cambria" pitchFamily="18" charset="0"/>
              </a:rPr>
              <a:t>, volume </a:t>
            </a:r>
            <a:r>
              <a:rPr lang="en-US" sz="2100" dirty="0" err="1" smtClean="0">
                <a:solidFill>
                  <a:schemeClr val="tx1"/>
                </a:solidFill>
                <a:latin typeface="Cambria" pitchFamily="18" charset="0"/>
              </a:rPr>
              <a:t>suara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berubah</a:t>
            </a:r>
            <a:r>
              <a:rPr lang="en-US" sz="2100" dirty="0" smtClean="0">
                <a:solidFill>
                  <a:schemeClr val="tx1"/>
                </a:solidFill>
                <a:latin typeface="Cambria" pitchFamily="18" charset="0"/>
              </a:rPr>
              <a:t>. </a:t>
            </a:r>
            <a:br>
              <a:rPr lang="en-US" sz="2100" dirty="0" smtClean="0">
                <a:solidFill>
                  <a:schemeClr val="tx1"/>
                </a:solidFill>
                <a:latin typeface="Cambria" pitchFamily="18" charset="0"/>
              </a:rPr>
            </a:br>
            <a:r>
              <a:rPr lang="en-US" sz="2100" dirty="0" smtClean="0">
                <a:solidFill>
                  <a:schemeClr val="tx1"/>
                </a:solidFill>
                <a:latin typeface="Cambria" pitchFamily="18" charset="0"/>
              </a:rPr>
              <a:t/>
            </a:r>
            <a:br>
              <a:rPr lang="en-US" sz="2100" dirty="0" smtClean="0">
                <a:solidFill>
                  <a:schemeClr val="tx1"/>
                </a:solidFill>
                <a:latin typeface="Cambria" pitchFamily="18" charset="0"/>
              </a:rPr>
            </a:br>
            <a:r>
              <a:rPr lang="en-US" sz="2100" dirty="0" err="1" smtClean="0">
                <a:solidFill>
                  <a:schemeClr val="tx1"/>
                </a:solidFill>
                <a:latin typeface="Cambria" pitchFamily="18" charset="0"/>
              </a:rPr>
              <a:t>Dimensi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yg</a:t>
            </a:r>
            <a:r>
              <a:rPr lang="en-US" sz="2100" dirty="0" smtClean="0">
                <a:solidFill>
                  <a:schemeClr val="tx1"/>
                </a:solidFill>
                <a:latin typeface="Cambria" pitchFamily="18" charset="0"/>
              </a:rPr>
              <a:t> paling </a:t>
            </a:r>
            <a:r>
              <a:rPr lang="en-US" sz="2100" dirty="0" err="1" smtClean="0">
                <a:solidFill>
                  <a:schemeClr val="tx1"/>
                </a:solidFill>
                <a:latin typeface="Cambria" pitchFamily="18" charset="0"/>
              </a:rPr>
              <a:t>berkaitan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dengan</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atraksi</a:t>
            </a:r>
            <a:r>
              <a:rPr lang="en-US" sz="2100" dirty="0" smtClean="0">
                <a:solidFill>
                  <a:schemeClr val="tx1"/>
                </a:solidFill>
                <a:latin typeface="Cambria" pitchFamily="18" charset="0"/>
              </a:rPr>
              <a:t>/</a:t>
            </a:r>
            <a:r>
              <a:rPr lang="en-US" sz="2100" dirty="0" err="1" smtClean="0">
                <a:solidFill>
                  <a:schemeClr val="tx1"/>
                </a:solidFill>
                <a:latin typeface="Cambria" pitchFamily="18" charset="0"/>
              </a:rPr>
              <a:t>daya</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tarik</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antarpribadi</a:t>
            </a:r>
            <a:r>
              <a:rPr lang="en-US" sz="2100" dirty="0" smtClean="0">
                <a:solidFill>
                  <a:schemeClr val="tx1"/>
                </a:solidFill>
                <a:latin typeface="Cambria" pitchFamily="18" charset="0"/>
              </a:rPr>
              <a:t> </a:t>
            </a:r>
            <a:r>
              <a:rPr lang="en-US" sz="2100" dirty="0" err="1" smtClean="0">
                <a:solidFill>
                  <a:schemeClr val="tx1"/>
                </a:solidFill>
                <a:latin typeface="Cambria" pitchFamily="18" charset="0"/>
              </a:rPr>
              <a:t>adalah</a:t>
            </a:r>
            <a:r>
              <a:rPr lang="en-US" sz="2100" dirty="0" smtClean="0">
                <a:solidFill>
                  <a:schemeClr val="tx1"/>
                </a:solidFill>
                <a:latin typeface="Cambria" pitchFamily="18" charset="0"/>
              </a:rPr>
              <a:t> </a:t>
            </a:r>
            <a:r>
              <a:rPr lang="en-US" sz="2100" i="1" dirty="0" err="1" smtClean="0">
                <a:solidFill>
                  <a:schemeClr val="tx1"/>
                </a:solidFill>
                <a:latin typeface="Cambria" pitchFamily="18" charset="0"/>
              </a:rPr>
              <a:t>metafor</a:t>
            </a:r>
            <a:r>
              <a:rPr lang="en-US" sz="2100" i="1" dirty="0" smtClean="0">
                <a:solidFill>
                  <a:schemeClr val="tx1"/>
                </a:solidFill>
                <a:latin typeface="Cambria" pitchFamily="18" charset="0"/>
              </a:rPr>
              <a:t> immediacy</a:t>
            </a:r>
            <a:r>
              <a:rPr lang="en-US" sz="2100" dirty="0" smtClean="0">
                <a:solidFill>
                  <a:schemeClr val="tx1"/>
                </a:solidFill>
                <a:latin typeface="Cambria" pitchFamily="18" charset="0"/>
              </a:rPr>
              <a:t/>
            </a:r>
            <a:br>
              <a:rPr lang="en-US" sz="2100" dirty="0" smtClean="0">
                <a:solidFill>
                  <a:schemeClr val="tx1"/>
                </a:solidFill>
                <a:latin typeface="Cambria" pitchFamily="18" charset="0"/>
              </a:rPr>
            </a:br>
            <a:r>
              <a:rPr lang="en-US" sz="2100" b="1" dirty="0" err="1" smtClean="0">
                <a:solidFill>
                  <a:schemeClr val="tx1"/>
                </a:solidFill>
                <a:latin typeface="Cambria" pitchFamily="18" charset="0"/>
              </a:rPr>
              <a:t>orang</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cenderung</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mendekati</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hal-hal</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yg</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disukainya</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dan</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menghindari</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hal-hal</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yg</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tidak</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menarik</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yg</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mengakibatkan</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luka</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perih</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maupun</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perasaan</a:t>
            </a:r>
            <a:r>
              <a:rPr lang="en-US" sz="2100" b="1" dirty="0" smtClean="0">
                <a:solidFill>
                  <a:schemeClr val="tx1"/>
                </a:solidFill>
                <a:latin typeface="Cambria" pitchFamily="18" charset="0"/>
              </a:rPr>
              <a:t> </a:t>
            </a:r>
            <a:r>
              <a:rPr lang="en-US" sz="2100" b="1" dirty="0" err="1" smtClean="0">
                <a:solidFill>
                  <a:schemeClr val="tx1"/>
                </a:solidFill>
                <a:latin typeface="Cambria" pitchFamily="18" charset="0"/>
              </a:rPr>
              <a:t>takut</a:t>
            </a:r>
            <a:r>
              <a:rPr lang="en-US" sz="2100" b="1" dirty="0" smtClean="0">
                <a:solidFill>
                  <a:schemeClr val="tx1"/>
                </a:solidFill>
                <a:latin typeface="Cambria" pitchFamily="18" charset="0"/>
              </a:rPr>
              <a:t>.</a:t>
            </a:r>
            <a:endParaRPr lang="en-US" sz="2100" b="1" dirty="0">
              <a:solidFill>
                <a:schemeClr val="tx1"/>
              </a:solidFill>
              <a:latin typeface="Cambria" pitchFamily="18" charset="0"/>
            </a:endParaRP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58200" cy="3886200"/>
          </a:xfrm>
        </p:spPr>
        <p:txBody>
          <a:bodyPr>
            <a:normAutofit/>
          </a:bodyPr>
          <a:lstStyle/>
          <a:p>
            <a:r>
              <a:rPr lang="en-US" sz="2400" b="1" dirty="0" smtClean="0">
                <a:solidFill>
                  <a:schemeClr val="tx1"/>
                </a:solidFill>
                <a:latin typeface="Cambria" pitchFamily="18" charset="0"/>
              </a:rPr>
              <a:t>7. </a:t>
            </a:r>
            <a:r>
              <a:rPr lang="en-US" sz="2400" b="1" dirty="0" err="1" smtClean="0">
                <a:solidFill>
                  <a:schemeClr val="tx1"/>
                </a:solidFill>
                <a:latin typeface="Cambria" pitchFamily="18" charset="0"/>
              </a:rPr>
              <a:t>Teori</a:t>
            </a:r>
            <a:r>
              <a:rPr lang="en-US" sz="2400" b="1" dirty="0" smtClean="0">
                <a:solidFill>
                  <a:schemeClr val="tx1"/>
                </a:solidFill>
                <a:latin typeface="Cambria" pitchFamily="18" charset="0"/>
              </a:rPr>
              <a:t> </a:t>
            </a:r>
            <a:r>
              <a:rPr lang="en-US" sz="2400" b="1" dirty="0" err="1" smtClean="0">
                <a:solidFill>
                  <a:schemeClr val="tx1"/>
                </a:solidFill>
                <a:latin typeface="Cambria" pitchFamily="18" charset="0"/>
              </a:rPr>
              <a:t>Konflik</a:t>
            </a:r>
            <a:r>
              <a:rPr lang="en-US" sz="2400" b="1" dirty="0" smtClean="0">
                <a:solidFill>
                  <a:schemeClr val="tx1"/>
                </a:solidFill>
                <a:latin typeface="Cambria" pitchFamily="18" charset="0"/>
              </a:rPr>
              <a:t> </a:t>
            </a:r>
            <a:r>
              <a:rPr lang="en-US" sz="2400" b="1" dirty="0" err="1" smtClean="0">
                <a:solidFill>
                  <a:schemeClr val="tx1"/>
                </a:solidFill>
                <a:latin typeface="Cambria" pitchFamily="18" charset="0"/>
              </a:rPr>
              <a:t>Sosial</a:t>
            </a:r>
            <a:r>
              <a:rPr lang="en-US" sz="2400" b="1" dirty="0" smtClean="0">
                <a:solidFill>
                  <a:schemeClr val="tx1"/>
                </a:solidFill>
                <a:latin typeface="Cambria" pitchFamily="18" charset="0"/>
              </a:rPr>
              <a:t/>
            </a:r>
            <a:br>
              <a:rPr lang="en-US" sz="2400" b="1" dirty="0" smtClean="0">
                <a:solidFill>
                  <a:schemeClr val="tx1"/>
                </a:solidFill>
                <a:latin typeface="Cambria" pitchFamily="18" charset="0"/>
              </a:rPr>
            </a:br>
            <a:r>
              <a:rPr lang="en-US" sz="2400" dirty="0" err="1" smtClean="0">
                <a:solidFill>
                  <a:schemeClr val="tx1"/>
                </a:solidFill>
                <a:latin typeface="Cambria" pitchFamily="18" charset="0"/>
              </a:rPr>
              <a:t>Konflik</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berakar</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dari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atraksi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antarpribadi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interaksi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antarpribadi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konsep</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sosiologi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dapat</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terbentuk</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kerjasama</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koperasi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persaingan</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kompetisi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dan</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pertentangan</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pertikaian</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konflik</a:t>
            </a:r>
            <a:r>
              <a:rPr lang="en-US" sz="2400" dirty="0" smtClean="0">
                <a:solidFill>
                  <a:schemeClr val="tx1"/>
                </a:solidFill>
                <a:latin typeface="Cambria" pitchFamily="18" charset="0"/>
              </a:rPr>
              <a:t>.</a:t>
            </a:r>
            <a:br>
              <a:rPr lang="en-US" sz="2400" dirty="0" smtClean="0">
                <a:solidFill>
                  <a:schemeClr val="tx1"/>
                </a:solidFill>
                <a:latin typeface="Cambria" pitchFamily="18" charset="0"/>
              </a:rPr>
            </a:br>
            <a:r>
              <a:rPr lang="en-US" sz="2400" dirty="0" err="1" smtClean="0">
                <a:solidFill>
                  <a:schemeClr val="tx1"/>
                </a:solidFill>
                <a:latin typeface="Cambria" pitchFamily="18" charset="0"/>
              </a:rPr>
              <a:t>Menurut</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Gillin</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proses</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sosial</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ada</a:t>
            </a:r>
            <a:r>
              <a:rPr lang="en-US" sz="2400" dirty="0" smtClean="0">
                <a:solidFill>
                  <a:schemeClr val="tx1"/>
                </a:solidFill>
                <a:latin typeface="Cambria" pitchFamily="18" charset="0"/>
              </a:rPr>
              <a:t> 2 </a:t>
            </a:r>
            <a:r>
              <a:rPr lang="en-US" sz="2400" dirty="0" err="1" smtClean="0">
                <a:solidFill>
                  <a:schemeClr val="tx1"/>
                </a:solidFill>
                <a:latin typeface="Cambria" pitchFamily="18" charset="0"/>
              </a:rPr>
              <a:t>jenis</a:t>
            </a:r>
            <a:r>
              <a:rPr lang="en-US" sz="2400" dirty="0" smtClean="0">
                <a:solidFill>
                  <a:schemeClr val="tx1"/>
                </a:solidFill>
                <a:latin typeface="Cambria" pitchFamily="18" charset="0"/>
              </a:rPr>
              <a:t> :</a:t>
            </a:r>
            <a:br>
              <a:rPr lang="en-US" sz="2400" dirty="0" smtClean="0">
                <a:solidFill>
                  <a:schemeClr val="tx1"/>
                </a:solidFill>
                <a:latin typeface="Cambria" pitchFamily="18" charset="0"/>
              </a:rPr>
            </a:br>
            <a:r>
              <a:rPr lang="en-US" sz="2400" dirty="0" smtClean="0">
                <a:solidFill>
                  <a:schemeClr val="tx1"/>
                </a:solidFill>
                <a:latin typeface="Cambria" pitchFamily="18" charset="0"/>
              </a:rPr>
              <a:t>a) </a:t>
            </a:r>
            <a:r>
              <a:rPr lang="en-US" sz="2400" dirty="0" err="1" smtClean="0">
                <a:solidFill>
                  <a:schemeClr val="tx1"/>
                </a:solidFill>
                <a:latin typeface="Cambria" pitchFamily="18" charset="0"/>
              </a:rPr>
              <a:t>Proses</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Asosiatif</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akomodasi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akulturasi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asimilasi</a:t>
            </a:r>
            <a:r>
              <a:rPr lang="en-US" sz="2400" dirty="0" smtClean="0">
                <a:solidFill>
                  <a:schemeClr val="tx1"/>
                </a:solidFill>
                <a:latin typeface="Cambria" pitchFamily="18" charset="0"/>
              </a:rPr>
              <a:t>)</a:t>
            </a:r>
            <a:br>
              <a:rPr lang="en-US" sz="2400" dirty="0" smtClean="0">
                <a:solidFill>
                  <a:schemeClr val="tx1"/>
                </a:solidFill>
                <a:latin typeface="Cambria" pitchFamily="18" charset="0"/>
              </a:rPr>
            </a:br>
            <a:r>
              <a:rPr lang="en-US" sz="2400" dirty="0" smtClean="0">
                <a:solidFill>
                  <a:schemeClr val="tx1"/>
                </a:solidFill>
                <a:latin typeface="Cambria" pitchFamily="18" charset="0"/>
              </a:rPr>
              <a:t>b) </a:t>
            </a:r>
            <a:r>
              <a:rPr lang="en-US" sz="2400" dirty="0" err="1" smtClean="0">
                <a:solidFill>
                  <a:schemeClr val="tx1"/>
                </a:solidFill>
                <a:latin typeface="Cambria" pitchFamily="18" charset="0"/>
              </a:rPr>
              <a:t>Proses</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disasosiatif</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persaingan</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kompetisi</a:t>
            </a:r>
            <a:r>
              <a:rPr lang="en-US" sz="2400" dirty="0" smtClean="0">
                <a:solidFill>
                  <a:schemeClr val="tx1"/>
                </a:solidFill>
                <a:latin typeface="Cambria" pitchFamily="18" charset="0"/>
              </a:rPr>
              <a:t>, </a:t>
            </a:r>
            <a:r>
              <a:rPr lang="en-US" sz="2400" dirty="0" err="1" smtClean="0">
                <a:solidFill>
                  <a:schemeClr val="tx1"/>
                </a:solidFill>
                <a:latin typeface="Cambria" pitchFamily="18" charset="0"/>
              </a:rPr>
              <a:t>kontroversi</a:t>
            </a:r>
            <a:r>
              <a:rPr lang="en-US" sz="2400" dirty="0" smtClean="0">
                <a:solidFill>
                  <a:schemeClr val="tx1"/>
                </a:solidFill>
                <a:latin typeface="Cambria" pitchFamily="18" charset="0"/>
              </a:rPr>
              <a:t>/</a:t>
            </a:r>
            <a:r>
              <a:rPr lang="en-US" sz="2400" dirty="0" err="1" smtClean="0">
                <a:solidFill>
                  <a:schemeClr val="tx1"/>
                </a:solidFill>
                <a:latin typeface="Cambria" pitchFamily="18" charset="0"/>
              </a:rPr>
              <a:t>konflik</a:t>
            </a:r>
            <a:r>
              <a:rPr lang="en-US" sz="2400" dirty="0" smtClean="0">
                <a:solidFill>
                  <a:schemeClr val="tx1"/>
                </a:solidFill>
                <a:latin typeface="Cambria" pitchFamily="18" charset="0"/>
              </a:rPr>
              <a:t>)</a:t>
            </a:r>
            <a:endParaRPr lang="en-US" sz="2400" b="1" dirty="0">
              <a:solidFill>
                <a:schemeClr val="tx1"/>
              </a:solidFill>
              <a:latin typeface="Cambria" pitchFamily="18" charset="0"/>
            </a:endParaRPr>
          </a:p>
        </p:txBody>
      </p:sp>
    </p:spTree>
  </p:cSld>
  <p:clrMapOvr>
    <a:masterClrMapping/>
  </p:clrMapOvr>
  <p:transition>
    <p:pull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09800"/>
            <a:ext cx="8763000" cy="1143000"/>
          </a:xfrm>
        </p:spPr>
        <p:txBody>
          <a:bodyPr>
            <a:normAutofit/>
          </a:bodyPr>
          <a:lstStyle/>
          <a:p>
            <a:pPr algn="just"/>
            <a:r>
              <a:rPr lang="en-US" sz="2000" dirty="0" err="1" smtClean="0">
                <a:solidFill>
                  <a:schemeClr val="tx1"/>
                </a:solidFill>
                <a:latin typeface="Cambria" pitchFamily="18" charset="0"/>
              </a:rPr>
              <a:t>Terjadi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misalnya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seorang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anak</a:t>
            </a:r>
            <a:r>
              <a:rPr lang="en-US" sz="2000" dirty="0" smtClean="0">
                <a:solidFill>
                  <a:schemeClr val="tx1"/>
                </a:solidFill>
                <a:latin typeface="Cambria" pitchFamily="18" charset="0"/>
              </a:rPr>
              <a:t> yang </a:t>
            </a:r>
            <a:r>
              <a:rPr lang="en-US" sz="2000" dirty="0" err="1" smtClean="0">
                <a:solidFill>
                  <a:schemeClr val="tx1"/>
                </a:solidFill>
                <a:latin typeface="Cambria" pitchFamily="18" charset="0"/>
              </a:rPr>
              <a:t>memilih</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antara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pergi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ke</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Dunia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Fantasi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Ancol</a:t>
            </a:r>
            <a:r>
              <a:rPr lang="en-US" sz="2000" dirty="0" smtClean="0">
                <a:solidFill>
                  <a:schemeClr val="tx1"/>
                </a:solidFill>
                <a:latin typeface="Cambria" pitchFamily="18" charset="0"/>
              </a:rPr>
              <a:t> (approach) </a:t>
            </a:r>
            <a:r>
              <a:rPr lang="en-US" sz="2000" dirty="0" err="1" smtClean="0">
                <a:solidFill>
                  <a:schemeClr val="tx1"/>
                </a:solidFill>
                <a:latin typeface="Cambria" pitchFamily="18" charset="0"/>
              </a:rPr>
              <a:t>atau</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harus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menemani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neneknya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yg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baru</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tiba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a:t>
            </a:r>
            <a:r>
              <a:rPr lang="en-US" sz="2000" dirty="0" smtClean="0">
                <a:solidFill>
                  <a:schemeClr val="tx1"/>
                </a:solidFill>
                <a:latin typeface="Cambria" pitchFamily="18" charset="0"/>
              </a:rPr>
              <a:t> Jakarta </a:t>
            </a:r>
            <a:r>
              <a:rPr lang="en-US" sz="2000" dirty="0" err="1" smtClean="0">
                <a:solidFill>
                  <a:schemeClr val="tx1"/>
                </a:solidFill>
                <a:latin typeface="Cambria" pitchFamily="18" charset="0"/>
              </a:rPr>
              <a:t>dari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Pulau</a:t>
            </a:r>
            <a:r>
              <a:rPr lang="en-US" sz="2000" dirty="0" smtClean="0">
                <a:solidFill>
                  <a:schemeClr val="tx1"/>
                </a:solidFill>
                <a:latin typeface="Cambria" pitchFamily="18" charset="0"/>
              </a:rPr>
              <a:t> Timor (approach)</a:t>
            </a:r>
            <a:endParaRPr lang="en-US" sz="2000" dirty="0">
              <a:solidFill>
                <a:schemeClr val="tx1"/>
              </a:solidFill>
              <a:latin typeface="Cambria" pitchFamily="18" charset="0"/>
            </a:endParaRPr>
          </a:p>
        </p:txBody>
      </p:sp>
      <p:sp>
        <p:nvSpPr>
          <p:cNvPr id="3" name="Rectangle 2"/>
          <p:cNvSpPr/>
          <p:nvPr/>
        </p:nvSpPr>
        <p:spPr>
          <a:xfrm>
            <a:off x="2244239" y="228600"/>
            <a:ext cx="5244000" cy="523220"/>
          </a:xfrm>
          <a:prstGeom prst="rect">
            <a:avLst/>
          </a:prstGeom>
        </p:spPr>
        <p:txBody>
          <a:bodyPr wrap="none">
            <a:spAutoFit/>
          </a:bodyPr>
          <a:lstStyle/>
          <a:p>
            <a:pPr algn="ctr"/>
            <a:r>
              <a:rPr lang="en-US" sz="2800" b="1" dirty="0" err="1" smtClean="0">
                <a:latin typeface="Cambria" pitchFamily="18" charset="0"/>
              </a:rPr>
              <a:t>Macam-macam</a:t>
            </a:r>
            <a:r>
              <a:rPr lang="en-US" sz="2800" b="1" dirty="0" smtClean="0">
                <a:latin typeface="Cambria" pitchFamily="18" charset="0"/>
              </a:rPr>
              <a:t> </a:t>
            </a:r>
            <a:r>
              <a:rPr lang="en-US" sz="2800" b="1" dirty="0" err="1" smtClean="0">
                <a:latin typeface="Cambria" pitchFamily="18" charset="0"/>
              </a:rPr>
              <a:t>Bentuk</a:t>
            </a:r>
            <a:r>
              <a:rPr lang="en-US" sz="2800" b="1" dirty="0" smtClean="0">
                <a:latin typeface="Cambria" pitchFamily="18" charset="0"/>
              </a:rPr>
              <a:t> </a:t>
            </a:r>
            <a:r>
              <a:rPr lang="en-US" sz="2800" b="1" dirty="0" err="1" smtClean="0">
                <a:latin typeface="Cambria" pitchFamily="18" charset="0"/>
              </a:rPr>
              <a:t>Konflik</a:t>
            </a:r>
            <a:endParaRPr lang="en-US" sz="2800" b="1" dirty="0">
              <a:latin typeface="Cambria" pitchFamily="18" charset="0"/>
            </a:endParaRPr>
          </a:p>
        </p:txBody>
      </p:sp>
      <p:cxnSp>
        <p:nvCxnSpPr>
          <p:cNvPr id="5" name="Straight Connector 4"/>
          <p:cNvCxnSpPr/>
          <p:nvPr/>
        </p:nvCxnSpPr>
        <p:spPr>
          <a:xfrm>
            <a:off x="228600" y="762000"/>
            <a:ext cx="8686800" cy="1588"/>
          </a:xfrm>
          <a:prstGeom prst="line">
            <a:avLst/>
          </a:prstGeom>
        </p:spPr>
        <p:style>
          <a:lnRef idx="3">
            <a:schemeClr val="dk1"/>
          </a:lnRef>
          <a:fillRef idx="0">
            <a:schemeClr val="dk1"/>
          </a:fillRef>
          <a:effectRef idx="2">
            <a:schemeClr val="dk1"/>
          </a:effectRef>
          <a:fontRef idx="minor">
            <a:schemeClr val="tx1"/>
          </a:fontRef>
        </p:style>
      </p:cxnSp>
      <p:sp>
        <p:nvSpPr>
          <p:cNvPr id="7" name="Rectangle 6"/>
          <p:cNvSpPr/>
          <p:nvPr/>
        </p:nvSpPr>
        <p:spPr>
          <a:xfrm>
            <a:off x="2133600" y="15240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smtClean="0">
                <a:latin typeface="Cambria" pitchFamily="18" charset="0"/>
              </a:rPr>
              <a:t>P +</a:t>
            </a:r>
            <a:endParaRPr lang="en-US" sz="2400" b="1" dirty="0">
              <a:latin typeface="Cambria" pitchFamily="18" charset="0"/>
            </a:endParaRPr>
          </a:p>
        </p:txBody>
      </p:sp>
      <p:cxnSp>
        <p:nvCxnSpPr>
          <p:cNvPr id="9" name="Straight Connector 8"/>
          <p:cNvCxnSpPr/>
          <p:nvPr/>
        </p:nvCxnSpPr>
        <p:spPr>
          <a:xfrm>
            <a:off x="3276600" y="18288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0" name="Oval 9"/>
          <p:cNvSpPr/>
          <p:nvPr/>
        </p:nvSpPr>
        <p:spPr>
          <a:xfrm>
            <a:off x="4419600" y="1447800"/>
            <a:ext cx="1219200" cy="7620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latin typeface="Cambria" pitchFamily="18" charset="0"/>
            </a:endParaRPr>
          </a:p>
        </p:txBody>
      </p:sp>
      <p:sp>
        <p:nvSpPr>
          <p:cNvPr id="11" name="Rectangle 10"/>
          <p:cNvSpPr/>
          <p:nvPr/>
        </p:nvSpPr>
        <p:spPr>
          <a:xfrm>
            <a:off x="6781800" y="15240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b="1" dirty="0" smtClean="0">
                <a:latin typeface="Cambria" pitchFamily="18" charset="0"/>
              </a:rPr>
              <a:t>PL +</a:t>
            </a:r>
            <a:endParaRPr lang="en-US" sz="2000" b="1" dirty="0">
              <a:latin typeface="Cambria" pitchFamily="18" charset="0"/>
            </a:endParaRPr>
          </a:p>
        </p:txBody>
      </p:sp>
      <p:cxnSp>
        <p:nvCxnSpPr>
          <p:cNvPr id="12" name="Straight Connector 11"/>
          <p:cNvCxnSpPr/>
          <p:nvPr/>
        </p:nvCxnSpPr>
        <p:spPr>
          <a:xfrm>
            <a:off x="5638800" y="18288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3" name="Rectangle 12"/>
          <p:cNvSpPr/>
          <p:nvPr/>
        </p:nvSpPr>
        <p:spPr>
          <a:xfrm>
            <a:off x="2438400" y="914400"/>
            <a:ext cx="4612160" cy="430887"/>
          </a:xfrm>
          <a:prstGeom prst="rect">
            <a:avLst/>
          </a:prstGeom>
        </p:spPr>
        <p:txBody>
          <a:bodyPr wrap="none">
            <a:spAutoFit/>
          </a:bodyPr>
          <a:lstStyle/>
          <a:p>
            <a:r>
              <a:rPr lang="en-US" sz="2200" dirty="0" err="1" smtClean="0">
                <a:solidFill>
                  <a:schemeClr val="accent1">
                    <a:lumMod val="75000"/>
                  </a:schemeClr>
                </a:solidFill>
                <a:latin typeface="Cambria" pitchFamily="18" charset="0"/>
              </a:rPr>
              <a:t>Gambar</a:t>
            </a:r>
            <a:r>
              <a:rPr lang="en-US" sz="2200" dirty="0" smtClean="0">
                <a:solidFill>
                  <a:schemeClr val="accent1">
                    <a:lumMod val="75000"/>
                  </a:schemeClr>
                </a:solidFill>
                <a:latin typeface="Cambria" pitchFamily="18" charset="0"/>
              </a:rPr>
              <a:t> </a:t>
            </a:r>
            <a:r>
              <a:rPr lang="en-US" sz="2200" dirty="0" err="1" smtClean="0">
                <a:solidFill>
                  <a:schemeClr val="accent1">
                    <a:lumMod val="75000"/>
                  </a:schemeClr>
                </a:solidFill>
                <a:latin typeface="Cambria" pitchFamily="18" charset="0"/>
              </a:rPr>
              <a:t>Konflik</a:t>
            </a:r>
            <a:r>
              <a:rPr lang="en-US" sz="2200" dirty="0" smtClean="0">
                <a:solidFill>
                  <a:schemeClr val="accent1">
                    <a:lumMod val="75000"/>
                  </a:schemeClr>
                </a:solidFill>
                <a:latin typeface="Cambria" pitchFamily="18" charset="0"/>
              </a:rPr>
              <a:t> approach - approach</a:t>
            </a:r>
            <a:endParaRPr lang="en-US" sz="2200" dirty="0">
              <a:solidFill>
                <a:schemeClr val="accent1">
                  <a:lumMod val="75000"/>
                </a:schemeClr>
              </a:solidFill>
              <a:latin typeface="Cambria" pitchFamily="18" charset="0"/>
            </a:endParaRPr>
          </a:p>
        </p:txBody>
      </p:sp>
      <p:sp>
        <p:nvSpPr>
          <p:cNvPr id="14" name="Rectangle 13"/>
          <p:cNvSpPr/>
          <p:nvPr/>
        </p:nvSpPr>
        <p:spPr>
          <a:xfrm>
            <a:off x="2286000" y="3657600"/>
            <a:ext cx="4762842" cy="430887"/>
          </a:xfrm>
          <a:prstGeom prst="rect">
            <a:avLst/>
          </a:prstGeom>
        </p:spPr>
        <p:txBody>
          <a:bodyPr wrap="none">
            <a:spAutoFit/>
          </a:bodyPr>
          <a:lstStyle/>
          <a:p>
            <a:r>
              <a:rPr lang="en-US" sz="2200" dirty="0" err="1" smtClean="0">
                <a:solidFill>
                  <a:schemeClr val="accent1">
                    <a:lumMod val="75000"/>
                  </a:schemeClr>
                </a:solidFill>
                <a:latin typeface="Cambria" pitchFamily="18" charset="0"/>
              </a:rPr>
              <a:t>Gambar</a:t>
            </a:r>
            <a:r>
              <a:rPr lang="en-US" sz="2200" dirty="0" smtClean="0">
                <a:solidFill>
                  <a:schemeClr val="accent1">
                    <a:lumMod val="75000"/>
                  </a:schemeClr>
                </a:solidFill>
                <a:latin typeface="Cambria" pitchFamily="18" charset="0"/>
              </a:rPr>
              <a:t> </a:t>
            </a:r>
            <a:r>
              <a:rPr lang="en-US" sz="2200" dirty="0" err="1" smtClean="0">
                <a:solidFill>
                  <a:schemeClr val="accent1">
                    <a:lumMod val="75000"/>
                  </a:schemeClr>
                </a:solidFill>
                <a:latin typeface="Cambria" pitchFamily="18" charset="0"/>
              </a:rPr>
              <a:t>Konflik</a:t>
            </a:r>
            <a:r>
              <a:rPr lang="en-US" sz="2200" dirty="0" smtClean="0">
                <a:solidFill>
                  <a:schemeClr val="accent1">
                    <a:lumMod val="75000"/>
                  </a:schemeClr>
                </a:solidFill>
                <a:latin typeface="Cambria" pitchFamily="18" charset="0"/>
              </a:rPr>
              <a:t> Approach - Avoidance</a:t>
            </a:r>
            <a:endParaRPr lang="en-US" sz="2200" dirty="0">
              <a:solidFill>
                <a:schemeClr val="accent1">
                  <a:lumMod val="75000"/>
                </a:schemeClr>
              </a:solidFill>
              <a:latin typeface="Cambria" pitchFamily="18" charset="0"/>
            </a:endParaRPr>
          </a:p>
        </p:txBody>
      </p:sp>
      <p:sp>
        <p:nvSpPr>
          <p:cNvPr id="15" name="Rectangle 14"/>
          <p:cNvSpPr/>
          <p:nvPr/>
        </p:nvSpPr>
        <p:spPr>
          <a:xfrm>
            <a:off x="2209800" y="4267200"/>
            <a:ext cx="1143000" cy="6096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b="1" dirty="0" err="1" smtClean="0">
                <a:latin typeface="Cambria" pitchFamily="18" charset="0"/>
              </a:rPr>
              <a:t>Tr</a:t>
            </a:r>
            <a:r>
              <a:rPr lang="en-US" sz="2400" b="1" dirty="0" smtClean="0">
                <a:latin typeface="Cambria" pitchFamily="18" charset="0"/>
              </a:rPr>
              <a:t>    </a:t>
            </a:r>
            <a:endParaRPr lang="en-US" sz="2400" b="1" dirty="0">
              <a:latin typeface="Cambria" pitchFamily="18" charset="0"/>
            </a:endParaRPr>
          </a:p>
        </p:txBody>
      </p:sp>
      <p:cxnSp>
        <p:nvCxnSpPr>
          <p:cNvPr id="16" name="Straight Connector 15"/>
          <p:cNvCxnSpPr/>
          <p:nvPr/>
        </p:nvCxnSpPr>
        <p:spPr>
          <a:xfrm>
            <a:off x="3352800" y="45720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7" name="Oval 16"/>
          <p:cNvSpPr/>
          <p:nvPr/>
        </p:nvSpPr>
        <p:spPr>
          <a:xfrm>
            <a:off x="4419600" y="4114800"/>
            <a:ext cx="1219200" cy="7620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latin typeface="Cambria" pitchFamily="18" charset="0"/>
            </a:endParaRPr>
          </a:p>
        </p:txBody>
      </p:sp>
      <p:cxnSp>
        <p:nvCxnSpPr>
          <p:cNvPr id="18" name="Straight Connector 17"/>
          <p:cNvCxnSpPr/>
          <p:nvPr/>
        </p:nvCxnSpPr>
        <p:spPr>
          <a:xfrm>
            <a:off x="5638800" y="4572000"/>
            <a:ext cx="11430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9" name="Rectangle 18"/>
          <p:cNvSpPr/>
          <p:nvPr/>
        </p:nvSpPr>
        <p:spPr>
          <a:xfrm>
            <a:off x="304800" y="5181600"/>
            <a:ext cx="8382000" cy="1015663"/>
          </a:xfrm>
          <a:prstGeom prst="rect">
            <a:avLst/>
          </a:prstGeom>
        </p:spPr>
        <p:txBody>
          <a:bodyPr wrap="square">
            <a:spAutoFit/>
          </a:bodyPr>
          <a:lstStyle/>
          <a:p>
            <a:pPr algn="just"/>
            <a:r>
              <a:rPr lang="en-US" sz="2000" dirty="0" err="1" smtClean="0">
                <a:latin typeface="Cambria" pitchFamily="18" charset="0"/>
              </a:rPr>
              <a:t>Terjadi</a:t>
            </a:r>
            <a:r>
              <a:rPr lang="en-US" sz="2000" dirty="0" smtClean="0">
                <a:latin typeface="Cambria" pitchFamily="18" charset="0"/>
              </a:rPr>
              <a:t> </a:t>
            </a:r>
            <a:r>
              <a:rPr lang="en-US" sz="2000" dirty="0" err="1" smtClean="0">
                <a:latin typeface="Cambria" pitchFamily="18" charset="0"/>
              </a:rPr>
              <a:t>manakala</a:t>
            </a:r>
            <a:r>
              <a:rPr lang="en-US" sz="2000" dirty="0" smtClean="0">
                <a:latin typeface="Cambria" pitchFamily="18" charset="0"/>
              </a:rPr>
              <a:t> </a:t>
            </a:r>
            <a:r>
              <a:rPr lang="en-US" sz="2000" dirty="0" err="1" smtClean="0">
                <a:latin typeface="Cambria" pitchFamily="18" charset="0"/>
              </a:rPr>
              <a:t>seorang</a:t>
            </a:r>
            <a:r>
              <a:rPr lang="en-US" sz="2000" dirty="0" smtClean="0">
                <a:latin typeface="Cambria" pitchFamily="18" charset="0"/>
              </a:rPr>
              <a:t> </a:t>
            </a:r>
            <a:r>
              <a:rPr lang="en-US" sz="2000" dirty="0" err="1" smtClean="0">
                <a:latin typeface="Cambria" pitchFamily="18" charset="0"/>
              </a:rPr>
              <a:t>anak</a:t>
            </a:r>
            <a:r>
              <a:rPr lang="en-US" sz="2000" dirty="0" smtClean="0">
                <a:latin typeface="Cambria" pitchFamily="18" charset="0"/>
              </a:rPr>
              <a:t> </a:t>
            </a:r>
            <a:r>
              <a:rPr lang="en-US" sz="2000" dirty="0" err="1" smtClean="0">
                <a:latin typeface="Cambria" pitchFamily="18" charset="0"/>
              </a:rPr>
              <a:t>ingin</a:t>
            </a:r>
            <a:r>
              <a:rPr lang="en-US" sz="2000" dirty="0" smtClean="0">
                <a:latin typeface="Cambria" pitchFamily="18" charset="0"/>
              </a:rPr>
              <a:t> </a:t>
            </a:r>
            <a:r>
              <a:rPr lang="en-US" sz="2000" dirty="0" err="1" smtClean="0">
                <a:latin typeface="Cambria" pitchFamily="18" charset="0"/>
              </a:rPr>
              <a:t>sekali</a:t>
            </a:r>
            <a:r>
              <a:rPr lang="en-US" sz="2000" dirty="0" smtClean="0">
                <a:latin typeface="Cambria" pitchFamily="18" charset="0"/>
              </a:rPr>
              <a:t> </a:t>
            </a:r>
            <a:r>
              <a:rPr lang="en-US" sz="2000" dirty="0" err="1" smtClean="0">
                <a:latin typeface="Cambria" pitchFamily="18" charset="0"/>
              </a:rPr>
              <a:t>memanjat</a:t>
            </a:r>
            <a:r>
              <a:rPr lang="en-US" sz="2000" dirty="0" smtClean="0">
                <a:latin typeface="Cambria" pitchFamily="18" charset="0"/>
              </a:rPr>
              <a:t> </a:t>
            </a:r>
            <a:r>
              <a:rPr lang="en-US" sz="2000" dirty="0" err="1" smtClean="0">
                <a:latin typeface="Cambria" pitchFamily="18" charset="0"/>
              </a:rPr>
              <a:t>pohon</a:t>
            </a:r>
            <a:r>
              <a:rPr lang="en-US" sz="2000" dirty="0" smtClean="0">
                <a:latin typeface="Cambria" pitchFamily="18" charset="0"/>
              </a:rPr>
              <a:t> </a:t>
            </a:r>
            <a:r>
              <a:rPr lang="en-US" sz="2000" dirty="0" err="1" smtClean="0">
                <a:latin typeface="Cambria" pitchFamily="18" charset="0"/>
              </a:rPr>
              <a:t>karena</a:t>
            </a:r>
            <a:r>
              <a:rPr lang="en-US" sz="2000" dirty="0" smtClean="0">
                <a:latin typeface="Cambria" pitchFamily="18" charset="0"/>
              </a:rPr>
              <a:t> </a:t>
            </a:r>
            <a:r>
              <a:rPr lang="en-US" sz="2000" dirty="0" err="1" smtClean="0">
                <a:latin typeface="Cambria" pitchFamily="18" charset="0"/>
              </a:rPr>
              <a:t>melihat</a:t>
            </a:r>
            <a:r>
              <a:rPr lang="en-US" sz="2000" dirty="0" smtClean="0">
                <a:latin typeface="Cambria" pitchFamily="18" charset="0"/>
              </a:rPr>
              <a:t> </a:t>
            </a:r>
            <a:r>
              <a:rPr lang="en-US" sz="2000" dirty="0" err="1" smtClean="0">
                <a:latin typeface="Cambria" pitchFamily="18" charset="0"/>
              </a:rPr>
              <a:t>teman-teamannya</a:t>
            </a:r>
            <a:r>
              <a:rPr lang="en-US" sz="2000" dirty="0" smtClean="0">
                <a:latin typeface="Cambria" pitchFamily="18" charset="0"/>
              </a:rPr>
              <a:t> </a:t>
            </a:r>
            <a:r>
              <a:rPr lang="en-US" sz="2000" dirty="0" err="1" smtClean="0">
                <a:latin typeface="Cambria" pitchFamily="18" charset="0"/>
              </a:rPr>
              <a:t>sangat</a:t>
            </a:r>
            <a:r>
              <a:rPr lang="en-US" sz="2000" dirty="0" smtClean="0">
                <a:latin typeface="Cambria" pitchFamily="18" charset="0"/>
              </a:rPr>
              <a:t> </a:t>
            </a:r>
            <a:r>
              <a:rPr lang="en-US" sz="2000" dirty="0" err="1" smtClean="0">
                <a:latin typeface="Cambria" pitchFamily="18" charset="0"/>
              </a:rPr>
              <a:t>asyik</a:t>
            </a:r>
            <a:r>
              <a:rPr lang="en-US" sz="2000" dirty="0" smtClean="0">
                <a:latin typeface="Cambria" pitchFamily="18" charset="0"/>
              </a:rPr>
              <a:t> </a:t>
            </a:r>
            <a:r>
              <a:rPr lang="en-US" sz="2000" dirty="0" err="1" smtClean="0">
                <a:latin typeface="Cambria" pitchFamily="18" charset="0"/>
              </a:rPr>
              <a:t>diatas</a:t>
            </a:r>
            <a:r>
              <a:rPr lang="en-US" sz="2000" dirty="0" smtClean="0">
                <a:latin typeface="Cambria" pitchFamily="18" charset="0"/>
              </a:rPr>
              <a:t> </a:t>
            </a:r>
            <a:r>
              <a:rPr lang="en-US" sz="2000" dirty="0" err="1" smtClean="0">
                <a:latin typeface="Cambria" pitchFamily="18" charset="0"/>
              </a:rPr>
              <a:t>pohon</a:t>
            </a:r>
            <a:r>
              <a:rPr lang="en-US" sz="2000" dirty="0" smtClean="0">
                <a:latin typeface="Cambria" pitchFamily="18" charset="0"/>
              </a:rPr>
              <a:t> </a:t>
            </a:r>
            <a:r>
              <a:rPr lang="en-US" sz="2000" dirty="0" err="1" smtClean="0">
                <a:latin typeface="Cambria" pitchFamily="18" charset="0"/>
              </a:rPr>
              <a:t>yg</a:t>
            </a:r>
            <a:r>
              <a:rPr lang="en-US" sz="2000" dirty="0" smtClean="0">
                <a:latin typeface="Cambria" pitchFamily="18" charset="0"/>
              </a:rPr>
              <a:t> </a:t>
            </a:r>
            <a:r>
              <a:rPr lang="en-US" sz="2000" dirty="0" err="1" smtClean="0">
                <a:latin typeface="Cambria" pitchFamily="18" charset="0"/>
              </a:rPr>
              <a:t>tinggi</a:t>
            </a:r>
            <a:r>
              <a:rPr lang="en-US" sz="2000" dirty="0" smtClean="0">
                <a:latin typeface="Cambria" pitchFamily="18" charset="0"/>
              </a:rPr>
              <a:t> (approach), </a:t>
            </a:r>
            <a:r>
              <a:rPr lang="en-US" sz="2000" dirty="0" err="1" smtClean="0">
                <a:latin typeface="Cambria" pitchFamily="18" charset="0"/>
              </a:rPr>
              <a:t>namun</a:t>
            </a:r>
            <a:r>
              <a:rPr lang="en-US" sz="2000" dirty="0" smtClean="0">
                <a:latin typeface="Cambria" pitchFamily="18" charset="0"/>
              </a:rPr>
              <a:t> </a:t>
            </a:r>
            <a:r>
              <a:rPr lang="en-US" sz="2000" dirty="0" err="1" smtClean="0">
                <a:latin typeface="Cambria" pitchFamily="18" charset="0"/>
              </a:rPr>
              <a:t>ia</a:t>
            </a:r>
            <a:r>
              <a:rPr lang="en-US" sz="2000" dirty="0" smtClean="0">
                <a:latin typeface="Cambria" pitchFamily="18" charset="0"/>
              </a:rPr>
              <a:t> </a:t>
            </a:r>
            <a:r>
              <a:rPr lang="en-US" sz="2000" dirty="0" err="1" smtClean="0">
                <a:latin typeface="Cambria" pitchFamily="18" charset="0"/>
              </a:rPr>
              <a:t>merasa</a:t>
            </a:r>
            <a:r>
              <a:rPr lang="en-US" sz="2000" dirty="0" smtClean="0">
                <a:latin typeface="Cambria" pitchFamily="18" charset="0"/>
              </a:rPr>
              <a:t> </a:t>
            </a:r>
            <a:r>
              <a:rPr lang="en-US" sz="2000" dirty="0" err="1" smtClean="0">
                <a:latin typeface="Cambria" pitchFamily="18" charset="0"/>
              </a:rPr>
              <a:t>takut</a:t>
            </a:r>
            <a:r>
              <a:rPr lang="en-US" sz="2000" dirty="0" smtClean="0">
                <a:latin typeface="Cambria" pitchFamily="18" charset="0"/>
              </a:rPr>
              <a:t> (avoidance)</a:t>
            </a:r>
            <a:endParaRPr lang="en-US" sz="2000" dirty="0">
              <a:latin typeface="Cambria" pitchFamily="18" charset="0"/>
            </a:endParaRPr>
          </a:p>
        </p:txBody>
      </p:sp>
      <p:sp>
        <p:nvSpPr>
          <p:cNvPr id="20" name="Rectangle 19"/>
          <p:cNvSpPr/>
          <p:nvPr/>
        </p:nvSpPr>
        <p:spPr>
          <a:xfrm>
            <a:off x="2971800" y="4343400"/>
            <a:ext cx="347314" cy="523220"/>
          </a:xfrm>
          <a:prstGeom prst="rect">
            <a:avLst/>
          </a:prstGeom>
        </p:spPr>
        <p:txBody>
          <a:bodyPr wrap="square">
            <a:spAutoFit/>
          </a:bodyPr>
          <a:lstStyle/>
          <a:p>
            <a:r>
              <a:rPr lang="en-US" sz="2800" b="1" dirty="0" smtClean="0">
                <a:solidFill>
                  <a:schemeClr val="bg1"/>
                </a:solidFill>
                <a:latin typeface="Cambria" pitchFamily="18" charset="0"/>
              </a:rPr>
              <a:t>+</a:t>
            </a:r>
            <a:endParaRPr lang="en-US" sz="2800" dirty="0">
              <a:solidFill>
                <a:schemeClr val="bg1"/>
              </a:solidFill>
              <a:latin typeface="Cambria" pitchFamily="18" charset="0"/>
            </a:endParaRPr>
          </a:p>
        </p:txBody>
      </p:sp>
      <p:cxnSp>
        <p:nvCxnSpPr>
          <p:cNvPr id="21" name="Straight Connector 20"/>
          <p:cNvCxnSpPr/>
          <p:nvPr/>
        </p:nvCxnSpPr>
        <p:spPr>
          <a:xfrm>
            <a:off x="3124200" y="4648200"/>
            <a:ext cx="152400" cy="1588"/>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76400" y="914400"/>
            <a:ext cx="6096000" cy="198120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latin typeface="Cambria" pitchFamily="18" charset="0"/>
            </a:endParaRPr>
          </a:p>
        </p:txBody>
      </p:sp>
      <p:cxnSp>
        <p:nvCxnSpPr>
          <p:cNvPr id="4" name="Straight Connector 3"/>
          <p:cNvCxnSpPr/>
          <p:nvPr/>
        </p:nvCxnSpPr>
        <p:spPr>
          <a:xfrm rot="5400000">
            <a:off x="1791494" y="1942306"/>
            <a:ext cx="1904206" cy="794"/>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rot="5400000">
            <a:off x="5677694" y="1942306"/>
            <a:ext cx="1904206" cy="794"/>
          </a:xfrm>
          <a:prstGeom prst="line">
            <a:avLst/>
          </a:prstGeom>
          <a:ln>
            <a:solidFill>
              <a:schemeClr val="bg1"/>
            </a:solidFill>
          </a:ln>
        </p:spPr>
        <p:style>
          <a:lnRef idx="3">
            <a:schemeClr val="accent1"/>
          </a:lnRef>
          <a:fillRef idx="0">
            <a:schemeClr val="accent1"/>
          </a:fillRef>
          <a:effectRef idx="2">
            <a:schemeClr val="accent1"/>
          </a:effectRef>
          <a:fontRef idx="minor">
            <a:schemeClr val="tx1"/>
          </a:fontRef>
        </p:style>
      </p:cxnSp>
      <p:sp>
        <p:nvSpPr>
          <p:cNvPr id="12" name="Oval 11"/>
          <p:cNvSpPr/>
          <p:nvPr/>
        </p:nvSpPr>
        <p:spPr>
          <a:xfrm>
            <a:off x="3962400" y="1752600"/>
            <a:ext cx="1219200" cy="762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atin typeface="Cambria" pitchFamily="18" charset="0"/>
            </a:endParaRPr>
          </a:p>
        </p:txBody>
      </p:sp>
      <p:cxnSp>
        <p:nvCxnSpPr>
          <p:cNvPr id="15" name="Straight Arrow Connector 14"/>
          <p:cNvCxnSpPr/>
          <p:nvPr/>
        </p:nvCxnSpPr>
        <p:spPr>
          <a:xfrm>
            <a:off x="5181600" y="2057400"/>
            <a:ext cx="9144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rot="5400000" flipH="1" flipV="1">
            <a:off x="4267994" y="1447006"/>
            <a:ext cx="6096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rot="10800000">
            <a:off x="3124200" y="2133600"/>
            <a:ext cx="8382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6" name="Rectangle 25"/>
          <p:cNvSpPr/>
          <p:nvPr/>
        </p:nvSpPr>
        <p:spPr>
          <a:xfrm>
            <a:off x="2057400" y="1534180"/>
            <a:ext cx="404278" cy="523220"/>
          </a:xfrm>
          <a:prstGeom prst="rect">
            <a:avLst/>
          </a:prstGeom>
        </p:spPr>
        <p:txBody>
          <a:bodyPr wrap="none">
            <a:spAutoFit/>
          </a:bodyPr>
          <a:lstStyle/>
          <a:p>
            <a:r>
              <a:rPr lang="en-US" sz="2800" b="1" dirty="0" smtClean="0">
                <a:solidFill>
                  <a:schemeClr val="bg1"/>
                </a:solidFill>
                <a:latin typeface="Cambria" pitchFamily="18" charset="0"/>
              </a:rPr>
              <a:t>P</a:t>
            </a:r>
            <a:endParaRPr lang="en-US" sz="2800" dirty="0">
              <a:solidFill>
                <a:schemeClr val="bg1"/>
              </a:solidFill>
              <a:latin typeface="Cambria" pitchFamily="18" charset="0"/>
            </a:endParaRPr>
          </a:p>
        </p:txBody>
      </p:sp>
      <p:cxnSp>
        <p:nvCxnSpPr>
          <p:cNvPr id="27" name="Straight Connector 26"/>
          <p:cNvCxnSpPr/>
          <p:nvPr/>
        </p:nvCxnSpPr>
        <p:spPr>
          <a:xfrm rot="10800000">
            <a:off x="1905000" y="2057400"/>
            <a:ext cx="534194" cy="1588"/>
          </a:xfrm>
          <a:prstGeom prst="line">
            <a:avLst/>
          </a:prstGeom>
          <a:ln/>
        </p:spPr>
        <p:style>
          <a:lnRef idx="2">
            <a:schemeClr val="dk1"/>
          </a:lnRef>
          <a:fillRef idx="0">
            <a:schemeClr val="dk1"/>
          </a:fillRef>
          <a:effectRef idx="1">
            <a:schemeClr val="dk1"/>
          </a:effectRef>
          <a:fontRef idx="minor">
            <a:schemeClr val="tx1"/>
          </a:fontRef>
        </p:style>
      </p:cxnSp>
      <p:cxnSp>
        <p:nvCxnSpPr>
          <p:cNvPr id="30" name="Straight Connector 29"/>
          <p:cNvCxnSpPr/>
          <p:nvPr/>
        </p:nvCxnSpPr>
        <p:spPr>
          <a:xfrm rot="10800000">
            <a:off x="6858000" y="2057400"/>
            <a:ext cx="534194" cy="1588"/>
          </a:xfrm>
          <a:prstGeom prst="line">
            <a:avLst/>
          </a:prstGeom>
          <a:ln/>
        </p:spPr>
        <p:style>
          <a:lnRef idx="2">
            <a:schemeClr val="dk1"/>
          </a:lnRef>
          <a:fillRef idx="0">
            <a:schemeClr val="dk1"/>
          </a:fillRef>
          <a:effectRef idx="1">
            <a:schemeClr val="dk1"/>
          </a:effectRef>
          <a:fontRef idx="minor">
            <a:schemeClr val="tx1"/>
          </a:fontRef>
        </p:style>
      </p:cxnSp>
      <p:sp>
        <p:nvSpPr>
          <p:cNvPr id="31" name="Rectangle 30"/>
          <p:cNvSpPr/>
          <p:nvPr/>
        </p:nvSpPr>
        <p:spPr>
          <a:xfrm>
            <a:off x="6934200" y="1534180"/>
            <a:ext cx="413896" cy="523220"/>
          </a:xfrm>
          <a:prstGeom prst="rect">
            <a:avLst/>
          </a:prstGeom>
        </p:spPr>
        <p:txBody>
          <a:bodyPr wrap="none">
            <a:spAutoFit/>
          </a:bodyPr>
          <a:lstStyle/>
          <a:p>
            <a:r>
              <a:rPr lang="en-US" sz="2800" b="1" dirty="0" smtClean="0">
                <a:solidFill>
                  <a:schemeClr val="bg1"/>
                </a:solidFill>
                <a:latin typeface="Cambria" pitchFamily="18" charset="0"/>
              </a:rPr>
              <a:t>T</a:t>
            </a:r>
            <a:endParaRPr lang="en-US" sz="2800" dirty="0">
              <a:solidFill>
                <a:schemeClr val="bg1"/>
              </a:solidFill>
              <a:latin typeface="Cambria" pitchFamily="18" charset="0"/>
            </a:endParaRPr>
          </a:p>
        </p:txBody>
      </p:sp>
      <p:sp>
        <p:nvSpPr>
          <p:cNvPr id="32" name="Rectangle 31"/>
          <p:cNvSpPr/>
          <p:nvPr/>
        </p:nvSpPr>
        <p:spPr>
          <a:xfrm>
            <a:off x="1981200" y="331113"/>
            <a:ext cx="5173660" cy="430887"/>
          </a:xfrm>
          <a:prstGeom prst="rect">
            <a:avLst/>
          </a:prstGeom>
        </p:spPr>
        <p:txBody>
          <a:bodyPr wrap="none">
            <a:spAutoFit/>
          </a:bodyPr>
          <a:lstStyle/>
          <a:p>
            <a:r>
              <a:rPr lang="en-US" sz="2200" b="1" dirty="0" err="1" smtClean="0">
                <a:solidFill>
                  <a:schemeClr val="accent1">
                    <a:lumMod val="75000"/>
                  </a:schemeClr>
                </a:solidFill>
                <a:latin typeface="Cambria" pitchFamily="18" charset="0"/>
              </a:rPr>
              <a:t>Gambar</a:t>
            </a:r>
            <a:r>
              <a:rPr lang="en-US" sz="2200" b="1" dirty="0" smtClean="0">
                <a:solidFill>
                  <a:schemeClr val="accent1">
                    <a:lumMod val="75000"/>
                  </a:schemeClr>
                </a:solidFill>
                <a:latin typeface="Cambria" pitchFamily="18" charset="0"/>
              </a:rPr>
              <a:t> </a:t>
            </a:r>
            <a:r>
              <a:rPr lang="en-US" sz="2200" b="1" dirty="0" err="1" smtClean="0">
                <a:solidFill>
                  <a:schemeClr val="accent1">
                    <a:lumMod val="75000"/>
                  </a:schemeClr>
                </a:solidFill>
                <a:latin typeface="Cambria" pitchFamily="18" charset="0"/>
              </a:rPr>
              <a:t>Konflik</a:t>
            </a:r>
            <a:r>
              <a:rPr lang="en-US" sz="2200" b="1" dirty="0" smtClean="0">
                <a:solidFill>
                  <a:schemeClr val="accent1">
                    <a:lumMod val="75000"/>
                  </a:schemeClr>
                </a:solidFill>
                <a:latin typeface="Cambria" pitchFamily="18" charset="0"/>
              </a:rPr>
              <a:t> Avoidance - </a:t>
            </a:r>
            <a:r>
              <a:rPr lang="en-US" sz="2200" b="1" dirty="0" err="1" smtClean="0">
                <a:solidFill>
                  <a:schemeClr val="accent1">
                    <a:lumMod val="75000"/>
                  </a:schemeClr>
                </a:solidFill>
                <a:latin typeface="Cambria" pitchFamily="18" charset="0"/>
              </a:rPr>
              <a:t>Avoidanve</a:t>
            </a:r>
            <a:endParaRPr lang="en-US" sz="2200" b="1" dirty="0">
              <a:solidFill>
                <a:schemeClr val="accent1">
                  <a:lumMod val="75000"/>
                </a:schemeClr>
              </a:solidFill>
              <a:latin typeface="Cambria" pitchFamily="18" charset="0"/>
            </a:endParaRPr>
          </a:p>
        </p:txBody>
      </p:sp>
      <p:sp>
        <p:nvSpPr>
          <p:cNvPr id="33" name="Rectangle 32"/>
          <p:cNvSpPr/>
          <p:nvPr/>
        </p:nvSpPr>
        <p:spPr>
          <a:xfrm>
            <a:off x="457200" y="3352800"/>
            <a:ext cx="8382000" cy="1015663"/>
          </a:xfrm>
          <a:prstGeom prst="rect">
            <a:avLst/>
          </a:prstGeom>
        </p:spPr>
        <p:txBody>
          <a:bodyPr wrap="square">
            <a:spAutoFit/>
          </a:bodyPr>
          <a:lstStyle/>
          <a:p>
            <a:pPr algn="just"/>
            <a:r>
              <a:rPr lang="en-US" sz="2000" dirty="0" err="1" smtClean="0">
                <a:latin typeface="Cambria" pitchFamily="18" charset="0"/>
              </a:rPr>
              <a:t>Terjadi</a:t>
            </a:r>
            <a:r>
              <a:rPr lang="en-US" sz="2000" dirty="0" smtClean="0">
                <a:latin typeface="Cambria" pitchFamily="18" charset="0"/>
              </a:rPr>
              <a:t> </a:t>
            </a:r>
            <a:r>
              <a:rPr lang="en-US" sz="2000" dirty="0" err="1" smtClean="0">
                <a:latin typeface="Cambria" pitchFamily="18" charset="0"/>
              </a:rPr>
              <a:t>manakala</a:t>
            </a:r>
            <a:r>
              <a:rPr lang="en-US" sz="2000" dirty="0" smtClean="0">
                <a:latin typeface="Cambria" pitchFamily="18" charset="0"/>
              </a:rPr>
              <a:t> </a:t>
            </a:r>
            <a:r>
              <a:rPr lang="en-US" sz="2000" dirty="0" err="1" smtClean="0">
                <a:latin typeface="Cambria" pitchFamily="18" charset="0"/>
              </a:rPr>
              <a:t>seseorang</a:t>
            </a:r>
            <a:r>
              <a:rPr lang="en-US" sz="2000" dirty="0" smtClean="0">
                <a:latin typeface="Cambria" pitchFamily="18" charset="0"/>
              </a:rPr>
              <a:t> </a:t>
            </a:r>
            <a:r>
              <a:rPr lang="en-US" sz="2000" dirty="0" err="1" smtClean="0">
                <a:latin typeface="Cambria" pitchFamily="18" charset="0"/>
              </a:rPr>
              <a:t>menghadapi</a:t>
            </a:r>
            <a:r>
              <a:rPr lang="en-US" sz="2000" dirty="0" smtClean="0">
                <a:latin typeface="Cambria" pitchFamily="18" charset="0"/>
              </a:rPr>
              <a:t> </a:t>
            </a:r>
            <a:r>
              <a:rPr lang="en-US" sz="2000" dirty="0" err="1" smtClean="0">
                <a:latin typeface="Cambria" pitchFamily="18" charset="0"/>
              </a:rPr>
              <a:t>dua</a:t>
            </a:r>
            <a:r>
              <a:rPr lang="en-US" sz="2000" dirty="0" smtClean="0">
                <a:latin typeface="Cambria" pitchFamily="18" charset="0"/>
              </a:rPr>
              <a:t> </a:t>
            </a:r>
            <a:r>
              <a:rPr lang="en-US" sz="2000" dirty="0" err="1" smtClean="0">
                <a:latin typeface="Cambria" pitchFamily="18" charset="0"/>
              </a:rPr>
              <a:t>jenis</a:t>
            </a:r>
            <a:r>
              <a:rPr lang="en-US" sz="2000" dirty="0" smtClean="0">
                <a:latin typeface="Cambria" pitchFamily="18" charset="0"/>
              </a:rPr>
              <a:t> </a:t>
            </a:r>
            <a:r>
              <a:rPr lang="en-US" sz="2000" dirty="0" err="1" smtClean="0">
                <a:latin typeface="Cambria" pitchFamily="18" charset="0"/>
              </a:rPr>
              <a:t>kepentingan</a:t>
            </a:r>
            <a:r>
              <a:rPr lang="en-US" sz="2000" dirty="0" smtClean="0">
                <a:latin typeface="Cambria" pitchFamily="18" charset="0"/>
              </a:rPr>
              <a:t> yang </a:t>
            </a:r>
            <a:r>
              <a:rPr lang="en-US" sz="2000" dirty="0" err="1" smtClean="0">
                <a:latin typeface="Cambria" pitchFamily="18" charset="0"/>
              </a:rPr>
              <a:t>bersisi</a:t>
            </a:r>
            <a:r>
              <a:rPr lang="en-US" sz="2000" dirty="0" smtClean="0">
                <a:latin typeface="Cambria" pitchFamily="18" charset="0"/>
              </a:rPr>
              <a:t> </a:t>
            </a:r>
            <a:r>
              <a:rPr lang="en-US" sz="2000" dirty="0" err="1" smtClean="0">
                <a:latin typeface="Cambria" pitchFamily="18" charset="0"/>
              </a:rPr>
              <a:t>negatif</a:t>
            </a:r>
            <a:r>
              <a:rPr lang="en-US" sz="2000" dirty="0" smtClean="0">
                <a:latin typeface="Cambria" pitchFamily="18" charset="0"/>
              </a:rPr>
              <a:t>, </a:t>
            </a:r>
            <a:r>
              <a:rPr lang="en-US" sz="2000" dirty="0" err="1" smtClean="0">
                <a:latin typeface="Cambria" pitchFamily="18" charset="0"/>
              </a:rPr>
              <a:t>seorang</a:t>
            </a:r>
            <a:r>
              <a:rPr lang="en-US" sz="2000" dirty="0" smtClean="0">
                <a:latin typeface="Cambria" pitchFamily="18" charset="0"/>
              </a:rPr>
              <a:t> </a:t>
            </a:r>
            <a:r>
              <a:rPr lang="en-US" sz="2000" dirty="0" err="1" smtClean="0">
                <a:latin typeface="Cambria" pitchFamily="18" charset="0"/>
              </a:rPr>
              <a:t>anak</a:t>
            </a:r>
            <a:r>
              <a:rPr lang="en-US" sz="2000" dirty="0" smtClean="0">
                <a:latin typeface="Cambria" pitchFamily="18" charset="0"/>
              </a:rPr>
              <a:t> </a:t>
            </a:r>
            <a:r>
              <a:rPr lang="en-US" sz="2000" dirty="0" err="1" smtClean="0">
                <a:latin typeface="Cambria" pitchFamily="18" charset="0"/>
              </a:rPr>
              <a:t>merasa</a:t>
            </a:r>
            <a:r>
              <a:rPr lang="en-US" sz="2000" dirty="0" smtClean="0">
                <a:latin typeface="Cambria" pitchFamily="18" charset="0"/>
              </a:rPr>
              <a:t> </a:t>
            </a:r>
            <a:r>
              <a:rPr lang="en-US" sz="2000" dirty="0" err="1" smtClean="0">
                <a:latin typeface="Cambria" pitchFamily="18" charset="0"/>
              </a:rPr>
              <a:t>takut</a:t>
            </a:r>
            <a:r>
              <a:rPr lang="en-US" sz="2000" dirty="0" smtClean="0">
                <a:latin typeface="Cambria" pitchFamily="18" charset="0"/>
              </a:rPr>
              <a:t> </a:t>
            </a:r>
            <a:r>
              <a:rPr lang="en-US" sz="2000" dirty="0" err="1" smtClean="0">
                <a:latin typeface="Cambria" pitchFamily="18" charset="0"/>
              </a:rPr>
              <a:t>mendapat</a:t>
            </a:r>
            <a:r>
              <a:rPr lang="en-US" sz="2000" dirty="0" smtClean="0">
                <a:latin typeface="Cambria" pitchFamily="18" charset="0"/>
              </a:rPr>
              <a:t> </a:t>
            </a:r>
            <a:r>
              <a:rPr lang="en-US" sz="2000" dirty="0" err="1" smtClean="0">
                <a:latin typeface="Cambria" pitchFamily="18" charset="0"/>
              </a:rPr>
              <a:t>hukuman</a:t>
            </a:r>
            <a:r>
              <a:rPr lang="en-US" sz="2000" dirty="0" smtClean="0">
                <a:latin typeface="Cambria" pitchFamily="18" charset="0"/>
              </a:rPr>
              <a:t> (</a:t>
            </a:r>
            <a:r>
              <a:rPr lang="en-US" sz="2000" i="1" dirty="0" smtClean="0">
                <a:latin typeface="Cambria" pitchFamily="18" charset="0"/>
              </a:rPr>
              <a:t>avoidance</a:t>
            </a:r>
            <a:r>
              <a:rPr lang="en-US" sz="2000" dirty="0" smtClean="0">
                <a:latin typeface="Cambria" pitchFamily="18" charset="0"/>
              </a:rPr>
              <a:t>) </a:t>
            </a:r>
            <a:r>
              <a:rPr lang="en-US" sz="2000" dirty="0" err="1" smtClean="0">
                <a:latin typeface="Cambria" pitchFamily="18" charset="0"/>
              </a:rPr>
              <a:t>dari</a:t>
            </a:r>
            <a:r>
              <a:rPr lang="en-US" sz="2000" dirty="0" smtClean="0">
                <a:latin typeface="Cambria" pitchFamily="18" charset="0"/>
              </a:rPr>
              <a:t> </a:t>
            </a:r>
            <a:r>
              <a:rPr lang="en-US" sz="2000" dirty="0" err="1" smtClean="0">
                <a:latin typeface="Cambria" pitchFamily="18" charset="0"/>
              </a:rPr>
              <a:t>ibu</a:t>
            </a:r>
            <a:r>
              <a:rPr lang="en-US" sz="2000" dirty="0" smtClean="0">
                <a:latin typeface="Cambria" pitchFamily="18" charset="0"/>
              </a:rPr>
              <a:t> guru </a:t>
            </a:r>
            <a:r>
              <a:rPr lang="en-US" sz="2000" dirty="0" err="1" smtClean="0">
                <a:latin typeface="Cambria" pitchFamily="18" charset="0"/>
              </a:rPr>
              <a:t>kalau</a:t>
            </a:r>
            <a:r>
              <a:rPr lang="en-US" sz="2000" dirty="0" smtClean="0">
                <a:latin typeface="Cambria" pitchFamily="18" charset="0"/>
              </a:rPr>
              <a:t> </a:t>
            </a:r>
            <a:r>
              <a:rPr lang="en-US" sz="2000" dirty="0" err="1" smtClean="0">
                <a:latin typeface="Cambria" pitchFamily="18" charset="0"/>
              </a:rPr>
              <a:t>tidak</a:t>
            </a:r>
            <a:r>
              <a:rPr lang="en-US" sz="2000" dirty="0" smtClean="0">
                <a:latin typeface="Cambria" pitchFamily="18" charset="0"/>
              </a:rPr>
              <a:t> </a:t>
            </a:r>
            <a:r>
              <a:rPr lang="en-US" sz="2000" dirty="0" err="1" smtClean="0">
                <a:latin typeface="Cambria" pitchFamily="18" charset="0"/>
              </a:rPr>
              <a:t>melaksanakan</a:t>
            </a:r>
            <a:r>
              <a:rPr lang="en-US" sz="2000" dirty="0" smtClean="0">
                <a:latin typeface="Cambria" pitchFamily="18" charset="0"/>
              </a:rPr>
              <a:t> </a:t>
            </a:r>
            <a:r>
              <a:rPr lang="en-US" sz="2000" dirty="0" err="1" smtClean="0">
                <a:latin typeface="Cambria" pitchFamily="18" charset="0"/>
              </a:rPr>
              <a:t>tugas</a:t>
            </a:r>
            <a:r>
              <a:rPr lang="en-US" sz="2000" dirty="0" smtClean="0">
                <a:latin typeface="Cambria" pitchFamily="18" charset="0"/>
              </a:rPr>
              <a:t> </a:t>
            </a:r>
            <a:r>
              <a:rPr lang="en-US" sz="2000" dirty="0" err="1" smtClean="0">
                <a:latin typeface="Cambria" pitchFamily="18" charset="0"/>
              </a:rPr>
              <a:t>pekerjaan</a:t>
            </a:r>
            <a:r>
              <a:rPr lang="en-US" sz="2000" dirty="0" smtClean="0">
                <a:latin typeface="Cambria" pitchFamily="18" charset="0"/>
              </a:rPr>
              <a:t> </a:t>
            </a:r>
            <a:r>
              <a:rPr lang="en-US" sz="2000" dirty="0" err="1" smtClean="0">
                <a:latin typeface="Cambria" pitchFamily="18" charset="0"/>
              </a:rPr>
              <a:t>rumah</a:t>
            </a:r>
            <a:r>
              <a:rPr lang="en-US" sz="2000" dirty="0" smtClean="0">
                <a:latin typeface="Cambria" pitchFamily="18" charset="0"/>
              </a:rPr>
              <a:t> (</a:t>
            </a:r>
            <a:r>
              <a:rPr lang="en-US" sz="2000" i="1" dirty="0" smtClean="0">
                <a:latin typeface="Cambria" pitchFamily="18" charset="0"/>
              </a:rPr>
              <a:t>avoidance</a:t>
            </a:r>
            <a:r>
              <a:rPr lang="en-US" sz="2000" dirty="0" smtClean="0">
                <a:latin typeface="Cambria" pitchFamily="18" charset="0"/>
              </a:rPr>
              <a:t>)</a:t>
            </a:r>
            <a:endParaRPr lang="en-US" sz="2000" dirty="0">
              <a:latin typeface="Cambria" pitchFamily="18" charset="0"/>
            </a:endParaRP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524000" y="1219200"/>
            <a:ext cx="6096000" cy="1981200"/>
          </a:xfrm>
          <a:prstGeom prst="ellipse">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latin typeface="Cambria" pitchFamily="18" charset="0"/>
            </a:endParaRPr>
          </a:p>
        </p:txBody>
      </p:sp>
      <p:cxnSp>
        <p:nvCxnSpPr>
          <p:cNvPr id="5" name="Straight Connector 4"/>
          <p:cNvCxnSpPr/>
          <p:nvPr/>
        </p:nvCxnSpPr>
        <p:spPr>
          <a:xfrm>
            <a:off x="3505200" y="1524000"/>
            <a:ext cx="2133600" cy="1588"/>
          </a:xfrm>
          <a:prstGeom prst="line">
            <a:avLst/>
          </a:prstGeom>
        </p:spPr>
        <p:style>
          <a:lnRef idx="3">
            <a:schemeClr val="dk1"/>
          </a:lnRef>
          <a:fillRef idx="0">
            <a:schemeClr val="dk1"/>
          </a:fillRef>
          <a:effectRef idx="2">
            <a:schemeClr val="dk1"/>
          </a:effectRef>
          <a:fontRef idx="minor">
            <a:schemeClr val="tx1"/>
          </a:fontRef>
        </p:style>
      </p:cxnSp>
      <p:sp>
        <p:nvSpPr>
          <p:cNvPr id="6" name="Oval 5"/>
          <p:cNvSpPr/>
          <p:nvPr/>
        </p:nvSpPr>
        <p:spPr>
          <a:xfrm>
            <a:off x="3810000" y="1828800"/>
            <a:ext cx="1600200" cy="6858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latin typeface="Cambria" pitchFamily="18" charset="0"/>
            </a:endParaRPr>
          </a:p>
        </p:txBody>
      </p:sp>
      <p:cxnSp>
        <p:nvCxnSpPr>
          <p:cNvPr id="8" name="Straight Connector 7"/>
          <p:cNvCxnSpPr/>
          <p:nvPr/>
        </p:nvCxnSpPr>
        <p:spPr>
          <a:xfrm>
            <a:off x="3505200" y="2743200"/>
            <a:ext cx="21336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1981200" y="2209800"/>
            <a:ext cx="304800" cy="1588"/>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6705600" y="2209800"/>
            <a:ext cx="304800" cy="1588"/>
          </a:xfrm>
          <a:prstGeom prst="line">
            <a:avLst/>
          </a:prstGeom>
        </p:spPr>
        <p:style>
          <a:lnRef idx="2">
            <a:schemeClr val="dk1"/>
          </a:lnRef>
          <a:fillRef idx="0">
            <a:schemeClr val="dk1"/>
          </a:fillRef>
          <a:effectRef idx="1">
            <a:schemeClr val="dk1"/>
          </a:effectRef>
          <a:fontRef idx="minor">
            <a:schemeClr val="tx1"/>
          </a:fontRef>
        </p:style>
      </p:cxnSp>
      <p:sp>
        <p:nvSpPr>
          <p:cNvPr id="15" name="Rectangle 14"/>
          <p:cNvSpPr/>
          <p:nvPr/>
        </p:nvSpPr>
        <p:spPr>
          <a:xfrm>
            <a:off x="1905000" y="1838980"/>
            <a:ext cx="397866" cy="523220"/>
          </a:xfrm>
          <a:prstGeom prst="rect">
            <a:avLst/>
          </a:prstGeom>
        </p:spPr>
        <p:txBody>
          <a:bodyPr wrap="none">
            <a:spAutoFit/>
          </a:bodyPr>
          <a:lstStyle/>
          <a:p>
            <a:r>
              <a:rPr lang="en-US" sz="2800" b="1" dirty="0" smtClean="0">
                <a:solidFill>
                  <a:schemeClr val="bg1"/>
                </a:solidFill>
                <a:latin typeface="Cambria" pitchFamily="18" charset="0"/>
              </a:rPr>
              <a:t>+</a:t>
            </a:r>
            <a:endParaRPr lang="en-US" sz="2800" dirty="0">
              <a:solidFill>
                <a:schemeClr val="bg1"/>
              </a:solidFill>
              <a:latin typeface="Cambria" pitchFamily="18" charset="0"/>
            </a:endParaRPr>
          </a:p>
        </p:txBody>
      </p:sp>
      <p:sp>
        <p:nvSpPr>
          <p:cNvPr id="16" name="Rectangle 15"/>
          <p:cNvSpPr/>
          <p:nvPr/>
        </p:nvSpPr>
        <p:spPr>
          <a:xfrm>
            <a:off x="6629400" y="1838980"/>
            <a:ext cx="397866" cy="523220"/>
          </a:xfrm>
          <a:prstGeom prst="rect">
            <a:avLst/>
          </a:prstGeom>
        </p:spPr>
        <p:txBody>
          <a:bodyPr wrap="none">
            <a:spAutoFit/>
          </a:bodyPr>
          <a:lstStyle/>
          <a:p>
            <a:r>
              <a:rPr lang="en-US" sz="2800" b="1" dirty="0" smtClean="0">
                <a:solidFill>
                  <a:schemeClr val="bg1"/>
                </a:solidFill>
                <a:latin typeface="Cambria" pitchFamily="18" charset="0"/>
              </a:rPr>
              <a:t>+</a:t>
            </a:r>
            <a:endParaRPr lang="en-US" sz="2800" dirty="0">
              <a:solidFill>
                <a:schemeClr val="bg1"/>
              </a:solidFill>
              <a:latin typeface="Cambria" pitchFamily="18" charset="0"/>
            </a:endParaRPr>
          </a:p>
        </p:txBody>
      </p:sp>
      <p:sp>
        <p:nvSpPr>
          <p:cNvPr id="18" name="Rectangle 17"/>
          <p:cNvSpPr/>
          <p:nvPr/>
        </p:nvSpPr>
        <p:spPr>
          <a:xfrm>
            <a:off x="1447800" y="533400"/>
            <a:ext cx="6092502" cy="430887"/>
          </a:xfrm>
          <a:prstGeom prst="rect">
            <a:avLst/>
          </a:prstGeom>
        </p:spPr>
        <p:txBody>
          <a:bodyPr wrap="none">
            <a:spAutoFit/>
          </a:bodyPr>
          <a:lstStyle/>
          <a:p>
            <a:r>
              <a:rPr lang="en-US" sz="2200" b="1" dirty="0" err="1" smtClean="0">
                <a:solidFill>
                  <a:schemeClr val="accent1">
                    <a:lumMod val="75000"/>
                  </a:schemeClr>
                </a:solidFill>
                <a:latin typeface="Cambria" pitchFamily="18" charset="0"/>
              </a:rPr>
              <a:t>Gambar</a:t>
            </a:r>
            <a:r>
              <a:rPr lang="en-US" sz="2200" b="1" dirty="0" smtClean="0">
                <a:solidFill>
                  <a:schemeClr val="accent1">
                    <a:lumMod val="75000"/>
                  </a:schemeClr>
                </a:solidFill>
                <a:latin typeface="Cambria" pitchFamily="18" charset="0"/>
              </a:rPr>
              <a:t> </a:t>
            </a:r>
            <a:r>
              <a:rPr lang="en-US" sz="2200" b="1" dirty="0" err="1" smtClean="0">
                <a:solidFill>
                  <a:schemeClr val="accent1">
                    <a:lumMod val="75000"/>
                  </a:schemeClr>
                </a:solidFill>
                <a:latin typeface="Cambria" pitchFamily="18" charset="0"/>
              </a:rPr>
              <a:t>Konflik</a:t>
            </a:r>
            <a:r>
              <a:rPr lang="en-US" sz="2200" b="1" dirty="0" smtClean="0">
                <a:solidFill>
                  <a:schemeClr val="accent1">
                    <a:lumMod val="75000"/>
                  </a:schemeClr>
                </a:solidFill>
                <a:latin typeface="Cambria" pitchFamily="18" charset="0"/>
              </a:rPr>
              <a:t> Double Approach - Avoidance</a:t>
            </a:r>
            <a:endParaRPr lang="en-US" sz="2200" b="1" dirty="0">
              <a:solidFill>
                <a:schemeClr val="accent1">
                  <a:lumMod val="75000"/>
                </a:schemeClr>
              </a:solidFill>
              <a:latin typeface="Cambria" pitchFamily="18" charset="0"/>
            </a:endParaRPr>
          </a:p>
        </p:txBody>
      </p:sp>
      <p:sp>
        <p:nvSpPr>
          <p:cNvPr id="19" name="Rectangle 18"/>
          <p:cNvSpPr/>
          <p:nvPr/>
        </p:nvSpPr>
        <p:spPr>
          <a:xfrm>
            <a:off x="381000" y="3657599"/>
            <a:ext cx="8534400" cy="2246769"/>
          </a:xfrm>
          <a:prstGeom prst="rect">
            <a:avLst/>
          </a:prstGeom>
        </p:spPr>
        <p:txBody>
          <a:bodyPr wrap="square">
            <a:spAutoFit/>
          </a:bodyPr>
          <a:lstStyle/>
          <a:p>
            <a:pPr algn="just"/>
            <a:r>
              <a:rPr lang="en-US" sz="2000" dirty="0" err="1" smtClean="0">
                <a:latin typeface="Cambria" pitchFamily="18" charset="0"/>
              </a:rPr>
              <a:t>Terjadi</a:t>
            </a:r>
            <a:r>
              <a:rPr lang="en-US" sz="2000" dirty="0" smtClean="0">
                <a:latin typeface="Cambria" pitchFamily="18" charset="0"/>
              </a:rPr>
              <a:t> </a:t>
            </a:r>
            <a:r>
              <a:rPr lang="en-US" sz="2000" dirty="0" err="1" smtClean="0">
                <a:latin typeface="Cambria" pitchFamily="18" charset="0"/>
              </a:rPr>
              <a:t>manakala</a:t>
            </a:r>
            <a:r>
              <a:rPr lang="en-US" sz="2000" dirty="0" smtClean="0">
                <a:latin typeface="Cambria" pitchFamily="18" charset="0"/>
              </a:rPr>
              <a:t> </a:t>
            </a:r>
            <a:r>
              <a:rPr lang="en-US" sz="2000" dirty="0" err="1" smtClean="0">
                <a:latin typeface="Cambria" pitchFamily="18" charset="0"/>
              </a:rPr>
              <a:t>seseorang</a:t>
            </a:r>
            <a:r>
              <a:rPr lang="en-US" sz="2000" dirty="0" smtClean="0">
                <a:latin typeface="Cambria" pitchFamily="18" charset="0"/>
              </a:rPr>
              <a:t> </a:t>
            </a:r>
            <a:r>
              <a:rPr lang="en-US" sz="2000" dirty="0" err="1" smtClean="0">
                <a:latin typeface="Cambria" pitchFamily="18" charset="0"/>
              </a:rPr>
              <a:t>menghadapi</a:t>
            </a:r>
            <a:r>
              <a:rPr lang="en-US" sz="2000" dirty="0" smtClean="0">
                <a:latin typeface="Cambria" pitchFamily="18" charset="0"/>
              </a:rPr>
              <a:t> </a:t>
            </a:r>
            <a:r>
              <a:rPr lang="en-US" sz="2000" dirty="0" err="1" smtClean="0">
                <a:latin typeface="Cambria" pitchFamily="18" charset="0"/>
              </a:rPr>
              <a:t>kepentingan</a:t>
            </a:r>
            <a:r>
              <a:rPr lang="en-US" sz="2000" dirty="0" smtClean="0">
                <a:latin typeface="Cambria" pitchFamily="18" charset="0"/>
              </a:rPr>
              <a:t> yang </a:t>
            </a:r>
            <a:r>
              <a:rPr lang="en-US" sz="2000" dirty="0" err="1" smtClean="0">
                <a:latin typeface="Cambria" pitchFamily="18" charset="0"/>
              </a:rPr>
              <a:t>bersisi</a:t>
            </a:r>
            <a:r>
              <a:rPr lang="en-US" sz="2000" dirty="0" smtClean="0">
                <a:latin typeface="Cambria" pitchFamily="18" charset="0"/>
              </a:rPr>
              <a:t> </a:t>
            </a:r>
            <a:r>
              <a:rPr lang="en-US" sz="2000" dirty="0" err="1" smtClean="0">
                <a:latin typeface="Cambria" pitchFamily="18" charset="0"/>
              </a:rPr>
              <a:t>positif</a:t>
            </a:r>
            <a:r>
              <a:rPr lang="en-US" sz="2000" dirty="0" smtClean="0">
                <a:latin typeface="Cambria" pitchFamily="18" charset="0"/>
              </a:rPr>
              <a:t> </a:t>
            </a:r>
            <a:r>
              <a:rPr lang="en-US" sz="2000" dirty="0" err="1" smtClean="0">
                <a:latin typeface="Cambria" pitchFamily="18" charset="0"/>
              </a:rPr>
              <a:t>dan</a:t>
            </a:r>
            <a:r>
              <a:rPr lang="en-US" sz="2000" dirty="0" smtClean="0">
                <a:latin typeface="Cambria" pitchFamily="18" charset="0"/>
              </a:rPr>
              <a:t> </a:t>
            </a:r>
            <a:r>
              <a:rPr lang="en-US" sz="2000" dirty="0" err="1" smtClean="0">
                <a:latin typeface="Cambria" pitchFamily="18" charset="0"/>
              </a:rPr>
              <a:t>negatif</a:t>
            </a:r>
            <a:r>
              <a:rPr lang="en-US" sz="2000" dirty="0" smtClean="0">
                <a:latin typeface="Cambria" pitchFamily="18" charset="0"/>
              </a:rPr>
              <a:t> yang </a:t>
            </a:r>
            <a:r>
              <a:rPr lang="en-US" sz="2000" dirty="0" err="1" smtClean="0">
                <a:latin typeface="Cambria" pitchFamily="18" charset="0"/>
              </a:rPr>
              <a:t>bersifat</a:t>
            </a:r>
            <a:r>
              <a:rPr lang="en-US" sz="2000" dirty="0" smtClean="0">
                <a:latin typeface="Cambria" pitchFamily="18" charset="0"/>
              </a:rPr>
              <a:t> </a:t>
            </a:r>
            <a:r>
              <a:rPr lang="en-US" sz="2000" dirty="0" err="1" smtClean="0">
                <a:latin typeface="Cambria" pitchFamily="18" charset="0"/>
              </a:rPr>
              <a:t>ganda</a:t>
            </a:r>
            <a:r>
              <a:rPr lang="en-US" sz="2000" dirty="0" smtClean="0">
                <a:latin typeface="Cambria" pitchFamily="18" charset="0"/>
              </a:rPr>
              <a:t>. </a:t>
            </a:r>
          </a:p>
          <a:p>
            <a:pPr algn="just"/>
            <a:r>
              <a:rPr lang="en-US" sz="2000" dirty="0" err="1" smtClean="0">
                <a:latin typeface="Cambria" pitchFamily="18" charset="0"/>
              </a:rPr>
              <a:t>Misalnya</a:t>
            </a:r>
            <a:r>
              <a:rPr lang="en-US" sz="2000" dirty="0" smtClean="0">
                <a:latin typeface="Cambria" pitchFamily="18" charset="0"/>
              </a:rPr>
              <a:t> </a:t>
            </a:r>
            <a:r>
              <a:rPr lang="en-US" sz="2000" dirty="0" err="1" smtClean="0">
                <a:latin typeface="Cambria" pitchFamily="18" charset="0"/>
              </a:rPr>
              <a:t>anda</a:t>
            </a:r>
            <a:r>
              <a:rPr lang="en-US" sz="2000" dirty="0" smtClean="0">
                <a:latin typeface="Cambria" pitchFamily="18" charset="0"/>
              </a:rPr>
              <a:t> </a:t>
            </a:r>
            <a:r>
              <a:rPr lang="en-US" sz="2000" dirty="0" err="1" smtClean="0">
                <a:latin typeface="Cambria" pitchFamily="18" charset="0"/>
              </a:rPr>
              <a:t>beranggapan</a:t>
            </a:r>
            <a:r>
              <a:rPr lang="en-US" sz="2000" dirty="0" smtClean="0">
                <a:latin typeface="Cambria" pitchFamily="18" charset="0"/>
              </a:rPr>
              <a:t> </a:t>
            </a:r>
            <a:r>
              <a:rPr lang="en-US" sz="2000" dirty="0" err="1" smtClean="0">
                <a:latin typeface="Cambria" pitchFamily="18" charset="0"/>
              </a:rPr>
              <a:t>bahwa</a:t>
            </a:r>
            <a:r>
              <a:rPr lang="en-US" sz="2000" dirty="0" smtClean="0">
                <a:latin typeface="Cambria" pitchFamily="18" charset="0"/>
              </a:rPr>
              <a:t> </a:t>
            </a:r>
            <a:r>
              <a:rPr lang="en-US" sz="2000" dirty="0" err="1" smtClean="0">
                <a:latin typeface="Cambria" pitchFamily="18" charset="0"/>
              </a:rPr>
              <a:t>ke</a:t>
            </a:r>
            <a:r>
              <a:rPr lang="en-US" sz="2000" dirty="0" smtClean="0">
                <a:latin typeface="Cambria" pitchFamily="18" charset="0"/>
              </a:rPr>
              <a:t> Jakarta </a:t>
            </a:r>
            <a:r>
              <a:rPr lang="en-US" sz="2000" dirty="0" err="1" smtClean="0">
                <a:latin typeface="Cambria" pitchFamily="18" charset="0"/>
              </a:rPr>
              <a:t>di</a:t>
            </a:r>
            <a:r>
              <a:rPr lang="en-US" sz="2000" dirty="0" smtClean="0">
                <a:latin typeface="Cambria" pitchFamily="18" charset="0"/>
              </a:rPr>
              <a:t> </a:t>
            </a:r>
            <a:r>
              <a:rPr lang="en-US" sz="2000" dirty="0" err="1" smtClean="0">
                <a:latin typeface="Cambria" pitchFamily="18" charset="0"/>
              </a:rPr>
              <a:t>malam</a:t>
            </a:r>
            <a:r>
              <a:rPr lang="en-US" sz="2000" dirty="0" smtClean="0">
                <a:latin typeface="Cambria" pitchFamily="18" charset="0"/>
              </a:rPr>
              <a:t> </a:t>
            </a:r>
            <a:r>
              <a:rPr lang="en-US" sz="2000" dirty="0" err="1" smtClean="0">
                <a:latin typeface="Cambria" pitchFamily="18" charset="0"/>
              </a:rPr>
              <a:t>tahun</a:t>
            </a:r>
            <a:r>
              <a:rPr lang="en-US" sz="2000" dirty="0" smtClean="0">
                <a:latin typeface="Cambria" pitchFamily="18" charset="0"/>
              </a:rPr>
              <a:t> </a:t>
            </a:r>
            <a:r>
              <a:rPr lang="en-US" sz="2000" dirty="0" err="1" smtClean="0">
                <a:latin typeface="Cambria" pitchFamily="18" charset="0"/>
              </a:rPr>
              <a:t>baru</a:t>
            </a:r>
            <a:r>
              <a:rPr lang="en-US" sz="2000" dirty="0" smtClean="0">
                <a:latin typeface="Cambria" pitchFamily="18" charset="0"/>
              </a:rPr>
              <a:t> </a:t>
            </a:r>
            <a:r>
              <a:rPr lang="en-US" sz="2000" dirty="0" err="1" smtClean="0">
                <a:latin typeface="Cambria" pitchFamily="18" charset="0"/>
              </a:rPr>
              <a:t>sambil</a:t>
            </a:r>
            <a:r>
              <a:rPr lang="en-US" sz="2000" dirty="0" smtClean="0">
                <a:latin typeface="Cambria" pitchFamily="18" charset="0"/>
              </a:rPr>
              <a:t> </a:t>
            </a:r>
            <a:r>
              <a:rPr lang="en-US" sz="2000" dirty="0" err="1" smtClean="0">
                <a:latin typeface="Cambria" pitchFamily="18" charset="0"/>
              </a:rPr>
              <a:t>menimba</a:t>
            </a:r>
            <a:r>
              <a:rPr lang="en-US" sz="2000" dirty="0" smtClean="0">
                <a:latin typeface="Cambria" pitchFamily="18" charset="0"/>
              </a:rPr>
              <a:t> </a:t>
            </a:r>
            <a:r>
              <a:rPr lang="en-US" sz="2000" dirty="0" err="1" smtClean="0">
                <a:latin typeface="Cambria" pitchFamily="18" charset="0"/>
              </a:rPr>
              <a:t>pengalaman</a:t>
            </a:r>
            <a:r>
              <a:rPr lang="en-US" sz="2000" dirty="0" smtClean="0">
                <a:latin typeface="Cambria" pitchFamily="18" charset="0"/>
              </a:rPr>
              <a:t> </a:t>
            </a:r>
            <a:r>
              <a:rPr lang="en-US" sz="2000" dirty="0" err="1" smtClean="0">
                <a:latin typeface="Cambria" pitchFamily="18" charset="0"/>
              </a:rPr>
              <a:t>adalah</a:t>
            </a:r>
            <a:r>
              <a:rPr lang="en-US" sz="2000" dirty="0" smtClean="0">
                <a:latin typeface="Cambria" pitchFamily="18" charset="0"/>
              </a:rPr>
              <a:t> </a:t>
            </a:r>
            <a:r>
              <a:rPr lang="en-US" sz="2000" dirty="0" err="1" smtClean="0">
                <a:latin typeface="Cambria" pitchFamily="18" charset="0"/>
              </a:rPr>
              <a:t>hal</a:t>
            </a:r>
            <a:r>
              <a:rPr lang="en-US" sz="2000" dirty="0" smtClean="0">
                <a:latin typeface="Cambria" pitchFamily="18" charset="0"/>
              </a:rPr>
              <a:t> yang </a:t>
            </a:r>
            <a:r>
              <a:rPr lang="en-US" sz="2000" dirty="0" err="1" smtClean="0">
                <a:latin typeface="Cambria" pitchFamily="18" charset="0"/>
              </a:rPr>
              <a:t>positif</a:t>
            </a:r>
            <a:r>
              <a:rPr lang="en-US" sz="2000" dirty="0" smtClean="0">
                <a:latin typeface="Cambria" pitchFamily="18" charset="0"/>
              </a:rPr>
              <a:t> (</a:t>
            </a:r>
            <a:r>
              <a:rPr lang="en-US" sz="2000" i="1" dirty="0" smtClean="0">
                <a:latin typeface="Cambria" pitchFamily="18" charset="0"/>
              </a:rPr>
              <a:t>approach</a:t>
            </a:r>
            <a:r>
              <a:rPr lang="en-US" sz="2000" dirty="0" smtClean="0">
                <a:latin typeface="Cambria" pitchFamily="18" charset="0"/>
              </a:rPr>
              <a:t>), </a:t>
            </a:r>
            <a:r>
              <a:rPr lang="en-US" sz="2000" dirty="0" err="1" smtClean="0">
                <a:latin typeface="Cambria" pitchFamily="18" charset="0"/>
              </a:rPr>
              <a:t>namun</a:t>
            </a:r>
            <a:r>
              <a:rPr lang="en-US" sz="2000" dirty="0" smtClean="0">
                <a:latin typeface="Cambria" pitchFamily="18" charset="0"/>
              </a:rPr>
              <a:t> </a:t>
            </a:r>
            <a:r>
              <a:rPr lang="en-US" sz="2000" dirty="0" err="1" smtClean="0">
                <a:latin typeface="Cambria" pitchFamily="18" charset="0"/>
              </a:rPr>
              <a:t>mengandung</a:t>
            </a:r>
            <a:r>
              <a:rPr lang="en-US" sz="2000" dirty="0" smtClean="0">
                <a:latin typeface="Cambria" pitchFamily="18" charset="0"/>
              </a:rPr>
              <a:t> </a:t>
            </a:r>
            <a:r>
              <a:rPr lang="en-US" sz="2000" dirty="0" err="1" smtClean="0">
                <a:latin typeface="Cambria" pitchFamily="18" charset="0"/>
              </a:rPr>
              <a:t>resiko</a:t>
            </a:r>
            <a:r>
              <a:rPr lang="en-US" sz="2000" dirty="0" smtClean="0">
                <a:latin typeface="Cambria" pitchFamily="18" charset="0"/>
              </a:rPr>
              <a:t> </a:t>
            </a:r>
            <a:r>
              <a:rPr lang="en-US" sz="2000" dirty="0" err="1" smtClean="0">
                <a:latin typeface="Cambria" pitchFamily="18" charset="0"/>
              </a:rPr>
              <a:t>menghadapi</a:t>
            </a:r>
            <a:r>
              <a:rPr lang="en-US" sz="2000" dirty="0" smtClean="0">
                <a:latin typeface="Cambria" pitchFamily="18" charset="0"/>
              </a:rPr>
              <a:t> </a:t>
            </a:r>
            <a:r>
              <a:rPr lang="en-US" sz="2000" dirty="0" err="1" smtClean="0">
                <a:latin typeface="Cambria" pitchFamily="18" charset="0"/>
              </a:rPr>
              <a:t>macet</a:t>
            </a:r>
            <a:r>
              <a:rPr lang="en-US" sz="2000" dirty="0" smtClean="0">
                <a:latin typeface="Cambria" pitchFamily="18" charset="0"/>
              </a:rPr>
              <a:t> </a:t>
            </a:r>
            <a:r>
              <a:rPr lang="en-US" sz="2000" dirty="0" err="1" smtClean="0">
                <a:latin typeface="Cambria" pitchFamily="18" charset="0"/>
              </a:rPr>
              <a:t>di</a:t>
            </a:r>
            <a:r>
              <a:rPr lang="en-US" sz="2000" dirty="0" smtClean="0">
                <a:latin typeface="Cambria" pitchFamily="18" charset="0"/>
              </a:rPr>
              <a:t> </a:t>
            </a:r>
            <a:r>
              <a:rPr lang="en-US" sz="2000" dirty="0" err="1" smtClean="0">
                <a:latin typeface="Cambria" pitchFamily="18" charset="0"/>
              </a:rPr>
              <a:t>jalan</a:t>
            </a:r>
            <a:r>
              <a:rPr lang="en-US" sz="2000" dirty="0" smtClean="0">
                <a:latin typeface="Cambria" pitchFamily="18" charset="0"/>
              </a:rPr>
              <a:t> </a:t>
            </a:r>
            <a:r>
              <a:rPr lang="en-US" sz="2000" dirty="0" err="1" smtClean="0">
                <a:latin typeface="Cambria" pitchFamily="18" charset="0"/>
              </a:rPr>
              <a:t>maupun</a:t>
            </a:r>
            <a:r>
              <a:rPr lang="en-US" sz="2000" dirty="0" smtClean="0">
                <a:latin typeface="Cambria" pitchFamily="18" charset="0"/>
              </a:rPr>
              <a:t> </a:t>
            </a:r>
            <a:r>
              <a:rPr lang="en-US" sz="2000" dirty="0" err="1" smtClean="0">
                <a:latin typeface="Cambria" pitchFamily="18" charset="0"/>
              </a:rPr>
              <a:t>kecelakaan</a:t>
            </a:r>
            <a:r>
              <a:rPr lang="en-US" sz="2000" dirty="0" smtClean="0">
                <a:latin typeface="Cambria" pitchFamily="18" charset="0"/>
              </a:rPr>
              <a:t> </a:t>
            </a:r>
            <a:r>
              <a:rPr lang="en-US" sz="2000" dirty="0" err="1" smtClean="0">
                <a:latin typeface="Cambria" pitchFamily="18" charset="0"/>
              </a:rPr>
              <a:t>lalulintas</a:t>
            </a:r>
            <a:r>
              <a:rPr lang="en-US" sz="2000" dirty="0" smtClean="0">
                <a:latin typeface="Cambria" pitchFamily="18" charset="0"/>
              </a:rPr>
              <a:t> (</a:t>
            </a:r>
            <a:r>
              <a:rPr lang="en-US" sz="2000" i="1" dirty="0" smtClean="0">
                <a:latin typeface="Cambria" pitchFamily="18" charset="0"/>
              </a:rPr>
              <a:t>avoidance</a:t>
            </a:r>
            <a:r>
              <a:rPr lang="en-US" sz="2000" dirty="0" smtClean="0">
                <a:latin typeface="Cambria" pitchFamily="18" charset="0"/>
              </a:rPr>
              <a:t>). </a:t>
            </a:r>
            <a:r>
              <a:rPr lang="en-US" sz="2000" dirty="0" err="1" smtClean="0">
                <a:latin typeface="Cambria" pitchFamily="18" charset="0"/>
              </a:rPr>
              <a:t>Anda</a:t>
            </a:r>
            <a:r>
              <a:rPr lang="en-US" sz="2000" dirty="0" smtClean="0">
                <a:latin typeface="Cambria" pitchFamily="18" charset="0"/>
              </a:rPr>
              <a:t> </a:t>
            </a:r>
            <a:r>
              <a:rPr lang="en-US" sz="2000" dirty="0" err="1" smtClean="0">
                <a:latin typeface="Cambria" pitchFamily="18" charset="0"/>
              </a:rPr>
              <a:t>kemudian</a:t>
            </a:r>
            <a:r>
              <a:rPr lang="en-US" sz="2000" dirty="0" smtClean="0">
                <a:latin typeface="Cambria" pitchFamily="18" charset="0"/>
              </a:rPr>
              <a:t> </a:t>
            </a:r>
            <a:r>
              <a:rPr lang="en-US" sz="2000" dirty="0" err="1" smtClean="0">
                <a:latin typeface="Cambria" pitchFamily="18" charset="0"/>
              </a:rPr>
              <a:t>memutuskan</a:t>
            </a:r>
            <a:r>
              <a:rPr lang="en-US" sz="2000" dirty="0" smtClean="0">
                <a:latin typeface="Cambria" pitchFamily="18" charset="0"/>
              </a:rPr>
              <a:t> </a:t>
            </a:r>
            <a:r>
              <a:rPr lang="en-US" sz="2000" dirty="0" err="1" smtClean="0">
                <a:latin typeface="Cambria" pitchFamily="18" charset="0"/>
              </a:rPr>
              <a:t>untuk</a:t>
            </a:r>
            <a:r>
              <a:rPr lang="en-US" sz="2000" dirty="0" smtClean="0">
                <a:latin typeface="Cambria" pitchFamily="18" charset="0"/>
              </a:rPr>
              <a:t> </a:t>
            </a:r>
            <a:r>
              <a:rPr lang="en-US" sz="2000" dirty="0" err="1" smtClean="0">
                <a:latin typeface="Cambria" pitchFamily="18" charset="0"/>
              </a:rPr>
              <a:t>memilih</a:t>
            </a:r>
            <a:r>
              <a:rPr lang="en-US" sz="2000" dirty="0" smtClean="0">
                <a:latin typeface="Cambria" pitchFamily="18" charset="0"/>
              </a:rPr>
              <a:t> </a:t>
            </a:r>
            <a:r>
              <a:rPr lang="en-US" sz="2000" dirty="0" err="1" smtClean="0">
                <a:latin typeface="Cambria" pitchFamily="18" charset="0"/>
              </a:rPr>
              <a:t>salah</a:t>
            </a:r>
            <a:r>
              <a:rPr lang="en-US" sz="2000" dirty="0" smtClean="0">
                <a:latin typeface="Cambria" pitchFamily="18" charset="0"/>
              </a:rPr>
              <a:t> </a:t>
            </a:r>
            <a:r>
              <a:rPr lang="en-US" sz="2000" dirty="0" err="1" smtClean="0">
                <a:latin typeface="Cambria" pitchFamily="18" charset="0"/>
              </a:rPr>
              <a:t>satu</a:t>
            </a:r>
            <a:r>
              <a:rPr lang="en-US" sz="2000" dirty="0" smtClean="0">
                <a:latin typeface="Cambria" pitchFamily="18" charset="0"/>
              </a:rPr>
              <a:t>.</a:t>
            </a:r>
            <a:endParaRPr lang="en-US" sz="2000" dirty="0">
              <a:latin typeface="Cambria" pitchFamily="18" charset="0"/>
            </a:endParaRPr>
          </a:p>
        </p:txBody>
      </p:sp>
    </p:spTree>
  </p:cSld>
  <p:clrMapOvr>
    <a:masterClrMapping/>
  </p:clrMapOvr>
  <p:transition>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b="1" dirty="0" smtClean="0">
                <a:solidFill>
                  <a:schemeClr val="tx1"/>
                </a:solidFill>
                <a:latin typeface="Palatino Linotype" pitchFamily="18" charset="0"/>
              </a:rPr>
              <a:t>PENGERTIAN KOMUNIKASI ANTARPRIBADI</a:t>
            </a:r>
            <a:endParaRPr lang="en-US" sz="3500" b="1" dirty="0">
              <a:solidFill>
                <a:schemeClr val="tx1"/>
              </a:solidFill>
              <a:latin typeface="Palatino Linotype" pitchFamily="18" charset="0"/>
            </a:endParaRPr>
          </a:p>
        </p:txBody>
      </p:sp>
      <p:sp>
        <p:nvSpPr>
          <p:cNvPr id="3" name="Text Placeholder 2"/>
          <p:cNvSpPr>
            <a:spLocks noGrp="1"/>
          </p:cNvSpPr>
          <p:nvPr>
            <p:ph type="body" idx="1"/>
          </p:nvPr>
        </p:nvSpPr>
        <p:spPr>
          <a:xfrm>
            <a:off x="0" y="2667000"/>
            <a:ext cx="9144000" cy="4038600"/>
          </a:xfrm>
        </p:spPr>
        <p:txBody>
          <a:bodyPr>
            <a:normAutofit/>
          </a:bodyPr>
          <a:lstStyle/>
          <a:p>
            <a:pPr marL="457200" indent="-457200">
              <a:buFont typeface="Wingdings" panose="05000000000000000000" pitchFamily="2" charset="2"/>
              <a:buChar char="§"/>
            </a:pPr>
            <a:r>
              <a:rPr lang="en-US" sz="2500" dirty="0" err="1" smtClean="0">
                <a:solidFill>
                  <a:schemeClr val="tx1"/>
                </a:solidFill>
                <a:latin typeface="Cambria" pitchFamily="18" charset="0"/>
              </a:rPr>
              <a:t>Suatu</a:t>
            </a:r>
            <a:r>
              <a:rPr lang="en-US" sz="2500" dirty="0" smtClean="0">
                <a:solidFill>
                  <a:schemeClr val="tx1"/>
                </a:solidFill>
                <a:latin typeface="Cambria" pitchFamily="18" charset="0"/>
              </a:rPr>
              <a:t> proses </a:t>
            </a:r>
            <a:r>
              <a:rPr lang="en-US" sz="2500" dirty="0" err="1" smtClean="0">
                <a:solidFill>
                  <a:schemeClr val="tx1"/>
                </a:solidFill>
                <a:latin typeface="Cambria" pitchFamily="18" charset="0"/>
              </a:rPr>
              <a:t>pertukaran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makna</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antara</a:t>
            </a:r>
            <a:r>
              <a:rPr lang="en-US" sz="2500" dirty="0" smtClean="0">
                <a:solidFill>
                  <a:schemeClr val="tx1"/>
                </a:solidFill>
                <a:latin typeface="Cambria" pitchFamily="18" charset="0"/>
              </a:rPr>
              <a:t> orang-orang yang </a:t>
            </a:r>
            <a:r>
              <a:rPr lang="en-US" sz="2500" dirty="0" err="1" smtClean="0">
                <a:solidFill>
                  <a:schemeClr val="tx1"/>
                </a:solidFill>
                <a:latin typeface="Cambria" pitchFamily="18" charset="0"/>
              </a:rPr>
              <a:t>saling</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berkomunikasi</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dengan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adanya</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perubahan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tindakan</a:t>
            </a:r>
            <a:r>
              <a:rPr lang="en-US" sz="2500" dirty="0" smtClean="0">
                <a:solidFill>
                  <a:schemeClr val="tx1"/>
                </a:solidFill>
                <a:latin typeface="Cambria" pitchFamily="18" charset="0"/>
              </a:rPr>
              <a:t> yang </a:t>
            </a:r>
            <a:r>
              <a:rPr lang="en-US" sz="2500" dirty="0" err="1" smtClean="0">
                <a:solidFill>
                  <a:schemeClr val="tx1"/>
                </a:solidFill>
                <a:latin typeface="Cambria" pitchFamily="18" charset="0"/>
              </a:rPr>
              <a:t>berlangsung</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terus-menerus</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yakni</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tindakan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menyampaikan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dan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meneriman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pesan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secara</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timbal</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balik</a:t>
            </a:r>
            <a:r>
              <a:rPr lang="en-US" sz="2500" dirty="0" smtClean="0">
                <a:solidFill>
                  <a:schemeClr val="tx1"/>
                </a:solidFill>
                <a:latin typeface="Cambria" pitchFamily="18" charset="0"/>
              </a:rPr>
              <a:t>. </a:t>
            </a:r>
          </a:p>
          <a:p>
            <a:pPr marL="457200" indent="-457200">
              <a:buFont typeface="Wingdings" panose="05000000000000000000" pitchFamily="2" charset="2"/>
              <a:buChar char="§"/>
            </a:pPr>
            <a:r>
              <a:rPr lang="en-US" sz="2500" dirty="0" err="1" smtClean="0">
                <a:solidFill>
                  <a:schemeClr val="tx1"/>
                </a:solidFill>
                <a:latin typeface="Cambria" pitchFamily="18" charset="0"/>
              </a:rPr>
              <a:t>Sesuatu</a:t>
            </a:r>
            <a:r>
              <a:rPr lang="en-US" sz="2500" dirty="0" smtClean="0">
                <a:solidFill>
                  <a:schemeClr val="tx1"/>
                </a:solidFill>
                <a:latin typeface="Cambria" pitchFamily="18" charset="0"/>
              </a:rPr>
              <a:t> yang </a:t>
            </a:r>
            <a:r>
              <a:rPr lang="en-US" sz="2500" dirty="0" err="1" smtClean="0">
                <a:solidFill>
                  <a:schemeClr val="tx1"/>
                </a:solidFill>
                <a:latin typeface="Cambria" pitchFamily="18" charset="0"/>
              </a:rPr>
              <a:t>dipertukarkan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dalam</a:t>
            </a:r>
            <a:r>
              <a:rPr lang="en-US" sz="2500" dirty="0" smtClean="0">
                <a:solidFill>
                  <a:schemeClr val="tx1"/>
                </a:solidFill>
                <a:latin typeface="Cambria" pitchFamily="18" charset="0"/>
              </a:rPr>
              <a:t> proses </a:t>
            </a:r>
            <a:r>
              <a:rPr lang="en-US" sz="2500" dirty="0" err="1" smtClean="0">
                <a:solidFill>
                  <a:schemeClr val="tx1"/>
                </a:solidFill>
                <a:latin typeface="Cambria" pitchFamily="18" charset="0"/>
              </a:rPr>
              <a:t>tersebut</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adalah</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kesamaan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pemahaman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diantara</a:t>
            </a:r>
            <a:r>
              <a:rPr lang="en-US" sz="2500" dirty="0" smtClean="0">
                <a:solidFill>
                  <a:schemeClr val="tx1"/>
                </a:solidFill>
                <a:latin typeface="Cambria" pitchFamily="18" charset="0"/>
              </a:rPr>
              <a:t> orang-orang yang </a:t>
            </a:r>
            <a:r>
              <a:rPr lang="en-US" sz="2500" dirty="0" err="1" smtClean="0">
                <a:solidFill>
                  <a:schemeClr val="tx1"/>
                </a:solidFill>
                <a:latin typeface="Cambria" pitchFamily="18" charset="0"/>
              </a:rPr>
              <a:t>berkomunikasi</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terhadap</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pesan-pesan</a:t>
            </a:r>
            <a:r>
              <a:rPr lang="en-US" sz="2500" dirty="0" smtClean="0">
                <a:solidFill>
                  <a:schemeClr val="tx1"/>
                </a:solidFill>
                <a:latin typeface="Cambria" pitchFamily="18" charset="0"/>
              </a:rPr>
              <a:t> yang </a:t>
            </a:r>
            <a:r>
              <a:rPr lang="en-US" sz="2500" dirty="0" err="1" smtClean="0">
                <a:solidFill>
                  <a:schemeClr val="tx1"/>
                </a:solidFill>
                <a:latin typeface="Cambria" pitchFamily="18" charset="0"/>
              </a:rPr>
              <a:t>digunakan</a:t>
            </a:r>
            <a:r>
              <a:rPr lang="en-US" sz="2500" dirty="0" smtClean="0">
                <a:solidFill>
                  <a:schemeClr val="tx1"/>
                </a:solidFill>
                <a:latin typeface="Cambria" pitchFamily="18" charset="0"/>
              </a:rPr>
              <a:t> </a:t>
            </a:r>
            <a:r>
              <a:rPr lang="en-US" sz="2500" dirty="0" err="1" smtClean="0">
                <a:solidFill>
                  <a:schemeClr val="tx1"/>
                </a:solidFill>
                <a:latin typeface="Cambria" pitchFamily="18" charset="0"/>
              </a:rPr>
              <a:t>dalam</a:t>
            </a:r>
            <a:r>
              <a:rPr lang="en-US" sz="2500" dirty="0" smtClean="0">
                <a:solidFill>
                  <a:schemeClr val="tx1"/>
                </a:solidFill>
                <a:latin typeface="Cambria" pitchFamily="18" charset="0"/>
              </a:rPr>
              <a:t> proses </a:t>
            </a:r>
            <a:r>
              <a:rPr lang="en-US" sz="2500" dirty="0" err="1" smtClean="0">
                <a:solidFill>
                  <a:schemeClr val="tx1"/>
                </a:solidFill>
                <a:latin typeface="Cambria" pitchFamily="18" charset="0"/>
              </a:rPr>
              <a:t>komunikasi</a:t>
            </a:r>
            <a:r>
              <a:rPr lang="en-US" sz="2500" dirty="0" smtClean="0">
                <a:solidFill>
                  <a:schemeClr val="tx1"/>
                </a:solidFill>
                <a:latin typeface="Cambria" pitchFamily="18" charset="0"/>
              </a:rPr>
              <a:t>. </a:t>
            </a:r>
            <a:endParaRPr lang="en-US" sz="2500" dirty="0">
              <a:solidFill>
                <a:schemeClr val="tx1"/>
              </a:solidFill>
              <a:latin typeface="Cambria" pitchFamily="18"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808038"/>
          </a:xfrm>
        </p:spPr>
        <p:txBody>
          <a:bodyPr>
            <a:normAutofit/>
          </a:bodyPr>
          <a:lstStyle/>
          <a:p>
            <a:pPr algn="ctr"/>
            <a:r>
              <a:rPr lang="en-US" sz="2000" b="1" dirty="0" smtClean="0">
                <a:solidFill>
                  <a:schemeClr val="tx1"/>
                </a:solidFill>
                <a:latin typeface="Cambria" pitchFamily="18" charset="0"/>
              </a:rPr>
              <a:t>PROSES </a:t>
            </a:r>
            <a:r>
              <a:rPr lang="en-US" sz="2400" b="1" dirty="0" smtClean="0">
                <a:solidFill>
                  <a:schemeClr val="tx1"/>
                </a:solidFill>
                <a:latin typeface="Cambria" pitchFamily="18" charset="0"/>
              </a:rPr>
              <a:t>KOMUNIKASI</a:t>
            </a:r>
            <a:r>
              <a:rPr lang="en-US" sz="2000" b="1" dirty="0" smtClean="0">
                <a:solidFill>
                  <a:schemeClr val="tx1"/>
                </a:solidFill>
                <a:latin typeface="Cambria" pitchFamily="18" charset="0"/>
              </a:rPr>
              <a:t> ANTARPRIBADI</a:t>
            </a:r>
            <a:endParaRPr lang="en-US" sz="2000" b="1" dirty="0">
              <a:solidFill>
                <a:schemeClr val="tx1"/>
              </a:solidFill>
              <a:latin typeface="Cambria" pitchFamily="18" charset="0"/>
            </a:endParaRPr>
          </a:p>
        </p:txBody>
      </p:sp>
      <p:cxnSp>
        <p:nvCxnSpPr>
          <p:cNvPr id="4" name="Straight Connector 3"/>
          <p:cNvCxnSpPr/>
          <p:nvPr/>
        </p:nvCxnSpPr>
        <p:spPr>
          <a:xfrm>
            <a:off x="304800" y="838200"/>
            <a:ext cx="8458200" cy="1588"/>
          </a:xfrm>
          <a:prstGeom prst="line">
            <a:avLst/>
          </a:prstGeom>
        </p:spPr>
        <p:style>
          <a:lnRef idx="3">
            <a:schemeClr val="dk1"/>
          </a:lnRef>
          <a:fillRef idx="0">
            <a:schemeClr val="dk1"/>
          </a:fillRef>
          <a:effectRef idx="2">
            <a:schemeClr val="dk1"/>
          </a:effectRef>
          <a:fontRef idx="minor">
            <a:schemeClr val="tx1"/>
          </a:fontRef>
        </p:style>
      </p:cxnSp>
      <p:sp>
        <p:nvSpPr>
          <p:cNvPr id="8" name="Rectangle 7"/>
          <p:cNvSpPr/>
          <p:nvPr/>
        </p:nvSpPr>
        <p:spPr>
          <a:xfrm>
            <a:off x="152400" y="3151525"/>
            <a:ext cx="8839200" cy="3477875"/>
          </a:xfrm>
          <a:prstGeom prst="rect">
            <a:avLst/>
          </a:prstGeom>
        </p:spPr>
        <p:txBody>
          <a:bodyPr wrap="square">
            <a:spAutoFit/>
          </a:bodyPr>
          <a:lstStyle/>
          <a:p>
            <a:pPr marL="342900" indent="-342900">
              <a:buFont typeface="Wingdings" panose="05000000000000000000" pitchFamily="2" charset="2"/>
              <a:buChar char="§"/>
            </a:pPr>
            <a:r>
              <a:rPr lang="en-US" sz="2000" dirty="0" err="1" smtClean="0">
                <a:latin typeface="Cambria" pitchFamily="18" charset="0"/>
              </a:rPr>
              <a:t>Komunikasi</a:t>
            </a:r>
            <a:r>
              <a:rPr lang="en-US" sz="2000" dirty="0" smtClean="0">
                <a:latin typeface="Cambria" pitchFamily="18" charset="0"/>
              </a:rPr>
              <a:t> </a:t>
            </a:r>
            <a:r>
              <a:rPr lang="en-US" sz="2000" dirty="0" err="1" smtClean="0">
                <a:latin typeface="Cambria" pitchFamily="18" charset="0"/>
              </a:rPr>
              <a:t>Psikologis</a:t>
            </a:r>
            <a:r>
              <a:rPr lang="en-US" sz="2000" dirty="0" smtClean="0">
                <a:latin typeface="Cambria" pitchFamily="18" charset="0"/>
              </a:rPr>
              <a:t> </a:t>
            </a:r>
            <a:r>
              <a:rPr lang="en-US" sz="2000" dirty="0" err="1" smtClean="0">
                <a:latin typeface="Cambria" pitchFamily="18" charset="0"/>
              </a:rPr>
              <a:t>merupakan</a:t>
            </a:r>
            <a:r>
              <a:rPr lang="en-US" sz="2000" dirty="0" smtClean="0">
                <a:latin typeface="Cambria" pitchFamily="18" charset="0"/>
              </a:rPr>
              <a:t> </a:t>
            </a:r>
            <a:r>
              <a:rPr lang="en-US" sz="2000" dirty="0" err="1" smtClean="0">
                <a:latin typeface="Cambria" pitchFamily="18" charset="0"/>
              </a:rPr>
              <a:t>persinggungan</a:t>
            </a:r>
            <a:r>
              <a:rPr lang="en-US" sz="2000" dirty="0" smtClean="0">
                <a:latin typeface="Cambria" pitchFamily="18" charset="0"/>
              </a:rPr>
              <a:t> </a:t>
            </a:r>
            <a:r>
              <a:rPr lang="en-US" sz="2000" dirty="0" err="1" smtClean="0">
                <a:latin typeface="Cambria" pitchFamily="18" charset="0"/>
              </a:rPr>
              <a:t>dari</a:t>
            </a:r>
            <a:r>
              <a:rPr lang="en-US" sz="2000" dirty="0" smtClean="0">
                <a:latin typeface="Cambria" pitchFamily="18" charset="0"/>
              </a:rPr>
              <a:t> proses-proses </a:t>
            </a:r>
            <a:r>
              <a:rPr lang="en-US" sz="2000" dirty="0" err="1" smtClean="0">
                <a:latin typeface="Cambria" pitchFamily="18" charset="0"/>
              </a:rPr>
              <a:t>psikologis</a:t>
            </a:r>
            <a:r>
              <a:rPr lang="en-US" sz="2000" dirty="0" smtClean="0">
                <a:latin typeface="Cambria" pitchFamily="18" charset="0"/>
              </a:rPr>
              <a:t> yang </a:t>
            </a:r>
            <a:r>
              <a:rPr lang="en-US" sz="2000" dirty="0" err="1" smtClean="0">
                <a:latin typeface="Cambria" pitchFamily="18" charset="0"/>
              </a:rPr>
              <a:t>berbeda</a:t>
            </a:r>
            <a:r>
              <a:rPr lang="en-US" sz="2000" dirty="0" smtClean="0">
                <a:latin typeface="Cambria" pitchFamily="18" charset="0"/>
              </a:rPr>
              <a:t> </a:t>
            </a:r>
            <a:r>
              <a:rPr lang="en-US" sz="2000" dirty="0" err="1" smtClean="0">
                <a:latin typeface="Cambria" pitchFamily="18" charset="0"/>
              </a:rPr>
              <a:t>dan</a:t>
            </a:r>
            <a:r>
              <a:rPr lang="en-US" sz="2000" dirty="0" smtClean="0">
                <a:latin typeface="Cambria" pitchFamily="18" charset="0"/>
              </a:rPr>
              <a:t> </a:t>
            </a:r>
            <a:r>
              <a:rPr lang="en-US" sz="2000" dirty="0" err="1" smtClean="0">
                <a:latin typeface="Cambria" pitchFamily="18" charset="0"/>
              </a:rPr>
              <a:t>tidak</a:t>
            </a:r>
            <a:r>
              <a:rPr lang="en-US" sz="2000" dirty="0" smtClean="0">
                <a:latin typeface="Cambria" pitchFamily="18" charset="0"/>
              </a:rPr>
              <a:t> </a:t>
            </a:r>
            <a:r>
              <a:rPr lang="en-US" sz="2000" dirty="0" err="1" smtClean="0">
                <a:latin typeface="Cambria" pitchFamily="18" charset="0"/>
              </a:rPr>
              <a:t>dipandang</a:t>
            </a:r>
            <a:r>
              <a:rPr lang="en-US" sz="2000" dirty="0" smtClean="0">
                <a:latin typeface="Cambria" pitchFamily="18" charset="0"/>
              </a:rPr>
              <a:t> </a:t>
            </a:r>
            <a:r>
              <a:rPr lang="en-US" sz="2000" dirty="0" err="1" smtClean="0">
                <a:latin typeface="Cambria" pitchFamily="18" charset="0"/>
              </a:rPr>
              <a:t>sebagai</a:t>
            </a:r>
            <a:r>
              <a:rPr lang="en-US" sz="2000" dirty="0" smtClean="0">
                <a:latin typeface="Cambria" pitchFamily="18" charset="0"/>
              </a:rPr>
              <a:t> </a:t>
            </a:r>
            <a:r>
              <a:rPr lang="en-US" sz="2000" dirty="0" err="1" smtClean="0">
                <a:latin typeface="Cambria" pitchFamily="18" charset="0"/>
              </a:rPr>
              <a:t>suatu</a:t>
            </a:r>
            <a:r>
              <a:rPr lang="en-US" sz="2000" dirty="0" smtClean="0">
                <a:latin typeface="Cambria" pitchFamily="18" charset="0"/>
              </a:rPr>
              <a:t> proses </a:t>
            </a:r>
            <a:r>
              <a:rPr lang="en-US" sz="2000" dirty="0" err="1" smtClean="0">
                <a:latin typeface="Cambria" pitchFamily="18" charset="0"/>
              </a:rPr>
              <a:t>psikologis</a:t>
            </a:r>
            <a:r>
              <a:rPr lang="en-US" sz="2000" dirty="0" smtClean="0">
                <a:latin typeface="Cambria" pitchFamily="18" charset="0"/>
              </a:rPr>
              <a:t> </a:t>
            </a:r>
            <a:r>
              <a:rPr lang="en-US" sz="2000" dirty="0" err="1" smtClean="0">
                <a:latin typeface="Cambria" pitchFamily="18" charset="0"/>
              </a:rPr>
              <a:t>tunggal</a:t>
            </a:r>
            <a:r>
              <a:rPr lang="en-US" sz="2000" dirty="0" smtClean="0">
                <a:latin typeface="Cambria" pitchFamily="18" charset="0"/>
              </a:rPr>
              <a:t>.</a:t>
            </a:r>
          </a:p>
          <a:p>
            <a:pPr marL="342900" indent="-342900">
              <a:buFont typeface="Wingdings" panose="05000000000000000000" pitchFamily="2" charset="2"/>
              <a:buChar char="§"/>
            </a:pPr>
            <a:r>
              <a:rPr lang="en-US" sz="2000" dirty="0" err="1" smtClean="0">
                <a:latin typeface="Cambria" pitchFamily="18" charset="0"/>
              </a:rPr>
              <a:t>Proses</a:t>
            </a:r>
            <a:r>
              <a:rPr lang="en-US" sz="2000" dirty="0" smtClean="0">
                <a:latin typeface="Cambria" pitchFamily="18" charset="0"/>
              </a:rPr>
              <a:t> </a:t>
            </a:r>
            <a:r>
              <a:rPr lang="en-US" sz="2000" dirty="0" err="1" smtClean="0">
                <a:latin typeface="Cambria" pitchFamily="18" charset="0"/>
              </a:rPr>
              <a:t>psikologis</a:t>
            </a:r>
            <a:r>
              <a:rPr lang="en-US" sz="2000" dirty="0" smtClean="0">
                <a:latin typeface="Cambria" pitchFamily="18" charset="0"/>
              </a:rPr>
              <a:t> </a:t>
            </a:r>
            <a:r>
              <a:rPr lang="en-US" sz="2000" dirty="0" err="1" smtClean="0">
                <a:latin typeface="Cambria" pitchFamily="18" charset="0"/>
              </a:rPr>
              <a:t>dalam</a:t>
            </a:r>
            <a:r>
              <a:rPr lang="en-US" sz="2000" dirty="0" smtClean="0">
                <a:latin typeface="Cambria" pitchFamily="18" charset="0"/>
              </a:rPr>
              <a:t> </a:t>
            </a:r>
            <a:r>
              <a:rPr lang="en-US" sz="2000" dirty="0" err="1" smtClean="0">
                <a:latin typeface="Cambria" pitchFamily="18" charset="0"/>
              </a:rPr>
              <a:t>komunikasi</a:t>
            </a:r>
            <a:r>
              <a:rPr lang="en-US" sz="2000" dirty="0" smtClean="0">
                <a:latin typeface="Cambria" pitchFamily="18" charset="0"/>
              </a:rPr>
              <a:t> </a:t>
            </a:r>
            <a:r>
              <a:rPr lang="en-US" sz="2000" dirty="0" err="1" smtClean="0">
                <a:latin typeface="Cambria" pitchFamily="18" charset="0"/>
              </a:rPr>
              <a:t>mencakup</a:t>
            </a:r>
            <a:r>
              <a:rPr lang="en-US" sz="2000" dirty="0" smtClean="0">
                <a:latin typeface="Cambria" pitchFamily="18" charset="0"/>
              </a:rPr>
              <a:t> </a:t>
            </a:r>
            <a:r>
              <a:rPr lang="en-US" sz="2000" dirty="0" err="1" smtClean="0">
                <a:latin typeface="Cambria" pitchFamily="18" charset="0"/>
              </a:rPr>
              <a:t>beberapa</a:t>
            </a:r>
            <a:r>
              <a:rPr lang="en-US" sz="2000" dirty="0" smtClean="0">
                <a:latin typeface="Cambria" pitchFamily="18" charset="0"/>
              </a:rPr>
              <a:t> </a:t>
            </a:r>
            <a:r>
              <a:rPr lang="en-US" sz="2000" dirty="0" err="1" smtClean="0">
                <a:latin typeface="Cambria" pitchFamily="18" charset="0"/>
              </a:rPr>
              <a:t>proses</a:t>
            </a:r>
            <a:r>
              <a:rPr lang="en-US" sz="2000" dirty="0" smtClean="0">
                <a:latin typeface="Cambria" pitchFamily="18" charset="0"/>
              </a:rPr>
              <a:t> internal yang </a:t>
            </a:r>
            <a:r>
              <a:rPr lang="en-US" sz="2000" dirty="0" err="1" smtClean="0">
                <a:latin typeface="Cambria" pitchFamily="18" charset="0"/>
              </a:rPr>
              <a:t>berbeda</a:t>
            </a:r>
            <a:r>
              <a:rPr lang="en-US" sz="2000" dirty="0" smtClean="0">
                <a:latin typeface="Cambria" pitchFamily="18" charset="0"/>
              </a:rPr>
              <a:t> </a:t>
            </a:r>
            <a:r>
              <a:rPr lang="en-US" sz="2000" dirty="0" err="1" smtClean="0">
                <a:latin typeface="Cambria" pitchFamily="18" charset="0"/>
              </a:rPr>
              <a:t>dan</a:t>
            </a:r>
            <a:r>
              <a:rPr lang="en-US" sz="2000" dirty="0" smtClean="0">
                <a:latin typeface="Cambria" pitchFamily="18" charset="0"/>
              </a:rPr>
              <a:t> </a:t>
            </a:r>
            <a:r>
              <a:rPr lang="en-US" sz="2000" dirty="0" err="1" smtClean="0">
                <a:latin typeface="Cambria" pitchFamily="18" charset="0"/>
              </a:rPr>
              <a:t>berlangsung</a:t>
            </a:r>
            <a:r>
              <a:rPr lang="en-US" sz="2000" dirty="0" smtClean="0">
                <a:latin typeface="Cambria" pitchFamily="18" charset="0"/>
              </a:rPr>
              <a:t> </a:t>
            </a:r>
            <a:r>
              <a:rPr lang="en-US" sz="2000" dirty="0" err="1" smtClean="0">
                <a:latin typeface="Cambria" pitchFamily="18" charset="0"/>
              </a:rPr>
              <a:t>secara</a:t>
            </a:r>
            <a:r>
              <a:rPr lang="en-US" sz="2000" dirty="0" smtClean="0">
                <a:latin typeface="Cambria" pitchFamily="18" charset="0"/>
              </a:rPr>
              <a:t> </a:t>
            </a:r>
            <a:r>
              <a:rPr lang="en-US" sz="2000" dirty="0" err="1" smtClean="0">
                <a:latin typeface="Cambria" pitchFamily="18" charset="0"/>
              </a:rPr>
              <a:t>simultan</a:t>
            </a:r>
            <a:r>
              <a:rPr lang="en-US" sz="2000" dirty="0" smtClean="0">
                <a:latin typeface="Cambria" pitchFamily="18" charset="0"/>
              </a:rPr>
              <a:t>.</a:t>
            </a:r>
          </a:p>
          <a:p>
            <a:pPr marL="342900" indent="-342900">
              <a:buFont typeface="Wingdings" panose="05000000000000000000" pitchFamily="2" charset="2"/>
              <a:buChar char="§"/>
            </a:pPr>
            <a:r>
              <a:rPr lang="en-US" sz="2000" dirty="0" err="1" smtClean="0">
                <a:latin typeface="Cambria" pitchFamily="18" charset="0"/>
              </a:rPr>
              <a:t>Menurut</a:t>
            </a:r>
            <a:r>
              <a:rPr lang="en-US" sz="2000" dirty="0" smtClean="0">
                <a:latin typeface="Cambria" pitchFamily="18" charset="0"/>
              </a:rPr>
              <a:t> FISHER, </a:t>
            </a:r>
            <a:r>
              <a:rPr lang="en-US" sz="2000" dirty="0" err="1" smtClean="0">
                <a:latin typeface="Cambria" pitchFamily="18" charset="0"/>
              </a:rPr>
              <a:t>ada</a:t>
            </a:r>
            <a:r>
              <a:rPr lang="en-US" sz="2000" dirty="0" smtClean="0">
                <a:latin typeface="Cambria" pitchFamily="18" charset="0"/>
              </a:rPr>
              <a:t> 3 </a:t>
            </a:r>
            <a:r>
              <a:rPr lang="en-US" sz="2000" dirty="0" err="1" smtClean="0">
                <a:latin typeface="Cambria" pitchFamily="18" charset="0"/>
              </a:rPr>
              <a:t>tataran</a:t>
            </a:r>
            <a:r>
              <a:rPr lang="en-US" sz="2000" dirty="0" smtClean="0">
                <a:latin typeface="Cambria" pitchFamily="18" charset="0"/>
              </a:rPr>
              <a:t> </a:t>
            </a:r>
            <a:r>
              <a:rPr lang="en-US" sz="2000" dirty="0" err="1" smtClean="0">
                <a:latin typeface="Cambria" pitchFamily="18" charset="0"/>
              </a:rPr>
              <a:t>proses</a:t>
            </a:r>
            <a:r>
              <a:rPr lang="en-US" sz="2000" dirty="0" smtClean="0">
                <a:latin typeface="Cambria" pitchFamily="18" charset="0"/>
              </a:rPr>
              <a:t> </a:t>
            </a:r>
            <a:r>
              <a:rPr lang="en-US" sz="2000" dirty="0" err="1" smtClean="0">
                <a:latin typeface="Cambria" pitchFamily="18" charset="0"/>
              </a:rPr>
              <a:t>intrapribadi</a:t>
            </a:r>
            <a:r>
              <a:rPr lang="en-US" sz="2000" dirty="0" smtClean="0">
                <a:latin typeface="Cambria" pitchFamily="18" charset="0"/>
              </a:rPr>
              <a:t> yang </a:t>
            </a:r>
            <a:r>
              <a:rPr lang="en-US" sz="2000" dirty="0" err="1" smtClean="0">
                <a:latin typeface="Cambria" pitchFamily="18" charset="0"/>
              </a:rPr>
              <a:t>berlangsung</a:t>
            </a:r>
            <a:r>
              <a:rPr lang="en-US" sz="2000" dirty="0" smtClean="0">
                <a:latin typeface="Cambria" pitchFamily="18" charset="0"/>
              </a:rPr>
              <a:t> </a:t>
            </a:r>
            <a:r>
              <a:rPr lang="en-US" sz="2000" dirty="0" err="1" smtClean="0">
                <a:latin typeface="Cambria" pitchFamily="18" charset="0"/>
              </a:rPr>
              <a:t>ketika</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 </a:t>
            </a:r>
            <a:r>
              <a:rPr lang="en-US" sz="2000" dirty="0" err="1" smtClean="0">
                <a:latin typeface="Cambria" pitchFamily="18" charset="0"/>
              </a:rPr>
              <a:t>berkomunikasi</a:t>
            </a:r>
            <a:r>
              <a:rPr lang="en-US" sz="2000" dirty="0" smtClean="0">
                <a:latin typeface="Cambria" pitchFamily="18" charset="0"/>
              </a:rPr>
              <a:t> </a:t>
            </a:r>
            <a:r>
              <a:rPr lang="en-US" sz="2000" dirty="0" err="1" smtClean="0">
                <a:latin typeface="Cambria" pitchFamily="18" charset="0"/>
              </a:rPr>
              <a:t>dengan</a:t>
            </a:r>
            <a:r>
              <a:rPr lang="en-US" sz="2000" dirty="0" smtClean="0">
                <a:latin typeface="Cambria" pitchFamily="18" charset="0"/>
              </a:rPr>
              <a:t> </a:t>
            </a:r>
            <a:r>
              <a:rPr lang="en-US" sz="2000" dirty="0" err="1" smtClean="0">
                <a:latin typeface="Cambria" pitchFamily="18" charset="0"/>
              </a:rPr>
              <a:t>orang</a:t>
            </a:r>
            <a:r>
              <a:rPr lang="en-US" sz="2000" dirty="0" smtClean="0">
                <a:latin typeface="Cambria" pitchFamily="18" charset="0"/>
              </a:rPr>
              <a:t> lain :</a:t>
            </a:r>
          </a:p>
          <a:p>
            <a:pPr marL="627063" indent="-266700">
              <a:buAutoNum type="arabicPeriod"/>
            </a:pPr>
            <a:r>
              <a:rPr lang="en-US" sz="2000" b="1" dirty="0" err="1" smtClean="0">
                <a:latin typeface="Cambria" pitchFamily="18" charset="0"/>
              </a:rPr>
              <a:t>Persepsi</a:t>
            </a:r>
            <a:r>
              <a:rPr lang="en-US" sz="2000" dirty="0" smtClean="0">
                <a:latin typeface="Cambria" pitchFamily="18" charset="0"/>
              </a:rPr>
              <a:t>, </a:t>
            </a:r>
            <a:r>
              <a:rPr lang="en-US" sz="2000" dirty="0" err="1" smtClean="0">
                <a:latin typeface="Cambria" pitchFamily="18" charset="0"/>
              </a:rPr>
              <a:t>yaitu</a:t>
            </a:r>
            <a:r>
              <a:rPr lang="en-US" sz="2000" dirty="0" smtClean="0">
                <a:latin typeface="Cambria" pitchFamily="18" charset="0"/>
              </a:rPr>
              <a:t> </a:t>
            </a:r>
            <a:r>
              <a:rPr lang="en-US" sz="2000" dirty="0" err="1" smtClean="0">
                <a:latin typeface="Cambria" pitchFamily="18" charset="0"/>
              </a:rPr>
              <a:t>pandanagan</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 </a:t>
            </a:r>
            <a:r>
              <a:rPr lang="en-US" sz="2000" dirty="0" err="1" smtClean="0">
                <a:latin typeface="Cambria" pitchFamily="18" charset="0"/>
              </a:rPr>
              <a:t>mengenai</a:t>
            </a:r>
            <a:r>
              <a:rPr lang="en-US" sz="2000" dirty="0" smtClean="0">
                <a:latin typeface="Cambria" pitchFamily="18" charset="0"/>
              </a:rPr>
              <a:t> </a:t>
            </a:r>
            <a:r>
              <a:rPr lang="en-US" sz="2000" dirty="0" err="1" smtClean="0">
                <a:latin typeface="Cambria" pitchFamily="18" charset="0"/>
              </a:rPr>
              <a:t>diri</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 </a:t>
            </a:r>
            <a:r>
              <a:rPr lang="en-US" sz="2000" dirty="0" err="1" smtClean="0">
                <a:latin typeface="Cambria" pitchFamily="18" charset="0"/>
              </a:rPr>
              <a:t>sendiri</a:t>
            </a:r>
            <a:endParaRPr lang="en-US" sz="2000" dirty="0" smtClean="0">
              <a:latin typeface="Cambria" pitchFamily="18" charset="0"/>
            </a:endParaRPr>
          </a:p>
          <a:p>
            <a:pPr marL="627063" indent="-266700">
              <a:buAutoNum type="arabicPeriod"/>
            </a:pPr>
            <a:r>
              <a:rPr lang="en-US" sz="2000" b="1" dirty="0" err="1" smtClean="0">
                <a:latin typeface="Cambria" pitchFamily="18" charset="0"/>
              </a:rPr>
              <a:t>Metapersepsi</a:t>
            </a:r>
            <a:r>
              <a:rPr lang="en-US" sz="2000" dirty="0" smtClean="0">
                <a:latin typeface="Cambria" pitchFamily="18" charset="0"/>
              </a:rPr>
              <a:t>, </a:t>
            </a:r>
            <a:r>
              <a:rPr lang="en-US" sz="2000" dirty="0" err="1" smtClean="0">
                <a:latin typeface="Cambria" pitchFamily="18" charset="0"/>
              </a:rPr>
              <a:t>yaitu</a:t>
            </a:r>
            <a:r>
              <a:rPr lang="en-US" sz="2000" dirty="0" smtClean="0">
                <a:latin typeface="Cambria" pitchFamily="18" charset="0"/>
              </a:rPr>
              <a:t> </a:t>
            </a:r>
            <a:r>
              <a:rPr lang="en-US" sz="2000" dirty="0" err="1" smtClean="0">
                <a:latin typeface="Cambria" pitchFamily="18" charset="0"/>
              </a:rPr>
              <a:t>pandangan</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 </a:t>
            </a:r>
            <a:r>
              <a:rPr lang="en-US" sz="2000" dirty="0" err="1" smtClean="0">
                <a:latin typeface="Cambria" pitchFamily="18" charset="0"/>
              </a:rPr>
              <a:t>mengenai</a:t>
            </a:r>
            <a:r>
              <a:rPr lang="en-US" sz="2000" dirty="0" smtClean="0">
                <a:latin typeface="Cambria" pitchFamily="18" charset="0"/>
              </a:rPr>
              <a:t> </a:t>
            </a:r>
            <a:r>
              <a:rPr lang="en-US" sz="2000" dirty="0" err="1" smtClean="0">
                <a:latin typeface="Cambria" pitchFamily="18" charset="0"/>
              </a:rPr>
              <a:t>diri</a:t>
            </a:r>
            <a:r>
              <a:rPr lang="en-US" sz="2000" dirty="0" smtClean="0">
                <a:latin typeface="Cambria" pitchFamily="18" charset="0"/>
              </a:rPr>
              <a:t> orang lain</a:t>
            </a:r>
          </a:p>
          <a:p>
            <a:pPr marL="627063" indent="-266700">
              <a:buAutoNum type="arabicPeriod"/>
            </a:pPr>
            <a:r>
              <a:rPr lang="en-US" sz="2000" b="1" dirty="0" err="1" smtClean="0">
                <a:latin typeface="Cambria" pitchFamily="18" charset="0"/>
              </a:rPr>
              <a:t>Metametapersepsi</a:t>
            </a:r>
            <a:r>
              <a:rPr lang="en-US" sz="2000" dirty="0" smtClean="0">
                <a:latin typeface="Cambria" pitchFamily="18" charset="0"/>
              </a:rPr>
              <a:t>, </a:t>
            </a:r>
            <a:r>
              <a:rPr lang="en-US" sz="2000" dirty="0" err="1" smtClean="0">
                <a:latin typeface="Cambria" pitchFamily="18" charset="0"/>
              </a:rPr>
              <a:t>yaitu</a:t>
            </a:r>
            <a:r>
              <a:rPr lang="en-US" sz="2000" dirty="0" smtClean="0">
                <a:latin typeface="Cambria" pitchFamily="18" charset="0"/>
              </a:rPr>
              <a:t> </a:t>
            </a:r>
            <a:r>
              <a:rPr lang="en-US" sz="2000" dirty="0" err="1" smtClean="0">
                <a:latin typeface="Cambria" pitchFamily="18" charset="0"/>
              </a:rPr>
              <a:t>pandangan</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 </a:t>
            </a:r>
            <a:r>
              <a:rPr lang="en-US" sz="2000" dirty="0" err="1" smtClean="0">
                <a:latin typeface="Cambria" pitchFamily="18" charset="0"/>
              </a:rPr>
              <a:t>mengenai</a:t>
            </a:r>
            <a:r>
              <a:rPr lang="en-US" sz="2000" dirty="0" smtClean="0">
                <a:latin typeface="Cambria" pitchFamily="18" charset="0"/>
              </a:rPr>
              <a:t> </a:t>
            </a:r>
            <a:r>
              <a:rPr lang="en-US" sz="2000" dirty="0" err="1" smtClean="0">
                <a:latin typeface="Cambria" pitchFamily="18" charset="0"/>
              </a:rPr>
              <a:t>pandangan</a:t>
            </a:r>
            <a:r>
              <a:rPr lang="en-US" sz="2000" dirty="0" smtClean="0">
                <a:latin typeface="Cambria" pitchFamily="18" charset="0"/>
              </a:rPr>
              <a:t> </a:t>
            </a:r>
            <a:r>
              <a:rPr lang="en-US" sz="2000" dirty="0" err="1" smtClean="0">
                <a:latin typeface="Cambria" pitchFamily="18" charset="0"/>
              </a:rPr>
              <a:t>orang</a:t>
            </a:r>
            <a:r>
              <a:rPr lang="en-US" sz="2000" dirty="0" smtClean="0">
                <a:latin typeface="Cambria" pitchFamily="18" charset="0"/>
              </a:rPr>
              <a:t> lain </a:t>
            </a:r>
            <a:r>
              <a:rPr lang="en-US" sz="2000" dirty="0" err="1" smtClean="0">
                <a:latin typeface="Cambria" pitchFamily="18" charset="0"/>
              </a:rPr>
              <a:t>tentang</a:t>
            </a:r>
            <a:r>
              <a:rPr lang="en-US" sz="2000" dirty="0" smtClean="0">
                <a:latin typeface="Cambria" pitchFamily="18" charset="0"/>
              </a:rPr>
              <a:t> </a:t>
            </a:r>
            <a:r>
              <a:rPr lang="en-US" sz="2000" dirty="0" err="1" smtClean="0">
                <a:latin typeface="Cambria" pitchFamily="18" charset="0"/>
              </a:rPr>
              <a:t>kita</a:t>
            </a:r>
            <a:r>
              <a:rPr lang="en-US" sz="2000" dirty="0" smtClean="0">
                <a:latin typeface="Cambria" pitchFamily="18" charset="0"/>
              </a:rPr>
              <a:t>.</a:t>
            </a:r>
            <a:endParaRPr lang="en-US" sz="2000" dirty="0">
              <a:latin typeface="Cambria" pitchFamily="18" charset="0"/>
            </a:endParaRPr>
          </a:p>
        </p:txBody>
      </p:sp>
      <p:sp>
        <p:nvSpPr>
          <p:cNvPr id="9" name="Oval 8"/>
          <p:cNvSpPr/>
          <p:nvPr/>
        </p:nvSpPr>
        <p:spPr>
          <a:xfrm>
            <a:off x="1676400" y="1447800"/>
            <a:ext cx="2971800" cy="1524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solidFill>
                  <a:schemeClr val="tx1"/>
                </a:solidFill>
                <a:latin typeface="Cambria" pitchFamily="18" charset="0"/>
              </a:rPr>
              <a:t>Proses</a:t>
            </a:r>
            <a:r>
              <a:rPr lang="en-US" b="1" dirty="0" smtClean="0">
                <a:solidFill>
                  <a:schemeClr val="tx1"/>
                </a:solidFill>
                <a:latin typeface="Cambria" pitchFamily="18" charset="0"/>
              </a:rPr>
              <a:t> </a:t>
            </a:r>
            <a:r>
              <a:rPr lang="en-US" b="1" dirty="0" err="1" smtClean="0">
                <a:solidFill>
                  <a:schemeClr val="tx1"/>
                </a:solidFill>
                <a:latin typeface="Cambria" pitchFamily="18" charset="0"/>
              </a:rPr>
              <a:t>psikologis</a:t>
            </a:r>
            <a:r>
              <a:rPr lang="en-US" b="1" dirty="0" smtClean="0">
                <a:solidFill>
                  <a:schemeClr val="tx1"/>
                </a:solidFill>
                <a:latin typeface="Cambria" pitchFamily="18" charset="0"/>
              </a:rPr>
              <a:t> Budi</a:t>
            </a:r>
            <a:endParaRPr lang="en-US" b="1" dirty="0">
              <a:solidFill>
                <a:schemeClr val="tx1"/>
              </a:solidFill>
              <a:latin typeface="Cambria" pitchFamily="18" charset="0"/>
            </a:endParaRPr>
          </a:p>
        </p:txBody>
      </p:sp>
      <p:sp>
        <p:nvSpPr>
          <p:cNvPr id="10" name="Oval 9"/>
          <p:cNvSpPr/>
          <p:nvPr/>
        </p:nvSpPr>
        <p:spPr>
          <a:xfrm>
            <a:off x="4114800" y="1524000"/>
            <a:ext cx="2895600" cy="1524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err="1" smtClean="0">
                <a:solidFill>
                  <a:schemeClr val="tx1"/>
                </a:solidFill>
                <a:latin typeface="Cambria" pitchFamily="18" charset="0"/>
              </a:rPr>
              <a:t>Proses</a:t>
            </a:r>
            <a:r>
              <a:rPr lang="en-US" b="1" dirty="0" smtClean="0">
                <a:solidFill>
                  <a:schemeClr val="tx1"/>
                </a:solidFill>
                <a:latin typeface="Cambria" pitchFamily="18" charset="0"/>
              </a:rPr>
              <a:t> </a:t>
            </a:r>
            <a:r>
              <a:rPr lang="en-US" b="1" dirty="0" err="1" smtClean="0">
                <a:solidFill>
                  <a:schemeClr val="tx1"/>
                </a:solidFill>
                <a:latin typeface="Cambria" pitchFamily="18" charset="0"/>
              </a:rPr>
              <a:t>psikologis</a:t>
            </a:r>
            <a:r>
              <a:rPr lang="en-US" b="1" dirty="0" smtClean="0">
                <a:solidFill>
                  <a:schemeClr val="tx1"/>
                </a:solidFill>
                <a:latin typeface="Cambria" pitchFamily="18" charset="0"/>
              </a:rPr>
              <a:t> </a:t>
            </a:r>
            <a:r>
              <a:rPr lang="en-US" b="1" dirty="0" err="1" smtClean="0">
                <a:solidFill>
                  <a:schemeClr val="tx1"/>
                </a:solidFill>
                <a:latin typeface="Cambria" pitchFamily="18" charset="0"/>
              </a:rPr>
              <a:t>Ani</a:t>
            </a:r>
            <a:endParaRPr lang="en-US" b="1" dirty="0">
              <a:solidFill>
                <a:schemeClr val="tx1"/>
              </a:solidFill>
              <a:latin typeface="Cambria" pitchFamily="18" charset="0"/>
            </a:endParaRPr>
          </a:p>
        </p:txBody>
      </p:sp>
      <p:cxnSp>
        <p:nvCxnSpPr>
          <p:cNvPr id="12" name="Straight Connector 11"/>
          <p:cNvCxnSpPr/>
          <p:nvPr/>
        </p:nvCxnSpPr>
        <p:spPr>
          <a:xfrm>
            <a:off x="4267200" y="1981200"/>
            <a:ext cx="304800" cy="228600"/>
          </a:xfrm>
          <a:prstGeom prst="line">
            <a:avLst/>
          </a:prstGeom>
        </p:spPr>
        <p:style>
          <a:lnRef idx="2">
            <a:schemeClr val="dk1"/>
          </a:lnRef>
          <a:fillRef idx="0">
            <a:schemeClr val="dk1"/>
          </a:fillRef>
          <a:effectRef idx="1">
            <a:schemeClr val="dk1"/>
          </a:effectRef>
          <a:fontRef idx="minor">
            <a:schemeClr val="tx1"/>
          </a:fontRef>
        </p:style>
      </p:cxnSp>
      <p:sp>
        <p:nvSpPr>
          <p:cNvPr id="13" name="Arc 12"/>
          <p:cNvSpPr/>
          <p:nvPr/>
        </p:nvSpPr>
        <p:spPr>
          <a:xfrm>
            <a:off x="4191000" y="1828800"/>
            <a:ext cx="381000" cy="914400"/>
          </a:xfrm>
          <a:prstGeom prst="arc">
            <a:avLst>
              <a:gd name="adj1" fmla="val 16200000"/>
              <a:gd name="adj2" fmla="val 640143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atin typeface="Cambria" pitchFamily="18" charset="0"/>
            </a:endParaRPr>
          </a:p>
        </p:txBody>
      </p:sp>
      <p:cxnSp>
        <p:nvCxnSpPr>
          <p:cNvPr id="15" name="Straight Connector 14"/>
          <p:cNvCxnSpPr/>
          <p:nvPr/>
        </p:nvCxnSpPr>
        <p:spPr>
          <a:xfrm>
            <a:off x="4114800" y="2133600"/>
            <a:ext cx="457200" cy="228600"/>
          </a:xfrm>
          <a:prstGeom prst="line">
            <a:avLst/>
          </a:prstGeom>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4114800" y="2286000"/>
            <a:ext cx="457200" cy="228600"/>
          </a:xfrm>
          <a:prstGeom prst="line">
            <a:avLst/>
          </a:prstGeom>
        </p:spPr>
        <p:style>
          <a:lnRef idx="2">
            <a:schemeClr val="dk1"/>
          </a:lnRef>
          <a:fillRef idx="0">
            <a:schemeClr val="dk1"/>
          </a:fillRef>
          <a:effectRef idx="1">
            <a:schemeClr val="dk1"/>
          </a:effectRef>
          <a:fontRef idx="minor">
            <a:schemeClr val="tx1"/>
          </a:fontRef>
        </p:style>
      </p:cxnSp>
      <p:sp>
        <p:nvSpPr>
          <p:cNvPr id="18" name="Rectangle 17"/>
          <p:cNvSpPr/>
          <p:nvPr/>
        </p:nvSpPr>
        <p:spPr>
          <a:xfrm>
            <a:off x="2590800" y="990600"/>
            <a:ext cx="760978" cy="369332"/>
          </a:xfrm>
          <a:prstGeom prst="rect">
            <a:avLst/>
          </a:prstGeom>
        </p:spPr>
        <p:txBody>
          <a:bodyPr wrap="none">
            <a:spAutoFit/>
          </a:bodyPr>
          <a:lstStyle/>
          <a:p>
            <a:r>
              <a:rPr lang="en-US" b="1" dirty="0" smtClean="0">
                <a:latin typeface="Cambria" pitchFamily="18" charset="0"/>
              </a:rPr>
              <a:t>BUDI</a:t>
            </a:r>
            <a:endParaRPr lang="en-US" b="1" dirty="0">
              <a:latin typeface="Cambria" pitchFamily="18" charset="0"/>
            </a:endParaRPr>
          </a:p>
        </p:txBody>
      </p:sp>
      <p:sp>
        <p:nvSpPr>
          <p:cNvPr id="19" name="Rectangle 18"/>
          <p:cNvSpPr/>
          <p:nvPr/>
        </p:nvSpPr>
        <p:spPr>
          <a:xfrm>
            <a:off x="5181600" y="990600"/>
            <a:ext cx="572593" cy="369332"/>
          </a:xfrm>
          <a:prstGeom prst="rect">
            <a:avLst/>
          </a:prstGeom>
        </p:spPr>
        <p:txBody>
          <a:bodyPr wrap="none">
            <a:spAutoFit/>
          </a:bodyPr>
          <a:lstStyle/>
          <a:p>
            <a:r>
              <a:rPr lang="en-US" b="1" dirty="0" smtClean="0">
                <a:latin typeface="Cambria" pitchFamily="18" charset="0"/>
              </a:rPr>
              <a:t>ANI</a:t>
            </a:r>
            <a:endParaRPr lang="en-US" dirty="0">
              <a:latin typeface="Cambria" pitchFamily="18" charset="0"/>
            </a:endParaRPr>
          </a:p>
        </p:txBody>
      </p:sp>
      <p:cxnSp>
        <p:nvCxnSpPr>
          <p:cNvPr id="17" name="Straight Connector 16"/>
          <p:cNvCxnSpPr/>
          <p:nvPr/>
        </p:nvCxnSpPr>
        <p:spPr>
          <a:xfrm>
            <a:off x="4191000" y="2514600"/>
            <a:ext cx="304800" cy="152400"/>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2209800"/>
          </a:xfrm>
        </p:spPr>
        <p:txBody>
          <a:bodyPr>
            <a:normAutofit/>
          </a:bodyPr>
          <a:lstStyle/>
          <a:p>
            <a:pPr marL="360363" indent="-360363"/>
            <a:r>
              <a:rPr lang="en-US" sz="2000" dirty="0" err="1" smtClean="0">
                <a:solidFill>
                  <a:schemeClr val="tx1"/>
                </a:solidFill>
                <a:latin typeface="Cambria" pitchFamily="18" charset="0"/>
              </a:rPr>
              <a:t>Catatan</a:t>
            </a:r>
            <a:r>
              <a:rPr lang="en-US" sz="2000" dirty="0" smtClean="0">
                <a:solidFill>
                  <a:schemeClr val="tx1"/>
                </a:solidFill>
                <a:latin typeface="Cambria" pitchFamily="18" charset="0"/>
              </a:rPr>
              <a:t> : </a:t>
            </a:r>
            <a:br>
              <a:rPr lang="en-US" sz="2000" dirty="0" smtClean="0">
                <a:solidFill>
                  <a:schemeClr val="tx1"/>
                </a:solidFill>
                <a:latin typeface="Cambria" pitchFamily="18" charset="0"/>
              </a:rPr>
            </a:br>
            <a:r>
              <a:rPr lang="en-US" sz="2000" dirty="0" smtClean="0">
                <a:solidFill>
                  <a:schemeClr val="tx1"/>
                </a:solidFill>
                <a:latin typeface="Cambria" pitchFamily="18" charset="0"/>
              </a:rPr>
              <a:t>1. </a:t>
            </a:r>
            <a:r>
              <a:rPr lang="en-US" sz="2000" dirty="0" err="1" smtClean="0">
                <a:solidFill>
                  <a:schemeClr val="tx1"/>
                </a:solidFill>
                <a:latin typeface="Cambria" pitchFamily="18" charset="0"/>
              </a:rPr>
              <a:t>Tiap</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tataran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tersebut</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berkaitan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dengan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sejumlah</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diri</a:t>
            </a:r>
            <a:r>
              <a:rPr lang="en-US" sz="2000" dirty="0" smtClean="0">
                <a:solidFill>
                  <a:schemeClr val="tx1"/>
                </a:solidFill>
                <a:latin typeface="Cambria" pitchFamily="18" charset="0"/>
              </a:rPr>
              <a:t>” yang </a:t>
            </a:r>
            <a:r>
              <a:rPr lang="en-US" sz="2000" dirty="0" err="1" smtClean="0">
                <a:solidFill>
                  <a:schemeClr val="tx1"/>
                </a:solidFill>
                <a:latin typeface="Cambria" pitchFamily="18" charset="0"/>
              </a:rPr>
              <a:t>hadir</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dalam</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situasi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pribadi</a:t>
            </a: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dirty="0" smtClean="0">
                <a:solidFill>
                  <a:schemeClr val="tx1"/>
                </a:solidFill>
                <a:latin typeface="Cambria" pitchFamily="18" charset="0"/>
              </a:rPr>
              <a:t>2. </a:t>
            </a:r>
            <a:r>
              <a:rPr lang="en-US" sz="2000" dirty="0" err="1" smtClean="0">
                <a:solidFill>
                  <a:schemeClr val="tx1"/>
                </a:solidFill>
                <a:latin typeface="Cambria" pitchFamily="18" charset="0"/>
              </a:rPr>
              <a:t>Berfungsi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secara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simultan</a:t>
            </a: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dirty="0" smtClean="0">
                <a:solidFill>
                  <a:schemeClr val="tx1"/>
                </a:solidFill>
                <a:latin typeface="Cambria" pitchFamily="18" charset="0"/>
              </a:rPr>
              <a:t>3. </a:t>
            </a:r>
            <a:r>
              <a:rPr lang="en-US" sz="2000" dirty="0" err="1" smtClean="0">
                <a:solidFill>
                  <a:schemeClr val="tx1"/>
                </a:solidFill>
                <a:latin typeface="Cambria" pitchFamily="18" charset="0"/>
              </a:rPr>
              <a:t>Tiap</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tataran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dapat</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dipengaruhi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atau</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mempengaruhi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tataran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lainnya</a:t>
            </a:r>
            <a:endParaRPr lang="en-US" sz="2000" dirty="0">
              <a:solidFill>
                <a:schemeClr val="tx1"/>
              </a:solidFill>
              <a:latin typeface="Cambria" pitchFamily="18" charset="0"/>
            </a:endParaRPr>
          </a:p>
        </p:txBody>
      </p:sp>
      <p:graphicFrame>
        <p:nvGraphicFramePr>
          <p:cNvPr id="3" name="Diagram 2"/>
          <p:cNvGraphicFramePr/>
          <p:nvPr>
            <p:extLst>
              <p:ext uri="{D42A27DB-BD31-4B8C-83A1-F6EECF244321}">
                <p14:modId xmlns:p14="http://schemas.microsoft.com/office/powerpoint/2010/main" val="4273903394"/>
              </p:ext>
            </p:extLst>
          </p:nvPr>
        </p:nvGraphicFramePr>
        <p:xfrm>
          <a:off x="14478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124200"/>
            <a:ext cx="9144000" cy="3505200"/>
          </a:xfrm>
        </p:spPr>
        <p:txBody>
          <a:bodyPr>
            <a:noAutofit/>
          </a:bodyPr>
          <a:lstStyle/>
          <a:p>
            <a:pPr marL="457200" indent="-457200" algn="l">
              <a:buAutoNum type="arabicPeriod"/>
            </a:pPr>
            <a:r>
              <a:rPr lang="en-US" sz="1800" b="1" dirty="0" smtClean="0">
                <a:solidFill>
                  <a:schemeClr val="tx1"/>
                </a:solidFill>
                <a:latin typeface="Cambria" pitchFamily="18" charset="0"/>
                <a:cs typeface="Arial" pitchFamily="34" charset="0"/>
              </a:rPr>
              <a:t>TEORI RELATIONSHIP </a:t>
            </a:r>
            <a:endParaRPr lang="en-US" sz="1800" dirty="0">
              <a:solidFill>
                <a:schemeClr val="tx1"/>
              </a:solidFill>
              <a:latin typeface="Cambria" pitchFamily="18" charset="0"/>
              <a:cs typeface="Arial" pitchFamily="34" charset="0"/>
            </a:endParaRPr>
          </a:p>
          <a:p>
            <a:pPr marL="452438" algn="l"/>
            <a:r>
              <a:rPr lang="en-US" sz="1800" dirty="0" err="1" smtClean="0">
                <a:solidFill>
                  <a:schemeClr val="tx1"/>
                </a:solidFill>
                <a:latin typeface="Cambria" pitchFamily="18" charset="0"/>
                <a:cs typeface="Arial" pitchFamily="34" charset="0"/>
              </a:rPr>
              <a:t>interaksi</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diantara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dua</a:t>
            </a:r>
            <a:r>
              <a:rPr lang="en-US" sz="1800" dirty="0" smtClean="0">
                <a:solidFill>
                  <a:schemeClr val="tx1"/>
                </a:solidFill>
                <a:latin typeface="Cambria" pitchFamily="18" charset="0"/>
                <a:cs typeface="Arial" pitchFamily="34" charset="0"/>
              </a:rPr>
              <a:t> orang yang </a:t>
            </a:r>
            <a:r>
              <a:rPr lang="en-US" sz="1800" dirty="0" err="1" smtClean="0">
                <a:solidFill>
                  <a:schemeClr val="tx1"/>
                </a:solidFill>
                <a:latin typeface="Cambria" pitchFamily="18" charset="0"/>
                <a:cs typeface="Arial" pitchFamily="34" charset="0"/>
              </a:rPr>
              <a:t>didasarkan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dan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melibatkan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persepsi</a:t>
            </a:r>
            <a:r>
              <a:rPr lang="en-US" sz="1800" dirty="0" smtClean="0">
                <a:solidFill>
                  <a:schemeClr val="tx1"/>
                </a:solidFill>
                <a:latin typeface="Cambria" pitchFamily="18" charset="0"/>
                <a:cs typeface="Arial" pitchFamily="34" charset="0"/>
              </a:rPr>
              <a:t> yang </a:t>
            </a:r>
            <a:r>
              <a:rPr lang="en-US" sz="1800" dirty="0" err="1" smtClean="0">
                <a:solidFill>
                  <a:schemeClr val="tx1"/>
                </a:solidFill>
                <a:latin typeface="Cambria" pitchFamily="18" charset="0"/>
                <a:cs typeface="Arial" pitchFamily="34" charset="0"/>
              </a:rPr>
              <a:t>mereka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miliki</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satu</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terhadap</a:t>
            </a:r>
            <a:r>
              <a:rPr lang="en-US" sz="1800" dirty="0" smtClean="0">
                <a:solidFill>
                  <a:schemeClr val="tx1"/>
                </a:solidFill>
                <a:latin typeface="Cambria" pitchFamily="18" charset="0"/>
                <a:cs typeface="Arial" pitchFamily="34" charset="0"/>
              </a:rPr>
              <a:t> yang lain.</a:t>
            </a:r>
          </a:p>
          <a:p>
            <a:pPr marL="457200" indent="-457200" algn="l"/>
            <a:r>
              <a:rPr lang="en-US" sz="1800" dirty="0" err="1" smtClean="0">
                <a:solidFill>
                  <a:schemeClr val="tx1"/>
                </a:solidFill>
                <a:latin typeface="Cambria" pitchFamily="18" charset="0"/>
                <a:cs typeface="Arial" pitchFamily="34" charset="0"/>
              </a:rPr>
              <a:t>Terbagi</a:t>
            </a:r>
            <a:r>
              <a:rPr lang="en-US" sz="1800" dirty="0" smtClean="0">
                <a:solidFill>
                  <a:schemeClr val="tx1"/>
                </a:solidFill>
                <a:latin typeface="Cambria" pitchFamily="18" charset="0"/>
                <a:cs typeface="Arial" pitchFamily="34" charset="0"/>
              </a:rPr>
              <a:t>  2 :</a:t>
            </a:r>
          </a:p>
          <a:p>
            <a:pPr marL="457200" indent="-457200" algn="l">
              <a:buFontTx/>
              <a:buChar char="-"/>
            </a:pPr>
            <a:r>
              <a:rPr lang="en-US" sz="1800" b="1" dirty="0" err="1" smtClean="0">
                <a:solidFill>
                  <a:schemeClr val="tx1"/>
                </a:solidFill>
                <a:latin typeface="Cambria" pitchFamily="18" charset="0"/>
                <a:cs typeface="Arial" pitchFamily="34" charset="0"/>
              </a:rPr>
              <a:t>Teori</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komunikasi</a:t>
            </a:r>
            <a:r>
              <a:rPr lang="en-US" sz="1800" b="1" dirty="0" smtClean="0">
                <a:solidFill>
                  <a:schemeClr val="tx1"/>
                </a:solidFill>
                <a:latin typeface="Cambria" pitchFamily="18" charset="0"/>
                <a:cs typeface="Arial" pitchFamily="34" charset="0"/>
              </a:rPr>
              <a:t> yang </a:t>
            </a:r>
            <a:r>
              <a:rPr lang="en-US" sz="1800" b="1" dirty="0" err="1" smtClean="0">
                <a:solidFill>
                  <a:schemeClr val="tx1"/>
                </a:solidFill>
                <a:latin typeface="Cambria" pitchFamily="18" charset="0"/>
                <a:cs typeface="Arial" pitchFamily="34" charset="0"/>
              </a:rPr>
              <a:t>pragmatis</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Watzlawick</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Beavin</a:t>
            </a:r>
            <a:r>
              <a:rPr lang="en-US" sz="1800" b="1" dirty="0" smtClean="0">
                <a:solidFill>
                  <a:schemeClr val="tx1"/>
                </a:solidFill>
                <a:latin typeface="Cambria" pitchFamily="18" charset="0"/>
                <a:cs typeface="Arial" pitchFamily="34" charset="0"/>
              </a:rPr>
              <a:t>, Jackson)</a:t>
            </a:r>
          </a:p>
          <a:p>
            <a:pPr marL="457200" indent="-457200" algn="l"/>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Pertukaran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pesan</a:t>
            </a:r>
            <a:r>
              <a:rPr lang="en-US" sz="1800" dirty="0" smtClean="0">
                <a:solidFill>
                  <a:schemeClr val="tx1"/>
                </a:solidFill>
                <a:latin typeface="Cambria" pitchFamily="18" charset="0"/>
                <a:cs typeface="Arial" pitchFamily="34" charset="0"/>
              </a:rPr>
              <a:t> yang </a:t>
            </a:r>
            <a:r>
              <a:rPr lang="en-US" sz="1800" dirty="0" err="1" smtClean="0">
                <a:solidFill>
                  <a:schemeClr val="tx1"/>
                </a:solidFill>
                <a:latin typeface="Cambria" pitchFamily="18" charset="0"/>
                <a:cs typeface="Arial" pitchFamily="34" charset="0"/>
              </a:rPr>
              <a:t>komunikatif</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bukan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terletak</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pada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individu</a:t>
            </a:r>
            <a:r>
              <a:rPr lang="en-US" sz="1800" dirty="0" smtClean="0">
                <a:solidFill>
                  <a:schemeClr val="tx1"/>
                </a:solidFill>
                <a:latin typeface="Cambria" pitchFamily="18" charset="0"/>
                <a:cs typeface="Arial" pitchFamily="34" charset="0"/>
              </a:rPr>
              <a:t> , </a:t>
            </a:r>
            <a:r>
              <a:rPr lang="en-US" sz="1800" dirty="0" err="1" smtClean="0">
                <a:solidFill>
                  <a:schemeClr val="tx1"/>
                </a:solidFill>
                <a:latin typeface="Cambria" pitchFamily="18" charset="0"/>
                <a:cs typeface="Arial" pitchFamily="34" charset="0"/>
              </a:rPr>
              <a:t>melainkan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pada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unsur-unsur</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perilaku</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komunikasi</a:t>
            </a:r>
            <a:r>
              <a:rPr lang="en-US" sz="1800" dirty="0" smtClean="0">
                <a:solidFill>
                  <a:schemeClr val="tx1"/>
                </a:solidFill>
                <a:latin typeface="Cambria" pitchFamily="18" charset="0"/>
                <a:cs typeface="Arial" pitchFamily="34" charset="0"/>
              </a:rPr>
              <a:t> yang </a:t>
            </a:r>
            <a:r>
              <a:rPr lang="en-US" sz="1800" dirty="0" err="1" smtClean="0">
                <a:solidFill>
                  <a:schemeClr val="tx1"/>
                </a:solidFill>
                <a:latin typeface="Cambria" pitchFamily="18" charset="0"/>
                <a:cs typeface="Arial" pitchFamily="34" charset="0"/>
              </a:rPr>
              <a:t>dilakukan</a:t>
            </a:r>
            <a:r>
              <a:rPr lang="en-US" sz="1800" dirty="0" smtClean="0">
                <a:solidFill>
                  <a:schemeClr val="tx1"/>
                </a:solidFill>
                <a:latin typeface="Cambria" pitchFamily="18" charset="0"/>
                <a:cs typeface="Arial" pitchFamily="34" charset="0"/>
              </a:rPr>
              <a:t>.</a:t>
            </a:r>
          </a:p>
          <a:p>
            <a:pPr marL="457200" indent="-457200" algn="l">
              <a:buFontTx/>
              <a:buChar char="-"/>
            </a:pPr>
            <a:r>
              <a:rPr lang="en-US" sz="1800" b="1" dirty="0" err="1" smtClean="0">
                <a:solidFill>
                  <a:schemeClr val="tx1"/>
                </a:solidFill>
                <a:latin typeface="Cambria" pitchFamily="18" charset="0"/>
                <a:cs typeface="Arial" pitchFamily="34" charset="0"/>
              </a:rPr>
              <a:t>Teori</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Persepsi</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Antarpribadi</a:t>
            </a:r>
            <a:r>
              <a:rPr lang="en-US" sz="1800" b="1" dirty="0" smtClean="0">
                <a:solidFill>
                  <a:schemeClr val="tx1"/>
                </a:solidFill>
                <a:latin typeface="Cambria" pitchFamily="18" charset="0"/>
                <a:cs typeface="Arial" pitchFamily="34" charset="0"/>
              </a:rPr>
              <a:t> (</a:t>
            </a:r>
            <a:r>
              <a:rPr lang="en-US" sz="1800" b="1" dirty="0" err="1" smtClean="0">
                <a:solidFill>
                  <a:schemeClr val="tx1"/>
                </a:solidFill>
                <a:latin typeface="Cambria" pitchFamily="18" charset="0"/>
                <a:cs typeface="Arial" pitchFamily="34" charset="0"/>
              </a:rPr>
              <a:t>R.D.Laing</a:t>
            </a:r>
            <a:r>
              <a:rPr lang="en-US" sz="1800" b="1" dirty="0" smtClean="0">
                <a:solidFill>
                  <a:schemeClr val="tx1"/>
                </a:solidFill>
                <a:latin typeface="Cambria" pitchFamily="18" charset="0"/>
                <a:cs typeface="Arial" pitchFamily="34" charset="0"/>
              </a:rPr>
              <a:t>)</a:t>
            </a:r>
          </a:p>
          <a:p>
            <a:pPr marL="457200" indent="-457200" algn="l"/>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Perilaku</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komunikatif</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seseorang</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sebagian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besar</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terbentuk</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oleh</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persepsi</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pengalamannya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eika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ia</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berhubungan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dengan</a:t>
            </a:r>
            <a:r>
              <a:rPr lang="en-US" sz="1800" dirty="0" smtClean="0">
                <a:solidFill>
                  <a:schemeClr val="tx1"/>
                </a:solidFill>
                <a:latin typeface="Cambria" pitchFamily="18" charset="0"/>
                <a:cs typeface="Arial" pitchFamily="34" charset="0"/>
              </a:rPr>
              <a:t> </a:t>
            </a:r>
            <a:r>
              <a:rPr lang="en-US" sz="1800" dirty="0" err="1" smtClean="0">
                <a:solidFill>
                  <a:schemeClr val="tx1"/>
                </a:solidFill>
                <a:latin typeface="Cambria" pitchFamily="18" charset="0"/>
                <a:cs typeface="Arial" pitchFamily="34" charset="0"/>
              </a:rPr>
              <a:t>komunikator</a:t>
            </a:r>
            <a:r>
              <a:rPr lang="en-US" sz="1800" dirty="0" smtClean="0">
                <a:solidFill>
                  <a:schemeClr val="tx1"/>
                </a:solidFill>
                <a:latin typeface="Cambria" pitchFamily="18" charset="0"/>
                <a:cs typeface="Arial" pitchFamily="34" charset="0"/>
              </a:rPr>
              <a:t> yang lain) </a:t>
            </a:r>
          </a:p>
        </p:txBody>
      </p:sp>
      <p:sp>
        <p:nvSpPr>
          <p:cNvPr id="2" name="Title 1"/>
          <p:cNvSpPr>
            <a:spLocks noGrp="1"/>
          </p:cNvSpPr>
          <p:nvPr>
            <p:ph type="ctrTitle"/>
          </p:nvPr>
        </p:nvSpPr>
        <p:spPr/>
        <p:txBody>
          <a:bodyPr>
            <a:normAutofit/>
          </a:bodyPr>
          <a:lstStyle/>
          <a:p>
            <a:r>
              <a:rPr sz="3000" b="1" dirty="0" smtClean="0">
                <a:solidFill>
                  <a:schemeClr val="tx1"/>
                </a:solidFill>
                <a:latin typeface="Cambria" pitchFamily="18" charset="0"/>
              </a:rPr>
              <a:t>TEORI-TEORI KOMUNIKASI ANTARPRIBADI</a:t>
            </a:r>
            <a:endParaRPr lang="en-US" sz="3000" b="1" dirty="0">
              <a:solidFill>
                <a:schemeClr val="tx1"/>
              </a:solidFill>
              <a:latin typeface="Cambria" pitchFamily="18" charset="0"/>
            </a:endParaRPr>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610600" cy="6629400"/>
          </a:xfrm>
        </p:spPr>
        <p:txBody>
          <a:bodyPr>
            <a:noAutofit/>
          </a:bodyPr>
          <a:lstStyle/>
          <a:p>
            <a:r>
              <a:rPr lang="en-US" sz="2200" dirty="0" smtClean="0">
                <a:solidFill>
                  <a:schemeClr val="tx1"/>
                </a:solidFill>
                <a:latin typeface="Cambria" pitchFamily="18" charset="0"/>
              </a:rPr>
              <a:t>2. </a:t>
            </a:r>
            <a:r>
              <a:rPr lang="en-US" sz="2200" b="1" dirty="0" smtClean="0">
                <a:solidFill>
                  <a:schemeClr val="tx1"/>
                </a:solidFill>
                <a:latin typeface="Cambria" pitchFamily="18" charset="0"/>
              </a:rPr>
              <a:t>TEORI KEBUTUHAN ANTARPRIBADI</a:t>
            </a:r>
            <a:br>
              <a:rPr lang="en-US" sz="2200" b="1" dirty="0" smtClean="0">
                <a:solidFill>
                  <a:schemeClr val="tx1"/>
                </a:solidFill>
                <a:latin typeface="Cambria" pitchFamily="18" charset="0"/>
              </a:rPr>
            </a:br>
            <a:r>
              <a:rPr lang="en-US" sz="2200" dirty="0" err="1" smtClean="0">
                <a:solidFill>
                  <a:schemeClr val="tx1"/>
                </a:solidFill>
                <a:latin typeface="Cambria" pitchFamily="18" charset="0"/>
              </a:rPr>
              <a:t>Wilian</a:t>
            </a:r>
            <a:r>
              <a:rPr lang="en-US" sz="2200" dirty="0" smtClean="0">
                <a:solidFill>
                  <a:schemeClr val="tx1"/>
                </a:solidFill>
                <a:latin typeface="Cambria" pitchFamily="18" charset="0"/>
              </a:rPr>
              <a:t> Schutz </a:t>
            </a:r>
            <a:r>
              <a:rPr lang="en-US" sz="2200" dirty="0" err="1" smtClean="0">
                <a:solidFill>
                  <a:schemeClr val="tx1"/>
                </a:solidFill>
                <a:latin typeface="Cambria" pitchFamily="18" charset="0"/>
              </a:rPr>
              <a:t>menyebut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teorinya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ini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FIRO (</a:t>
            </a:r>
            <a:r>
              <a:rPr lang="en-US" sz="2200" i="1" dirty="0" smtClean="0">
                <a:solidFill>
                  <a:schemeClr val="tx1"/>
                </a:solidFill>
                <a:latin typeface="Cambria" pitchFamily="18" charset="0"/>
              </a:rPr>
              <a:t>Fundamental Interpersonal Relations Orientation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atau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orientasi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relasi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antarpribadi</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mendasar</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Asumsi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dasar</a:t>
            </a:r>
            <a:r>
              <a:rPr lang="en-US" sz="2200" dirty="0" smtClean="0">
                <a:solidFill>
                  <a:schemeClr val="tx1"/>
                </a:solidFill>
                <a:latin typeface="Cambria" pitchFamily="18" charset="0"/>
              </a:rPr>
              <a:t> : </a:t>
            </a:r>
            <a:r>
              <a:rPr lang="en-US" sz="2200" dirty="0" err="1" smtClean="0">
                <a:solidFill>
                  <a:schemeClr val="tx1"/>
                </a:solidFill>
                <a:latin typeface="Cambria" pitchFamily="18" charset="0"/>
              </a:rPr>
              <a:t>Manusia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membutuhkan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Manusia</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manusia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memiliki</a:t>
            </a:r>
            <a:r>
              <a:rPr lang="en-US" sz="2200" dirty="0" smtClean="0">
                <a:solidFill>
                  <a:schemeClr val="tx1"/>
                </a:solidFill>
                <a:latin typeface="Cambria" pitchFamily="18" charset="0"/>
              </a:rPr>
              <a:t> 3 </a:t>
            </a:r>
            <a:r>
              <a:rPr lang="en-US" sz="2200" dirty="0" err="1" smtClean="0">
                <a:solidFill>
                  <a:schemeClr val="tx1"/>
                </a:solidFill>
                <a:latin typeface="Cambria" pitchFamily="18" charset="0"/>
              </a:rPr>
              <a:t>kebutuhan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antarpribadi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yaitu</a:t>
            </a:r>
            <a:r>
              <a:rPr lang="en-US" sz="2200" dirty="0" smtClean="0">
                <a:solidFill>
                  <a:schemeClr val="tx1"/>
                </a:solidFill>
                <a:latin typeface="Cambria" pitchFamily="18" charset="0"/>
              </a:rPr>
              <a:t>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b="1" dirty="0" err="1" smtClean="0">
                <a:solidFill>
                  <a:schemeClr val="tx1"/>
                </a:solidFill>
                <a:latin typeface="Cambria" pitchFamily="18" charset="0"/>
              </a:rPr>
              <a:t>Kebutuhan</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Inklusi</a:t>
            </a:r>
            <a:r>
              <a:rPr lang="en-US" sz="2200" b="1" dirty="0" smtClean="0">
                <a:solidFill>
                  <a:schemeClr val="tx1"/>
                </a:solidFill>
                <a:latin typeface="Cambria" pitchFamily="18" charset="0"/>
              </a:rPr>
              <a:t> </a:t>
            </a:r>
            <a:br>
              <a:rPr lang="en-US" sz="2200" b="1" dirty="0" smtClean="0">
                <a:solidFill>
                  <a:schemeClr val="tx1"/>
                </a:solidFill>
                <a:latin typeface="Cambria" pitchFamily="18" charset="0"/>
              </a:rPr>
            </a:br>
            <a:r>
              <a:rPr lang="en-US" sz="2200" dirty="0" err="1" smtClean="0">
                <a:solidFill>
                  <a:schemeClr val="tx1"/>
                </a:solidFill>
                <a:latin typeface="Cambria" pitchFamily="18" charset="0"/>
              </a:rPr>
              <a:t>Kebutuhan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untuk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mengadakan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serta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mempertahankan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hubungan</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memuaskan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orang lain, </a:t>
            </a:r>
            <a:r>
              <a:rPr lang="en-US" sz="2200" dirty="0" err="1" smtClean="0">
                <a:solidFill>
                  <a:schemeClr val="tx1"/>
                </a:solidFill>
                <a:latin typeface="Cambria" pitchFamily="18" charset="0"/>
              </a:rPr>
              <a:t>sehubungan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interaksi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asosiasi</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b="1" dirty="0" err="1" smtClean="0">
                <a:solidFill>
                  <a:schemeClr val="tx1"/>
                </a:solidFill>
                <a:latin typeface="Cambria" pitchFamily="18" charset="0"/>
              </a:rPr>
              <a:t>Kebutuhan</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untuk</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Kontrol</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Kebutuhan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untuk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mengadakan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sehubungan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atau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memperoleh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kontrol</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kekuasaan</a:t>
            </a:r>
            <a:r>
              <a:rPr lang="en-US" sz="2200" dirty="0" smtClean="0">
                <a:solidFill>
                  <a:schemeClr val="tx1"/>
                </a:solidFill>
                <a:latin typeface="Cambria" pitchFamily="18" charset="0"/>
              </a:rPr>
              <a:t> (</a:t>
            </a:r>
            <a:r>
              <a:rPr lang="en-US" sz="2200" i="1" dirty="0" smtClean="0">
                <a:solidFill>
                  <a:schemeClr val="tx1"/>
                </a:solidFill>
                <a:latin typeface="Cambria" pitchFamily="18" charset="0"/>
              </a:rPr>
              <a:t>power</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Kebutuhan</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untuk</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Afeksi</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Kebutuhan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untuk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mengadakan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sehubungan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untuk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memperoleh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cinta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kasih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sayang</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serta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afeksi</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r>
            <a:br>
              <a:rPr lang="en-US" sz="2200" dirty="0" smtClean="0">
                <a:solidFill>
                  <a:schemeClr val="tx1"/>
                </a:solidFill>
                <a:latin typeface="Cambria" pitchFamily="18" charset="0"/>
              </a:rPr>
            </a:br>
            <a:endParaRPr lang="en-US" sz="2200" dirty="0">
              <a:solidFill>
                <a:schemeClr val="tx1"/>
              </a:solidFill>
              <a:latin typeface="Cambria" pitchFamily="18" charset="0"/>
            </a:endParaRP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200" cy="6858000"/>
          </a:xfrm>
        </p:spPr>
        <p:txBody>
          <a:bodyPr>
            <a:normAutofit/>
          </a:bodyPr>
          <a:lstStyle/>
          <a:p>
            <a:r>
              <a:rPr lang="en-US" sz="2200" b="1" dirty="0" smtClean="0">
                <a:solidFill>
                  <a:schemeClr val="tx1"/>
                </a:solidFill>
                <a:latin typeface="Cambria" pitchFamily="18" charset="0"/>
              </a:rPr>
              <a:t>3. TEORI PRESENTASI DIRI ( ERVING GOFFMAN)</a:t>
            </a:r>
            <a:br>
              <a:rPr lang="en-US" sz="2200" b="1" dirty="0" smtClean="0">
                <a:solidFill>
                  <a:schemeClr val="tx1"/>
                </a:solidFill>
                <a:latin typeface="Cambria" pitchFamily="18" charset="0"/>
              </a:rPr>
            </a:br>
            <a:r>
              <a:rPr lang="en-US" sz="2200" dirty="0" err="1" smtClean="0">
                <a:solidFill>
                  <a:schemeClr val="tx1"/>
                </a:solidFill>
                <a:latin typeface="Cambria" pitchFamily="18" charset="0"/>
              </a:rPr>
              <a:t>Komunikasi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antarpribadi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adalah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suatu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pernyataan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diri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melalui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beragam</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aspek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diri</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diproyeksikan</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Asumsi</a:t>
            </a:r>
            <a:r>
              <a:rPr lang="en-US" sz="2200" dirty="0" smtClean="0">
                <a:solidFill>
                  <a:schemeClr val="tx1"/>
                </a:solidFill>
                <a:latin typeface="Cambria" pitchFamily="18" charset="0"/>
              </a:rPr>
              <a:t> :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orang</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dalam</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berinteraksi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antarpribadi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selalu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berhadapan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situasi</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harus</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ditangkapnya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sebagai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pembentuk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atau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pengorganisir</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kejadian</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b="1" dirty="0" smtClean="0">
                <a:solidFill>
                  <a:schemeClr val="tx1"/>
                </a:solidFill>
                <a:latin typeface="Cambria" pitchFamily="18" charset="0"/>
              </a:rPr>
              <a:t/>
            </a:r>
            <a:br>
              <a:rPr lang="en-US" sz="2200" b="1" dirty="0" smtClean="0">
                <a:solidFill>
                  <a:schemeClr val="tx1"/>
                </a:solidFill>
                <a:latin typeface="Cambria" pitchFamily="18" charset="0"/>
              </a:rPr>
            </a:br>
            <a:r>
              <a:rPr lang="en-US" sz="2200" b="1" dirty="0" smtClean="0">
                <a:solidFill>
                  <a:schemeClr val="tx1"/>
                </a:solidFill>
                <a:latin typeface="Cambria" pitchFamily="18" charset="0"/>
              </a:rPr>
              <a:t>4. TEORI PENGERTIAN DAN PENGUNGKAPAN DIRI</a:t>
            </a:r>
            <a:br>
              <a:rPr lang="en-US" sz="2200" b="1" dirty="0" smtClean="0">
                <a:solidFill>
                  <a:schemeClr val="tx1"/>
                </a:solidFill>
                <a:latin typeface="Cambria" pitchFamily="18" charset="0"/>
              </a:rPr>
            </a:br>
            <a:r>
              <a:rPr lang="en-US" sz="2200" b="1" dirty="0" smtClean="0">
                <a:solidFill>
                  <a:schemeClr val="tx1"/>
                </a:solidFill>
                <a:latin typeface="Cambria" pitchFamily="18" charset="0"/>
              </a:rPr>
              <a:t>a) </a:t>
            </a:r>
            <a:r>
              <a:rPr lang="en-US" sz="2200" b="1" dirty="0" err="1" smtClean="0">
                <a:solidFill>
                  <a:schemeClr val="tx1"/>
                </a:solidFill>
                <a:latin typeface="Cambria" pitchFamily="18" charset="0"/>
              </a:rPr>
              <a:t>Teori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Jendela</a:t>
            </a:r>
            <a:r>
              <a:rPr lang="en-US" sz="2200" b="1" dirty="0" smtClean="0">
                <a:solidFill>
                  <a:schemeClr val="tx1"/>
                </a:solidFill>
                <a:latin typeface="Cambria" pitchFamily="18" charset="0"/>
              </a:rPr>
              <a:t> Johari</a:t>
            </a:r>
            <a:br>
              <a:rPr lang="en-US" sz="2200" b="1" dirty="0" smtClean="0">
                <a:solidFill>
                  <a:schemeClr val="tx1"/>
                </a:solidFill>
                <a:latin typeface="Cambria" pitchFamily="18" charset="0"/>
              </a:rPr>
            </a:b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manusia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terdiri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dari</a:t>
            </a:r>
            <a:r>
              <a:rPr lang="en-US" sz="2200" dirty="0" smtClean="0">
                <a:solidFill>
                  <a:schemeClr val="tx1"/>
                </a:solidFill>
                <a:latin typeface="Cambria" pitchFamily="18" charset="0"/>
              </a:rPr>
              <a:t> 4 </a:t>
            </a:r>
            <a:r>
              <a:rPr lang="en-US" sz="2200" dirty="0" err="1" smtClean="0">
                <a:solidFill>
                  <a:schemeClr val="tx1"/>
                </a:solidFill>
                <a:latin typeface="Cambria" pitchFamily="18" charset="0"/>
              </a:rPr>
              <a:t>bingkai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jendela</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berfungsi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untuk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menjelaskan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keadaan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pribadi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dalam</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hal</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mengungkapkan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mengerti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dirinya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sendiri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maupun</a:t>
            </a:r>
            <a:r>
              <a:rPr lang="en-US" sz="2200" dirty="0" smtClean="0">
                <a:solidFill>
                  <a:schemeClr val="tx1"/>
                </a:solidFill>
                <a:latin typeface="Cambria" pitchFamily="18" charset="0"/>
              </a:rPr>
              <a:t> orang 	      lain, </a:t>
            </a:r>
            <a:r>
              <a:rPr lang="en-US" sz="2200" dirty="0" err="1" smtClean="0">
                <a:solidFill>
                  <a:schemeClr val="tx1"/>
                </a:solidFill>
                <a:latin typeface="Cambria" pitchFamily="18" charset="0"/>
              </a:rPr>
              <a:t>maka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orang </a:t>
            </a:r>
            <a:r>
              <a:rPr lang="en-US" sz="2200" dirty="0" err="1" smtClean="0">
                <a:solidFill>
                  <a:schemeClr val="tx1"/>
                </a:solidFill>
                <a:latin typeface="Cambria" pitchFamily="18" charset="0"/>
              </a:rPr>
              <a:t>dapat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mengendalikan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sikapnya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tingkah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lakunya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ketika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berhadapan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orang lain </a:t>
            </a:r>
            <a:r>
              <a:rPr lang="en-US" sz="2200" dirty="0" err="1" smtClean="0">
                <a:solidFill>
                  <a:schemeClr val="tx1"/>
                </a:solidFill>
                <a:latin typeface="Cambria" pitchFamily="18" charset="0"/>
              </a:rPr>
              <a:t>dalam</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komunikasi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antarpribadi</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smtClean="0">
                <a:solidFill>
                  <a:schemeClr val="tx1"/>
                </a:solidFill>
                <a:latin typeface="Cambria" pitchFamily="18" charset="0"/>
              </a:rPr>
              <a:t/>
            </a:r>
            <a:br>
              <a:rPr lang="en-US" sz="2200" dirty="0" smtClean="0">
                <a:solidFill>
                  <a:schemeClr val="tx1"/>
                </a:solidFill>
                <a:latin typeface="Cambria" pitchFamily="18" charset="0"/>
              </a:rPr>
            </a:br>
            <a:endParaRPr lang="en-US" sz="2200" dirty="0">
              <a:solidFill>
                <a:schemeClr val="tx1"/>
              </a:solidFill>
              <a:latin typeface="Cambria" pitchFamily="18" charset="0"/>
            </a:endParaRPr>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610600" cy="6781800"/>
          </a:xfrm>
        </p:spPr>
        <p:txBody>
          <a:bodyPr>
            <a:noAutofit/>
          </a:bodyPr>
          <a:lstStyle/>
          <a:p>
            <a:r>
              <a:rPr lang="en-US" sz="2000" b="1" dirty="0" smtClean="0">
                <a:solidFill>
                  <a:schemeClr val="tx1"/>
                </a:solidFill>
                <a:latin typeface="Cambria" pitchFamily="18" charset="0"/>
              </a:rPr>
              <a:t>b) </a:t>
            </a:r>
            <a:r>
              <a:rPr lang="en-US" sz="2000" b="1" dirty="0" err="1" smtClean="0">
                <a:solidFill>
                  <a:schemeClr val="tx1"/>
                </a:solidFill>
                <a:latin typeface="Cambria" pitchFamily="18" charset="0"/>
              </a:rPr>
              <a:t>Teori</a:t>
            </a:r>
            <a:r>
              <a:rPr lang="en-US" sz="2000" b="1" dirty="0" smtClean="0">
                <a:solidFill>
                  <a:schemeClr val="tx1"/>
                </a:solidFill>
                <a:latin typeface="Cambria" pitchFamily="18" charset="0"/>
              </a:rPr>
              <a:t> </a:t>
            </a:r>
            <a:r>
              <a:rPr lang="en-US" sz="2000" b="1" dirty="0" err="1" smtClean="0">
                <a:solidFill>
                  <a:schemeClr val="tx1"/>
                </a:solidFill>
                <a:latin typeface="Cambria" pitchFamily="18" charset="0"/>
              </a:rPr>
              <a:t>Kongruens</a:t>
            </a:r>
            <a:r>
              <a:rPr lang="en-US" sz="2000" b="1" dirty="0" smtClean="0">
                <a:solidFill>
                  <a:schemeClr val="tx1"/>
                </a:solidFill>
                <a:latin typeface="Cambria" pitchFamily="18" charset="0"/>
              </a:rPr>
              <a:t> (Roger)</a:t>
            </a:r>
            <a:br>
              <a:rPr lang="en-US" sz="2000" b="1" dirty="0" smtClean="0">
                <a:solidFill>
                  <a:schemeClr val="tx1"/>
                </a:solidFill>
                <a:latin typeface="Cambria" pitchFamily="18" charset="0"/>
              </a:rPr>
            </a:br>
            <a:r>
              <a:rPr lang="en-US" sz="2000" dirty="0" err="1" smtClean="0">
                <a:solidFill>
                  <a:schemeClr val="tx1"/>
                </a:solidFill>
                <a:latin typeface="Cambria" pitchFamily="18" charset="0"/>
              </a:rPr>
              <a:t>Teori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ini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menggunakan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pendekatan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Fenomenologis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suatu</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totalitas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pengalaman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seseorang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tepatnya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alam</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diri</a:t>
            </a:r>
            <a:r>
              <a:rPr lang="en-US" sz="2000" dirty="0" smtClean="0">
                <a:solidFill>
                  <a:schemeClr val="tx1"/>
                </a:solidFill>
                <a:latin typeface="Cambria" pitchFamily="18" charset="0"/>
              </a:rPr>
              <a:t> orang yang </a:t>
            </a:r>
            <a:r>
              <a:rPr lang="en-US" sz="2000" dirty="0" err="1" smtClean="0">
                <a:solidFill>
                  <a:schemeClr val="tx1"/>
                </a:solidFill>
                <a:latin typeface="Cambria" pitchFamily="18" charset="0"/>
              </a:rPr>
              <a:t>bersangkutan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organisme</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seseorang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tidak</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akan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pernah</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mengalami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pengalaman</a:t>
            </a:r>
            <a:r>
              <a:rPr lang="en-US" sz="2000" dirty="0" smtClean="0">
                <a:solidFill>
                  <a:schemeClr val="tx1"/>
                </a:solidFill>
                <a:latin typeface="Cambria" pitchFamily="18" charset="0"/>
              </a:rPr>
              <a:t> orang lain </a:t>
            </a:r>
            <a:r>
              <a:rPr lang="en-US" sz="2000" dirty="0" err="1" smtClean="0">
                <a:solidFill>
                  <a:schemeClr val="tx1"/>
                </a:solidFill>
                <a:latin typeface="Cambria" pitchFamily="18" charset="0"/>
              </a:rPr>
              <a:t>karena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sifatnya</a:t>
            </a:r>
            <a:r>
              <a:rPr lang="en-US" sz="2000" dirty="0" smtClean="0">
                <a:solidFill>
                  <a:schemeClr val="tx1"/>
                </a:solidFill>
                <a:latin typeface="Cambria" pitchFamily="18" charset="0"/>
              </a:rPr>
              <a:t> internal, </a:t>
            </a:r>
            <a:r>
              <a:rPr lang="en-US" sz="2000" dirty="0" err="1" smtClean="0">
                <a:solidFill>
                  <a:schemeClr val="tx1"/>
                </a:solidFill>
                <a:latin typeface="Cambria" pitchFamily="18" charset="0"/>
              </a:rPr>
              <a:t>dan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realitas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seperti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itu</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hanya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dapat</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dimengerti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diraskan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oleh</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individu</a:t>
            </a:r>
            <a:r>
              <a:rPr lang="en-US" sz="2000" dirty="0" smtClean="0">
                <a:solidFill>
                  <a:schemeClr val="tx1"/>
                </a:solidFill>
                <a:latin typeface="Cambria" pitchFamily="18" charset="0"/>
              </a:rPr>
              <a:t> yang </a:t>
            </a:r>
            <a:r>
              <a:rPr lang="en-US" sz="2000" dirty="0" err="1" smtClean="0">
                <a:solidFill>
                  <a:schemeClr val="tx1"/>
                </a:solidFill>
                <a:latin typeface="Cambria" pitchFamily="18" charset="0"/>
              </a:rPr>
              <a:t>bersangkutan</a:t>
            </a:r>
            <a:r>
              <a:rPr lang="en-US" sz="2000" dirty="0" smtClean="0">
                <a:solidFill>
                  <a:schemeClr val="tx1"/>
                </a:solidFill>
                <a:latin typeface="Cambria" pitchFamily="18" charset="0"/>
              </a:rPr>
              <a:t>.</a:t>
            </a:r>
            <a:br>
              <a:rPr lang="en-US" sz="2000" dirty="0" smtClean="0">
                <a:solidFill>
                  <a:schemeClr val="tx1"/>
                </a:solidFill>
                <a:latin typeface="Cambria" pitchFamily="18" charset="0"/>
              </a:rPr>
            </a:br>
            <a:r>
              <a:rPr lang="en-US" sz="2000" dirty="0" err="1" smtClean="0">
                <a:solidFill>
                  <a:schemeClr val="tx1"/>
                </a:solidFill>
                <a:latin typeface="Cambria" pitchFamily="18" charset="0"/>
              </a:rPr>
              <a:t>Kunci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konsep</a:t>
            </a:r>
            <a:r>
              <a:rPr lang="en-US" sz="2000" dirty="0" smtClean="0">
                <a:solidFill>
                  <a:schemeClr val="tx1"/>
                </a:solidFill>
                <a:latin typeface="Cambria" pitchFamily="18" charset="0"/>
              </a:rPr>
              <a:t> Roger </a:t>
            </a:r>
            <a:r>
              <a:rPr lang="en-US" sz="2000" dirty="0" err="1" smtClean="0">
                <a:solidFill>
                  <a:schemeClr val="tx1"/>
                </a:solidFill>
                <a:latin typeface="Cambria" pitchFamily="18" charset="0"/>
              </a:rPr>
              <a:t>ialah</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kongruens</a:t>
            </a:r>
            <a:r>
              <a:rPr lang="en-US" sz="2000" dirty="0" smtClean="0">
                <a:solidFill>
                  <a:schemeClr val="tx1"/>
                </a:solidFill>
                <a:latin typeface="Cambria" pitchFamily="18" charset="0"/>
              </a:rPr>
              <a:t>/</a:t>
            </a:r>
            <a:r>
              <a:rPr lang="en-US" sz="2000" dirty="0" err="1" smtClean="0">
                <a:solidFill>
                  <a:schemeClr val="tx1"/>
                </a:solidFill>
                <a:latin typeface="Cambria" pitchFamily="18" charset="0"/>
              </a:rPr>
              <a:t>keserasian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yaitu</a:t>
            </a: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b="1" dirty="0" smtClean="0">
                <a:solidFill>
                  <a:schemeClr val="tx1"/>
                </a:solidFill>
                <a:latin typeface="Cambria" pitchFamily="18" charset="0"/>
              </a:rPr>
              <a:t>c) </a:t>
            </a:r>
            <a:r>
              <a:rPr lang="en-US" sz="2000" b="1" dirty="0" err="1" smtClean="0">
                <a:solidFill>
                  <a:schemeClr val="tx1"/>
                </a:solidFill>
                <a:latin typeface="Cambria" pitchFamily="18" charset="0"/>
              </a:rPr>
              <a:t>Teori</a:t>
            </a:r>
            <a:r>
              <a:rPr lang="en-US" sz="2000" b="1" dirty="0" smtClean="0">
                <a:solidFill>
                  <a:schemeClr val="tx1"/>
                </a:solidFill>
                <a:latin typeface="Cambria" pitchFamily="18" charset="0"/>
              </a:rPr>
              <a:t> </a:t>
            </a:r>
            <a:r>
              <a:rPr lang="en-US" sz="2000" b="1" dirty="0" err="1" smtClean="0">
                <a:solidFill>
                  <a:schemeClr val="tx1"/>
                </a:solidFill>
                <a:latin typeface="Cambria" pitchFamily="18" charset="0"/>
              </a:rPr>
              <a:t>Pengungkapan</a:t>
            </a:r>
            <a:r>
              <a:rPr lang="en-US" sz="2000" b="1" dirty="0" smtClean="0">
                <a:solidFill>
                  <a:schemeClr val="tx1"/>
                </a:solidFill>
                <a:latin typeface="Cambria" pitchFamily="18" charset="0"/>
              </a:rPr>
              <a:t> </a:t>
            </a:r>
            <a:r>
              <a:rPr lang="en-US" sz="2000" b="1" dirty="0" err="1" smtClean="0">
                <a:solidFill>
                  <a:schemeClr val="tx1"/>
                </a:solidFill>
                <a:latin typeface="Cambria" pitchFamily="18" charset="0"/>
              </a:rPr>
              <a:t>Diri</a:t>
            </a:r>
            <a:r>
              <a:rPr lang="en-US" sz="2000" b="1" dirty="0" smtClean="0">
                <a:solidFill>
                  <a:schemeClr val="tx1"/>
                </a:solidFill>
                <a:latin typeface="Cambria" pitchFamily="18" charset="0"/>
              </a:rPr>
              <a:t> (Sidney </a:t>
            </a:r>
            <a:r>
              <a:rPr lang="en-US" sz="2000" b="1" dirty="0" err="1" smtClean="0">
                <a:solidFill>
                  <a:schemeClr val="tx1"/>
                </a:solidFill>
                <a:latin typeface="Cambria" pitchFamily="18" charset="0"/>
              </a:rPr>
              <a:t>Jourard</a:t>
            </a:r>
            <a:r>
              <a:rPr lang="en-US" sz="2000" b="1" dirty="0" smtClean="0">
                <a:solidFill>
                  <a:schemeClr val="tx1"/>
                </a:solidFill>
                <a:latin typeface="Cambria" pitchFamily="18" charset="0"/>
              </a:rPr>
              <a:t>)</a:t>
            </a: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dirty="0" err="1" smtClean="0">
                <a:solidFill>
                  <a:schemeClr val="tx1"/>
                </a:solidFill>
                <a:latin typeface="Cambria" pitchFamily="18" charset="0"/>
              </a:rPr>
              <a:t>Menganjurkan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pentingnya</a:t>
            </a:r>
            <a:r>
              <a:rPr lang="en-US" sz="2000" dirty="0" smtClean="0">
                <a:solidFill>
                  <a:schemeClr val="tx1"/>
                </a:solidFill>
                <a:latin typeface="Cambria" pitchFamily="18" charset="0"/>
              </a:rPr>
              <a:t> </a:t>
            </a:r>
            <a:r>
              <a:rPr lang="en-US" sz="2000" i="1" dirty="0" err="1" smtClean="0">
                <a:solidFill>
                  <a:schemeClr val="tx1"/>
                </a:solidFill>
                <a:latin typeface="Cambria" pitchFamily="18" charset="0"/>
              </a:rPr>
              <a:t>keterbukaan</a:t>
            </a:r>
            <a:r>
              <a:rPr lang="en-US" sz="2000" i="1" dirty="0" smtClean="0">
                <a:solidFill>
                  <a:schemeClr val="tx1"/>
                </a:solidFill>
                <a:latin typeface="Cambria" pitchFamily="18" charset="0"/>
              </a:rPr>
              <a:t>  </a:t>
            </a:r>
            <a:r>
              <a:rPr lang="en-US" sz="2000" dirty="0" err="1" smtClean="0">
                <a:solidFill>
                  <a:schemeClr val="tx1"/>
                </a:solidFill>
                <a:latin typeface="Cambria" pitchFamily="18" charset="0"/>
              </a:rPr>
              <a:t>sehingga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diri</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kita</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ibarat</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kertas</a:t>
            </a:r>
            <a:r>
              <a:rPr lang="en-US" sz="2000" dirty="0" smtClean="0">
                <a:solidFill>
                  <a:schemeClr val="tx1"/>
                </a:solidFill>
                <a:latin typeface="Cambria" pitchFamily="18" charset="0"/>
              </a:rPr>
              <a:t> yang </a:t>
            </a:r>
            <a:r>
              <a:rPr lang="en-US" sz="2000" dirty="0" err="1" smtClean="0">
                <a:solidFill>
                  <a:schemeClr val="tx1"/>
                </a:solidFill>
                <a:latin typeface="Cambria" pitchFamily="18" charset="0"/>
              </a:rPr>
              <a:t>tembus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pandang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transparan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sedang</a:t>
            </a:r>
            <a:r>
              <a:rPr lang="en-US" sz="2000" dirty="0" smtClean="0">
                <a:solidFill>
                  <a:schemeClr val="tx1"/>
                </a:solidFill>
                <a:latin typeface="Cambria" pitchFamily="18" charset="0"/>
              </a:rPr>
              <a:t> </a:t>
            </a:r>
            <a:r>
              <a:rPr lang="en-US" sz="2000" i="1" dirty="0" err="1" smtClean="0">
                <a:solidFill>
                  <a:schemeClr val="tx1"/>
                </a:solidFill>
                <a:latin typeface="Cambria" pitchFamily="18" charset="0"/>
              </a:rPr>
              <a:t>ketertutupan</a:t>
            </a:r>
            <a:r>
              <a:rPr lang="en-US" sz="2000" i="1" dirty="0" smtClean="0">
                <a:solidFill>
                  <a:schemeClr val="tx1"/>
                </a:solidFill>
                <a:latin typeface="Cambria" pitchFamily="18" charset="0"/>
              </a:rPr>
              <a:t>  </a:t>
            </a:r>
            <a:r>
              <a:rPr lang="en-US" sz="2000" dirty="0" err="1" smtClean="0">
                <a:solidFill>
                  <a:schemeClr val="tx1"/>
                </a:solidFill>
                <a:latin typeface="Cambria" pitchFamily="18" charset="0"/>
              </a:rPr>
              <a:t>merupakan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penyakit</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kesehatan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yg</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harus</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dilawan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dengan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keterbukaan</a:t>
            </a:r>
            <a:r>
              <a:rPr lang="en-US" sz="2000" dirty="0" smtClean="0">
                <a:solidFill>
                  <a:schemeClr val="tx1"/>
                </a:solidFill>
                <a:latin typeface="Cambria" pitchFamily="18" charset="0"/>
              </a:rPr>
              <a:t> </a:t>
            </a:r>
            <a:r>
              <a:rPr lang="en-US" sz="2000" dirty="0" err="1" smtClean="0">
                <a:solidFill>
                  <a:schemeClr val="tx1"/>
                </a:solidFill>
                <a:latin typeface="Cambria" pitchFamily="18" charset="0"/>
              </a:rPr>
              <a:t>diri</a:t>
            </a:r>
            <a:r>
              <a:rPr lang="en-US" sz="2000" dirty="0" smtClean="0">
                <a:solidFill>
                  <a:schemeClr val="tx1"/>
                </a:solidFill>
                <a:latin typeface="Cambria" pitchFamily="18" charset="0"/>
              </a:rPr>
              <a:t>.</a:t>
            </a:r>
            <a:br>
              <a:rPr lang="en-US" sz="2000" dirty="0" smtClean="0">
                <a:solidFill>
                  <a:schemeClr val="tx1"/>
                </a:solidFill>
                <a:latin typeface="Cambria" pitchFamily="18" charset="0"/>
              </a:rPr>
            </a:br>
            <a:r>
              <a:rPr lang="en-US" sz="2000" dirty="0" smtClean="0">
                <a:solidFill>
                  <a:schemeClr val="tx1"/>
                </a:solidFill>
                <a:latin typeface="Cambria" pitchFamily="18" charset="0"/>
              </a:rPr>
              <a:t/>
            </a:r>
            <a:br>
              <a:rPr lang="en-US" sz="2000" dirty="0" smtClean="0">
                <a:solidFill>
                  <a:schemeClr val="tx1"/>
                </a:solidFill>
                <a:latin typeface="Cambria" pitchFamily="18" charset="0"/>
              </a:rPr>
            </a:br>
            <a:r>
              <a:rPr lang="en-US" sz="2000" b="1" dirty="0" smtClean="0">
                <a:solidFill>
                  <a:schemeClr val="tx1"/>
                </a:solidFill>
                <a:latin typeface="Cambria" pitchFamily="18" charset="0"/>
              </a:rPr>
              <a:t>d) </a:t>
            </a:r>
            <a:r>
              <a:rPr lang="en-US" sz="2000" b="1" dirty="0" err="1">
                <a:solidFill>
                  <a:schemeClr val="tx1"/>
                </a:solidFill>
                <a:latin typeface="Cambria" pitchFamily="18" charset="0"/>
              </a:rPr>
              <a:t>Teori</a:t>
            </a:r>
            <a:r>
              <a:rPr lang="en-US" sz="2000" b="1" dirty="0">
                <a:solidFill>
                  <a:schemeClr val="tx1"/>
                </a:solidFill>
                <a:latin typeface="Cambria" pitchFamily="18" charset="0"/>
              </a:rPr>
              <a:t> </a:t>
            </a:r>
            <a:r>
              <a:rPr lang="en-US" sz="2000" b="1" dirty="0" err="1">
                <a:solidFill>
                  <a:schemeClr val="tx1"/>
                </a:solidFill>
                <a:latin typeface="Cambria" pitchFamily="18" charset="0"/>
              </a:rPr>
              <a:t>Analisis</a:t>
            </a:r>
            <a:r>
              <a:rPr lang="en-US" sz="2000" b="1" dirty="0">
                <a:solidFill>
                  <a:schemeClr val="tx1"/>
                </a:solidFill>
                <a:latin typeface="Cambria" pitchFamily="18" charset="0"/>
              </a:rPr>
              <a:t> </a:t>
            </a:r>
            <a:r>
              <a:rPr lang="en-US" sz="2000" b="1" dirty="0" err="1">
                <a:solidFill>
                  <a:schemeClr val="tx1"/>
                </a:solidFill>
                <a:latin typeface="Cambria" pitchFamily="18" charset="0"/>
              </a:rPr>
              <a:t>Transaksional</a:t>
            </a:r>
            <a:r>
              <a:rPr lang="en-US" sz="2000" b="1" dirty="0">
                <a:solidFill>
                  <a:schemeClr val="tx1"/>
                </a:solidFill>
                <a:latin typeface="Cambria" pitchFamily="18" charset="0"/>
              </a:rPr>
              <a:t> (Eric Berne)</a:t>
            </a:r>
            <a:r>
              <a:rPr lang="en-US" sz="2000" dirty="0">
                <a:solidFill>
                  <a:schemeClr val="tx1"/>
                </a:solidFill>
                <a:latin typeface="Cambria" pitchFamily="18" charset="0"/>
              </a:rPr>
              <a:t/>
            </a:r>
            <a:br>
              <a:rPr lang="en-US" sz="2000" dirty="0">
                <a:solidFill>
                  <a:schemeClr val="tx1"/>
                </a:solidFill>
                <a:latin typeface="Cambria" pitchFamily="18" charset="0"/>
              </a:rPr>
            </a:br>
            <a:r>
              <a:rPr lang="en-US" sz="2000" dirty="0" err="1" smtClean="0">
                <a:solidFill>
                  <a:schemeClr val="tx1"/>
                </a:solidFill>
                <a:latin typeface="Cambria" pitchFamily="18" charset="0"/>
              </a:rPr>
              <a:t>Merupakan</a:t>
            </a:r>
            <a:r>
              <a:rPr lang="en-US" sz="2000" dirty="0" smtClean="0">
                <a:solidFill>
                  <a:schemeClr val="tx1"/>
                </a:solidFill>
                <a:latin typeface="Cambria" pitchFamily="18" charset="0"/>
              </a:rPr>
              <a:t> </a:t>
            </a:r>
            <a:r>
              <a:rPr lang="en-US" sz="2000" dirty="0">
                <a:solidFill>
                  <a:schemeClr val="tx1"/>
                </a:solidFill>
                <a:latin typeface="Cambria" pitchFamily="18" charset="0"/>
              </a:rPr>
              <a:t>proses </a:t>
            </a:r>
            <a:r>
              <a:rPr lang="en-US" sz="2000" dirty="0" err="1">
                <a:solidFill>
                  <a:schemeClr val="tx1"/>
                </a:solidFill>
                <a:latin typeface="Cambria" pitchFamily="18" charset="0"/>
              </a:rPr>
              <a:t>pertukaran</a:t>
            </a:r>
            <a:r>
              <a:rPr lang="en-US" sz="2000" dirty="0">
                <a:solidFill>
                  <a:schemeClr val="tx1"/>
                </a:solidFill>
                <a:latin typeface="Cambria" pitchFamily="18" charset="0"/>
              </a:rPr>
              <a:t> </a:t>
            </a:r>
            <a:r>
              <a:rPr lang="en-US" sz="2000" dirty="0" err="1">
                <a:solidFill>
                  <a:schemeClr val="tx1"/>
                </a:solidFill>
                <a:latin typeface="Cambria" pitchFamily="18" charset="0"/>
              </a:rPr>
              <a:t>pesan-pesan</a:t>
            </a:r>
            <a:r>
              <a:rPr lang="en-US" sz="2000" dirty="0">
                <a:solidFill>
                  <a:schemeClr val="tx1"/>
                </a:solidFill>
                <a:latin typeface="Cambria" pitchFamily="18" charset="0"/>
              </a:rPr>
              <a:t> verbal </a:t>
            </a:r>
            <a:r>
              <a:rPr lang="en-US" sz="2000" dirty="0" err="1">
                <a:solidFill>
                  <a:schemeClr val="tx1"/>
                </a:solidFill>
                <a:latin typeface="Cambria" pitchFamily="18" charset="0"/>
              </a:rPr>
              <a:t>maupun</a:t>
            </a:r>
            <a:r>
              <a:rPr lang="en-US" sz="2000" dirty="0">
                <a:solidFill>
                  <a:schemeClr val="tx1"/>
                </a:solidFill>
                <a:latin typeface="Cambria" pitchFamily="18" charset="0"/>
              </a:rPr>
              <a:t> non verbal </a:t>
            </a:r>
            <a:r>
              <a:rPr lang="en-US" sz="2000" dirty="0" err="1">
                <a:solidFill>
                  <a:schemeClr val="tx1"/>
                </a:solidFill>
                <a:latin typeface="Cambria" pitchFamily="18" charset="0"/>
              </a:rPr>
              <a:t>dalam</a:t>
            </a:r>
            <a:r>
              <a:rPr lang="en-US" sz="2000" dirty="0">
                <a:solidFill>
                  <a:schemeClr val="tx1"/>
                </a:solidFill>
                <a:latin typeface="Cambria" pitchFamily="18" charset="0"/>
              </a:rPr>
              <a:t> </a:t>
            </a:r>
            <a:r>
              <a:rPr lang="en-US" sz="2000" dirty="0" err="1">
                <a:solidFill>
                  <a:schemeClr val="tx1"/>
                </a:solidFill>
                <a:latin typeface="Cambria" pitchFamily="18" charset="0"/>
              </a:rPr>
              <a:t>suatu</a:t>
            </a:r>
            <a:r>
              <a:rPr lang="en-US" sz="2000" dirty="0">
                <a:solidFill>
                  <a:schemeClr val="tx1"/>
                </a:solidFill>
                <a:latin typeface="Cambria" pitchFamily="18" charset="0"/>
              </a:rPr>
              <a:t> </a:t>
            </a:r>
            <a:r>
              <a:rPr lang="en-US" sz="2000" dirty="0" err="1">
                <a:solidFill>
                  <a:schemeClr val="tx1"/>
                </a:solidFill>
                <a:latin typeface="Cambria" pitchFamily="18" charset="0"/>
              </a:rPr>
              <a:t>hubungan</a:t>
            </a:r>
            <a:r>
              <a:rPr lang="en-US" sz="2000" dirty="0">
                <a:solidFill>
                  <a:schemeClr val="tx1"/>
                </a:solidFill>
                <a:latin typeface="Cambria" pitchFamily="18" charset="0"/>
              </a:rPr>
              <a:t>  (</a:t>
            </a:r>
            <a:r>
              <a:rPr lang="en-US" sz="2000" dirty="0" err="1">
                <a:solidFill>
                  <a:schemeClr val="tx1"/>
                </a:solidFill>
                <a:latin typeface="Cambria" pitchFamily="18" charset="0"/>
              </a:rPr>
              <a:t>komunikasi</a:t>
            </a:r>
            <a:r>
              <a:rPr lang="en-US" sz="2000" dirty="0">
                <a:solidFill>
                  <a:schemeClr val="tx1"/>
                </a:solidFill>
                <a:latin typeface="Cambria" pitchFamily="18" charset="0"/>
              </a:rPr>
              <a:t>)</a:t>
            </a:r>
            <a:br>
              <a:rPr lang="en-US" sz="2000" dirty="0">
                <a:solidFill>
                  <a:schemeClr val="tx1"/>
                </a:solidFill>
                <a:latin typeface="Cambria" pitchFamily="18" charset="0"/>
              </a:rPr>
            </a:br>
            <a:r>
              <a:rPr lang="en-US" sz="2000" dirty="0">
                <a:solidFill>
                  <a:schemeClr val="tx1"/>
                </a:solidFill>
                <a:latin typeface="Cambria" pitchFamily="18" charset="0"/>
              </a:rPr>
              <a:t>Ada 3 </a:t>
            </a:r>
            <a:r>
              <a:rPr lang="en-US" sz="2000" dirty="0" err="1">
                <a:solidFill>
                  <a:schemeClr val="tx1"/>
                </a:solidFill>
                <a:latin typeface="Cambria" pitchFamily="18" charset="0"/>
              </a:rPr>
              <a:t>jenis</a:t>
            </a:r>
            <a:r>
              <a:rPr lang="en-US" sz="2000" dirty="0">
                <a:solidFill>
                  <a:schemeClr val="tx1"/>
                </a:solidFill>
                <a:latin typeface="Cambria" pitchFamily="18" charset="0"/>
              </a:rPr>
              <a:t> </a:t>
            </a:r>
            <a:r>
              <a:rPr lang="en-US" sz="2000" dirty="0" err="1">
                <a:solidFill>
                  <a:schemeClr val="tx1"/>
                </a:solidFill>
                <a:latin typeface="Cambria" pitchFamily="18" charset="0"/>
              </a:rPr>
              <a:t>transaksi</a:t>
            </a:r>
            <a:r>
              <a:rPr lang="en-US" sz="2000" dirty="0">
                <a:solidFill>
                  <a:schemeClr val="tx1"/>
                </a:solidFill>
                <a:latin typeface="Cambria" pitchFamily="18" charset="0"/>
              </a:rPr>
              <a:t>, </a:t>
            </a:r>
            <a:r>
              <a:rPr lang="en-US" sz="2000" dirty="0" err="1">
                <a:solidFill>
                  <a:schemeClr val="tx1"/>
                </a:solidFill>
                <a:latin typeface="Cambria" pitchFamily="18" charset="0"/>
              </a:rPr>
              <a:t>yakni</a:t>
            </a:r>
            <a:r>
              <a:rPr lang="en-US" sz="2000" dirty="0">
                <a:solidFill>
                  <a:schemeClr val="tx1"/>
                </a:solidFill>
                <a:latin typeface="Cambria" pitchFamily="18" charset="0"/>
              </a:rPr>
              <a:t/>
            </a:r>
            <a:br>
              <a:rPr lang="en-US" sz="2000" dirty="0">
                <a:solidFill>
                  <a:schemeClr val="tx1"/>
                </a:solidFill>
                <a:latin typeface="Cambria" pitchFamily="18" charset="0"/>
              </a:rPr>
            </a:br>
            <a:r>
              <a:rPr lang="en-US" sz="2000" b="1" dirty="0">
                <a:solidFill>
                  <a:schemeClr val="tx1"/>
                </a:solidFill>
                <a:latin typeface="Cambria" pitchFamily="18" charset="0"/>
              </a:rPr>
              <a:t>1) </a:t>
            </a:r>
            <a:r>
              <a:rPr lang="en-US" sz="2000" b="1" dirty="0" err="1">
                <a:solidFill>
                  <a:schemeClr val="tx1"/>
                </a:solidFill>
                <a:latin typeface="Cambria" pitchFamily="18" charset="0"/>
              </a:rPr>
              <a:t>Transaksi</a:t>
            </a:r>
            <a:r>
              <a:rPr lang="en-US" sz="2000" b="1" dirty="0">
                <a:solidFill>
                  <a:schemeClr val="tx1"/>
                </a:solidFill>
                <a:latin typeface="Cambria" pitchFamily="18" charset="0"/>
              </a:rPr>
              <a:t> </a:t>
            </a:r>
            <a:r>
              <a:rPr lang="en-US" sz="2000" b="1" dirty="0" err="1">
                <a:solidFill>
                  <a:schemeClr val="tx1"/>
                </a:solidFill>
                <a:latin typeface="Cambria" pitchFamily="18" charset="0"/>
              </a:rPr>
              <a:t>Komplementer</a:t>
            </a:r>
            <a:r>
              <a:rPr lang="en-US" sz="2000" b="1" dirty="0">
                <a:solidFill>
                  <a:schemeClr val="tx1"/>
                </a:solidFill>
                <a:latin typeface="Cambria" pitchFamily="18" charset="0"/>
              </a:rPr>
              <a:t> (paling ideal)</a:t>
            </a:r>
            <a:br>
              <a:rPr lang="en-US" sz="2000" b="1" dirty="0">
                <a:solidFill>
                  <a:schemeClr val="tx1"/>
                </a:solidFill>
                <a:latin typeface="Cambria" pitchFamily="18" charset="0"/>
              </a:rPr>
            </a:br>
            <a:r>
              <a:rPr lang="en-US" sz="2000" b="1" dirty="0">
                <a:solidFill>
                  <a:schemeClr val="tx1"/>
                </a:solidFill>
                <a:latin typeface="Cambria" pitchFamily="18" charset="0"/>
              </a:rPr>
              <a:t>2) </a:t>
            </a:r>
            <a:r>
              <a:rPr lang="en-US" sz="2000" b="1" dirty="0" err="1">
                <a:solidFill>
                  <a:schemeClr val="tx1"/>
                </a:solidFill>
                <a:latin typeface="Cambria" pitchFamily="18" charset="0"/>
              </a:rPr>
              <a:t>Transaksi</a:t>
            </a:r>
            <a:r>
              <a:rPr lang="en-US" sz="2000" b="1" dirty="0">
                <a:solidFill>
                  <a:schemeClr val="tx1"/>
                </a:solidFill>
                <a:latin typeface="Cambria" pitchFamily="18" charset="0"/>
              </a:rPr>
              <a:t> </a:t>
            </a:r>
            <a:r>
              <a:rPr lang="en-US" sz="2000" b="1" dirty="0" err="1">
                <a:solidFill>
                  <a:schemeClr val="tx1"/>
                </a:solidFill>
                <a:latin typeface="Cambria" pitchFamily="18" charset="0"/>
              </a:rPr>
              <a:t>Silang</a:t>
            </a:r>
            <a:r>
              <a:rPr lang="en-US" sz="2000" b="1" dirty="0">
                <a:solidFill>
                  <a:schemeClr val="tx1"/>
                </a:solidFill>
                <a:latin typeface="Cambria" pitchFamily="18" charset="0"/>
              </a:rPr>
              <a:t/>
            </a:r>
            <a:br>
              <a:rPr lang="en-US" sz="2000" b="1" dirty="0">
                <a:solidFill>
                  <a:schemeClr val="tx1"/>
                </a:solidFill>
                <a:latin typeface="Cambria" pitchFamily="18" charset="0"/>
              </a:rPr>
            </a:br>
            <a:r>
              <a:rPr lang="en-US" sz="2000" b="1" dirty="0">
                <a:solidFill>
                  <a:schemeClr val="tx1"/>
                </a:solidFill>
                <a:latin typeface="Cambria" pitchFamily="18" charset="0"/>
              </a:rPr>
              <a:t>3) </a:t>
            </a:r>
            <a:r>
              <a:rPr lang="en-US" sz="2000" b="1" dirty="0" err="1">
                <a:solidFill>
                  <a:schemeClr val="tx1"/>
                </a:solidFill>
                <a:latin typeface="Cambria" pitchFamily="18" charset="0"/>
              </a:rPr>
              <a:t>Transaksi</a:t>
            </a:r>
            <a:r>
              <a:rPr lang="en-US" sz="2000" b="1" dirty="0">
                <a:solidFill>
                  <a:schemeClr val="tx1"/>
                </a:solidFill>
                <a:latin typeface="Cambria" pitchFamily="18" charset="0"/>
              </a:rPr>
              <a:t> </a:t>
            </a:r>
            <a:r>
              <a:rPr lang="en-US" sz="2000" b="1" dirty="0" err="1" smtClean="0">
                <a:solidFill>
                  <a:schemeClr val="tx1"/>
                </a:solidFill>
                <a:latin typeface="Cambria" pitchFamily="18" charset="0"/>
              </a:rPr>
              <a:t>Tersembunyi</a:t>
            </a:r>
            <a:r>
              <a:rPr lang="en-US" sz="2000" b="1" dirty="0" smtClean="0">
                <a:solidFill>
                  <a:schemeClr val="tx1"/>
                </a:solidFill>
                <a:latin typeface="Cambria" pitchFamily="18" charset="0"/>
              </a:rPr>
              <a:t/>
            </a:r>
            <a:br>
              <a:rPr lang="en-US" sz="2000" b="1" dirty="0" smtClean="0">
                <a:solidFill>
                  <a:schemeClr val="tx1"/>
                </a:solidFill>
                <a:latin typeface="Cambria" pitchFamily="18" charset="0"/>
              </a:rPr>
            </a:br>
            <a:endParaRPr lang="en-US" sz="2000" dirty="0">
              <a:solidFill>
                <a:schemeClr val="tx1"/>
              </a:solidFill>
              <a:latin typeface="Cambria" pitchFamily="18" charset="0"/>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458200" cy="5943600"/>
          </a:xfrm>
        </p:spPr>
        <p:txBody>
          <a:bodyPr>
            <a:normAutofit/>
          </a:bodyPr>
          <a:lstStyle/>
          <a:p>
            <a:r>
              <a:rPr lang="en-US" sz="2200" b="1" dirty="0" smtClean="0">
                <a:solidFill>
                  <a:schemeClr val="tx1"/>
                </a:solidFill>
                <a:latin typeface="Cambria" pitchFamily="18" charset="0"/>
              </a:rPr>
              <a:t>5. </a:t>
            </a:r>
            <a:r>
              <a:rPr lang="en-US" sz="2200" b="1" dirty="0" err="1" smtClean="0">
                <a:solidFill>
                  <a:schemeClr val="tx1"/>
                </a:solidFill>
                <a:latin typeface="Cambria" pitchFamily="18" charset="0"/>
              </a:rPr>
              <a:t>Teori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Persepsi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Antarpribadi</a:t>
            </a:r>
            <a:r>
              <a:rPr lang="en-US" sz="2200" b="1" dirty="0" smtClean="0">
                <a:solidFill>
                  <a:schemeClr val="tx1"/>
                </a:solidFill>
                <a:latin typeface="Cambria" pitchFamily="18" charset="0"/>
              </a:rPr>
              <a:t/>
            </a:r>
            <a:br>
              <a:rPr lang="en-US" sz="2200" b="1" dirty="0" smtClean="0">
                <a:solidFill>
                  <a:schemeClr val="tx1"/>
                </a:solidFill>
                <a:latin typeface="Cambria" pitchFamily="18" charset="0"/>
              </a:rPr>
            </a:br>
            <a:r>
              <a:rPr lang="en-US" sz="2200" b="1" dirty="0" smtClean="0">
                <a:solidFill>
                  <a:schemeClr val="tx1"/>
                </a:solidFill>
                <a:latin typeface="Cambria" pitchFamily="18" charset="0"/>
              </a:rPr>
              <a:t>a) </a:t>
            </a:r>
            <a:r>
              <a:rPr lang="en-US" sz="2200" b="1" dirty="0" err="1" smtClean="0">
                <a:solidFill>
                  <a:schemeClr val="tx1"/>
                </a:solidFill>
                <a:latin typeface="Cambria" pitchFamily="18" charset="0"/>
              </a:rPr>
              <a:t>Teori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Persepsi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Antarpribadi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Heider</a:t>
            </a:r>
            <a:r>
              <a:rPr lang="en-US" sz="2200" b="1" dirty="0" smtClean="0">
                <a:solidFill>
                  <a:schemeClr val="tx1"/>
                </a:solidFill>
                <a:latin typeface="Cambria" pitchFamily="18" charset="0"/>
              </a:rPr>
              <a:t>)</a:t>
            </a:r>
            <a:br>
              <a:rPr lang="en-US" sz="2200" b="1" dirty="0" smtClean="0">
                <a:solidFill>
                  <a:schemeClr val="tx1"/>
                </a:solidFill>
                <a:latin typeface="Cambria" pitchFamily="18" charset="0"/>
              </a:rPr>
            </a:br>
            <a:r>
              <a:rPr lang="en-US" sz="2200" dirty="0" err="1" smtClean="0">
                <a:solidFill>
                  <a:schemeClr val="tx1"/>
                </a:solidFill>
                <a:latin typeface="Cambria" pitchFamily="18" charset="0"/>
              </a:rPr>
              <a:t>Pengertian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persepsi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yakni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mengacu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pada</a:t>
            </a:r>
            <a:r>
              <a:rPr lang="en-US" sz="2200" dirty="0" smtClean="0">
                <a:solidFill>
                  <a:schemeClr val="tx1"/>
                </a:solidFill>
                <a:latin typeface="Cambria" pitchFamily="18" charset="0"/>
              </a:rPr>
              <a:t> proses yang </a:t>
            </a:r>
            <a:r>
              <a:rPr lang="en-US" sz="2200" dirty="0" err="1" smtClean="0">
                <a:solidFill>
                  <a:schemeClr val="tx1"/>
                </a:solidFill>
                <a:latin typeface="Cambria" pitchFamily="18" charset="0"/>
              </a:rPr>
              <a:t>membuat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seseorang</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menjadi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tahu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berpikir</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menilai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sifat-sifat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kualitas</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keadaan</a:t>
            </a:r>
            <a:r>
              <a:rPr lang="en-US" sz="2200" dirty="0" smtClean="0">
                <a:solidFill>
                  <a:schemeClr val="tx1"/>
                </a:solidFill>
                <a:latin typeface="Cambria" pitchFamily="18" charset="0"/>
              </a:rPr>
              <a:t> internal </a:t>
            </a:r>
            <a:r>
              <a:rPr lang="en-US" sz="2200" dirty="0" err="1" smtClean="0">
                <a:solidFill>
                  <a:schemeClr val="tx1"/>
                </a:solidFill>
                <a:latin typeface="Cambria" pitchFamily="18" charset="0"/>
              </a:rPr>
              <a:t>seseorang</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smtClean="0">
                <a:solidFill>
                  <a:schemeClr val="tx1"/>
                </a:solidFill>
                <a:latin typeface="Cambria" pitchFamily="18" charset="0"/>
              </a:rPr>
              <a:t>Proses yang </a:t>
            </a:r>
            <a:r>
              <a:rPr lang="en-US" sz="2200" dirty="0" err="1" smtClean="0">
                <a:solidFill>
                  <a:schemeClr val="tx1"/>
                </a:solidFill>
                <a:latin typeface="Cambria" pitchFamily="18" charset="0"/>
              </a:rPr>
              <a:t>membuat</a:t>
            </a:r>
            <a:r>
              <a:rPr lang="en-US" sz="2200" dirty="0" smtClean="0">
                <a:solidFill>
                  <a:schemeClr val="tx1"/>
                </a:solidFill>
                <a:latin typeface="Cambria" pitchFamily="18" charset="0"/>
              </a:rPr>
              <a:t> orang </a:t>
            </a:r>
            <a:r>
              <a:rPr lang="en-US" sz="2200" dirty="0" err="1" smtClean="0">
                <a:solidFill>
                  <a:schemeClr val="tx1"/>
                </a:solidFill>
                <a:latin typeface="Cambria" pitchFamily="18" charset="0"/>
              </a:rPr>
              <a:t>menjadi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lebih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tahu</a:t>
            </a:r>
            <a:r>
              <a:rPr lang="en-US" sz="2200" dirty="0" smtClean="0">
                <a:solidFill>
                  <a:schemeClr val="tx1"/>
                </a:solidFill>
                <a:latin typeface="Cambria" pitchFamily="18" charset="0"/>
              </a:rPr>
              <a:t>/</a:t>
            </a:r>
            <a:r>
              <a:rPr lang="en-US" sz="2200" dirty="0" err="1" smtClean="0">
                <a:solidFill>
                  <a:schemeClr val="tx1"/>
                </a:solidFill>
                <a:latin typeface="Cambria" pitchFamily="18" charset="0"/>
              </a:rPr>
              <a:t>mengerti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mereka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sendiri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maupun</a:t>
            </a:r>
            <a:r>
              <a:rPr lang="en-US" sz="2200" dirty="0" smtClean="0">
                <a:solidFill>
                  <a:schemeClr val="tx1"/>
                </a:solidFill>
                <a:latin typeface="Cambria" pitchFamily="18" charset="0"/>
              </a:rPr>
              <a:t> orang lain.</a:t>
            </a:r>
            <a:br>
              <a:rPr lang="en-US" sz="2200" dirty="0" smtClean="0">
                <a:solidFill>
                  <a:schemeClr val="tx1"/>
                </a:solidFill>
                <a:latin typeface="Cambria" pitchFamily="18" charset="0"/>
              </a:rPr>
            </a:br>
            <a:r>
              <a:rPr lang="en-US" sz="2200" b="1" dirty="0" smtClean="0">
                <a:solidFill>
                  <a:schemeClr val="tx1"/>
                </a:solidFill>
                <a:latin typeface="Cambria" pitchFamily="18" charset="0"/>
              </a:rPr>
              <a:t>b) </a:t>
            </a:r>
            <a:r>
              <a:rPr lang="en-US" sz="2200" b="1" dirty="0" err="1" smtClean="0">
                <a:solidFill>
                  <a:schemeClr val="tx1"/>
                </a:solidFill>
                <a:latin typeface="Cambria" pitchFamily="18" charset="0"/>
              </a:rPr>
              <a:t>Teori</a:t>
            </a:r>
            <a:r>
              <a:rPr lang="en-US" sz="2200" b="1" dirty="0" smtClean="0">
                <a:solidFill>
                  <a:schemeClr val="tx1"/>
                </a:solidFill>
                <a:latin typeface="Cambria" pitchFamily="18" charset="0"/>
              </a:rPr>
              <a:t> </a:t>
            </a:r>
            <a:r>
              <a:rPr lang="en-US" sz="2200" b="1" dirty="0" err="1" smtClean="0">
                <a:solidFill>
                  <a:schemeClr val="tx1"/>
                </a:solidFill>
                <a:latin typeface="Cambria" pitchFamily="18" charset="0"/>
              </a:rPr>
              <a:t>Atribusi</a:t>
            </a:r>
            <a:r>
              <a:rPr lang="en-US" sz="2200" b="1" dirty="0" smtClean="0">
                <a:solidFill>
                  <a:schemeClr val="tx1"/>
                </a:solidFill>
                <a:latin typeface="Cambria" pitchFamily="18" charset="0"/>
              </a:rPr>
              <a:t> (Kelley)</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err="1" smtClean="0">
                <a:solidFill>
                  <a:schemeClr val="tx1"/>
                </a:solidFill>
                <a:latin typeface="Cambria" pitchFamily="18" charset="0"/>
              </a:rPr>
              <a:t>Secara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khusus</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berkenaan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dengan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pembahasan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cara-cara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seseorang</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menyimpulkan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sebab-sebab</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suatu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Asumsi</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dasar</a:t>
            </a:r>
            <a:r>
              <a:rPr lang="en-US" sz="2200" dirty="0" smtClean="0">
                <a:solidFill>
                  <a:schemeClr val="tx1"/>
                </a:solidFill>
                <a:latin typeface="Cambria" pitchFamily="18" charset="0"/>
              </a:rPr>
              <a:t>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orang </a:t>
            </a:r>
            <a:r>
              <a:rPr lang="en-US" sz="2200" dirty="0" err="1" smtClean="0">
                <a:solidFill>
                  <a:schemeClr val="tx1"/>
                </a:solidFill>
                <a:latin typeface="Cambria" pitchFamily="18" charset="0"/>
              </a:rPr>
              <a:t>dapat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menentukan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hal-hal</a:t>
            </a:r>
            <a:r>
              <a:rPr lang="en-US" sz="2200" dirty="0" smtClean="0">
                <a:solidFill>
                  <a:schemeClr val="tx1"/>
                </a:solidFill>
                <a:latin typeface="Cambria" pitchFamily="18" charset="0"/>
              </a:rPr>
              <a:t> yang </a:t>
            </a:r>
            <a:r>
              <a:rPr lang="en-US" sz="2200" dirty="0" err="1" smtClean="0">
                <a:solidFill>
                  <a:schemeClr val="tx1"/>
                </a:solidFill>
                <a:latin typeface="Cambria" pitchFamily="18" charset="0"/>
              </a:rPr>
              <a:t>menyebabkan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terjadinya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Setiap</a:t>
            </a:r>
            <a:r>
              <a:rPr lang="en-US" sz="2200" dirty="0" smtClean="0">
                <a:solidFill>
                  <a:schemeClr val="tx1"/>
                </a:solidFill>
                <a:latin typeface="Cambria" pitchFamily="18" charset="0"/>
              </a:rPr>
              <a:t> orang </a:t>
            </a:r>
            <a:r>
              <a:rPr lang="en-US" sz="2200" dirty="0" err="1" smtClean="0">
                <a:solidFill>
                  <a:schemeClr val="tx1"/>
                </a:solidFill>
                <a:latin typeface="Cambria" pitchFamily="18" charset="0"/>
              </a:rPr>
              <a:t>dapat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menentukan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sebab</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suatu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secara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sistematis</a:t>
            </a:r>
            <a:r>
              <a:rPr lang="en-US" sz="2200" dirty="0" smtClean="0">
                <a:solidFill>
                  <a:schemeClr val="tx1"/>
                </a:solidFill>
                <a:latin typeface="Cambria" pitchFamily="18" charset="0"/>
              </a:rPr>
              <a:t>/</a:t>
            </a:r>
            <a:r>
              <a:rPr lang="en-US" sz="2200" dirty="0" err="1" smtClean="0">
                <a:solidFill>
                  <a:schemeClr val="tx1"/>
                </a:solidFill>
                <a:latin typeface="Cambria" pitchFamily="18" charset="0"/>
              </a:rPr>
              <a:t>ilmiah</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membuat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generalisasi</a:t>
            </a:r>
            <a:r>
              <a:rPr lang="en-US" sz="2200" dirty="0" smtClean="0">
                <a:solidFill>
                  <a:schemeClr val="tx1"/>
                </a:solidFill>
                <a:latin typeface="Cambria" pitchFamily="18" charset="0"/>
              </a:rPr>
              <a:t>)</a:t>
            </a:r>
            <a:br>
              <a:rPr lang="en-US" sz="2200" dirty="0" smtClean="0">
                <a:solidFill>
                  <a:schemeClr val="tx1"/>
                </a:solidFill>
                <a:latin typeface="Cambria" pitchFamily="18" charset="0"/>
              </a:rPr>
            </a:b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Sifat-sifat</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suatu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sebab</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perilaku</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berdampak</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terhadap</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seorang</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penerima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terutama</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perasaan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dan</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tingkaj</a:t>
            </a:r>
            <a:r>
              <a:rPr lang="en-US" sz="2200" dirty="0" smtClean="0">
                <a:solidFill>
                  <a:schemeClr val="tx1"/>
                </a:solidFill>
                <a:latin typeface="Cambria" pitchFamily="18" charset="0"/>
              </a:rPr>
              <a:t> </a:t>
            </a:r>
            <a:r>
              <a:rPr lang="en-US" sz="2200" dirty="0" err="1" smtClean="0">
                <a:solidFill>
                  <a:schemeClr val="tx1"/>
                </a:solidFill>
                <a:latin typeface="Cambria" pitchFamily="18" charset="0"/>
              </a:rPr>
              <a:t>lakunya</a:t>
            </a:r>
            <a:endParaRPr lang="en-US" sz="2200" b="1" dirty="0">
              <a:solidFill>
                <a:schemeClr val="tx1"/>
              </a:solidFill>
              <a:latin typeface="Cambria" pitchFamily="18" charset="0"/>
            </a:endParaRPr>
          </a:p>
        </p:txBody>
      </p:sp>
    </p:spTree>
  </p:cSld>
  <p:clrMapOvr>
    <a:masterClrMapping/>
  </p:clrMapOvr>
  <p:transition>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510</TotalTime>
  <Words>423</Words>
  <Application>Microsoft Office PowerPoint</Application>
  <PresentationFormat>On-screen Show (4:3)</PresentationFormat>
  <Paragraphs>56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PowerPoint Presentation</vt:lpstr>
      <vt:lpstr>PENGERTIAN KOMUNIKASI ANTARPRIBADI</vt:lpstr>
      <vt:lpstr>PROSES KOMUNIKASI ANTARPRIBADI</vt:lpstr>
      <vt:lpstr>Catatan :  1. Tiap tataran tersebut akan berkaitan dengan sejumlah “diri” yang hadir dalam situasi pribadi 2. Berfungsi secara simultan 3. Tiap tataran dapat dipengaruhi atau  mempengaruhi tataran lainnya</vt:lpstr>
      <vt:lpstr>TEORI-TEORI KOMUNIKASI ANTARPRIBADI</vt:lpstr>
      <vt:lpstr>2. TEORI KEBUTUHAN ANTARPRIBADI Wilian Schutz menyebut teorinya ini dengan FIRO (Fundamental Interpersonal Relations Orientation) atau orientasi relasi antarpribadi yang mendasar. Asumsi dasar : Manusia membutuhkan Manusia  Setiap manusia memiliki 3 kebutuhan antarpribadi, yaitu : - Kebutuhan Inklusi  Kebutuhan untuk mengadakan serta mempertahankan hubungan yang memuaskan dengan orang lain, sehubungan dengan interaksi dan asosiasi - Kebutuhan untuk Kontrol Kebutuhan untuk mengadakan sehubungan dengan (atau memperoleh) kontrol dan kekuasaan (power) - Kebutuhan untuk Afeksi Kebutuhan untuk mengadakan sehubungan dengan (untuk memperoleh) cinta, kasih, sayang serta afeksi  </vt:lpstr>
      <vt:lpstr>3. TEORI PRESENTASI DIRI ( ERVING GOFFMAN) Komunikasi antarpribadi adalah suatu pernyataan diri melalui beragam aspek diri yang diproyeksikan. Asumsi : setiap orang dalam berinteraksi antarpribadi selalu berhadapan dengan situasi yang harus ditangkapnya sebagai pembentuk atau pengorganisir setiap kejadian.  4. TEORI PENGERTIAN DAN PENGUNGKAPAN DIRI a) Teori Jendela Johari Setiap manusia terdiri dari 4 bingkai (jendela) yang berfungsi untuk menjelaskan keadaan setiap pribadi dalam hal         mengungkapkan dan mengerti dirinya sendiri maupun orang        lain, maka setiap orang dapat mengendalikan sikapnya,  perilaku, dan tingkah lakunya ketika berhadapan dengan orang lain dalam komunikasi antarpribadi.  </vt:lpstr>
      <vt:lpstr>b) Teori Kongruens (Roger) Teori ini menggunakan pendekatan Fenomenologis, suatu totalitas pengalaman seseorang dan tepatnya alam diri orang yang bersangkutan (organisme), seseorang tidak akan pernah mengalami pengalaman orang lain karena sifatnya internal, dan realitas seperti itu hanya dapat dimengerti dan diraskan oleh individu yang bersangkutan. Kunci konsep Roger ialah kongruens/keserasian, yaitu  c) Teori Pengungkapan Diri (Sidney Jourard) Menganjurkan pentingnya keterbukaan  sehingga diri kita ibarat kertas yang tembus pandang (transparan), sedang ketertutupan  merupakan penyakit kesehatan yg harus dilawan dengan keterbukaan diri.  d) Teori Analisis Transaksional (Eric Berne) Merupakan proses pertukaran pesan-pesan verbal maupun non verbal dalam suatu hubungan  (komunikasi) Ada 3 jenis transaksi, yakni 1) Transaksi Komplementer (paling ideal) 2) Transaksi Silang 3) Transaksi Tersembunyi </vt:lpstr>
      <vt:lpstr>5. Teori Persepsi Antarpribadi a) Teori  Persepsi Antarpribadi (Heider) Pengertian persepsi, yakni mengacu pada proses yang membuat seseorang menjadi tahu dan berpikir, menilai sifat-sifat kualitas dan keadaan internal seseorang. Proses yang membuat orang menjadi lebih tahu/mengerti perilaku mereka sendiri maupun orang lain. b) Teori Atribusi (Kelley) Secara khusus berkenaan dengan pembahasan cara-cara seseorang menyimpulkan sebab-sebab suatu perilaku.  Asumsi dasar : - Setiap orang dapat menentukan hal-hal yang menyebabkan terjadinya perilaku - Setiap orang dapat menentukan sebab suatu perilaku secara sistematis/ilmiah (membuat generalisasi) - Sifat-sifat suatu sebab perilaku berdampak terhadap seorang penerima terutama perasaan dan tingkaj lakunya</vt:lpstr>
      <vt:lpstr>6. Teori Atraksi Antarpribadi (Albert Mehrabian) Tingkah laku komunikasi dapat diklasifikasikan menjadi 3 dimensiyang menentukan kesiapan dan kesukaan orang dalam berkomunikasi : a) Faktor kesukaan /liking/immediacy misal : saya suka kepada si tatang karena…….. b) Faktor kekuasaan/power (metafor kekuasaan) misal : Tatang berdiri tegak bertolak belakang, kata-kata tega, mata terbelalak, sebaliknya, saya merunduk, suara lebih lembudll c) Metafor responsive, yaitu masalah kecepatan dan kekerasan suara dalam menanggapi komunikasi misal : mengalihkan arah pandangan sambil mempercepat bicara, ekspresi wajah berubah, volume suara berubah.   Dimensi yg paling berkaitan dengan atraksi/daya tarik antarpribadi adalah metafor immediacy orang cenderung mendekati hal-hal yg disukainya, dan menghindari hal-hal yg tidak menarik yg mengakibatkan luka, perih maupun perasaan takut.</vt:lpstr>
      <vt:lpstr>7. Teori Konflik Sosial Konflik berakar dari atraksi antarpribadi, interaksi antarpribadi (konsep sosiologi) dapat terbentuk kerjasama/koperasi, persaingan/kompetisi, dan pertentangan/pertikaian/konflik. Menurut Gillin, proses sosial ada 2 jenis : a) Proses Asosiatif (akomodasi, akulturasi, asimilasi) b) Proses disasosiatif (persaingan/kompetisi, kontroversi/konflik)</vt:lpstr>
      <vt:lpstr>Terjadi misalnya seorang anak yang memilih antara pergi ke Dunia Fantasi Ancol (approach) atau harus menemani neneknya yg baru tiba di Jakarta dari Pulau Timor (approach)</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TEORI-TEORI KOMUNIKASI INTRAPERSONAL</dc:title>
  <dc:creator>Asus</dc:creator>
  <cp:lastModifiedBy>Inside</cp:lastModifiedBy>
  <cp:revision>98</cp:revision>
  <dcterms:created xsi:type="dcterms:W3CDTF">2019-10-20T01:51:40Z</dcterms:created>
  <dcterms:modified xsi:type="dcterms:W3CDTF">2021-11-01T03:53:10Z</dcterms:modified>
</cp:coreProperties>
</file>