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126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B3CFF4A-F9E5-44AA-88CF-ED663A1B3C3B}" type="doc">
      <dgm:prSet loTypeId="urn:microsoft.com/office/officeart/2005/8/layout/hProcess9" loCatId="process" qsTypeId="urn:microsoft.com/office/officeart/2005/8/quickstyle/simple1" qsCatId="simple" csTypeId="urn:microsoft.com/office/officeart/2005/8/colors/colorful1#1" csCatId="colorful" phldr="1"/>
      <dgm:spPr/>
    </dgm:pt>
    <dgm:pt modelId="{837336FA-64A1-4D76-A8CC-1A8FBFE06AF0}">
      <dgm:prSet phldrT="[Text]"/>
      <dgm:spPr/>
      <dgm:t>
        <a:bodyPr/>
        <a:lstStyle/>
        <a:p>
          <a:r>
            <a:rPr lang="id-ID" dirty="0" smtClean="0">
              <a:solidFill>
                <a:srgbClr val="FFFF00"/>
              </a:solidFill>
            </a:rPr>
            <a:t>Analisis situasi (existing condition</a:t>
          </a:r>
          <a:r>
            <a:rPr lang="id-ID" dirty="0" smtClean="0"/>
            <a:t>)</a:t>
          </a:r>
          <a:endParaRPr lang="id-ID" dirty="0"/>
        </a:p>
      </dgm:t>
    </dgm:pt>
    <dgm:pt modelId="{C13B92E6-888B-403E-849F-787EF35E2A9D}" type="parTrans" cxnId="{32E98E98-5054-4331-B41D-589D3787F6DB}">
      <dgm:prSet/>
      <dgm:spPr/>
      <dgm:t>
        <a:bodyPr/>
        <a:lstStyle/>
        <a:p>
          <a:endParaRPr lang="id-ID"/>
        </a:p>
      </dgm:t>
    </dgm:pt>
    <dgm:pt modelId="{E570DF39-42A9-4827-9013-2050EB84EF54}" type="sibTrans" cxnId="{32E98E98-5054-4331-B41D-589D3787F6DB}">
      <dgm:prSet/>
      <dgm:spPr/>
      <dgm:t>
        <a:bodyPr/>
        <a:lstStyle/>
        <a:p>
          <a:endParaRPr lang="id-ID"/>
        </a:p>
      </dgm:t>
    </dgm:pt>
    <dgm:pt modelId="{F53C8C91-F956-4F30-BA4C-704EC67247AC}">
      <dgm:prSet phldrT="[Text]"/>
      <dgm:spPr>
        <a:solidFill>
          <a:srgbClr val="17553D"/>
        </a:solidFill>
      </dgm:spPr>
      <dgm:t>
        <a:bodyPr/>
        <a:lstStyle/>
        <a:p>
          <a:r>
            <a:rPr lang="id-ID" dirty="0" smtClean="0"/>
            <a:t>Perumusan Kondisi yang diharapkan (expecting condition)</a:t>
          </a:r>
          <a:endParaRPr lang="id-ID" dirty="0"/>
        </a:p>
      </dgm:t>
    </dgm:pt>
    <dgm:pt modelId="{599D0C60-8394-4201-96AA-3A336E42DEC0}" type="parTrans" cxnId="{724652E0-A807-4390-91F6-895A0128292F}">
      <dgm:prSet/>
      <dgm:spPr/>
      <dgm:t>
        <a:bodyPr/>
        <a:lstStyle/>
        <a:p>
          <a:endParaRPr lang="id-ID"/>
        </a:p>
      </dgm:t>
    </dgm:pt>
    <dgm:pt modelId="{332D138A-5CAA-4A80-B0F2-8841837956B1}" type="sibTrans" cxnId="{724652E0-A807-4390-91F6-895A0128292F}">
      <dgm:prSet/>
      <dgm:spPr/>
      <dgm:t>
        <a:bodyPr/>
        <a:lstStyle/>
        <a:p>
          <a:endParaRPr lang="id-ID"/>
        </a:p>
      </dgm:t>
    </dgm:pt>
    <dgm:pt modelId="{134F68B9-65C4-4DBA-91AA-FB519466BF99}">
      <dgm:prSet phldrT="[Text]"/>
      <dgm:spPr>
        <a:solidFill>
          <a:srgbClr val="C00000"/>
        </a:solidFill>
      </dgm:spPr>
      <dgm:t>
        <a:bodyPr/>
        <a:lstStyle/>
        <a:p>
          <a:r>
            <a:rPr lang="id-ID" dirty="0" smtClean="0"/>
            <a:t>Perumusan Kebijakan Strategis </a:t>
          </a:r>
          <a:endParaRPr lang="id-ID" dirty="0"/>
        </a:p>
      </dgm:t>
    </dgm:pt>
    <dgm:pt modelId="{0766E6E7-4775-4DBD-A691-422ABDFF6288}" type="parTrans" cxnId="{8322EDF4-63A7-4DA3-83DF-630A994B18C1}">
      <dgm:prSet/>
      <dgm:spPr/>
      <dgm:t>
        <a:bodyPr/>
        <a:lstStyle/>
        <a:p>
          <a:endParaRPr lang="id-ID"/>
        </a:p>
      </dgm:t>
    </dgm:pt>
    <dgm:pt modelId="{63F38088-40BF-4517-9976-B02DCEB3A154}" type="sibTrans" cxnId="{8322EDF4-63A7-4DA3-83DF-630A994B18C1}">
      <dgm:prSet/>
      <dgm:spPr/>
      <dgm:t>
        <a:bodyPr/>
        <a:lstStyle/>
        <a:p>
          <a:endParaRPr lang="id-ID"/>
        </a:p>
      </dgm:t>
    </dgm:pt>
    <dgm:pt modelId="{B4D797C4-B0BE-4D87-A809-F25686990B93}">
      <dgm:prSet/>
      <dgm:spPr/>
      <dgm:t>
        <a:bodyPr/>
        <a:lstStyle/>
        <a:p>
          <a:r>
            <a:rPr lang="id-ID" dirty="0" smtClean="0"/>
            <a:t>Perumusan Peta Jalan (Agenda Tahunan) </a:t>
          </a:r>
          <a:endParaRPr lang="id-ID" dirty="0"/>
        </a:p>
      </dgm:t>
    </dgm:pt>
    <dgm:pt modelId="{6F9FC89B-0C4C-48AD-92BA-36912388A784}" type="parTrans" cxnId="{89BF9494-4DE0-4A32-B8E1-A4B58764C47F}">
      <dgm:prSet/>
      <dgm:spPr/>
      <dgm:t>
        <a:bodyPr/>
        <a:lstStyle/>
        <a:p>
          <a:endParaRPr lang="id-ID"/>
        </a:p>
      </dgm:t>
    </dgm:pt>
    <dgm:pt modelId="{DCF30A7F-54B6-46AF-BC05-5949174E3ADE}" type="sibTrans" cxnId="{89BF9494-4DE0-4A32-B8E1-A4B58764C47F}">
      <dgm:prSet/>
      <dgm:spPr/>
      <dgm:t>
        <a:bodyPr/>
        <a:lstStyle/>
        <a:p>
          <a:endParaRPr lang="id-ID"/>
        </a:p>
      </dgm:t>
    </dgm:pt>
    <dgm:pt modelId="{B5823BF4-E7B1-45DD-AD31-29A1DABBD7B9}">
      <dgm:prSet/>
      <dgm:spPr>
        <a:solidFill>
          <a:srgbClr val="92D050"/>
        </a:solidFill>
      </dgm:spPr>
      <dgm:t>
        <a:bodyPr/>
        <a:lstStyle/>
        <a:p>
          <a:r>
            <a:rPr lang="id-ID" dirty="0" smtClean="0"/>
            <a:t>Perumusan Target (Sasaran)</a:t>
          </a:r>
          <a:endParaRPr lang="id-ID" dirty="0"/>
        </a:p>
      </dgm:t>
    </dgm:pt>
    <dgm:pt modelId="{11482241-36D2-4329-9177-65F3783181E3}" type="parTrans" cxnId="{B90FEEC2-C483-4FA4-AF82-7CD7C7707DDA}">
      <dgm:prSet/>
      <dgm:spPr/>
      <dgm:t>
        <a:bodyPr/>
        <a:lstStyle/>
        <a:p>
          <a:endParaRPr lang="id-ID"/>
        </a:p>
      </dgm:t>
    </dgm:pt>
    <dgm:pt modelId="{93782334-FD61-4FA8-B10F-2B768A90D526}" type="sibTrans" cxnId="{B90FEEC2-C483-4FA4-AF82-7CD7C7707DDA}">
      <dgm:prSet/>
      <dgm:spPr/>
      <dgm:t>
        <a:bodyPr/>
        <a:lstStyle/>
        <a:p>
          <a:endParaRPr lang="id-ID"/>
        </a:p>
      </dgm:t>
    </dgm:pt>
    <dgm:pt modelId="{E2DF8097-F33E-4B0B-A2AE-658A62F2E9D2}" type="pres">
      <dgm:prSet presAssocID="{2B3CFF4A-F9E5-44AA-88CF-ED663A1B3C3B}" presName="CompostProcess" presStyleCnt="0">
        <dgm:presLayoutVars>
          <dgm:dir/>
          <dgm:resizeHandles val="exact"/>
        </dgm:presLayoutVars>
      </dgm:prSet>
      <dgm:spPr/>
    </dgm:pt>
    <dgm:pt modelId="{A1E5735A-F786-451F-B4BE-189CB763F7E5}" type="pres">
      <dgm:prSet presAssocID="{2B3CFF4A-F9E5-44AA-88CF-ED663A1B3C3B}" presName="arrow" presStyleLbl="bgShp" presStyleIdx="0" presStyleCnt="1"/>
      <dgm:spPr>
        <a:solidFill>
          <a:srgbClr val="7030A0"/>
        </a:solidFill>
      </dgm:spPr>
    </dgm:pt>
    <dgm:pt modelId="{430D07DB-CBED-48F5-88DC-08717DB97DF6}" type="pres">
      <dgm:prSet presAssocID="{2B3CFF4A-F9E5-44AA-88CF-ED663A1B3C3B}" presName="linearProcess" presStyleCnt="0"/>
      <dgm:spPr/>
    </dgm:pt>
    <dgm:pt modelId="{16DDC3BD-0785-43BC-8072-BD6475188B8F}" type="pres">
      <dgm:prSet presAssocID="{837336FA-64A1-4D76-A8CC-1A8FBFE06AF0}" presName="text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D3B05F3A-4F3F-4400-AF50-70D4642E7FF8}" type="pres">
      <dgm:prSet presAssocID="{E570DF39-42A9-4827-9013-2050EB84EF54}" presName="sibTrans" presStyleCnt="0"/>
      <dgm:spPr/>
    </dgm:pt>
    <dgm:pt modelId="{F4FE1CA8-F749-4AD0-A917-6C611CC73D32}" type="pres">
      <dgm:prSet presAssocID="{F53C8C91-F956-4F30-BA4C-704EC67247AC}" presName="text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CBA365DF-0808-4B1B-821B-F18842AE2EDB}" type="pres">
      <dgm:prSet presAssocID="{332D138A-5CAA-4A80-B0F2-8841837956B1}" presName="sibTrans" presStyleCnt="0"/>
      <dgm:spPr/>
    </dgm:pt>
    <dgm:pt modelId="{5A0076FE-9B05-4055-B47E-2482415DC5F6}" type="pres">
      <dgm:prSet presAssocID="{134F68B9-65C4-4DBA-91AA-FB519466BF99}" presName="text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C1906AFA-BF89-402A-BDB0-38C605286DE7}" type="pres">
      <dgm:prSet presAssocID="{63F38088-40BF-4517-9976-B02DCEB3A154}" presName="sibTrans" presStyleCnt="0"/>
      <dgm:spPr/>
    </dgm:pt>
    <dgm:pt modelId="{68B62FF6-142B-46E4-9179-F05179105909}" type="pres">
      <dgm:prSet presAssocID="{B5823BF4-E7B1-45DD-AD31-29A1DABBD7B9}" presName="text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77CD3BB5-5B19-4454-9CD8-BB7E1596303C}" type="pres">
      <dgm:prSet presAssocID="{93782334-FD61-4FA8-B10F-2B768A90D526}" presName="sibTrans" presStyleCnt="0"/>
      <dgm:spPr/>
    </dgm:pt>
    <dgm:pt modelId="{5BA49BB2-5DBE-424F-A073-1EFF35810D95}" type="pres">
      <dgm:prSet presAssocID="{B4D797C4-B0BE-4D87-A809-F25686990B93}" presName="text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</dgm:ptLst>
  <dgm:cxnLst>
    <dgm:cxn modelId="{32E98E98-5054-4331-B41D-589D3787F6DB}" srcId="{2B3CFF4A-F9E5-44AA-88CF-ED663A1B3C3B}" destId="{837336FA-64A1-4D76-A8CC-1A8FBFE06AF0}" srcOrd="0" destOrd="0" parTransId="{C13B92E6-888B-403E-849F-787EF35E2A9D}" sibTransId="{E570DF39-42A9-4827-9013-2050EB84EF54}"/>
    <dgm:cxn modelId="{B4E48CA9-C652-4B78-BB22-8DC39090DD6D}" type="presOf" srcId="{B5823BF4-E7B1-45DD-AD31-29A1DABBD7B9}" destId="{68B62FF6-142B-46E4-9179-F05179105909}" srcOrd="0" destOrd="0" presId="urn:microsoft.com/office/officeart/2005/8/layout/hProcess9"/>
    <dgm:cxn modelId="{159EBED0-09F9-4169-9501-DFDFFF489255}" type="presOf" srcId="{2B3CFF4A-F9E5-44AA-88CF-ED663A1B3C3B}" destId="{E2DF8097-F33E-4B0B-A2AE-658A62F2E9D2}" srcOrd="0" destOrd="0" presId="urn:microsoft.com/office/officeart/2005/8/layout/hProcess9"/>
    <dgm:cxn modelId="{89BF9494-4DE0-4A32-B8E1-A4B58764C47F}" srcId="{2B3CFF4A-F9E5-44AA-88CF-ED663A1B3C3B}" destId="{B4D797C4-B0BE-4D87-A809-F25686990B93}" srcOrd="4" destOrd="0" parTransId="{6F9FC89B-0C4C-48AD-92BA-36912388A784}" sibTransId="{DCF30A7F-54B6-46AF-BC05-5949174E3ADE}"/>
    <dgm:cxn modelId="{B90FEEC2-C483-4FA4-AF82-7CD7C7707DDA}" srcId="{2B3CFF4A-F9E5-44AA-88CF-ED663A1B3C3B}" destId="{B5823BF4-E7B1-45DD-AD31-29A1DABBD7B9}" srcOrd="3" destOrd="0" parTransId="{11482241-36D2-4329-9177-65F3783181E3}" sibTransId="{93782334-FD61-4FA8-B10F-2B768A90D526}"/>
    <dgm:cxn modelId="{8322EDF4-63A7-4DA3-83DF-630A994B18C1}" srcId="{2B3CFF4A-F9E5-44AA-88CF-ED663A1B3C3B}" destId="{134F68B9-65C4-4DBA-91AA-FB519466BF99}" srcOrd="2" destOrd="0" parTransId="{0766E6E7-4775-4DBD-A691-422ABDFF6288}" sibTransId="{63F38088-40BF-4517-9976-B02DCEB3A154}"/>
    <dgm:cxn modelId="{724652E0-A807-4390-91F6-895A0128292F}" srcId="{2B3CFF4A-F9E5-44AA-88CF-ED663A1B3C3B}" destId="{F53C8C91-F956-4F30-BA4C-704EC67247AC}" srcOrd="1" destOrd="0" parTransId="{599D0C60-8394-4201-96AA-3A336E42DEC0}" sibTransId="{332D138A-5CAA-4A80-B0F2-8841837956B1}"/>
    <dgm:cxn modelId="{1ADCE44D-3897-449E-A7BD-C8551DAEBFBD}" type="presOf" srcId="{134F68B9-65C4-4DBA-91AA-FB519466BF99}" destId="{5A0076FE-9B05-4055-B47E-2482415DC5F6}" srcOrd="0" destOrd="0" presId="urn:microsoft.com/office/officeart/2005/8/layout/hProcess9"/>
    <dgm:cxn modelId="{FC546DE2-B1E6-4DA6-A40A-08A0BB940F25}" type="presOf" srcId="{B4D797C4-B0BE-4D87-A809-F25686990B93}" destId="{5BA49BB2-5DBE-424F-A073-1EFF35810D95}" srcOrd="0" destOrd="0" presId="urn:microsoft.com/office/officeart/2005/8/layout/hProcess9"/>
    <dgm:cxn modelId="{13EFA497-6704-4BF9-9768-456CD6C20D6E}" type="presOf" srcId="{837336FA-64A1-4D76-A8CC-1A8FBFE06AF0}" destId="{16DDC3BD-0785-43BC-8072-BD6475188B8F}" srcOrd="0" destOrd="0" presId="urn:microsoft.com/office/officeart/2005/8/layout/hProcess9"/>
    <dgm:cxn modelId="{64464393-7560-4AC1-8BD3-AFD110F59872}" type="presOf" srcId="{F53C8C91-F956-4F30-BA4C-704EC67247AC}" destId="{F4FE1CA8-F749-4AD0-A917-6C611CC73D32}" srcOrd="0" destOrd="0" presId="urn:microsoft.com/office/officeart/2005/8/layout/hProcess9"/>
    <dgm:cxn modelId="{4605D58D-5792-4C15-85BD-CBAFF8CE7DFD}" type="presParOf" srcId="{E2DF8097-F33E-4B0B-A2AE-658A62F2E9D2}" destId="{A1E5735A-F786-451F-B4BE-189CB763F7E5}" srcOrd="0" destOrd="0" presId="urn:microsoft.com/office/officeart/2005/8/layout/hProcess9"/>
    <dgm:cxn modelId="{8345D055-8BBE-43FB-8C89-3B567355EF8C}" type="presParOf" srcId="{E2DF8097-F33E-4B0B-A2AE-658A62F2E9D2}" destId="{430D07DB-CBED-48F5-88DC-08717DB97DF6}" srcOrd="1" destOrd="0" presId="urn:microsoft.com/office/officeart/2005/8/layout/hProcess9"/>
    <dgm:cxn modelId="{676E2845-48EE-4FC6-9B93-0766FE763640}" type="presParOf" srcId="{430D07DB-CBED-48F5-88DC-08717DB97DF6}" destId="{16DDC3BD-0785-43BC-8072-BD6475188B8F}" srcOrd="0" destOrd="0" presId="urn:microsoft.com/office/officeart/2005/8/layout/hProcess9"/>
    <dgm:cxn modelId="{EA169E70-CFB0-4458-A40D-2CBD04CC4CBF}" type="presParOf" srcId="{430D07DB-CBED-48F5-88DC-08717DB97DF6}" destId="{D3B05F3A-4F3F-4400-AF50-70D4642E7FF8}" srcOrd="1" destOrd="0" presId="urn:microsoft.com/office/officeart/2005/8/layout/hProcess9"/>
    <dgm:cxn modelId="{DDD159B9-5B7E-415F-85B3-6AFFD20979ED}" type="presParOf" srcId="{430D07DB-CBED-48F5-88DC-08717DB97DF6}" destId="{F4FE1CA8-F749-4AD0-A917-6C611CC73D32}" srcOrd="2" destOrd="0" presId="urn:microsoft.com/office/officeart/2005/8/layout/hProcess9"/>
    <dgm:cxn modelId="{91F45B69-EA97-4622-B261-F30829E961F7}" type="presParOf" srcId="{430D07DB-CBED-48F5-88DC-08717DB97DF6}" destId="{CBA365DF-0808-4B1B-821B-F18842AE2EDB}" srcOrd="3" destOrd="0" presId="urn:microsoft.com/office/officeart/2005/8/layout/hProcess9"/>
    <dgm:cxn modelId="{7E0196BA-C6F4-4A75-8677-E071A0CF4576}" type="presParOf" srcId="{430D07DB-CBED-48F5-88DC-08717DB97DF6}" destId="{5A0076FE-9B05-4055-B47E-2482415DC5F6}" srcOrd="4" destOrd="0" presId="urn:microsoft.com/office/officeart/2005/8/layout/hProcess9"/>
    <dgm:cxn modelId="{200C3F67-175B-42C7-B965-99C8D0E92851}" type="presParOf" srcId="{430D07DB-CBED-48F5-88DC-08717DB97DF6}" destId="{C1906AFA-BF89-402A-BDB0-38C605286DE7}" srcOrd="5" destOrd="0" presId="urn:microsoft.com/office/officeart/2005/8/layout/hProcess9"/>
    <dgm:cxn modelId="{DB3542E1-5FBE-4B06-AED2-8B3E9785C39D}" type="presParOf" srcId="{430D07DB-CBED-48F5-88DC-08717DB97DF6}" destId="{68B62FF6-142B-46E4-9179-F05179105909}" srcOrd="6" destOrd="0" presId="urn:microsoft.com/office/officeart/2005/8/layout/hProcess9"/>
    <dgm:cxn modelId="{FEB150CC-32E1-4842-90E7-2C77300AC8E9}" type="presParOf" srcId="{430D07DB-CBED-48F5-88DC-08717DB97DF6}" destId="{77CD3BB5-5B19-4454-9CD8-BB7E1596303C}" srcOrd="7" destOrd="0" presId="urn:microsoft.com/office/officeart/2005/8/layout/hProcess9"/>
    <dgm:cxn modelId="{684296F7-89A8-46A8-B83C-A1FACEB36AC1}" type="presParOf" srcId="{430D07DB-CBED-48F5-88DC-08717DB97DF6}" destId="{5BA49BB2-5DBE-424F-A073-1EFF35810D95}" srcOrd="8" destOrd="0" presId="urn:microsoft.com/office/officeart/2005/8/layout/hProcess9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F028C9AB-77EB-441B-9C97-659CC48DA266}" type="datetimeFigureOut">
              <a:rPr lang="en-US" smtClean="0"/>
              <a:pPr/>
              <a:t>3/10/2020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F1F25CEB-D243-448B-9355-52DD7CE1B8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8C9AB-77EB-441B-9C97-659CC48DA266}" type="datetimeFigureOut">
              <a:rPr lang="en-US" smtClean="0"/>
              <a:pPr/>
              <a:t>3/10/2020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25CEB-D243-448B-9355-52DD7CE1B8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8C9AB-77EB-441B-9C97-659CC48DA266}" type="datetimeFigureOut">
              <a:rPr lang="en-US" smtClean="0"/>
              <a:pPr/>
              <a:t>3/10/2020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25CEB-D243-448B-9355-52DD7CE1B8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028C9AB-77EB-441B-9C97-659CC48DA266}" type="datetimeFigureOut">
              <a:rPr lang="en-US" smtClean="0"/>
              <a:pPr/>
              <a:t>3/10/2020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1F25CEB-D243-448B-9355-52DD7CE1B81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F028C9AB-77EB-441B-9C97-659CC48DA266}" type="datetimeFigureOut">
              <a:rPr lang="en-US" smtClean="0"/>
              <a:pPr/>
              <a:t>3/10/2020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F1F25CEB-D243-448B-9355-52DD7CE1B8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8C9AB-77EB-441B-9C97-659CC48DA266}" type="datetimeFigureOut">
              <a:rPr lang="en-US" smtClean="0"/>
              <a:pPr/>
              <a:t>3/10/2020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25CEB-D243-448B-9355-52DD7CE1B81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8C9AB-77EB-441B-9C97-659CC48DA266}" type="datetimeFigureOut">
              <a:rPr lang="en-US" smtClean="0"/>
              <a:pPr/>
              <a:t>3/10/2020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25CEB-D243-448B-9355-52DD7CE1B81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028C9AB-77EB-441B-9C97-659CC48DA266}" type="datetimeFigureOut">
              <a:rPr lang="en-US" smtClean="0"/>
              <a:pPr/>
              <a:t>3/10/2020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1F25CEB-D243-448B-9355-52DD7CE1B81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8C9AB-77EB-441B-9C97-659CC48DA266}" type="datetimeFigureOut">
              <a:rPr lang="en-US" smtClean="0"/>
              <a:pPr/>
              <a:t>3/10/2020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25CEB-D243-448B-9355-52DD7CE1B81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028C9AB-77EB-441B-9C97-659CC48DA266}" type="datetimeFigureOut">
              <a:rPr lang="en-US" smtClean="0"/>
              <a:pPr/>
              <a:t>3/10/2020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1F25CEB-D243-448B-9355-52DD7CE1B81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028C9AB-77EB-441B-9C97-659CC48DA266}" type="datetimeFigureOut">
              <a:rPr lang="en-US" smtClean="0"/>
              <a:pPr/>
              <a:t>3/10/2020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1F25CEB-D243-448B-9355-52DD7CE1B81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F028C9AB-77EB-441B-9C97-659CC48DA266}" type="datetimeFigureOut">
              <a:rPr lang="en-US" smtClean="0"/>
              <a:pPr/>
              <a:t>3/10/2020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1F25CEB-D243-448B-9355-52DD7CE1B81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2600" y="1828800"/>
            <a:ext cx="7391400" cy="1132362"/>
          </a:xfrm>
        </p:spPr>
        <p:txBody>
          <a:bodyPr>
            <a:noAutofit/>
          </a:bodyPr>
          <a:lstStyle/>
          <a:p>
            <a:r>
              <a:rPr lang="en-US" sz="4000" dirty="0" err="1" smtClean="0"/>
              <a:t>Manajemen</a:t>
            </a:r>
            <a:r>
              <a:rPr lang="en-US" sz="4000" dirty="0" smtClean="0"/>
              <a:t> Program (2)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81200" y="3124200"/>
            <a:ext cx="6172200" cy="483078"/>
          </a:xfrm>
        </p:spPr>
        <p:txBody>
          <a:bodyPr/>
          <a:lstStyle/>
          <a:p>
            <a:r>
              <a:rPr lang="en-US" dirty="0" smtClean="0"/>
              <a:t>11</a:t>
            </a:r>
            <a:r>
              <a:rPr lang="en-US" dirty="0" smtClean="0"/>
              <a:t> </a:t>
            </a:r>
            <a:r>
              <a:rPr lang="en-US" dirty="0" err="1" smtClean="0"/>
              <a:t>Maret</a:t>
            </a:r>
            <a:r>
              <a:rPr lang="en-US" dirty="0" smtClean="0"/>
              <a:t> 2020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/>
              <a:t>ALUR MANAJEMEN PROGRAM MAKRO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4294967295"/>
          </p:nvPr>
        </p:nvGraphicFramePr>
        <p:xfrm>
          <a:off x="0" y="1524000"/>
          <a:ext cx="6400800" cy="46180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63" y="357188"/>
            <a:ext cx="8229600" cy="78581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id-ID" b="1" dirty="0" smtClean="0">
                <a:solidFill>
                  <a:schemeClr val="tx2">
                    <a:lumMod val="50000"/>
                  </a:schemeClr>
                </a:solidFill>
              </a:rPr>
              <a:t>Matriks MP Makro</a:t>
            </a:r>
            <a:endParaRPr lang="id-ID" b="1" dirty="0"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"/>
          </p:nvPr>
        </p:nvGraphicFramePr>
        <p:xfrm>
          <a:off x="304800" y="1371600"/>
          <a:ext cx="8215337" cy="40719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2986"/>
                <a:gridCol w="1141027"/>
                <a:gridCol w="1283655"/>
                <a:gridCol w="1369223"/>
                <a:gridCol w="1369223"/>
                <a:gridCol w="1369223"/>
              </a:tblGrid>
              <a:tr h="457313">
                <a:tc>
                  <a:txBody>
                    <a:bodyPr/>
                    <a:lstStyle/>
                    <a:p>
                      <a:r>
                        <a:rPr lang="id-ID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Item</a:t>
                      </a:r>
                      <a:endParaRPr lang="id-ID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marL="83820" marR="83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r>
                        <a:rPr lang="id-ID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Deskripsi</a:t>
                      </a:r>
                      <a:endParaRPr lang="id-ID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marL="83820" marR="83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789335">
                <a:tc>
                  <a:txBody>
                    <a:bodyPr/>
                    <a:lstStyle/>
                    <a:p>
                      <a:r>
                        <a:rPr lang="id-ID" dirty="0" smtClean="0">
                          <a:solidFill>
                            <a:schemeClr val="bg1"/>
                          </a:solidFill>
                        </a:rPr>
                        <a:t>Existing Condition</a:t>
                      </a:r>
                      <a:endParaRPr lang="id-ID" dirty="0">
                        <a:solidFill>
                          <a:schemeClr val="bg1"/>
                        </a:solidFill>
                      </a:endParaRPr>
                    </a:p>
                  </a:txBody>
                  <a:tcPr marL="83820" marR="83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r>
                        <a:rPr lang="en-US" dirty="0" smtClean="0"/>
                        <a:t>?</a:t>
                      </a:r>
                      <a:endParaRPr lang="id-ID" dirty="0"/>
                    </a:p>
                  </a:txBody>
                  <a:tcPr marL="83820" marR="83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789335">
                <a:tc>
                  <a:txBody>
                    <a:bodyPr/>
                    <a:lstStyle/>
                    <a:p>
                      <a:r>
                        <a:rPr lang="id-ID" smtClean="0"/>
                        <a:t>Expecting condition</a:t>
                      </a:r>
                      <a:endParaRPr lang="id-ID"/>
                    </a:p>
                  </a:txBody>
                  <a:tcPr marL="83820" marR="83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endParaRPr lang="id-ID" dirty="0"/>
                    </a:p>
                  </a:txBody>
                  <a:tcPr marL="83820" marR="83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789335">
                <a:tc>
                  <a:txBody>
                    <a:bodyPr/>
                    <a:lstStyle/>
                    <a:p>
                      <a:r>
                        <a:rPr lang="id-ID" smtClean="0"/>
                        <a:t>Kebijakan strategis</a:t>
                      </a:r>
                      <a:r>
                        <a:rPr lang="id-ID" baseline="0" smtClean="0"/>
                        <a:t> </a:t>
                      </a:r>
                      <a:endParaRPr lang="id-ID"/>
                    </a:p>
                  </a:txBody>
                  <a:tcPr marL="83820" marR="83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endParaRPr lang="id-ID" dirty="0"/>
                    </a:p>
                  </a:txBody>
                  <a:tcPr marL="83820" marR="83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789335">
                <a:tc>
                  <a:txBody>
                    <a:bodyPr/>
                    <a:lstStyle/>
                    <a:p>
                      <a:r>
                        <a:rPr lang="id-ID" smtClean="0"/>
                        <a:t>Target (sasaran)</a:t>
                      </a:r>
                      <a:endParaRPr lang="id-ID"/>
                    </a:p>
                  </a:txBody>
                  <a:tcPr marL="83820" marR="83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mtClean="0"/>
                        <a:t>Tahun 1</a:t>
                      </a:r>
                      <a:endParaRPr lang="id-ID"/>
                    </a:p>
                  </a:txBody>
                  <a:tcPr marL="83820" marR="83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mtClean="0"/>
                        <a:t>Tahun 2</a:t>
                      </a:r>
                      <a:endParaRPr lang="id-ID"/>
                    </a:p>
                  </a:txBody>
                  <a:tcPr marL="83820" marR="83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mtClean="0"/>
                        <a:t>Tahun 3</a:t>
                      </a:r>
                      <a:endParaRPr lang="id-ID"/>
                    </a:p>
                  </a:txBody>
                  <a:tcPr marL="83820" marR="83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mtClean="0"/>
                        <a:t>Tahun 4</a:t>
                      </a:r>
                      <a:endParaRPr lang="id-ID"/>
                    </a:p>
                  </a:txBody>
                  <a:tcPr marL="83820" marR="83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mtClean="0"/>
                        <a:t>Tahun 5</a:t>
                      </a:r>
                      <a:endParaRPr lang="id-ID"/>
                    </a:p>
                  </a:txBody>
                  <a:tcPr marL="83820" marR="83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57313">
                <a:tc>
                  <a:txBody>
                    <a:bodyPr/>
                    <a:lstStyle/>
                    <a:p>
                      <a:r>
                        <a:rPr lang="id-ID" smtClean="0"/>
                        <a:t>Peta Jalan</a:t>
                      </a:r>
                      <a:endParaRPr lang="id-ID"/>
                    </a:p>
                  </a:txBody>
                  <a:tcPr marL="83820" marR="83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mtClean="0"/>
                        <a:t>Tahun 1</a:t>
                      </a:r>
                      <a:endParaRPr lang="id-ID"/>
                    </a:p>
                  </a:txBody>
                  <a:tcPr marL="83820" marR="83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mtClean="0"/>
                        <a:t>Tahun 2</a:t>
                      </a:r>
                      <a:endParaRPr lang="id-ID"/>
                    </a:p>
                  </a:txBody>
                  <a:tcPr marL="83820" marR="83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mtClean="0"/>
                        <a:t>Tahun 3</a:t>
                      </a:r>
                      <a:endParaRPr lang="id-ID"/>
                    </a:p>
                  </a:txBody>
                  <a:tcPr marL="83820" marR="83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mtClean="0"/>
                        <a:t>Tahun 4</a:t>
                      </a:r>
                      <a:endParaRPr lang="id-ID"/>
                    </a:p>
                  </a:txBody>
                  <a:tcPr marL="83820" marR="83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Tahun 5</a:t>
                      </a:r>
                      <a:endParaRPr lang="id-ID" dirty="0"/>
                    </a:p>
                  </a:txBody>
                  <a:tcPr marL="83820" marR="83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ANALISIS MASALAH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457200" y="1371600"/>
            <a:ext cx="8153400" cy="1985963"/>
          </a:xfrm>
          <a:solidFill>
            <a:srgbClr val="FFCCCC"/>
          </a:solidFill>
        </p:spPr>
        <p:txBody>
          <a:bodyPr>
            <a:normAutofit/>
          </a:bodyPr>
          <a:lstStyle/>
          <a:p>
            <a:pPr algn="ctr">
              <a:buFontTx/>
              <a:buNone/>
              <a:defRPr/>
            </a:pP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dimaksudkan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mengidentifikasi</a:t>
            </a:r>
            <a:r>
              <a:rPr lang="en-US" dirty="0" smtClean="0"/>
              <a:t> </a:t>
            </a:r>
            <a:r>
              <a:rPr lang="en-US" dirty="0" err="1" smtClean="0"/>
              <a:t>aspek­aspek</a:t>
            </a:r>
            <a:r>
              <a:rPr lang="en-US" dirty="0" smtClean="0"/>
              <a:t> </a:t>
            </a:r>
            <a:r>
              <a:rPr lang="en-US" dirty="0" err="1" smtClean="0"/>
              <a:t>negatif</a:t>
            </a:r>
            <a:r>
              <a:rPr lang="en-US" dirty="0" smtClean="0"/>
              <a:t> </a:t>
            </a:r>
            <a:r>
              <a:rPr lang="en-US" dirty="0" err="1" smtClean="0"/>
              <a:t>situasi</a:t>
            </a:r>
            <a:r>
              <a:rPr lang="en-US" dirty="0" smtClean="0"/>
              <a:t> yang </a:t>
            </a:r>
            <a:r>
              <a:rPr lang="en-US" dirty="0" err="1" smtClean="0"/>
              <a:t>berkembang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memantapkan</a:t>
            </a:r>
            <a:r>
              <a:rPr lang="en-US" dirty="0" smtClean="0"/>
              <a:t> </a:t>
            </a:r>
            <a:r>
              <a:rPr lang="en-US" dirty="0" err="1" smtClean="0"/>
              <a:t>struktur</a:t>
            </a:r>
            <a:r>
              <a:rPr lang="en-US" dirty="0" smtClean="0"/>
              <a:t> “</a:t>
            </a:r>
            <a:r>
              <a:rPr lang="en-US" dirty="0" err="1" smtClean="0"/>
              <a:t>sebab­akibat</a:t>
            </a:r>
            <a:r>
              <a:rPr lang="en-US" dirty="0" smtClean="0"/>
              <a:t>”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konteks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diantara</a:t>
            </a:r>
            <a:r>
              <a:rPr lang="en-US" dirty="0" smtClean="0"/>
              <a:t> problem yang </a:t>
            </a:r>
            <a:r>
              <a:rPr lang="en-US" dirty="0" err="1" smtClean="0"/>
              <a:t>muncul</a:t>
            </a:r>
            <a:r>
              <a:rPr lang="en-US" dirty="0" smtClean="0"/>
              <a:t>.</a:t>
            </a:r>
          </a:p>
          <a:p>
            <a:pPr algn="ctr">
              <a:defRPr/>
            </a:pPr>
            <a:endParaRPr lang="en-US" dirty="0"/>
          </a:p>
        </p:txBody>
      </p:sp>
      <p:sp>
        <p:nvSpPr>
          <p:cNvPr id="9220" name="Rectangle 5"/>
          <p:cNvSpPr>
            <a:spLocks noChangeArrowheads="1"/>
          </p:cNvSpPr>
          <p:nvPr/>
        </p:nvSpPr>
        <p:spPr bwMode="auto">
          <a:xfrm>
            <a:off x="1981200" y="4876800"/>
            <a:ext cx="5638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.</a:t>
            </a:r>
          </a:p>
        </p:txBody>
      </p:sp>
      <p:sp>
        <p:nvSpPr>
          <p:cNvPr id="7" name="Content Placeholder 4"/>
          <p:cNvSpPr txBox="1">
            <a:spLocks/>
          </p:cNvSpPr>
          <p:nvPr/>
        </p:nvSpPr>
        <p:spPr>
          <a:xfrm>
            <a:off x="1500188" y="4357688"/>
            <a:ext cx="7029450" cy="1428750"/>
          </a:xfrm>
          <a:prstGeom prst="rect">
            <a:avLst/>
          </a:prstGeom>
          <a:solidFill>
            <a:srgbClr val="FFCCCC"/>
          </a:solidFill>
        </p:spPr>
        <p:txBody>
          <a:bodyPr>
            <a:normAutofit fontScale="85000" lnSpcReduction="10000"/>
          </a:bodyPr>
          <a:lstStyle/>
          <a:p>
            <a:pPr algn="ctr">
              <a:defRPr/>
            </a:pPr>
            <a:r>
              <a:rPr lang="en-US" sz="3200" dirty="0" err="1">
                <a:latin typeface="Arial" pitchFamily="34" charset="0"/>
                <a:cs typeface="Arial" pitchFamily="34" charset="0"/>
              </a:rPr>
              <a:t>Menunjukkan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informasi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tentang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hubungan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MASALAH, SEBAB, AKIBAT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suatu</a:t>
            </a:r>
            <a:endParaRPr lang="en-US" sz="3200" dirty="0"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r>
              <a:rPr lang="en-US" sz="3200" dirty="0">
                <a:latin typeface="Arial" pitchFamily="34" charset="0"/>
                <a:cs typeface="Arial" pitchFamily="34" charset="0"/>
              </a:rPr>
              <a:t>GAMBAR/DIAGRAM</a:t>
            </a:r>
            <a:endParaRPr lang="en-US" sz="3200" dirty="0">
              <a:latin typeface="+mn-lt"/>
              <a:cs typeface="+mn-cs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3200" dirty="0">
              <a:latin typeface="+mn-lt"/>
              <a:cs typeface="+mn-cs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3200" dirty="0">
              <a:latin typeface="+mn-lt"/>
              <a:cs typeface="+mn-cs"/>
            </a:endParaRPr>
          </a:p>
        </p:txBody>
      </p:sp>
      <p:sp>
        <p:nvSpPr>
          <p:cNvPr id="8" name="Right Arrow 7"/>
          <p:cNvSpPr/>
          <p:nvPr/>
        </p:nvSpPr>
        <p:spPr>
          <a:xfrm rot="5400000">
            <a:off x="4207669" y="3293269"/>
            <a:ext cx="785812" cy="12001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Problem tre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46863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3" name="AutoShape 4"/>
          <p:cNvSpPr>
            <a:spLocks noChangeArrowheads="1"/>
          </p:cNvSpPr>
          <p:nvPr/>
        </p:nvSpPr>
        <p:spPr bwMode="auto">
          <a:xfrm>
            <a:off x="5000625" y="428625"/>
            <a:ext cx="3886200" cy="838200"/>
          </a:xfrm>
          <a:prstGeom prst="roundRect">
            <a:avLst>
              <a:gd name="adj" fmla="val 16667"/>
            </a:avLst>
          </a:prstGeom>
          <a:solidFill>
            <a:srgbClr val="66FF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r>
              <a:rPr lang="en-GB" b="1">
                <a:latin typeface="Calibri" pitchFamily="34" charset="0"/>
              </a:rPr>
              <a:t>Sebab langsung (</a:t>
            </a:r>
            <a:r>
              <a:rPr lang="en-GB" b="1" i="1">
                <a:latin typeface="Calibri" pitchFamily="34" charset="0"/>
              </a:rPr>
              <a:t>immediate cause</a:t>
            </a:r>
            <a:r>
              <a:rPr lang="en-GB" b="1">
                <a:latin typeface="Calibri" pitchFamily="34" charset="0"/>
              </a:rPr>
              <a:t>)</a:t>
            </a:r>
            <a:r>
              <a:rPr lang="en-GB">
                <a:latin typeface="Calibri" pitchFamily="34" charset="0"/>
              </a:rPr>
              <a:t>: dampak langsung pada pemangku hak</a:t>
            </a:r>
            <a:endParaRPr lang="en-US">
              <a:latin typeface="Calibri" pitchFamily="34" charset="0"/>
            </a:endParaRPr>
          </a:p>
        </p:txBody>
      </p:sp>
      <p:sp>
        <p:nvSpPr>
          <p:cNvPr id="10244" name="AutoShape 5"/>
          <p:cNvSpPr>
            <a:spLocks noChangeArrowheads="1"/>
          </p:cNvSpPr>
          <p:nvPr/>
        </p:nvSpPr>
        <p:spPr bwMode="auto">
          <a:xfrm>
            <a:off x="4929188" y="1714500"/>
            <a:ext cx="3956050" cy="1755775"/>
          </a:xfrm>
          <a:prstGeom prst="roundRect">
            <a:avLst>
              <a:gd name="adj" fmla="val 16667"/>
            </a:avLst>
          </a:prstGeom>
          <a:solidFill>
            <a:srgbClr val="00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>
              <a:spcBef>
                <a:spcPct val="20000"/>
              </a:spcBef>
            </a:pPr>
            <a:r>
              <a:rPr lang="en-GB" b="1">
                <a:latin typeface="Calibri" pitchFamily="34" charset="0"/>
              </a:rPr>
              <a:t>Sebab mendasar (</a:t>
            </a:r>
            <a:r>
              <a:rPr lang="en-GB" b="1" i="1">
                <a:latin typeface="Calibri" pitchFamily="34" charset="0"/>
              </a:rPr>
              <a:t>underlying cause</a:t>
            </a:r>
            <a:r>
              <a:rPr lang="en-GB" b="1">
                <a:latin typeface="Calibri" pitchFamily="34" charset="0"/>
              </a:rPr>
              <a:t>)</a:t>
            </a:r>
            <a:r>
              <a:rPr lang="en-GB">
                <a:latin typeface="Calibri" pitchFamily="34" charset="0"/>
              </a:rPr>
              <a:t>: dampak langsung pada pengemban tugas utama dan biasanya </a:t>
            </a:r>
            <a:r>
              <a:rPr lang="en-GB">
                <a:latin typeface="Calibri" pitchFamily="34" charset="0"/>
                <a:sym typeface="Wingdings" pitchFamily="2" charset="2"/>
              </a:rPr>
              <a:t></a:t>
            </a:r>
            <a:r>
              <a:rPr lang="en-GB">
                <a:latin typeface="Calibri" pitchFamily="34" charset="0"/>
              </a:rPr>
              <a:t>pengemban tugas sekunder (yakni masyarakat, lembaga)</a:t>
            </a:r>
          </a:p>
        </p:txBody>
      </p:sp>
      <p:sp>
        <p:nvSpPr>
          <p:cNvPr id="10245" name="AutoShape 6"/>
          <p:cNvSpPr>
            <a:spLocks noChangeArrowheads="1"/>
          </p:cNvSpPr>
          <p:nvPr/>
        </p:nvSpPr>
        <p:spPr bwMode="auto">
          <a:xfrm>
            <a:off x="4929188" y="3786188"/>
            <a:ext cx="3951287" cy="1655762"/>
          </a:xfrm>
          <a:prstGeom prst="roundRect">
            <a:avLst>
              <a:gd name="adj" fmla="val 16667"/>
            </a:avLst>
          </a:pr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>
              <a:spcBef>
                <a:spcPct val="20000"/>
              </a:spcBef>
            </a:pPr>
            <a:r>
              <a:rPr lang="en-GB" b="1">
                <a:latin typeface="Calibri" pitchFamily="34" charset="0"/>
              </a:rPr>
              <a:t>Sebab utama (</a:t>
            </a:r>
            <a:r>
              <a:rPr lang="en-GB" b="1" i="1">
                <a:latin typeface="Calibri" pitchFamily="34" charset="0"/>
              </a:rPr>
              <a:t>root cause</a:t>
            </a:r>
            <a:r>
              <a:rPr lang="en-GB" b="1">
                <a:latin typeface="Calibri" pitchFamily="34" charset="0"/>
              </a:rPr>
              <a:t>)</a:t>
            </a:r>
            <a:r>
              <a:rPr lang="en-GB">
                <a:latin typeface="Calibri" pitchFamily="34" charset="0"/>
              </a:rPr>
              <a:t>: dampak langsung pada pengemban tugas utama dan biasanya </a:t>
            </a:r>
            <a:r>
              <a:rPr lang="en-GB">
                <a:latin typeface="Calibri" pitchFamily="34" charset="0"/>
                <a:sym typeface="Wingdings" pitchFamily="2" charset="2"/>
              </a:rPr>
              <a:t> struktur </a:t>
            </a:r>
            <a:r>
              <a:rPr lang="en-GB">
                <a:latin typeface="Calibri" pitchFamily="34" charset="0"/>
              </a:rPr>
              <a:t>organisasi masyarakat (yakni agama, politik, budaya, ekonomi/lingkungan)</a:t>
            </a:r>
            <a:endParaRPr lang="en-US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357188" y="4000500"/>
            <a:ext cx="8229600" cy="1143000"/>
          </a:xfrm>
        </p:spPr>
        <p:txBody>
          <a:bodyPr/>
          <a:lstStyle/>
          <a:p>
            <a:r>
              <a:rPr lang="en-US" smtClean="0"/>
              <a:t>Lanjut pertemuan berikutnya…</a:t>
            </a:r>
          </a:p>
        </p:txBody>
      </p:sp>
      <p:pic>
        <p:nvPicPr>
          <p:cNvPr id="4" name="Picture 3" descr="qout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5852" y="428604"/>
            <a:ext cx="6021193" cy="337186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Bentuklah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Buatlah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endParaRPr lang="en-US" dirty="0" smtClean="0"/>
          </a:p>
          <a:p>
            <a:r>
              <a:rPr lang="en-US" dirty="0" err="1" smtClean="0"/>
              <a:t>Diskusikan</a:t>
            </a:r>
            <a:r>
              <a:rPr lang="en-US" dirty="0" smtClean="0"/>
              <a:t>: </a:t>
            </a:r>
            <a:r>
              <a:rPr lang="en-US" dirty="0" err="1" smtClean="0"/>
              <a:t>pilihlah</a:t>
            </a:r>
            <a:r>
              <a:rPr lang="en-US" dirty="0" smtClean="0"/>
              <a:t> </a:t>
            </a:r>
            <a:r>
              <a:rPr lang="en-US" dirty="0" err="1" smtClean="0"/>
              <a:t>institusi</a:t>
            </a:r>
            <a:r>
              <a:rPr lang="en-US" dirty="0" smtClean="0"/>
              <a:t>/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lokal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(</a:t>
            </a:r>
            <a:r>
              <a:rPr lang="en-US" dirty="0" err="1" smtClean="0"/>
              <a:t>wilayah</a:t>
            </a:r>
            <a:r>
              <a:rPr lang="en-US" dirty="0" smtClean="0"/>
              <a:t> DIY</a:t>
            </a:r>
            <a:r>
              <a:rPr lang="en-US" dirty="0" smtClean="0"/>
              <a:t>)*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Normatif</a:t>
            </a:r>
            <a:r>
              <a:rPr lang="en-US" dirty="0" err="1" smtClean="0">
                <a:sym typeface="Wingdings" pitchFamily="2" charset="2"/>
              </a:rPr>
              <a:t>menggambarkan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apa</a:t>
            </a:r>
            <a:r>
              <a:rPr lang="en-US" dirty="0" smtClean="0">
                <a:sym typeface="Wingdings" pitchFamily="2" charset="2"/>
              </a:rPr>
              <a:t> yang </a:t>
            </a:r>
            <a:r>
              <a:rPr lang="en-US" dirty="0" err="1" smtClean="0">
                <a:sym typeface="Wingdings" pitchFamily="2" charset="2"/>
              </a:rPr>
              <a:t>sebaiknya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dilakukan</a:t>
            </a:r>
            <a:endParaRPr lang="en-US" dirty="0" smtClean="0">
              <a:sym typeface="Wingdings" pitchFamily="2" charset="2"/>
            </a:endParaRPr>
          </a:p>
          <a:p>
            <a:r>
              <a:rPr lang="en-US" dirty="0" err="1" smtClean="0">
                <a:sym typeface="Wingdings" pitchFamily="2" charset="2"/>
              </a:rPr>
              <a:t>Manajemen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deskriptif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>
                <a:sym typeface="Wingdings" pitchFamily="2" charset="2"/>
              </a:rPr>
              <a:t>apa</a:t>
            </a:r>
            <a:r>
              <a:rPr lang="en-US" dirty="0" smtClean="0">
                <a:sym typeface="Wingdings" pitchFamily="2" charset="2"/>
              </a:rPr>
              <a:t> yang </a:t>
            </a:r>
            <a:r>
              <a:rPr lang="en-US" dirty="0" err="1" smtClean="0">
                <a:sym typeface="Wingdings" pitchFamily="2" charset="2"/>
              </a:rPr>
              <a:t>senyatanya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dilakukan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oleh</a:t>
            </a:r>
            <a:r>
              <a:rPr lang="en-US" dirty="0" smtClean="0">
                <a:sym typeface="Wingdings" pitchFamily="2" charset="2"/>
              </a:rPr>
              <a:t> manager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304800"/>
            <a:ext cx="8229600" cy="11430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Aharoni" pitchFamily="2" charset="-79"/>
                <a:cs typeface="Aharoni" pitchFamily="2" charset="-79"/>
              </a:rPr>
              <a:t>MANAJEMEN NORMATIF</a:t>
            </a:r>
            <a:r>
              <a:rPr lang="en-US" dirty="0" smtClean="0">
                <a:latin typeface="Aharoni" pitchFamily="2" charset="-79"/>
                <a:cs typeface="Aharoni" pitchFamily="2" charset="-79"/>
                <a:sym typeface="Wingdings" pitchFamily="2" charset="2"/>
              </a:rPr>
              <a:t> </a:t>
            </a:r>
            <a:r>
              <a:rPr lang="en-US" dirty="0" err="1" smtClean="0">
                <a:latin typeface="Aharoni" pitchFamily="2" charset="-79"/>
                <a:cs typeface="Aharoni" pitchFamily="2" charset="-79"/>
                <a:sym typeface="Wingdings" pitchFamily="2" charset="2"/>
              </a:rPr>
              <a:t>suatu</a:t>
            </a:r>
            <a:r>
              <a:rPr lang="en-US" dirty="0" smtClean="0">
                <a:latin typeface="Aharoni" pitchFamily="2" charset="-79"/>
                <a:cs typeface="Aharoni" pitchFamily="2" charset="-79"/>
                <a:sym typeface="Wingdings" pitchFamily="2" charset="2"/>
              </a:rPr>
              <a:t> </a:t>
            </a:r>
            <a:r>
              <a:rPr lang="en-US" dirty="0" err="1" smtClean="0">
                <a:latin typeface="Aharoni" pitchFamily="2" charset="-79"/>
                <a:cs typeface="Aharoni" pitchFamily="2" charset="-79"/>
                <a:sym typeface="Wingdings" pitchFamily="2" charset="2"/>
              </a:rPr>
              <a:t>proses</a:t>
            </a:r>
            <a:r>
              <a:rPr lang="en-US" dirty="0" smtClean="0">
                <a:latin typeface="Aharoni" pitchFamily="2" charset="-79"/>
                <a:cs typeface="Aharoni" pitchFamily="2" charset="-79"/>
                <a:sym typeface="Wingdings" pitchFamily="2" charset="2"/>
              </a:rPr>
              <a:t> </a:t>
            </a:r>
            <a:r>
              <a:rPr lang="en-US" dirty="0" err="1" smtClean="0">
                <a:latin typeface="Aharoni" pitchFamily="2" charset="-79"/>
                <a:cs typeface="Aharoni" pitchFamily="2" charset="-79"/>
                <a:sym typeface="Wingdings" pitchFamily="2" charset="2"/>
              </a:rPr>
              <a:t>untuk</a:t>
            </a:r>
            <a:r>
              <a:rPr lang="en-US" dirty="0" smtClean="0">
                <a:latin typeface="Aharoni" pitchFamily="2" charset="-79"/>
                <a:cs typeface="Aharoni" pitchFamily="2" charset="-79"/>
                <a:sym typeface="Wingdings" pitchFamily="2" charset="2"/>
              </a:rPr>
              <a:t> </a:t>
            </a:r>
            <a:r>
              <a:rPr lang="en-US" dirty="0" err="1" smtClean="0">
                <a:latin typeface="Aharoni" pitchFamily="2" charset="-79"/>
                <a:cs typeface="Aharoni" pitchFamily="2" charset="-79"/>
                <a:sym typeface="Wingdings" pitchFamily="2" charset="2"/>
              </a:rPr>
              <a:t>pencapaian</a:t>
            </a:r>
            <a:r>
              <a:rPr lang="en-US" dirty="0" smtClean="0">
                <a:latin typeface="Aharoni" pitchFamily="2" charset="-79"/>
                <a:cs typeface="Aharoni" pitchFamily="2" charset="-79"/>
                <a:sym typeface="Wingdings" pitchFamily="2" charset="2"/>
              </a:rPr>
              <a:t> </a:t>
            </a:r>
            <a:r>
              <a:rPr lang="en-US" dirty="0" err="1" smtClean="0">
                <a:latin typeface="Aharoni" pitchFamily="2" charset="-79"/>
                <a:cs typeface="Aharoni" pitchFamily="2" charset="-79"/>
                <a:sym typeface="Wingdings" pitchFamily="2" charset="2"/>
              </a:rPr>
              <a:t>tujuan</a:t>
            </a:r>
            <a:endParaRPr lang="en-US" dirty="0" smtClean="0">
              <a:latin typeface="Aharoni" pitchFamily="2" charset="-79"/>
              <a:cs typeface="Aharoni" pitchFamily="2" charset="-79"/>
              <a:sym typeface="Wingdings" pitchFamily="2" charset="2"/>
            </a:endParaRPr>
          </a:p>
          <a:p>
            <a:pPr>
              <a:buNone/>
            </a:pP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0" y="1372496"/>
          <a:ext cx="9144000" cy="5485504"/>
        </p:xfrm>
        <a:graphic>
          <a:graphicData uri="http://schemas.openxmlformats.org/drawingml/2006/table">
            <a:tbl>
              <a:tblPr firstRow="1" bandRow="1">
                <a:effectLst>
                  <a:outerShdw blurRad="152400" dist="317500" dir="5400000" sx="90000" sy="-19000" rotWithShape="0">
                    <a:prstClr val="black">
                      <a:alpha val="15000"/>
                    </a:prstClr>
                  </a:outerShdw>
                </a:effectLst>
                <a:tableStyleId>{F5AB1C69-6EDB-4FF4-983F-18BD219EF322}</a:tableStyleId>
              </a:tblPr>
              <a:tblGrid>
                <a:gridCol w="2124255"/>
                <a:gridCol w="4642090"/>
                <a:gridCol w="2377655"/>
              </a:tblGrid>
              <a:tr h="68580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PLANNING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err="1" smtClean="0">
                          <a:solidFill>
                            <a:schemeClr val="tx1"/>
                          </a:solidFill>
                        </a:rPr>
                        <a:t>proses</a:t>
                      </a:r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1" dirty="0" err="1" smtClean="0">
                          <a:solidFill>
                            <a:schemeClr val="tx1"/>
                          </a:solidFill>
                        </a:rPr>
                        <a:t>pengambilan</a:t>
                      </a:r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1" dirty="0" err="1" smtClean="0">
                          <a:solidFill>
                            <a:schemeClr val="tx1"/>
                          </a:solidFill>
                        </a:rPr>
                        <a:t>keputusan</a:t>
                      </a:r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1" dirty="0" err="1" smtClean="0">
                          <a:solidFill>
                            <a:schemeClr val="tx1"/>
                          </a:solidFill>
                        </a:rPr>
                        <a:t>tentang</a:t>
                      </a:r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1" dirty="0" err="1" smtClean="0">
                          <a:solidFill>
                            <a:schemeClr val="tx1"/>
                          </a:solidFill>
                        </a:rPr>
                        <a:t>tujuan</a:t>
                      </a:r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1" dirty="0" err="1" smtClean="0">
                          <a:solidFill>
                            <a:schemeClr val="tx1"/>
                          </a:solidFill>
                        </a:rPr>
                        <a:t>apa</a:t>
                      </a:r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1" dirty="0" err="1" smtClean="0">
                          <a:solidFill>
                            <a:schemeClr val="tx1"/>
                          </a:solidFill>
                        </a:rPr>
                        <a:t>yg</a:t>
                      </a:r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1" dirty="0" err="1" smtClean="0">
                          <a:solidFill>
                            <a:schemeClr val="tx1"/>
                          </a:solidFill>
                        </a:rPr>
                        <a:t>harus</a:t>
                      </a:r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1" dirty="0" err="1" smtClean="0">
                          <a:solidFill>
                            <a:schemeClr val="tx1"/>
                          </a:solidFill>
                        </a:rPr>
                        <a:t>dicapai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bg1"/>
                          </a:solidFill>
                        </a:rPr>
                        <a:t>VISI MISI, RENSTRA</a:t>
                      </a:r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708212">
                <a:tc>
                  <a:txBody>
                    <a:bodyPr/>
                    <a:lstStyle/>
                    <a:p>
                      <a:r>
                        <a:rPr lang="en-US" b="1" dirty="0" smtClean="0"/>
                        <a:t>ORGANIZING</a:t>
                      </a:r>
                      <a:endParaRPr lang="en-US" b="1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err="1" smtClean="0"/>
                        <a:t>proses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pembagian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kerja</a:t>
                      </a:r>
                      <a:r>
                        <a:rPr lang="en-US" b="1" dirty="0" smtClean="0"/>
                        <a:t>, </a:t>
                      </a:r>
                      <a:r>
                        <a:rPr lang="en-US" b="1" dirty="0" err="1" smtClean="0"/>
                        <a:t>pendelegasian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wewenang</a:t>
                      </a:r>
                      <a:endParaRPr lang="en-US" b="1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bg1"/>
                          </a:solidFill>
                        </a:rPr>
                        <a:t>STRUKTUR ORGANISASI,</a:t>
                      </a:r>
                      <a:r>
                        <a:rPr lang="en-US" b="1" baseline="0" dirty="0" smtClean="0">
                          <a:solidFill>
                            <a:schemeClr val="bg1"/>
                          </a:solidFill>
                        </a:rPr>
                        <a:t> TUPOKSI</a:t>
                      </a:r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  <a:tr h="80772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STAFFING</a:t>
                      </a:r>
                      <a:endParaRPr lang="en-US" b="1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err="1" smtClean="0"/>
                        <a:t>proses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untuk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memperoleh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tenaga</a:t>
                      </a:r>
                      <a:r>
                        <a:rPr lang="en-US" b="1" dirty="0" smtClean="0"/>
                        <a:t> yang </a:t>
                      </a:r>
                      <a:r>
                        <a:rPr lang="en-US" b="1" dirty="0" err="1" smtClean="0"/>
                        <a:t>tepat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sesuai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deNgan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kebutuhan</a:t>
                      </a:r>
                      <a:endParaRPr lang="en-US" b="1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bg1"/>
                          </a:solidFill>
                          <a:sym typeface="Wingdings" pitchFamily="2" charset="2"/>
                        </a:rPr>
                        <a:t>CARA PEREKRUTAN PENGURUS DAN ANGGOTA</a:t>
                      </a:r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  <a:tr h="891092">
                <a:tc>
                  <a:txBody>
                    <a:bodyPr/>
                    <a:lstStyle/>
                    <a:p>
                      <a:r>
                        <a:rPr lang="en-US" b="1" dirty="0" smtClean="0"/>
                        <a:t>COORDINATING</a:t>
                      </a:r>
                      <a:endParaRPr lang="en-US" b="1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err="1" smtClean="0"/>
                        <a:t>proses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pengintegrasian</a:t>
                      </a:r>
                      <a:r>
                        <a:rPr lang="en-US" b="1" dirty="0" smtClean="0"/>
                        <a:t> agar </a:t>
                      </a:r>
                      <a:r>
                        <a:rPr lang="en-US" b="1" dirty="0" err="1" smtClean="0"/>
                        <a:t>dapat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mencapai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tujuan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secara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effisien</a:t>
                      </a:r>
                      <a:r>
                        <a:rPr lang="en-US" b="1" dirty="0" smtClean="0"/>
                        <a:t>.</a:t>
                      </a:r>
                      <a:endParaRPr lang="en-US" b="1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bg1"/>
                          </a:solidFill>
                          <a:sym typeface="Wingdings" pitchFamily="2" charset="2"/>
                        </a:rPr>
                        <a:t>JALUR KOORDINASI </a:t>
                      </a:r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891092">
                <a:tc>
                  <a:txBody>
                    <a:bodyPr/>
                    <a:lstStyle/>
                    <a:p>
                      <a:r>
                        <a:rPr lang="en-US" b="1" dirty="0" smtClean="0"/>
                        <a:t>MOTIVATING</a:t>
                      </a:r>
                      <a:endParaRPr lang="en-US" b="1" dirty="0"/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err="1" smtClean="0"/>
                        <a:t>proses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pemberian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dorong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kepada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para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anggota</a:t>
                      </a:r>
                      <a:endParaRPr lang="en-US" b="1" dirty="0"/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bg1"/>
                          </a:solidFill>
                          <a:sym typeface="Wingdings" pitchFamily="2" charset="2"/>
                        </a:rPr>
                        <a:t>PROSES PEMBERIAN DORONGAN</a:t>
                      </a:r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  <a:tr h="891092">
                <a:tc>
                  <a:txBody>
                    <a:bodyPr/>
                    <a:lstStyle/>
                    <a:p>
                      <a:r>
                        <a:rPr lang="en-US" b="1" dirty="0" smtClean="0"/>
                        <a:t>CONTROLING</a:t>
                      </a:r>
                      <a:endParaRPr lang="en-US" b="1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err="1" smtClean="0"/>
                        <a:t>mencocokkan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kegiatan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yg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aktual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dengan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kegiatan</a:t>
                      </a:r>
                      <a:r>
                        <a:rPr lang="en-US" b="1" dirty="0" smtClean="0"/>
                        <a:t> yang </a:t>
                      </a:r>
                      <a:r>
                        <a:rPr lang="en-US" b="1" dirty="0" err="1" smtClean="0"/>
                        <a:t>direncanakan</a:t>
                      </a:r>
                      <a:endParaRPr lang="en-US" b="1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smtClean="0">
                          <a:solidFill>
                            <a:schemeClr val="bg1"/>
                          </a:solidFill>
                        </a:rPr>
                        <a:t>EVALUASI</a:t>
                      </a:r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MANAJEMEN DESKRIPTIF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1"/>
            <a:ext cx="8229600" cy="83819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manajerial</a:t>
            </a:r>
            <a:r>
              <a:rPr lang="en-US" dirty="0" smtClean="0"/>
              <a:t> yang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dimiliki</a:t>
            </a:r>
            <a:r>
              <a:rPr lang="en-US" dirty="0" smtClean="0"/>
              <a:t>:</a:t>
            </a:r>
          </a:p>
          <a:p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533400" y="3200400"/>
            <a:ext cx="2590800" cy="1447800"/>
          </a:xfrm>
          <a:prstGeom prst="ellips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PERSONAL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3429000" y="3886200"/>
            <a:ext cx="2514600" cy="1447800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INTERAKTIF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6324600" y="3276600"/>
            <a:ext cx="2362200" cy="1447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ADMINISTRATIF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500063" y="0"/>
            <a:ext cx="8229600" cy="785813"/>
          </a:xfrm>
        </p:spPr>
        <p:txBody>
          <a:bodyPr/>
          <a:lstStyle/>
          <a:p>
            <a:r>
              <a:rPr lang="en-US" smtClean="0"/>
              <a:t>Kerangka Kerja Logis (KKL)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sz="quarter" idx="1"/>
          </p:nvPr>
        </p:nvSpPr>
        <p:spPr>
          <a:xfrm>
            <a:off x="357188" y="785813"/>
            <a:ext cx="8229600" cy="1285875"/>
          </a:xfrm>
          <a:solidFill>
            <a:srgbClr val="FFCCCC"/>
          </a:solidFill>
        </p:spPr>
        <p:txBody>
          <a:bodyPr/>
          <a:lstStyle/>
          <a:p>
            <a:pPr marL="0" indent="0">
              <a:buFontTx/>
              <a:buNone/>
            </a:pPr>
            <a:r>
              <a:rPr lang="en-US" smtClean="0"/>
              <a:t>KKL (logframe)</a:t>
            </a:r>
            <a:r>
              <a:rPr lang="en-US" smtClean="0">
                <a:sym typeface="Wingdings" pitchFamily="2" charset="2"/>
              </a:rPr>
              <a:t> perangkat perencanaan dan manajemen program pembangunan. 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381000" y="2438400"/>
            <a:ext cx="8229600" cy="1143000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spcBef>
                <a:spcPct val="20000"/>
              </a:spcBef>
              <a:defRPr/>
            </a:pPr>
            <a:r>
              <a:rPr lang="en-US" sz="3200" kern="0" dirty="0" err="1">
                <a:latin typeface="+mn-lt"/>
                <a:cs typeface="+mn-cs"/>
                <a:sym typeface="Wingdings" pitchFamily="2" charset="2"/>
              </a:rPr>
              <a:t>Basisnya</a:t>
            </a:r>
            <a:r>
              <a:rPr lang="en-US" sz="3200" kern="0" dirty="0">
                <a:latin typeface="+mn-lt"/>
                <a:cs typeface="+mn-cs"/>
                <a:sym typeface="Wingdings" pitchFamily="2" charset="2"/>
              </a:rPr>
              <a:t> </a:t>
            </a:r>
            <a:r>
              <a:rPr lang="en-US" sz="3200" kern="0" dirty="0" err="1">
                <a:latin typeface="+mn-lt"/>
                <a:cs typeface="+mn-cs"/>
                <a:sym typeface="Wingdings" pitchFamily="2" charset="2"/>
              </a:rPr>
              <a:t>berangkat</a:t>
            </a:r>
            <a:r>
              <a:rPr lang="en-US" sz="3200" kern="0" dirty="0">
                <a:latin typeface="+mn-lt"/>
                <a:cs typeface="+mn-cs"/>
                <a:sym typeface="Wingdings" pitchFamily="2" charset="2"/>
              </a:rPr>
              <a:t> </a:t>
            </a:r>
            <a:r>
              <a:rPr lang="en-US" sz="3200" kern="0" dirty="0" err="1">
                <a:latin typeface="+mn-lt"/>
                <a:cs typeface="+mn-cs"/>
                <a:sym typeface="Wingdings" pitchFamily="2" charset="2"/>
              </a:rPr>
              <a:t>dari</a:t>
            </a:r>
            <a:r>
              <a:rPr lang="en-US" sz="3200" kern="0" dirty="0">
                <a:latin typeface="+mn-lt"/>
                <a:cs typeface="+mn-cs"/>
                <a:sym typeface="Wingdings" pitchFamily="2" charset="2"/>
              </a:rPr>
              <a:t> </a:t>
            </a:r>
            <a:r>
              <a:rPr lang="en-US" sz="3200" kern="0" dirty="0" err="1">
                <a:latin typeface="+mn-lt"/>
                <a:cs typeface="+mn-cs"/>
                <a:sym typeface="Wingdings" pitchFamily="2" charset="2"/>
              </a:rPr>
              <a:t>teori</a:t>
            </a:r>
            <a:r>
              <a:rPr lang="en-US" sz="3200" kern="0" dirty="0">
                <a:latin typeface="+mn-lt"/>
                <a:cs typeface="+mn-cs"/>
                <a:sym typeface="Wingdings" pitchFamily="2" charset="2"/>
              </a:rPr>
              <a:t> </a:t>
            </a:r>
            <a:r>
              <a:rPr lang="en-US" sz="3200" kern="0" dirty="0" err="1">
                <a:latin typeface="+mn-lt"/>
                <a:cs typeface="+mn-cs"/>
                <a:sym typeface="Wingdings" pitchFamily="2" charset="2"/>
              </a:rPr>
              <a:t>managemen</a:t>
            </a:r>
            <a:r>
              <a:rPr lang="en-US" sz="3200" kern="0" dirty="0">
                <a:latin typeface="+mn-lt"/>
                <a:cs typeface="+mn-cs"/>
                <a:sym typeface="Wingdings" pitchFamily="2" charset="2"/>
              </a:rPr>
              <a:t> yang </a:t>
            </a:r>
            <a:r>
              <a:rPr lang="en-US" sz="3200" kern="0" dirty="0" err="1">
                <a:latin typeface="+mn-lt"/>
                <a:cs typeface="+mn-cs"/>
                <a:sym typeface="Wingdings" pitchFamily="2" charset="2"/>
              </a:rPr>
              <a:t>populer</a:t>
            </a:r>
            <a:r>
              <a:rPr lang="en-US" sz="3200" kern="0" dirty="0">
                <a:latin typeface="+mn-lt"/>
                <a:cs typeface="+mn-cs"/>
                <a:sym typeface="Wingdings" pitchFamily="2" charset="2"/>
              </a:rPr>
              <a:t> </a:t>
            </a:r>
            <a:r>
              <a:rPr lang="en-US" sz="3200" kern="0" dirty="0" err="1">
                <a:latin typeface="+mn-lt"/>
                <a:cs typeface="+mn-cs"/>
                <a:sym typeface="Wingdings" pitchFamily="2" charset="2"/>
              </a:rPr>
              <a:t>sejak</a:t>
            </a:r>
            <a:r>
              <a:rPr lang="en-US" sz="3200" kern="0" dirty="0">
                <a:latin typeface="+mn-lt"/>
                <a:cs typeface="+mn-cs"/>
                <a:sym typeface="Wingdings" pitchFamily="2" charset="2"/>
              </a:rPr>
              <a:t> </a:t>
            </a:r>
            <a:r>
              <a:rPr lang="en-US" sz="3200" kern="0" dirty="0" err="1">
                <a:latin typeface="+mn-lt"/>
                <a:cs typeface="+mn-cs"/>
                <a:sym typeface="Wingdings" pitchFamily="2" charset="2"/>
              </a:rPr>
              <a:t>dekade</a:t>
            </a:r>
            <a:r>
              <a:rPr lang="en-US" sz="3200" kern="0" dirty="0">
                <a:latin typeface="+mn-lt"/>
                <a:cs typeface="+mn-cs"/>
                <a:sym typeface="Wingdings" pitchFamily="2" charset="2"/>
              </a:rPr>
              <a:t> 1860-an</a:t>
            </a:r>
          </a:p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3200" kern="0" dirty="0">
                <a:latin typeface="+mn-lt"/>
                <a:cs typeface="+mn-cs"/>
                <a:sym typeface="Wingdings" pitchFamily="2" charset="2"/>
              </a:rPr>
              <a:t>.</a:t>
            </a:r>
            <a:endParaRPr lang="en-US" sz="3200" kern="0" dirty="0">
              <a:latin typeface="+mn-lt"/>
              <a:cs typeface="+mn-cs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381000" y="4191000"/>
            <a:ext cx="8229600" cy="2143125"/>
          </a:xfrm>
          <a:prstGeom prst="rect">
            <a:avLst/>
          </a:prstGeom>
          <a:solidFill>
            <a:srgbClr val="FFCC66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spcBef>
                <a:spcPct val="20000"/>
              </a:spcBef>
              <a:defRPr/>
            </a:pPr>
            <a:r>
              <a:rPr lang="en-US" sz="3200" kern="0" dirty="0" err="1">
                <a:latin typeface="+mn-lt"/>
                <a:cs typeface="+mn-cs"/>
                <a:sym typeface="Wingdings" pitchFamily="2" charset="2"/>
              </a:rPr>
              <a:t>KKl</a:t>
            </a:r>
            <a:r>
              <a:rPr lang="en-US" sz="3200" kern="0" dirty="0">
                <a:latin typeface="+mn-lt"/>
                <a:cs typeface="+mn-cs"/>
                <a:sym typeface="Wingdings" pitchFamily="2" charset="2"/>
              </a:rPr>
              <a:t>: </a:t>
            </a:r>
            <a:r>
              <a:rPr lang="en-US" sz="3200" kern="0" dirty="0" err="1">
                <a:latin typeface="+mn-lt"/>
                <a:cs typeface="+mn-cs"/>
                <a:sym typeface="Wingdings" pitchFamily="2" charset="2"/>
              </a:rPr>
              <a:t>sebuah</a:t>
            </a:r>
            <a:r>
              <a:rPr lang="en-US" sz="3200" kern="0" dirty="0">
                <a:latin typeface="+mn-lt"/>
                <a:cs typeface="+mn-cs"/>
                <a:sym typeface="Wingdings" pitchFamily="2" charset="2"/>
              </a:rPr>
              <a:t> </a:t>
            </a:r>
            <a:r>
              <a:rPr lang="en-US" sz="3200" kern="0" dirty="0" err="1">
                <a:latin typeface="+mn-lt"/>
                <a:cs typeface="+mn-cs"/>
                <a:sym typeface="Wingdings" pitchFamily="2" charset="2"/>
              </a:rPr>
              <a:t>pendekatan</a:t>
            </a:r>
            <a:r>
              <a:rPr lang="en-US" sz="3200" kern="0" dirty="0">
                <a:latin typeface="+mn-lt"/>
                <a:cs typeface="+mn-cs"/>
                <a:sym typeface="Wingdings" pitchFamily="2" charset="2"/>
              </a:rPr>
              <a:t> </a:t>
            </a:r>
            <a:r>
              <a:rPr lang="en-US" sz="3200" kern="0" dirty="0" err="1">
                <a:latin typeface="+mn-lt"/>
                <a:cs typeface="+mn-cs"/>
                <a:sym typeface="Wingdings" pitchFamily="2" charset="2"/>
              </a:rPr>
              <a:t>dan</a:t>
            </a:r>
            <a:r>
              <a:rPr lang="en-US" sz="3200" kern="0" dirty="0">
                <a:latin typeface="+mn-lt"/>
                <a:cs typeface="+mn-cs"/>
                <a:sym typeface="Wingdings" pitchFamily="2" charset="2"/>
              </a:rPr>
              <a:t> </a:t>
            </a:r>
            <a:r>
              <a:rPr lang="en-US" sz="3200" kern="0" dirty="0" err="1">
                <a:latin typeface="+mn-lt"/>
                <a:cs typeface="+mn-cs"/>
                <a:sym typeface="Wingdings" pitchFamily="2" charset="2"/>
              </a:rPr>
              <a:t>metode</a:t>
            </a:r>
            <a:r>
              <a:rPr lang="en-US" sz="3200" kern="0" dirty="0">
                <a:latin typeface="+mn-lt"/>
                <a:cs typeface="+mn-cs"/>
                <a:sym typeface="Wingdings" pitchFamily="2" charset="2"/>
              </a:rPr>
              <a:t> yang </a:t>
            </a:r>
            <a:r>
              <a:rPr lang="en-US" sz="3200" kern="0" dirty="0" err="1">
                <a:latin typeface="+mn-lt"/>
                <a:cs typeface="+mn-cs"/>
                <a:sym typeface="Wingdings" pitchFamily="2" charset="2"/>
              </a:rPr>
              <a:t>memberikan</a:t>
            </a:r>
            <a:r>
              <a:rPr lang="en-US" sz="3200" kern="0" dirty="0">
                <a:latin typeface="+mn-lt"/>
                <a:cs typeface="+mn-cs"/>
                <a:sym typeface="Wingdings" pitchFamily="2" charset="2"/>
              </a:rPr>
              <a:t> </a:t>
            </a:r>
            <a:r>
              <a:rPr lang="en-US" sz="3200" kern="0" dirty="0" err="1">
                <a:latin typeface="+mn-lt"/>
                <a:cs typeface="+mn-cs"/>
                <a:sym typeface="Wingdings" pitchFamily="2" charset="2"/>
              </a:rPr>
              <a:t>struktur</a:t>
            </a:r>
            <a:r>
              <a:rPr lang="en-US" sz="3200" kern="0" dirty="0">
                <a:latin typeface="+mn-lt"/>
                <a:cs typeface="+mn-cs"/>
                <a:sym typeface="Wingdings" pitchFamily="2" charset="2"/>
              </a:rPr>
              <a:t> </a:t>
            </a:r>
            <a:r>
              <a:rPr lang="en-US" sz="3200" kern="0" dirty="0" err="1">
                <a:latin typeface="+mn-lt"/>
                <a:cs typeface="+mn-cs"/>
                <a:sym typeface="Wingdings" pitchFamily="2" charset="2"/>
              </a:rPr>
              <a:t>sistematis</a:t>
            </a:r>
            <a:r>
              <a:rPr lang="en-US" sz="3200" kern="0" dirty="0">
                <a:latin typeface="+mn-lt"/>
                <a:cs typeface="+mn-cs"/>
                <a:sym typeface="Wingdings" pitchFamily="2" charset="2"/>
              </a:rPr>
              <a:t> </a:t>
            </a:r>
            <a:r>
              <a:rPr lang="en-US" sz="3200" kern="0" dirty="0" err="1">
                <a:latin typeface="+mn-lt"/>
                <a:cs typeface="+mn-cs"/>
                <a:sym typeface="Wingdings" pitchFamily="2" charset="2"/>
              </a:rPr>
              <a:t>bagi</a:t>
            </a:r>
            <a:r>
              <a:rPr lang="en-US" sz="3200" kern="0" dirty="0">
                <a:latin typeface="+mn-lt"/>
                <a:cs typeface="+mn-cs"/>
                <a:sym typeface="Wingdings" pitchFamily="2" charset="2"/>
              </a:rPr>
              <a:t> </a:t>
            </a:r>
            <a:r>
              <a:rPr lang="en-US" sz="3200" kern="0" dirty="0" err="1">
                <a:latin typeface="+mn-lt"/>
                <a:cs typeface="+mn-cs"/>
                <a:sym typeface="Wingdings" pitchFamily="2" charset="2"/>
              </a:rPr>
              <a:t>identifikasi</a:t>
            </a:r>
            <a:r>
              <a:rPr lang="en-US" sz="3200" kern="0" dirty="0">
                <a:latin typeface="+mn-lt"/>
                <a:cs typeface="+mn-cs"/>
                <a:sym typeface="Wingdings" pitchFamily="2" charset="2"/>
              </a:rPr>
              <a:t>, </a:t>
            </a:r>
            <a:r>
              <a:rPr lang="en-US" sz="3200" kern="0" dirty="0" err="1">
                <a:latin typeface="+mn-lt"/>
                <a:cs typeface="+mn-cs"/>
                <a:sym typeface="Wingdings" pitchFamily="2" charset="2"/>
              </a:rPr>
              <a:t>perencanaan</a:t>
            </a:r>
            <a:r>
              <a:rPr lang="en-US" sz="3200" kern="0" dirty="0">
                <a:latin typeface="+mn-lt"/>
                <a:cs typeface="+mn-cs"/>
                <a:sym typeface="Wingdings" pitchFamily="2" charset="2"/>
              </a:rPr>
              <a:t>, </a:t>
            </a:r>
            <a:r>
              <a:rPr lang="en-US" sz="3200" kern="0" dirty="0" err="1">
                <a:latin typeface="+mn-lt"/>
                <a:cs typeface="+mn-cs"/>
                <a:sym typeface="Wingdings" pitchFamily="2" charset="2"/>
              </a:rPr>
              <a:t>implementasi</a:t>
            </a:r>
            <a:r>
              <a:rPr lang="en-US" sz="3200" kern="0" dirty="0">
                <a:latin typeface="+mn-lt"/>
                <a:cs typeface="+mn-cs"/>
                <a:sym typeface="Wingdings" pitchFamily="2" charset="2"/>
              </a:rPr>
              <a:t>, </a:t>
            </a:r>
            <a:r>
              <a:rPr lang="en-US" sz="3200" kern="0" dirty="0" err="1">
                <a:latin typeface="+mn-lt"/>
                <a:cs typeface="+mn-cs"/>
                <a:sym typeface="Wingdings" pitchFamily="2" charset="2"/>
              </a:rPr>
              <a:t>dan</a:t>
            </a:r>
            <a:r>
              <a:rPr lang="en-US" sz="3200" kern="0" dirty="0">
                <a:latin typeface="+mn-lt"/>
                <a:cs typeface="+mn-cs"/>
                <a:sym typeface="Wingdings" pitchFamily="2" charset="2"/>
              </a:rPr>
              <a:t> </a:t>
            </a:r>
            <a:r>
              <a:rPr lang="en-US" sz="3200" kern="0" dirty="0" err="1">
                <a:latin typeface="+mn-lt"/>
                <a:cs typeface="+mn-cs"/>
                <a:sym typeface="Wingdings" pitchFamily="2" charset="2"/>
              </a:rPr>
              <a:t>evaluasi</a:t>
            </a:r>
            <a:r>
              <a:rPr lang="en-US" sz="3200" kern="0" dirty="0">
                <a:latin typeface="+mn-lt"/>
                <a:cs typeface="+mn-cs"/>
                <a:sym typeface="Wingdings" pitchFamily="2" charset="2"/>
              </a:rPr>
              <a:t> </a:t>
            </a:r>
            <a:r>
              <a:rPr lang="en-US" sz="3200" kern="0" dirty="0" err="1">
                <a:latin typeface="+mn-lt"/>
                <a:cs typeface="+mn-cs"/>
                <a:sym typeface="Wingdings" pitchFamily="2" charset="2"/>
              </a:rPr>
              <a:t>dalam</a:t>
            </a:r>
            <a:r>
              <a:rPr lang="en-US" sz="3200" kern="0" dirty="0">
                <a:latin typeface="+mn-lt"/>
                <a:cs typeface="+mn-cs"/>
                <a:sym typeface="Wingdings" pitchFamily="2" charset="2"/>
              </a:rPr>
              <a:t> </a:t>
            </a:r>
            <a:r>
              <a:rPr lang="en-US" sz="3200" kern="0" dirty="0" err="1">
                <a:latin typeface="+mn-lt"/>
                <a:cs typeface="+mn-cs"/>
                <a:sym typeface="Wingdings" pitchFamily="2" charset="2"/>
              </a:rPr>
              <a:t>manajemen</a:t>
            </a:r>
            <a:r>
              <a:rPr lang="en-US" sz="3200" kern="0" dirty="0">
                <a:latin typeface="+mn-lt"/>
                <a:cs typeface="+mn-cs"/>
                <a:sym typeface="Wingdings" pitchFamily="2" charset="2"/>
              </a:rPr>
              <a:t> program.</a:t>
            </a:r>
            <a:endParaRPr lang="en-US" sz="3200" kern="0" dirty="0"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0"/>
            <a:ext cx="8229600" cy="642937"/>
          </a:xfrm>
          <a:noFill/>
        </p:spPr>
        <p:txBody>
          <a:bodyPr>
            <a:normAutofit fontScale="92500"/>
          </a:bodyPr>
          <a:lstStyle/>
          <a:p>
            <a:pPr>
              <a:lnSpc>
                <a:spcPct val="90000"/>
              </a:lnSpc>
              <a:buNone/>
            </a:pPr>
            <a:r>
              <a:rPr lang="en-US" sz="3000" dirty="0" smtClean="0"/>
              <a:t>KKL </a:t>
            </a:r>
            <a:r>
              <a:rPr lang="en-US" sz="3000" dirty="0" err="1" smtClean="0"/>
              <a:t>membantu</a:t>
            </a:r>
            <a:r>
              <a:rPr lang="en-US" sz="3000" dirty="0" smtClean="0"/>
              <a:t> PERENCANA </a:t>
            </a:r>
            <a:r>
              <a:rPr lang="en-US" sz="3000" dirty="0" err="1" smtClean="0"/>
              <a:t>dan</a:t>
            </a:r>
            <a:r>
              <a:rPr lang="en-US" sz="3000" dirty="0" smtClean="0"/>
              <a:t> MANAJER: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800" y="2057400"/>
            <a:ext cx="8305800" cy="1169551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marL="0" lvl="1" algn="ctr"/>
            <a:r>
              <a:rPr lang="en-US" sz="2600" dirty="0" err="1" smtClean="0"/>
              <a:t>Merumuskan</a:t>
            </a:r>
            <a:r>
              <a:rPr lang="en-US" sz="2600" dirty="0" smtClean="0"/>
              <a:t> </a:t>
            </a:r>
            <a:r>
              <a:rPr lang="en-US" sz="2600" dirty="0" err="1" smtClean="0"/>
              <a:t>logika</a:t>
            </a:r>
            <a:r>
              <a:rPr lang="en-US" sz="2600" dirty="0" smtClean="0"/>
              <a:t> </a:t>
            </a:r>
            <a:r>
              <a:rPr lang="en-US" sz="2600" dirty="0" err="1" smtClean="0"/>
              <a:t>dan</a:t>
            </a:r>
            <a:r>
              <a:rPr lang="en-US" sz="2600" dirty="0" smtClean="0"/>
              <a:t> </a:t>
            </a:r>
            <a:r>
              <a:rPr lang="en-US" sz="2600" dirty="0" err="1" smtClean="0"/>
              <a:t>perangkatnya</a:t>
            </a:r>
            <a:r>
              <a:rPr lang="en-US" sz="2600" dirty="0" smtClean="0"/>
              <a:t> </a:t>
            </a:r>
            <a:r>
              <a:rPr lang="en-US" sz="2600" dirty="0" err="1" smtClean="0"/>
              <a:t>untuk</a:t>
            </a:r>
            <a:r>
              <a:rPr lang="en-US" sz="2600" dirty="0" smtClean="0"/>
              <a:t> </a:t>
            </a:r>
            <a:r>
              <a:rPr lang="en-US" sz="2600" dirty="0" err="1" smtClean="0"/>
              <a:t>mencapai</a:t>
            </a:r>
            <a:r>
              <a:rPr lang="en-US" sz="2600" dirty="0" smtClean="0"/>
              <a:t> </a:t>
            </a:r>
            <a:r>
              <a:rPr lang="en-US" sz="2600" dirty="0" err="1" smtClean="0"/>
              <a:t>tujuan</a:t>
            </a:r>
            <a:endParaRPr lang="en-US" sz="2600" dirty="0" smtClean="0"/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04800" y="3429000"/>
            <a:ext cx="8305800" cy="769441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marL="0" lvl="1" algn="ctr"/>
            <a:r>
              <a:rPr lang="en-US" sz="2600" dirty="0" err="1" smtClean="0"/>
              <a:t>Mengidentifikasi</a:t>
            </a:r>
            <a:r>
              <a:rPr lang="en-US" sz="2600" dirty="0" smtClean="0"/>
              <a:t> </a:t>
            </a:r>
            <a:r>
              <a:rPr lang="en-US" sz="2600" dirty="0" err="1" smtClean="0"/>
              <a:t>sejumlah</a:t>
            </a:r>
            <a:r>
              <a:rPr lang="en-US" sz="2600" dirty="0" smtClean="0"/>
              <a:t> </a:t>
            </a:r>
            <a:r>
              <a:rPr lang="en-US" sz="2600" dirty="0" err="1" smtClean="0"/>
              <a:t>resiko</a:t>
            </a:r>
            <a:endParaRPr lang="en-US" sz="2600" dirty="0" smtClean="0"/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04800" y="685800"/>
            <a:ext cx="8229600" cy="1169551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marL="0" lvl="1" algn="ctr"/>
            <a:r>
              <a:rPr lang="en-US" sz="2600" dirty="0" err="1" smtClean="0"/>
              <a:t>Menganalis</a:t>
            </a:r>
            <a:r>
              <a:rPr lang="en-US" sz="2600" dirty="0" smtClean="0"/>
              <a:t> </a:t>
            </a:r>
            <a:r>
              <a:rPr lang="en-US" sz="2600" dirty="0" err="1" smtClean="0"/>
              <a:t>situasi</a:t>
            </a:r>
            <a:r>
              <a:rPr lang="en-US" sz="2600" dirty="0" smtClean="0"/>
              <a:t> yang </a:t>
            </a:r>
            <a:r>
              <a:rPr lang="en-US" sz="2600" dirty="0" err="1" smtClean="0"/>
              <a:t>berkembang</a:t>
            </a:r>
            <a:r>
              <a:rPr lang="en-US" sz="2600" dirty="0" smtClean="0"/>
              <a:t> </a:t>
            </a:r>
            <a:r>
              <a:rPr lang="en-US" sz="2600" dirty="0" err="1" smtClean="0"/>
              <a:t>selama</a:t>
            </a:r>
            <a:r>
              <a:rPr lang="en-US" sz="2600" dirty="0" smtClean="0"/>
              <a:t> </a:t>
            </a:r>
            <a:r>
              <a:rPr lang="en-US" sz="2600" dirty="0" err="1" smtClean="0"/>
              <a:t>persiapan</a:t>
            </a:r>
            <a:r>
              <a:rPr lang="en-US" sz="2600" dirty="0" smtClean="0"/>
              <a:t> Program</a:t>
            </a:r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04800" y="5791200"/>
            <a:ext cx="8458200" cy="769441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marL="0" lvl="1" algn="ctr"/>
            <a:r>
              <a:rPr lang="en-US" sz="2600" dirty="0" err="1" smtClean="0"/>
              <a:t>Menyajikan</a:t>
            </a:r>
            <a:r>
              <a:rPr lang="en-US" sz="2600" dirty="0" smtClean="0"/>
              <a:t> </a:t>
            </a:r>
            <a:r>
              <a:rPr lang="en-US" sz="2600" dirty="0" err="1" smtClean="0"/>
              <a:t>sebuah</a:t>
            </a:r>
            <a:r>
              <a:rPr lang="en-US" sz="2600" dirty="0" smtClean="0"/>
              <a:t> </a:t>
            </a:r>
            <a:r>
              <a:rPr lang="en-US" sz="2600" dirty="0" err="1" smtClean="0"/>
              <a:t>ringkasan</a:t>
            </a:r>
            <a:r>
              <a:rPr lang="en-US" sz="2600" dirty="0" smtClean="0"/>
              <a:t> program </a:t>
            </a:r>
            <a:r>
              <a:rPr lang="en-US" sz="2600" dirty="0" err="1" smtClean="0"/>
              <a:t>dalam</a:t>
            </a:r>
            <a:r>
              <a:rPr lang="en-US" sz="2600" dirty="0" smtClean="0"/>
              <a:t> format </a:t>
            </a:r>
            <a:r>
              <a:rPr lang="en-US" sz="2600" dirty="0" err="1" smtClean="0"/>
              <a:t>standar</a:t>
            </a:r>
            <a:endParaRPr lang="en-US" sz="2600" dirty="0" smtClean="0"/>
          </a:p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04800" y="4495800"/>
            <a:ext cx="8382000" cy="1169551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marL="0" lvl="1" algn="ctr"/>
            <a:r>
              <a:rPr lang="en-US" sz="2600" dirty="0" err="1" smtClean="0"/>
              <a:t>Merumuskan</a:t>
            </a:r>
            <a:r>
              <a:rPr lang="en-US" sz="2600" dirty="0" smtClean="0"/>
              <a:t> </a:t>
            </a:r>
            <a:r>
              <a:rPr lang="en-US" sz="2600" dirty="0" err="1" smtClean="0"/>
              <a:t>bagaimana</a:t>
            </a:r>
            <a:r>
              <a:rPr lang="en-US" sz="2600" dirty="0" smtClean="0"/>
              <a:t> </a:t>
            </a:r>
            <a:r>
              <a:rPr lang="en-US" sz="2600" dirty="0" err="1" smtClean="0"/>
              <a:t>dan</a:t>
            </a:r>
            <a:r>
              <a:rPr lang="en-US" sz="2600" dirty="0" smtClean="0"/>
              <a:t> </a:t>
            </a:r>
            <a:r>
              <a:rPr lang="en-US" sz="2600" dirty="0" err="1" smtClean="0"/>
              <a:t>apa</a:t>
            </a:r>
            <a:r>
              <a:rPr lang="en-US" sz="2600" dirty="0" smtClean="0"/>
              <a:t> </a:t>
            </a:r>
            <a:r>
              <a:rPr lang="en-US" sz="2600" dirty="0" err="1" smtClean="0"/>
              <a:t>keluaran</a:t>
            </a:r>
            <a:r>
              <a:rPr lang="en-US" sz="2600" dirty="0" smtClean="0"/>
              <a:t> </a:t>
            </a:r>
            <a:r>
              <a:rPr lang="en-US" sz="2600" dirty="0" err="1" smtClean="0"/>
              <a:t>dan</a:t>
            </a:r>
            <a:r>
              <a:rPr lang="en-US" sz="2600" dirty="0" smtClean="0"/>
              <a:t> </a:t>
            </a:r>
            <a:r>
              <a:rPr lang="en-US" sz="2600" dirty="0" err="1" smtClean="0"/>
              <a:t>hasil</a:t>
            </a:r>
            <a:r>
              <a:rPr lang="en-US" sz="2600" dirty="0" smtClean="0"/>
              <a:t> yang </a:t>
            </a:r>
            <a:r>
              <a:rPr lang="en-US" sz="2600" dirty="0" err="1" smtClean="0"/>
              <a:t>bisa</a:t>
            </a:r>
            <a:r>
              <a:rPr lang="en-US" sz="2600" dirty="0" smtClean="0"/>
              <a:t> </a:t>
            </a:r>
            <a:r>
              <a:rPr lang="en-US" sz="2600" dirty="0" err="1" smtClean="0"/>
              <a:t>di</a:t>
            </a:r>
            <a:r>
              <a:rPr lang="en-US" sz="2600" dirty="0" smtClean="0"/>
              <a:t> </a:t>
            </a:r>
            <a:r>
              <a:rPr lang="en-US" sz="2600" dirty="0" err="1" smtClean="0"/>
              <a:t>kontrol</a:t>
            </a:r>
            <a:r>
              <a:rPr lang="en-US" sz="2600" dirty="0" smtClean="0"/>
              <a:t> </a:t>
            </a:r>
            <a:r>
              <a:rPr lang="en-US" sz="2600" dirty="0" err="1" smtClean="0"/>
              <a:t>dan</a:t>
            </a:r>
            <a:r>
              <a:rPr lang="en-US" sz="2600" dirty="0" smtClean="0"/>
              <a:t> </a:t>
            </a:r>
            <a:r>
              <a:rPr lang="en-US" sz="2600" dirty="0" err="1" smtClean="0"/>
              <a:t>di</a:t>
            </a:r>
            <a:r>
              <a:rPr lang="en-US" sz="2600" dirty="0" smtClean="0"/>
              <a:t> </a:t>
            </a:r>
            <a:r>
              <a:rPr lang="en-US" sz="2600" dirty="0" err="1" smtClean="0"/>
              <a:t>evaluasi</a:t>
            </a:r>
            <a:endParaRPr lang="en-US" sz="26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DUA TAHAP KKL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sz="quarter" idx="1"/>
          </p:nvPr>
        </p:nvSpPr>
        <p:spPr>
          <a:xfrm>
            <a:off x="2500313" y="2071688"/>
            <a:ext cx="3714750" cy="857250"/>
          </a:xfrm>
          <a:solidFill>
            <a:srgbClr val="00B0F0"/>
          </a:solidFill>
        </p:spPr>
        <p:txBody>
          <a:bodyPr/>
          <a:lstStyle/>
          <a:p>
            <a:pPr marL="514350" indent="-514350">
              <a:buFontTx/>
              <a:buNone/>
            </a:pPr>
            <a:r>
              <a:rPr lang="en-US" smtClean="0"/>
              <a:t>Tahap Analisis</a:t>
            </a:r>
          </a:p>
        </p:txBody>
      </p:sp>
      <p:pic>
        <p:nvPicPr>
          <p:cNvPr id="5124" name="Picture 5" descr="C:\Users\Heri\AppData\Local\Microsoft\Windows\Temporary Internet Files\Content.IE5\DBJP504O\Chess_Icon[1]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3000" y="1714500"/>
            <a:ext cx="1352550" cy="1352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2643188" y="3643313"/>
            <a:ext cx="3500437" cy="785812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14350" indent="-514350" eaLnBrk="0" hangingPunct="0">
              <a:spcBef>
                <a:spcPct val="20000"/>
              </a:spcBef>
              <a:defRPr/>
            </a:pPr>
            <a:r>
              <a:rPr lang="en-US" sz="3200" kern="0" dirty="0" err="1">
                <a:latin typeface="+mn-lt"/>
                <a:cs typeface="+mn-cs"/>
              </a:rPr>
              <a:t>Perencanaan</a:t>
            </a:r>
            <a:endParaRPr lang="en-US" sz="3200" kern="0" dirty="0">
              <a:latin typeface="+mn-lt"/>
              <a:cs typeface="+mn-cs"/>
            </a:endParaRPr>
          </a:p>
        </p:txBody>
      </p:sp>
      <p:pic>
        <p:nvPicPr>
          <p:cNvPr id="5126" name="Picture 5" descr="C:\Users\Heri\AppData\Local\Microsoft\Windows\Temporary Internet Files\Content.IE5\DBJP504O\Chess_Icon[1]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3000" y="3357563"/>
            <a:ext cx="1352550" cy="1352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0" y="0"/>
          <a:ext cx="9144000" cy="58116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1834"/>
                <a:gridCol w="3318766"/>
                <a:gridCol w="1371600"/>
                <a:gridCol w="2971800"/>
              </a:tblGrid>
              <a:tr h="45719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r>
                        <a:rPr lang="en-US" b="1" dirty="0" smtClean="0"/>
                        <a:t>AHAP ANALISIS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TAHAP PERENCANAAN</a:t>
                      </a:r>
                      <a:endParaRPr lang="en-US" dirty="0"/>
                    </a:p>
                  </a:txBody>
                  <a:tcPr/>
                </a:tc>
              </a:tr>
              <a:tr h="2133600">
                <a:tc>
                  <a:txBody>
                    <a:bodyPr/>
                    <a:lstStyle/>
                    <a:p>
                      <a:r>
                        <a:rPr lang="en-US" dirty="0" smtClean="0"/>
                        <a:t>IDENTIFIKASI/ANALISIS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ANALISIS</a:t>
                      </a:r>
                      <a:r>
                        <a:rPr lang="en-US" b="1" baseline="0" dirty="0" smtClean="0"/>
                        <a:t> MASALAH: </a:t>
                      </a:r>
                    </a:p>
                    <a:p>
                      <a:r>
                        <a:rPr lang="en-US" baseline="0" dirty="0" err="1" smtClean="0"/>
                        <a:t>Iidentifikasi</a:t>
                      </a:r>
                      <a:r>
                        <a:rPr lang="en-US" baseline="0" dirty="0" smtClean="0"/>
                        <a:t> stakeholder, problem yang </a:t>
                      </a:r>
                      <a:r>
                        <a:rPr lang="en-US" baseline="0" dirty="0" err="1" smtClean="0"/>
                        <a:t>dihadapi</a:t>
                      </a:r>
                      <a:r>
                        <a:rPr lang="en-US" baseline="0" dirty="0" smtClean="0"/>
                        <a:t>, </a:t>
                      </a:r>
                      <a:r>
                        <a:rPr lang="en-US" baseline="0" dirty="0" err="1" smtClean="0"/>
                        <a:t>keterbatasan</a:t>
                      </a:r>
                      <a:r>
                        <a:rPr lang="en-US" baseline="0" dirty="0" smtClean="0"/>
                        <a:t>, </a:t>
                      </a:r>
                      <a:r>
                        <a:rPr lang="en-US" baseline="0" dirty="0" err="1" smtClean="0"/>
                        <a:t>dan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kesempatan</a:t>
                      </a:r>
                      <a:r>
                        <a:rPr lang="en-US" baseline="0" dirty="0" smtClean="0"/>
                        <a:t>, </a:t>
                      </a:r>
                      <a:r>
                        <a:rPr lang="en-US" baseline="0" dirty="0" err="1" smtClean="0"/>
                        <a:t>menyusun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sebab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akibat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Merumuskan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logika</a:t>
                      </a:r>
                      <a:r>
                        <a:rPr lang="en-US" dirty="0" smtClean="0"/>
                        <a:t> program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err="1" smtClean="0"/>
                        <a:t>Kerangka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Logis</a:t>
                      </a:r>
                      <a:r>
                        <a:rPr lang="en-US" b="1" dirty="0" smtClean="0"/>
                        <a:t>: </a:t>
                      </a:r>
                      <a:r>
                        <a:rPr lang="en-US" dirty="0" err="1" smtClean="0"/>
                        <a:t>Struktur</a:t>
                      </a:r>
                      <a:r>
                        <a:rPr lang="en-US" dirty="0" smtClean="0"/>
                        <a:t> program, </a:t>
                      </a:r>
                      <a:r>
                        <a:rPr lang="en-US" dirty="0" err="1" smtClean="0"/>
                        <a:t>menguji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logika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internalnya</a:t>
                      </a:r>
                      <a:r>
                        <a:rPr lang="en-US" baseline="0" dirty="0" smtClean="0"/>
                        <a:t>, </a:t>
                      </a:r>
                      <a:r>
                        <a:rPr lang="en-US" baseline="0" dirty="0" err="1" smtClean="0"/>
                        <a:t>tujuan</a:t>
                      </a:r>
                      <a:r>
                        <a:rPr lang="en-US" baseline="0" dirty="0" smtClean="0"/>
                        <a:t> yang </a:t>
                      </a:r>
                      <a:r>
                        <a:rPr lang="en-US" baseline="0" dirty="0" err="1" smtClean="0"/>
                        <a:t>terukur</a:t>
                      </a:r>
                      <a:r>
                        <a:rPr lang="en-US" baseline="0" dirty="0" smtClean="0"/>
                        <a:t>, </a:t>
                      </a:r>
                      <a:r>
                        <a:rPr lang="en-US" baseline="0" dirty="0" err="1" smtClean="0"/>
                        <a:t>formulasi</a:t>
                      </a:r>
                      <a:r>
                        <a:rPr lang="en-US" baseline="0" dirty="0" smtClean="0"/>
                        <a:t>  </a:t>
                      </a:r>
                      <a:r>
                        <a:rPr lang="en-US" baseline="0" dirty="0" err="1" smtClean="0"/>
                        <a:t>perangkat</a:t>
                      </a:r>
                      <a:r>
                        <a:rPr lang="en-US" baseline="0" dirty="0" smtClean="0"/>
                        <a:t>, </a:t>
                      </a:r>
                      <a:r>
                        <a:rPr lang="en-US" baseline="0" dirty="0" err="1" smtClean="0"/>
                        <a:t>dan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biaya</a:t>
                      </a:r>
                      <a:endParaRPr lang="en-US" dirty="0"/>
                    </a:p>
                  </a:txBody>
                  <a:tcPr/>
                </a:tc>
              </a:tr>
              <a:tr h="1424196">
                <a:tc rowSpan="2">
                  <a:txBody>
                    <a:bodyPr/>
                    <a:lstStyle/>
                    <a:p>
                      <a:r>
                        <a:rPr lang="en-US" dirty="0" err="1" smtClean="0"/>
                        <a:t>Deduksi</a:t>
                      </a:r>
                      <a:endParaRPr 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US" b="1" dirty="0" smtClean="0"/>
                        <a:t>ANALISIS</a:t>
                      </a:r>
                      <a:r>
                        <a:rPr lang="en-US" b="1" baseline="0" dirty="0" smtClean="0"/>
                        <a:t> TUJUAN</a:t>
                      </a:r>
                    </a:p>
                    <a:p>
                      <a:r>
                        <a:rPr lang="en-US" baseline="0" dirty="0" err="1" smtClean="0"/>
                        <a:t>Mengembangkan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tujuan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berbasis</a:t>
                      </a:r>
                      <a:r>
                        <a:rPr lang="en-US" baseline="0" dirty="0" smtClean="0"/>
                        <a:t> problem yang </a:t>
                      </a:r>
                      <a:r>
                        <a:rPr lang="en-US" baseline="0" dirty="0" err="1" smtClean="0"/>
                        <a:t>diidentifikasi</a:t>
                      </a:r>
                      <a:r>
                        <a:rPr lang="en-US" baseline="0" dirty="0" smtClean="0"/>
                        <a:t>, </a:t>
                      </a:r>
                      <a:r>
                        <a:rPr lang="en-US" baseline="0" dirty="0" err="1" smtClean="0"/>
                        <a:t>identifikasi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hubungan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alat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tujuan</a:t>
                      </a:r>
                      <a:endParaRPr lang="en-US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r>
                        <a:rPr lang="en-US" dirty="0" err="1" smtClean="0"/>
                        <a:t>Membuat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Spesifikasi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Operasionalisasi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Penjadwalan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Kegiatan</a:t>
                      </a:r>
                      <a:endParaRPr lang="en-US" dirty="0"/>
                    </a:p>
                  </a:txBody>
                  <a:tcPr/>
                </a:tc>
              </a:tr>
              <a:tr h="15071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US" dirty="0" err="1" smtClean="0"/>
                        <a:t>Penataan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Sumberdaya</a:t>
                      </a:r>
                      <a:r>
                        <a:rPr lang="en-US" dirty="0" smtClean="0"/>
                        <a:t>: </a:t>
                      </a:r>
                      <a:r>
                        <a:rPr lang="en-US" dirty="0" err="1" smtClean="0"/>
                        <a:t>menyusun</a:t>
                      </a:r>
                      <a:r>
                        <a:rPr lang="en-US" dirty="0" smtClean="0"/>
                        <a:t> input </a:t>
                      </a:r>
                      <a:r>
                        <a:rPr lang="en-US" dirty="0" err="1" smtClean="0"/>
                        <a:t>dananggaran</a:t>
                      </a:r>
                      <a:endParaRPr lang="en-US" dirty="0"/>
                    </a:p>
                  </a:txBody>
                  <a:tcPr/>
                </a:tc>
              </a:tr>
              <a:tr h="1274193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Pemilihan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Strategi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err="1" smtClean="0"/>
                        <a:t>Analisis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Strategi</a:t>
                      </a:r>
                      <a:endParaRPr lang="en-US" b="1" dirty="0" smtClean="0"/>
                    </a:p>
                    <a:p>
                      <a:r>
                        <a:rPr lang="en-US" dirty="0" err="1" smtClean="0"/>
                        <a:t>Identifikasi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sejumlah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startegi</a:t>
                      </a:r>
                      <a:r>
                        <a:rPr lang="en-US" baseline="0" dirty="0" smtClean="0"/>
                        <a:t> yang </a:t>
                      </a:r>
                      <a:r>
                        <a:rPr lang="en-US" baseline="0" dirty="0" err="1" smtClean="0"/>
                        <a:t>bisa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mencapai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tujuan</a:t>
                      </a:r>
                      <a:r>
                        <a:rPr lang="en-US" baseline="0" dirty="0" smtClean="0"/>
                        <a:t>, </a:t>
                      </a:r>
                      <a:r>
                        <a:rPr lang="en-US" baseline="0" dirty="0" err="1" smtClean="0"/>
                        <a:t>menentukan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strategi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utama</a:t>
                      </a:r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1570</TotalTime>
  <Words>501</Words>
  <Application>Microsoft Office PowerPoint</Application>
  <PresentationFormat>On-screen Show (4:3)</PresentationFormat>
  <Paragraphs>96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Oriel</vt:lpstr>
      <vt:lpstr>Manajemen Program (2)</vt:lpstr>
      <vt:lpstr>Bentuklah kelompok</vt:lpstr>
      <vt:lpstr>Pendekatan Manajemen</vt:lpstr>
      <vt:lpstr>Slide 4</vt:lpstr>
      <vt:lpstr>MANAJEMEN DESKRIPTIF</vt:lpstr>
      <vt:lpstr>Kerangka Kerja Logis (KKL)</vt:lpstr>
      <vt:lpstr>Slide 7</vt:lpstr>
      <vt:lpstr>DUA TAHAP KKL</vt:lpstr>
      <vt:lpstr>Slide 9</vt:lpstr>
      <vt:lpstr>ALUR MANAJEMEN PROGRAM MAKRO</vt:lpstr>
      <vt:lpstr>Matriks MP Makro</vt:lpstr>
      <vt:lpstr>ANALISIS MASALAH</vt:lpstr>
      <vt:lpstr>Slide 13</vt:lpstr>
      <vt:lpstr>Lanjut pertemuan berikutnya…</vt:lpstr>
    </vt:vector>
  </TitlesOfParts>
  <Company>Atom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Manajemen Program (2)</dc:title>
  <dc:creator>Heri</dc:creator>
  <cp:lastModifiedBy>Heri</cp:lastModifiedBy>
  <cp:revision>6</cp:revision>
  <dcterms:created xsi:type="dcterms:W3CDTF">2020-03-09T02:38:49Z</dcterms:created>
  <dcterms:modified xsi:type="dcterms:W3CDTF">2020-03-11T02:51:02Z</dcterms:modified>
</cp:coreProperties>
</file>