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4384" r:id="rId2"/>
    <p:sldMasterId id="2147484776" r:id="rId3"/>
    <p:sldMasterId id="2147484800" r:id="rId4"/>
    <p:sldMasterId id="2147484900" r:id="rId5"/>
    <p:sldMasterId id="2147485020" r:id="rId6"/>
  </p:sldMasterIdLst>
  <p:notesMasterIdLst>
    <p:notesMasterId r:id="rId28"/>
  </p:notesMasterIdLst>
  <p:sldIdLst>
    <p:sldId id="355" r:id="rId7"/>
    <p:sldId id="305" r:id="rId8"/>
    <p:sldId id="348" r:id="rId9"/>
    <p:sldId id="347" r:id="rId10"/>
    <p:sldId id="318" r:id="rId11"/>
    <p:sldId id="323" r:id="rId12"/>
    <p:sldId id="324" r:id="rId13"/>
    <p:sldId id="325" r:id="rId14"/>
    <p:sldId id="320" r:id="rId15"/>
    <p:sldId id="356" r:id="rId16"/>
    <p:sldId id="307" r:id="rId17"/>
    <p:sldId id="357" r:id="rId18"/>
    <p:sldId id="345" r:id="rId19"/>
    <p:sldId id="308" r:id="rId20"/>
    <p:sldId id="358" r:id="rId21"/>
    <p:sldId id="360" r:id="rId22"/>
    <p:sldId id="361" r:id="rId23"/>
    <p:sldId id="310" r:id="rId24"/>
    <p:sldId id="359" r:id="rId25"/>
    <p:sldId id="334" r:id="rId26"/>
    <p:sldId id="29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996633"/>
    <a:srgbClr val="990000"/>
    <a:srgbClr val="9933FF"/>
    <a:srgbClr val="FF6600"/>
    <a:srgbClr val="FF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12" autoAdjust="0"/>
    <p:restoredTop sz="94660"/>
  </p:normalViewPr>
  <p:slideViewPr>
    <p:cSldViewPr>
      <p:cViewPr>
        <p:scale>
          <a:sx n="76" d="100"/>
          <a:sy n="76" d="100"/>
        </p:scale>
        <p:origin x="-11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E8480D-AE79-45B2-8580-B913008B00E6}" type="datetimeFigureOut">
              <a:rPr lang="en-US"/>
              <a:pPr>
                <a:defRPr/>
              </a:pPr>
              <a:t>8/11/2020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D3B16BE-6E51-4436-A0CA-82D3044E7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31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latin typeface="Arial" pitchFamily="34" charset="0"/>
                <a:cs typeface="Arial" pitchFamily="34" charset="0"/>
              </a:rPr>
              <a:t>Digabung </a:t>
            </a:r>
            <a:endParaRPr lang="id-ID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EC3F55E-5C8F-470C-8FFE-E97FDB6D6EB4}" type="slidenum">
              <a:rPr lang="en-GB" smtClean="0">
                <a:solidFill>
                  <a:srgbClr val="000000"/>
                </a:solidFill>
              </a:rPr>
              <a:pPr eaLnBrk="1" hangingPunct="1"/>
              <a:t>20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94655-05C8-4BE4-9AB1-085A6764FA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92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ABBE6-3354-4D23-93A7-B46D96F4D1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07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1986B-4864-4A17-B755-895F7CED04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70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BD82A-A784-4496-8BFF-F059DBC0E2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65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E6861-5207-4075-987F-DD87CED438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519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591F2-E59C-4FC2-A4BE-C61E8AA90D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971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4CA18-B4A9-462D-B8A3-9BD5FEF7F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914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D2B36-03AA-40A7-869F-2E77571DA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273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DE06C-725C-4BFA-A5B3-AB96CE2775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028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DF385-1E82-4EDF-90A1-9E78AE4473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044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1651F-DD64-4C87-90BE-3E6183A532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26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39830-82E6-46BD-B72A-12A6070180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7959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3D10-D9B7-479F-879C-6574F0B54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1215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7893B-94D2-4E4E-A7BD-8ADE59A1C1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276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00D6-5633-4486-916B-64FAA85C13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123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CA3C6-C94D-4230-AF1D-4328C9F5AC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5208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16FBA-505B-4A55-9E55-1AA48CF7E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40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>
                <a:solidFill>
                  <a:srgbClr val="EAEBD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>
                <a:solidFill>
                  <a:srgbClr val="EAEBD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7C4A9-1C02-43B2-95E8-6941BA5B5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917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02308-8452-4040-AC0F-EE30B63B4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226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02F26-7135-4969-B34E-5D4010413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941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18C50A6-B49F-449B-BE7E-64861AC6C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082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60040-3A54-4F3E-B484-8E5896B3A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4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B3D0B-8576-4B34-9D71-219F746930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6871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8F7B1C-06E6-454A-A1BB-090E936C2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84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5705575-6275-478A-A2C7-213545AC4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817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A378F-9998-4D2E-B2B9-9838E178D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187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16B5-FD63-42A4-9BA2-A84C40E2B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604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D85D5-838B-4AA6-9581-F0E0F7BC5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306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8F69A-9DA5-4A07-A054-DEA2D8C1E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263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2F6FE63-08BC-4029-BF1B-C90B1E402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032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CF36C7F-7B2E-4159-9F1A-9025F2574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065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id-ID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pitchFamily="34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199DBDEE-155F-468C-A2B4-EFACAD34C2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5121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DA7E5-AE39-4D12-A9F9-695CCD395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62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D75E9-8B88-4519-8077-08E8D609F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4221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8FEA3-DA1C-491B-9758-6FB742E664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110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C2334-3DD9-4B77-9D2B-2B9F346E33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8353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EF14-A723-4150-9AF2-1FAD6A5D97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3686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DCCC-9027-46A6-B043-982EDA33E6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229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04D11-5244-47AF-8FF1-23D2865537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2923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6BA89-EE35-440B-93DA-CC4B84F724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0606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FBB52-5B68-4814-A993-F03D22EDDE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1932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2043D-9D29-4DCF-8A7A-D3E85FBE6F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6217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EF8DF-2157-45A6-AB46-7A9A62A515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2887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3DC8F-D039-440E-AA64-0CFAF37101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60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DB0A5-9A53-4553-9066-DA0ED9B2AF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3743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79AFA-CD15-4A0A-9629-58DF81552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365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3E109-F347-445B-815A-543C03E814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1810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B8525-C0B0-4ABE-A345-A5EAD5F1DD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3664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27C5B-2A4A-480B-A9D6-7615F9BC10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7881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2A3B2-E1B6-49F4-8722-B6C93CC5F4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51274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D4DBC-8B71-4A28-9014-78F47F2DD1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2211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4E586-ADA9-4E46-855F-0FB86093C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8931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8E803-59BC-4224-94EC-34A1163AF7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3466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37180-938E-49EB-9309-CDCC69E27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2690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DAF39-53C4-4F0A-B094-1456558E5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917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6B828-7E3B-4974-B679-AF3EFC62B5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1685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smtClean="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</p:grp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46D1738-3899-402E-A0A9-1017BAE9C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8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33E14-8465-4E61-B267-B26F3C456F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44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95331-0BB6-4577-8EDA-F0D4DEA33F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09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089B1-9A74-43CC-AAED-FC520E64F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93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1742F3-0087-439D-A2DA-9E8D6F705C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3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515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3" r:id="rId1"/>
    <p:sldLayoutId id="2147485187" r:id="rId2"/>
    <p:sldLayoutId id="2147485188" r:id="rId3"/>
    <p:sldLayoutId id="2147485189" r:id="rId4"/>
    <p:sldLayoutId id="2147485190" r:id="rId5"/>
    <p:sldLayoutId id="2147485191" r:id="rId6"/>
    <p:sldLayoutId id="2147485192" r:id="rId7"/>
    <p:sldLayoutId id="2147485193" r:id="rId8"/>
    <p:sldLayoutId id="2147485194" r:id="rId9"/>
    <p:sldLayoutId id="2147485195" r:id="rId10"/>
    <p:sldLayoutId id="2147485196" r:id="rId11"/>
    <p:sldLayoutId id="214748519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23FE8D-B301-4E99-98E2-5346B9138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4" r:id="rId1"/>
    <p:sldLayoutId id="2147485198" r:id="rId2"/>
    <p:sldLayoutId id="2147485199" r:id="rId3"/>
    <p:sldLayoutId id="2147485200" r:id="rId4"/>
    <p:sldLayoutId id="2147485201" r:id="rId5"/>
    <p:sldLayoutId id="2147485202" r:id="rId6"/>
    <p:sldLayoutId id="2147485203" r:id="rId7"/>
    <p:sldLayoutId id="2147485204" r:id="rId8"/>
    <p:sldLayoutId id="2147485205" r:id="rId9"/>
    <p:sldLayoutId id="2147485206" r:id="rId10"/>
    <p:sldLayoutId id="214748520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rgbClr val="676A55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rgbClr val="676A55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80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82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fld id="{ECED3EFF-4683-42C6-ADAF-FCECB87A8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5" r:id="rId1"/>
    <p:sldLayoutId id="2147485236" r:id="rId2"/>
    <p:sldLayoutId id="2147485208" r:id="rId3"/>
    <p:sldLayoutId id="2147485209" r:id="rId4"/>
    <p:sldLayoutId id="2147485237" r:id="rId5"/>
    <p:sldLayoutId id="2147485210" r:id="rId6"/>
    <p:sldLayoutId id="2147485238" r:id="rId7"/>
    <p:sldLayoutId id="2147485239" r:id="rId8"/>
    <p:sldLayoutId id="2147485211" r:id="rId9"/>
    <p:sldLayoutId id="2147485212" r:id="rId10"/>
    <p:sldLayoutId id="2147485240" r:id="rId11"/>
    <p:sldLayoutId id="2147485241" r:id="rId12"/>
    <p:sldLayoutId id="2147485242" r:id="rId13"/>
    <p:sldLayoutId id="2147485243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B1294F4-420C-48BA-A718-4806297823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4" r:id="rId1"/>
    <p:sldLayoutId id="2147485213" r:id="rId2"/>
    <p:sldLayoutId id="2147485214" r:id="rId3"/>
    <p:sldLayoutId id="2147485215" r:id="rId4"/>
    <p:sldLayoutId id="2147485216" r:id="rId5"/>
    <p:sldLayoutId id="2147485217" r:id="rId6"/>
    <p:sldLayoutId id="2147485218" r:id="rId7"/>
    <p:sldLayoutId id="2147485219" r:id="rId8"/>
    <p:sldLayoutId id="2147485220" r:id="rId9"/>
    <p:sldLayoutId id="2147485221" r:id="rId10"/>
    <p:sldLayoutId id="214748522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89F103-5A8F-4407-BDC0-345A100435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3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515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5" r:id="rId1"/>
    <p:sldLayoutId id="2147485223" r:id="rId2"/>
    <p:sldLayoutId id="2147485224" r:id="rId3"/>
    <p:sldLayoutId id="2147485225" r:id="rId4"/>
    <p:sldLayoutId id="2147485226" r:id="rId5"/>
    <p:sldLayoutId id="2147485227" r:id="rId6"/>
    <p:sldLayoutId id="2147485228" r:id="rId7"/>
    <p:sldLayoutId id="2147485229" r:id="rId8"/>
    <p:sldLayoutId id="2147485230" r:id="rId9"/>
    <p:sldLayoutId id="2147485231" r:id="rId10"/>
    <p:sldLayoutId id="214748523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BA81C17-106F-4589-87DD-95A035218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6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Arial" charset="0"/>
          <a:cs typeface="+mn-cs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Arial" charset="0"/>
          <a:cs typeface="+mn-cs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Arial" charset="0"/>
          <a:cs typeface="+mn-cs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Arial" charset="0"/>
          <a:cs typeface="+mn-cs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3914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sz="3200" smtClean="0"/>
              <a:t>PENATAAN KEUANGAN DAERAH</a:t>
            </a:r>
            <a:br>
              <a:rPr lang="en-US" sz="3200" smtClean="0"/>
            </a:br>
            <a:endParaRPr lang="en-US" altLang="en-US" sz="32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r>
              <a:rPr lang="en-US" sz="2400" smtClean="0"/>
              <a:t>PRINSIP DESENTRALISASI FISKAL</a:t>
            </a:r>
          </a:p>
          <a:p>
            <a:r>
              <a:rPr lang="en-US" sz="2400" smtClean="0"/>
              <a:t>PERIMBANGAN KEUANGAN PUSAT-DAERAH</a:t>
            </a:r>
          </a:p>
          <a:p>
            <a:r>
              <a:rPr lang="en-US" sz="2400" smtClean="0"/>
              <a:t>INSTRUMEN DESENTRALISASI FISKAL</a:t>
            </a:r>
          </a:p>
          <a:p>
            <a:r>
              <a:rPr lang="en-US" sz="2400" smtClean="0"/>
              <a:t>GAMBARAN KEUANGAN DAERAH DI INDONESIA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795" grpId="0" build="p"/>
      <p:bldP spid="33795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3914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sz="3200" smtClean="0"/>
              <a:t>PENATAAN PERWAKILAN DAERAH</a:t>
            </a:r>
            <a:br>
              <a:rPr lang="en-US" sz="3200" smtClean="0"/>
            </a:br>
            <a:endParaRPr lang="en-US" altLang="en-US" sz="32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HUBUNGAN EKSEKUTIF DAN LEGISLATIF DAERAH</a:t>
            </a:r>
          </a:p>
          <a:p>
            <a:pPr>
              <a:defRPr/>
            </a:pPr>
            <a:r>
              <a:rPr lang="en-US" sz="2400" dirty="0"/>
              <a:t>F</a:t>
            </a:r>
            <a:r>
              <a:rPr lang="en-US" sz="2400" dirty="0" smtClean="0"/>
              <a:t>UNGSI DAN KEWENANGAN DPRD</a:t>
            </a:r>
          </a:p>
          <a:p>
            <a:pPr>
              <a:defRPr/>
            </a:pPr>
            <a:r>
              <a:rPr lang="en-US" sz="2400" dirty="0" smtClean="0"/>
              <a:t>PERDA SEBAGAI INSTRUMEN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795" grpId="0" build="p"/>
      <p:bldP spid="33795" grpI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6781800" cy="10207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KEDUDUKAN DPRD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924800" cy="5105400"/>
          </a:xfrm>
        </p:spPr>
        <p:txBody>
          <a:bodyPr/>
          <a:lstStyle/>
          <a:p>
            <a:pPr eaLnBrk="1" hangingPunct="1">
              <a:lnSpc>
                <a:spcPct val="114000"/>
              </a:lnSpc>
            </a:pPr>
            <a:r>
              <a:rPr lang="en-US" altLang="en-US" smtClean="0"/>
              <a:t>Sebagai penyelenggara pemerintahan daerah, kedudukan lembaga perwakilan di daerah yakni DPRD </a:t>
            </a:r>
            <a:r>
              <a:rPr lang="id-ID" altLang="en-US" smtClean="0"/>
              <a:t>menjadi sanga</a:t>
            </a:r>
            <a:r>
              <a:rPr lang="en-US" altLang="en-US" smtClean="0"/>
              <a:t>t</a:t>
            </a:r>
            <a:r>
              <a:rPr lang="id-ID" altLang="en-US" smtClean="0"/>
              <a:t> penting</a:t>
            </a:r>
            <a:r>
              <a:rPr lang="en-US" altLang="en-US" smtClean="0"/>
              <a:t>. Kedudukannya sebagai lembaga representasi adalah sejajar dengan eksekutif, terutama </a:t>
            </a:r>
            <a:r>
              <a:rPr lang="id-ID" altLang="en-US" smtClean="0"/>
              <a:t> dalam proses legislasi</a:t>
            </a:r>
            <a:r>
              <a:rPr lang="en-US" altLang="en-US" smtClean="0"/>
              <a:t>, anggaran, maupun pengawasan</a:t>
            </a:r>
            <a:r>
              <a:rPr lang="id-ID" altLang="en-US" smtClean="0"/>
              <a:t>  yang merupakan tugas utamanya.</a:t>
            </a:r>
          </a:p>
          <a:p>
            <a:pPr eaLnBrk="1" hangingPunct="1">
              <a:lnSpc>
                <a:spcPct val="114000"/>
              </a:lnSpc>
            </a:pPr>
            <a:r>
              <a:rPr lang="id-ID" altLang="en-US" smtClean="0"/>
              <a:t>Susunan, Kedudukan, Fungsi serta kewenangan dari badan legislative tersebut sudah seharusnya dimaksimalkan melalui alat kelengkapannya untuk menyuarakan kepentingan masyarakat melalui produk peraturan perundang-undangan. 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b="1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Fungsi DPRD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 sz="2400" smtClean="0"/>
              <a:t> DPRD mempunyai fungsi: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 sz="2400" smtClean="0"/>
              <a:t>a. Fungsi legislasi diwujudkan dalam membentuk Peraturan Daerah bersama Kepala Daerah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 sz="2400" smtClean="0"/>
              <a:t>b.  Fungsi anggaran diwujudkan dalam menyusun dan menetapkan APBD bersama Pemerintah Daerah.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 sz="2400" smtClean="0"/>
              <a:t>c.  Pengawasan diwujudkan dalam bentuk pengawasan terhadap pelaksanaan Undang-undang, peraturan daerah, Keputusan Kepala Daerah dan kebijakan yang ditetapkan oleh Pemerintah Daerah.</a:t>
            </a:r>
            <a:endParaRPr lang="id-ID" alt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Tugas </a:t>
            </a:r>
            <a:r>
              <a:rPr lang="id-ID" altLang="en-US" smtClean="0"/>
              <a:t>d</a:t>
            </a:r>
            <a:r>
              <a:rPr lang="en-GB" altLang="en-US" smtClean="0"/>
              <a:t>an Wewenang DPRD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(1) DPRD mempunyai tugas dan wewenang:</a:t>
            </a:r>
            <a:endParaRPr lang="id-ID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a. membentuk Peraturan Daerah yang dibahas dengan Kepala Daerah untuk mendapat persetujuan bersama;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b. menetapkan Anggaran Pendapatan dan Belanja Daerah bersama dengan Kepala Daerah;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c. melaksanakan pengawasan terhadap pelaksanaan Peraturan Daerah dan peraturan perundang-undangan lainnya, Keputusan Kepala Daerah, Anggaran Pendapatan dan Belanja Daerah, kebijakan Pemerintah Daerah dalam melaksanakan program pembangunan daerah, dan kerjasama internasional di Daerah;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d. mengusulkan pengangkatan dan pemberhentian Kepala Daerah/Wakil Kepala Daerah kepada Presiden melalui Menteri Dalam Negeri untuk DPRD Provinsi, dan kepada Menteri Dalam Negeri melalui Gubernur untuk DPRD Kabupaten/Kota;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e. memberikan pendapat dan pertimbangan kepada Pemerintah Daerah terhadap rencana perjanjian internasional yang menyangkut kepentingan daerah;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f. meminta laporan keterangan pertanggungjawaban Kepala Daerah dalam pelaksanaan tugas desentralisasi;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g. tugas-tugas dan wewenang lain yang diberikan oleh Undang-undang.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000" smtClean="0"/>
              <a:t>Pasal 20</a:t>
            </a:r>
            <a:r>
              <a:rPr lang="id-ID" altLang="en-US" sz="2000" smtClean="0"/>
              <a:t> PP </a:t>
            </a:r>
            <a:r>
              <a:rPr lang="en-GB" altLang="en-US" sz="2000" smtClean="0"/>
              <a:t>NO</a:t>
            </a:r>
            <a:r>
              <a:rPr lang="id-ID" altLang="en-US" sz="2000" smtClean="0"/>
              <a:t> </a:t>
            </a:r>
            <a:r>
              <a:rPr lang="en-GB" altLang="en-US" sz="2000" smtClean="0"/>
              <a:t>25 TAHUN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3914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altLang="en-US" sz="2400" smtClean="0"/>
              <a:t>PERDA SEBAGAI INSTRUMEN PEMBANGUNAN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pPr eaLnBrk="1" hangingPunct="1">
              <a:lnSpc>
                <a:spcPct val="114000"/>
              </a:lnSpc>
            </a:pPr>
            <a:r>
              <a:rPr lang="en-US" altLang="ja-JP" sz="2400" smtClean="0">
                <a:ea typeface="MS PGothic" pitchFamily="34" charset="-128"/>
              </a:rPr>
              <a:t>Perda sebagai dasar perencanaan pembangunan di Daerah</a:t>
            </a:r>
          </a:p>
          <a:p>
            <a:pPr eaLnBrk="1" hangingPunct="1">
              <a:lnSpc>
                <a:spcPct val="114000"/>
              </a:lnSpc>
            </a:pPr>
            <a:r>
              <a:rPr lang="en-US" altLang="ja-JP" sz="2400" smtClean="0">
                <a:ea typeface="MS PGothic" pitchFamily="34" charset="-128"/>
              </a:rPr>
              <a:t>Perda sebagai Kontrak Sosial di Daerah</a:t>
            </a:r>
          </a:p>
          <a:p>
            <a:pPr eaLnBrk="1" hangingPunct="1">
              <a:lnSpc>
                <a:spcPct val="114000"/>
              </a:lnSpc>
            </a:pPr>
            <a:r>
              <a:rPr lang="en-US" altLang="ja-JP" sz="2400" smtClean="0">
                <a:ea typeface="MS PGothic" pitchFamily="34" charset="-128"/>
              </a:rPr>
              <a:t>Perda sebagai instrumen pemenuhan hak-hak dasar warga </a:t>
            </a:r>
          </a:p>
          <a:p>
            <a:pPr eaLnBrk="1" hangingPunct="1">
              <a:lnSpc>
                <a:spcPct val="114000"/>
              </a:lnSpc>
            </a:pPr>
            <a:r>
              <a:rPr lang="en-US" altLang="ja-JP" sz="2400" smtClean="0">
                <a:ea typeface="MS PGothic" pitchFamily="34" charset="-128"/>
              </a:rPr>
              <a:t>Perda untuk memicu percepatan pembanguann ekonomi daerah</a:t>
            </a:r>
            <a:r>
              <a:rPr lang="id-ID" altLang="ja-JP" sz="2800" smtClean="0"/>
              <a:t/>
            </a:r>
            <a:br>
              <a:rPr lang="id-ID" altLang="ja-JP" sz="2800" smtClean="0"/>
            </a:br>
            <a:endParaRPr lang="en-GB" altLang="en-US" sz="280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795" grpId="0" build="p"/>
      <p:bldP spid="33795" grpI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6962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altLang="en-US" sz="3600" smtClean="0"/>
              <a:t>PENATAAN PELAYANAN PUBLIK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pPr eaLnBrk="1" hangingPunct="1">
              <a:lnSpc>
                <a:spcPct val="114000"/>
              </a:lnSpc>
              <a:defRPr/>
            </a:pPr>
            <a:r>
              <a:rPr lang="en-GB" altLang="en-US" sz="2800" dirty="0" err="1" smtClean="0"/>
              <a:t>Prinsip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Dasar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Layanan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Publik</a:t>
            </a:r>
            <a:endParaRPr lang="en-GB" altLang="en-US" sz="2800" dirty="0" smtClean="0"/>
          </a:p>
          <a:p>
            <a:pPr eaLnBrk="1" hangingPunct="1">
              <a:lnSpc>
                <a:spcPct val="114000"/>
              </a:lnSpc>
              <a:defRPr/>
            </a:pPr>
            <a:r>
              <a:rPr lang="en-GB" altLang="en-US" sz="2800" dirty="0" err="1" smtClean="0"/>
              <a:t>Tugas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Pelayanan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Publik</a:t>
            </a:r>
            <a:r>
              <a:rPr lang="en-GB" altLang="en-US" sz="2800" dirty="0"/>
              <a:t> </a:t>
            </a:r>
            <a:r>
              <a:rPr lang="en-GB" altLang="en-US" sz="2800" dirty="0" err="1" smtClean="0"/>
              <a:t>oleh</a:t>
            </a:r>
            <a:r>
              <a:rPr lang="en-GB" altLang="en-US" sz="2800" dirty="0" smtClean="0"/>
              <a:t> Daerah</a:t>
            </a:r>
          </a:p>
          <a:p>
            <a:pPr eaLnBrk="1" hangingPunct="1">
              <a:lnSpc>
                <a:spcPct val="114000"/>
              </a:lnSpc>
              <a:defRPr/>
            </a:pPr>
            <a:r>
              <a:rPr lang="en-GB" altLang="en-US" sz="2800" dirty="0" err="1" smtClean="0"/>
              <a:t>Jenis-Jenis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Layanan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Publik</a:t>
            </a:r>
            <a:r>
              <a:rPr lang="en-GB" altLang="en-US" sz="2800" dirty="0" smtClean="0"/>
              <a:t> Daerah</a:t>
            </a:r>
          </a:p>
          <a:p>
            <a:pPr eaLnBrk="1" hangingPunct="1">
              <a:lnSpc>
                <a:spcPct val="114000"/>
              </a:lnSpc>
              <a:defRPr/>
            </a:pPr>
            <a:r>
              <a:rPr lang="en-GB" altLang="en-US" sz="2800" dirty="0" err="1" smtClean="0"/>
              <a:t>Pembagian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Layanan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Publik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Pusat</a:t>
            </a:r>
            <a:r>
              <a:rPr lang="en-GB" altLang="en-US" sz="2800" dirty="0" smtClean="0"/>
              <a:t>-Daerah</a:t>
            </a:r>
          </a:p>
          <a:p>
            <a:pPr marL="0" indent="0" eaLnBrk="1" hangingPunct="1">
              <a:lnSpc>
                <a:spcPct val="114000"/>
              </a:lnSpc>
              <a:buFont typeface="Wingdings" pitchFamily="2" charset="2"/>
              <a:buNone/>
              <a:defRPr/>
            </a:pPr>
            <a:endParaRPr lang="en-GB" altLang="en-US" sz="2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795" grpId="0" build="p"/>
      <p:bldP spid="33795" grpId="1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28625"/>
            <a:ext cx="8458200" cy="1431925"/>
          </a:xfrm>
        </p:spPr>
        <p:txBody>
          <a:bodyPr anchor="ctr"/>
          <a:lstStyle/>
          <a:p>
            <a:pPr eaLnBrk="1" hangingPunct="1"/>
            <a:r>
              <a:rPr lang="en-US" sz="3800" smtClean="0"/>
              <a:t>PRINSIP PELAYANAN PUBLIK PEMERINTAH DAERAH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2057400"/>
            <a:ext cx="8686800" cy="4038600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 smtClean="0"/>
              <a:t>Prinsip</a:t>
            </a:r>
            <a:r>
              <a:rPr lang="en-US" dirty="0" smtClean="0"/>
              <a:t> “equal treatment”,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SzTx/>
              <a:buFont typeface="Wingdings" pitchFamily="2" charset="2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SzTx/>
              <a:buFont typeface="Wingdings" pitchFamily="2" charset="2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SzTx/>
              <a:buFont typeface="Wingdings" pitchFamily="2" charset="2"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muncul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Standar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SzTx/>
              <a:buFont typeface="Wingdings" pitchFamily="2" charset="2"/>
              <a:buNone/>
              <a:defRPr/>
            </a:pPr>
            <a:r>
              <a:rPr lang="en-US" dirty="0" smtClean="0">
                <a:sym typeface="Wingdings" pitchFamily="2" charset="2"/>
              </a:rPr>
              <a:t>    Minimal (SPM)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 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“non-</a:t>
            </a:r>
            <a:r>
              <a:rPr lang="en-US" dirty="0" err="1" smtClean="0"/>
              <a:t>diskriminasi</a:t>
            </a:r>
            <a:r>
              <a:rPr lang="en-US" dirty="0" smtClean="0"/>
              <a:t>”.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 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“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terjangkau</a:t>
            </a:r>
            <a:r>
              <a:rPr lang="en-US" dirty="0" smtClean="0"/>
              <a:t>”, </a:t>
            </a:r>
            <a:r>
              <a:rPr lang="en-US" dirty="0" err="1" smtClean="0"/>
              <a:t>bukan</a:t>
            </a:r>
            <a:endParaRPr lang="en-US" dirty="0" smtClean="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dikompensasi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endParaRPr lang="en-US" dirty="0" smtClean="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.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8" name="Rectangle 14"/>
          <p:cNvSpPr txBox="1">
            <a:spLocks noGrp="1" noChangeArrowheads="1"/>
          </p:cNvSpPr>
          <p:nvPr/>
        </p:nvSpPr>
        <p:spPr bwMode="auto">
          <a:xfrm>
            <a:off x="5867400" y="6324600"/>
            <a:ext cx="2895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600" b="1">
                <a:solidFill>
                  <a:srgbClr val="000000"/>
                </a:solidFill>
              </a:rPr>
              <a:t>Endang Wirjatmi (STIA-UI)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Tugas Pemerintah yg berkaitan dg Pelayanan Umum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279775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Pelayanan untuk masyarakat</a:t>
            </a:r>
          </a:p>
          <a:p>
            <a:pPr eaLnBrk="1" hangingPunct="1"/>
            <a:r>
              <a:rPr lang="en-US" altLang="en-US" sz="2600" smtClean="0"/>
              <a:t>Memberikan kemudahan kepada masyarakat</a:t>
            </a:r>
          </a:p>
          <a:p>
            <a:pPr eaLnBrk="1" hangingPunct="1"/>
            <a:r>
              <a:rPr lang="en-US" altLang="en-US" sz="2600" smtClean="0"/>
              <a:t>Memberikan ijin kepada masyarakat</a:t>
            </a:r>
          </a:p>
          <a:p>
            <a:pPr eaLnBrk="1" hangingPunct="1"/>
            <a:r>
              <a:rPr lang="en-US" altLang="en-US" sz="2600" smtClean="0"/>
              <a:t>Membina dan membimbing masyarakat</a:t>
            </a:r>
          </a:p>
          <a:p>
            <a:pPr eaLnBrk="1" hangingPunct="1"/>
            <a:r>
              <a:rPr lang="en-US" altLang="en-US" sz="2600" smtClean="0"/>
              <a:t>Pengawasan dan pengaturan masyarakat</a:t>
            </a:r>
          </a:p>
          <a:p>
            <a:pPr eaLnBrk="1" hangingPunct="1"/>
            <a:r>
              <a:rPr lang="en-US" altLang="en-US" sz="2600" smtClean="0"/>
              <a:t>Pengayoman dan perlindungan masyarakat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33400" y="4800600"/>
            <a:ext cx="83058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FF"/>
                </a:solidFill>
              </a:rPr>
              <a:t>Pelayanan umum yang baik adalah bentuk pelayanan oleh birokrasi yang mampu memberikan kepuasan kepada masyarakat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3914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altLang="en-US" sz="3200" smtClean="0"/>
              <a:t>JENIS LAYANAN PUBLIK DAERAH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en-US" sz="2000" b="1" dirty="0" smtClean="0"/>
              <a:t>JENIS PELAYANAN PUBLIK BERDASARKAN OUTPUTNYA:</a:t>
            </a:r>
          </a:p>
          <a:p>
            <a:pPr eaLnBrk="1" hangingPunct="1">
              <a:defRPr/>
            </a:pPr>
            <a:r>
              <a:rPr lang="en-US" altLang="en-US" sz="2000" dirty="0" smtClean="0"/>
              <a:t>Public Goods; </a:t>
            </a:r>
            <a:r>
              <a:rPr lang="en-US" altLang="en-US" sz="2000" dirty="0" err="1" smtClean="0"/>
              <a:t>penyediaan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barang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(</a:t>
            </a:r>
            <a:r>
              <a:rPr lang="en-US" altLang="en-US" sz="2000" dirty="0" err="1" smtClean="0"/>
              <a:t>Jalan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Jembatan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Sekolah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Rumah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Sakit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/>
              <a:t>, Terminal, </a:t>
            </a:r>
            <a:r>
              <a:rPr lang="en-US" altLang="en-US" sz="2000" dirty="0" err="1" smtClean="0"/>
              <a:t>Irigasi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Dll</a:t>
            </a:r>
            <a:r>
              <a:rPr lang="en-US" altLang="en-US" sz="2000" dirty="0" smtClean="0"/>
              <a:t>).</a:t>
            </a:r>
          </a:p>
          <a:p>
            <a:pPr eaLnBrk="1" hangingPunct="1">
              <a:defRPr/>
            </a:pPr>
            <a:r>
              <a:rPr lang="en-US" altLang="en-US" sz="2000" dirty="0" smtClean="0"/>
              <a:t>Public Services: </a:t>
            </a:r>
            <a:r>
              <a:rPr lang="en-US" altLang="en-US" sz="2000" dirty="0" err="1" smtClean="0"/>
              <a:t>Penyediaan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Jasa-jasa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, (</a:t>
            </a:r>
            <a:r>
              <a:rPr lang="en-US" altLang="en-US" sz="2000" dirty="0" err="1" smtClean="0"/>
              <a:t>Layanan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Perijinan</a:t>
            </a:r>
            <a:r>
              <a:rPr lang="en-US" altLang="en-US" sz="2000" dirty="0" smtClean="0"/>
              <a:t>:  </a:t>
            </a:r>
            <a:r>
              <a:rPr lang="en-US" altLang="en-US" sz="2000" dirty="0" err="1" smtClean="0"/>
              <a:t>Akte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Perkawinan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Akte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Kelahiran</a:t>
            </a:r>
            <a:r>
              <a:rPr lang="en-US" altLang="en-US" sz="2000" dirty="0" smtClean="0"/>
              <a:t>, KTP, KK, IMB, HO, </a:t>
            </a:r>
            <a:r>
              <a:rPr lang="en-US" altLang="en-US" sz="2000" dirty="0" err="1" smtClean="0"/>
              <a:t>Sertifikat</a:t>
            </a:r>
            <a:r>
              <a:rPr lang="en-US" altLang="en-US" sz="2000" dirty="0" smtClean="0"/>
              <a:t> Tanah </a:t>
            </a:r>
            <a:r>
              <a:rPr lang="en-US" altLang="en-US" sz="2000" dirty="0" err="1" smtClean="0"/>
              <a:t>Dll</a:t>
            </a:r>
            <a:r>
              <a:rPr lang="en-US" altLang="en-US" sz="2000" dirty="0" smtClean="0"/>
              <a:t>).</a:t>
            </a:r>
          </a:p>
          <a:p>
            <a:pPr eaLnBrk="1" hangingPunct="1">
              <a:defRPr/>
            </a:pPr>
            <a:r>
              <a:rPr lang="en-US" altLang="en-US" sz="2000" dirty="0" smtClean="0"/>
              <a:t>Public Interests: </a:t>
            </a:r>
            <a:r>
              <a:rPr lang="en-US" altLang="en-US" sz="2000" dirty="0" err="1" smtClean="0"/>
              <a:t>Perlindungan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Kepentingan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Umum</a:t>
            </a:r>
            <a:r>
              <a:rPr lang="en-US" altLang="en-US" sz="2000" dirty="0" smtClean="0"/>
              <a:t>, (</a:t>
            </a:r>
            <a:r>
              <a:rPr lang="en-US" altLang="en-US" sz="2000" dirty="0" err="1" smtClean="0"/>
              <a:t>Pelayanan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Keamanan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ketertiban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oleh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kepolisian</a:t>
            </a:r>
            <a:r>
              <a:rPr lang="en-US" altLang="en-US" sz="2000" dirty="0" smtClean="0"/>
              <a:t>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en-US" sz="20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en-US" sz="2000" b="1" dirty="0" smtClean="0"/>
              <a:t>JENIS PELAYANAN PUBLIK ADA YANG BERSIFAT: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/>
              <a:t>PELAYANAN DASAR (BASIC SERVICES): </a:t>
            </a:r>
            <a:r>
              <a:rPr lang="en-US" altLang="en-US" sz="2000" dirty="0" err="1" smtClean="0"/>
              <a:t>Pendidikan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Kesehatan</a:t>
            </a:r>
            <a:r>
              <a:rPr lang="en-US" altLang="en-US" sz="2000" dirty="0" smtClean="0"/>
              <a:t> 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altLang="en-US" sz="2000" dirty="0" smtClean="0"/>
              <a:t>PENGEMBANGAN SEKTOR UNGGULAN (CORE COMPETENCE): </a:t>
            </a:r>
            <a:r>
              <a:rPr lang="en-US" altLang="en-US" sz="2000" dirty="0" err="1" smtClean="0"/>
              <a:t>Kesempatan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Berusaha</a:t>
            </a:r>
            <a:endParaRPr lang="en-US" altLang="en-US" sz="2000" dirty="0" smtClean="0"/>
          </a:p>
          <a:p>
            <a:pPr marL="685800" lvl="1" indent="-34290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Char char="ü"/>
              <a:defRPr/>
            </a:pPr>
            <a:endParaRPr lang="en-US" altLang="en-US" sz="24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795" grpId="0" build="p"/>
      <p:bldP spid="33795" grpId="1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6781800" cy="1020763"/>
          </a:xfrm>
        </p:spPr>
        <p:txBody>
          <a:bodyPr/>
          <a:lstStyle/>
          <a:p>
            <a:pPr eaLnBrk="1" hangingPunct="1"/>
            <a:r>
              <a:rPr lang="en-US" altLang="en-US" sz="3000" smtClean="0"/>
              <a:t>PEMBAGIAN KEWENANGAN PELAYANAN PUBLIK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9248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800" smtClean="0">
                <a:cs typeface="Tahoma" pitchFamily="34" charset="0"/>
              </a:rPr>
              <a:t>Perlunya  Kejelasan Pelayanan Publik Yg Disediakan Oleh Pusat Dan Daerah Berdasarkan Pembagian Kewenangan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800" smtClean="0">
                <a:cs typeface="Tahoma" pitchFamily="34" charset="0"/>
              </a:rPr>
              <a:t>Pusat Menentukan NSPK Agar Pelayanan Publik Diberikan Secara Lebih Baik (Better), Dengan Harga Yg Lebih Murah (Cheaper), Waktu Yg Lebih Cepat (Faster) Dan Prosedur Yg Lebih Sederhana (Simpler)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800" smtClean="0">
                <a:cs typeface="Tahoma" pitchFamily="34" charset="0"/>
              </a:rPr>
              <a:t>Daerah Diwajibkan Untuk Menerapkan SPM yang sifatnya Incremental (Bertahap), Untuk Meningkatkan Akuntabilitas Pemda.  Pusat Melakukan Supervisi Dan Fasilitasi Agar Daerah Mampu Memberikan Pelayanan Publik Secara Optimal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800" smtClean="0">
                <a:cs typeface="Tahoma" pitchFamily="34" charset="0"/>
              </a:rPr>
              <a:t>Perlunya Kontrak  Politik Antara Pemda Dan Masyarakat Dalam Pengadaan Pelayanan Publik (Citizen Charter)</a:t>
            </a:r>
            <a:endParaRPr lang="en-US" altLang="en-US" sz="1800" smtClean="0"/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800" smtClean="0"/>
              <a:t>Dalam Konteks Pelayanan Publik, Pada Era Otonomi Masyarakat Langsung Menuntut Dan Mengawasi Serta  Bisa Menilai Buruk Baiknya Pemerintahan Dan Pelayanan Dasar.  Oleh Sebab Itu Beban Pemerintah Daerah Semakin Berat</a:t>
            </a:r>
            <a:endParaRPr lang="id-ID" altLang="en-US" sz="1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6781800" cy="10207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/>
              <a:t>PRINSIP DESENTRALISASI FISKAL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9248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600" b="1" smtClean="0">
                <a:latin typeface="Tahoma" pitchFamily="34" charset="0"/>
                <a:cs typeface="Tahoma" pitchFamily="34" charset="0"/>
              </a:rPr>
              <a:t>Pembagian Sumber-sumber Keuangan yang Adil, untuk mengatasi kesenjangan fiskal antara Pusat Dan Daerah (vertical inequality) , dan antar daerah (horizontal inequality)</a:t>
            </a:r>
          </a:p>
          <a:p>
            <a:pPr eaLnBrk="1" hangingPunct="1">
              <a:buFont typeface="Wingdings" pitchFamily="2" charset="2"/>
              <a:buAutoNum type="arabicPeriod"/>
            </a:pPr>
            <a:endParaRPr lang="en-US" altLang="en-US" sz="1600" b="1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600" b="1" smtClean="0">
                <a:latin typeface="Tahoma" pitchFamily="34" charset="0"/>
                <a:cs typeface="Tahoma" pitchFamily="34" charset="0"/>
              </a:rPr>
              <a:t>Daerah  Diberikan Sumber-sumber Keuangan yang  Memadai Untuk Membiayai Urusan Pemerintahan Yg Di Desetralisasikan (Money Follows Functions)</a:t>
            </a:r>
          </a:p>
          <a:p>
            <a:pPr eaLnBrk="1" hangingPunct="1">
              <a:buFont typeface="Wingdings" pitchFamily="2" charset="2"/>
              <a:buAutoNum type="arabicPeriod"/>
            </a:pPr>
            <a:endParaRPr lang="en-US" altLang="en-US" sz="1600" b="1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600" b="1" smtClean="0">
                <a:latin typeface="Tahoma" pitchFamily="34" charset="0"/>
                <a:cs typeface="Tahoma" pitchFamily="34" charset="0"/>
              </a:rPr>
              <a:t>Daerah Harus Lebih Banyak mengalokasilkan belanja pelayanan publik (belanja pembangunan) daripada belanja pegawai (Birokrasi)</a:t>
            </a:r>
          </a:p>
          <a:p>
            <a:pPr eaLnBrk="1" hangingPunct="1">
              <a:buFont typeface="Wingdings" pitchFamily="2" charset="2"/>
              <a:buAutoNum type="arabicPeriod"/>
            </a:pPr>
            <a:endParaRPr lang="en-US" altLang="en-US" sz="1600" b="1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600" b="1" smtClean="0">
                <a:latin typeface="Tahoma" pitchFamily="34" charset="0"/>
                <a:cs typeface="Tahoma" pitchFamily="34" charset="0"/>
              </a:rPr>
              <a:t>Hindari Penggalian sumber-sumber pendapatan asli seperti nerapkan Pajak Dan Retribusi yang menyebabkan Ekonomi Biaya Tinggi dan kurang mendukung iklim usaha. </a:t>
            </a:r>
          </a:p>
          <a:p>
            <a:pPr eaLnBrk="1" hangingPunct="1">
              <a:buFont typeface="Wingdings" pitchFamily="2" charset="2"/>
              <a:buAutoNum type="arabicPeriod"/>
            </a:pPr>
            <a:endParaRPr lang="en-US" altLang="en-US" sz="1600" b="1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altLang="en-US" sz="1600" b="1" smtClean="0">
                <a:latin typeface="Tahoma" pitchFamily="34" charset="0"/>
                <a:cs typeface="Tahoma" pitchFamily="34" charset="0"/>
              </a:rPr>
              <a:t>Diskresi Yg Luas Bagi Daerah Dalam Pemanfaatan Dana Sesuai Prioritas Daerah. Adanya Insentif Bagi Daerah Yg Berprestasi Baik Dalam Memacu Ekonomi Daerah</a:t>
            </a:r>
          </a:p>
          <a:p>
            <a:pPr eaLnBrk="1" hangingPunct="1">
              <a:buFont typeface="Times New Roman" pitchFamily="18" charset="0"/>
              <a:buNone/>
            </a:pPr>
            <a:endParaRPr lang="en-US" altLang="en-US" sz="1400" b="1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Times New Roman" pitchFamily="18" charset="0"/>
              <a:buNone/>
            </a:pPr>
            <a:r>
              <a:rPr lang="en-US" altLang="en-US" sz="1400" b="1" smtClean="0">
                <a:solidFill>
                  <a:schemeClr val="bg1"/>
                </a:solidFill>
              </a:rPr>
              <a:t>DALAM</a:t>
            </a:r>
            <a:endParaRPr lang="en-US" altLang="en-US" sz="1400" b="1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1724025" y="3581400"/>
            <a:ext cx="838200" cy="685800"/>
          </a:xfrm>
          <a:prstGeom prst="rightArrow">
            <a:avLst>
              <a:gd name="adj1" fmla="val 50000"/>
              <a:gd name="adj2" fmla="val 3310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">
                <a:solidFill>
                  <a:srgbClr val="FF0000"/>
                </a:solidFill>
                <a:latin typeface="Tahoma" pitchFamily="34" charset="0"/>
              </a:rPr>
              <a:t>OTDA</a:t>
            </a:r>
          </a:p>
        </p:txBody>
      </p:sp>
      <p:sp>
        <p:nvSpPr>
          <p:cNvPr id="40963" name="Oval 3"/>
          <p:cNvSpPr>
            <a:spLocks noChangeArrowheads="1"/>
          </p:cNvSpPr>
          <p:nvPr/>
        </p:nvSpPr>
        <p:spPr bwMode="auto">
          <a:xfrm>
            <a:off x="76200" y="3352800"/>
            <a:ext cx="1676400" cy="12192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>
                <a:solidFill>
                  <a:srgbClr val="FFFF00"/>
                </a:solidFill>
                <a:latin typeface="Tahoma" pitchFamily="34" charset="0"/>
              </a:rPr>
              <a:t>DAERAH</a:t>
            </a:r>
          </a:p>
          <a:p>
            <a:pPr algn="ctr" eaLnBrk="0" hangingPunct="0"/>
            <a:r>
              <a:rPr lang="en-US" sz="1400">
                <a:solidFill>
                  <a:srgbClr val="FFFF00"/>
                </a:solidFill>
                <a:latin typeface="Tahoma" pitchFamily="34" charset="0"/>
              </a:rPr>
              <a:t>PROV/KAB/KOTA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3629025" y="3352800"/>
            <a:ext cx="1143000" cy="914400"/>
          </a:xfrm>
          <a:prstGeom prst="homePlate">
            <a:avLst>
              <a:gd name="adj" fmla="val 3385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FFFF00"/>
                </a:solidFill>
                <a:latin typeface="Tahoma" pitchFamily="34" charset="0"/>
              </a:rPr>
              <a:t>SPM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2667000" y="1905000"/>
            <a:ext cx="914400" cy="3810000"/>
          </a:xfrm>
          <a:prstGeom prst="homePlate">
            <a:avLst>
              <a:gd name="adj" fmla="val 46528"/>
            </a:avLst>
          </a:prstGeom>
          <a:gradFill rotWithShape="1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2700000" scaled="1"/>
          </a:gra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U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R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U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S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A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N</a:t>
            </a:r>
          </a:p>
          <a:p>
            <a:pPr algn="ctr" eaLnBrk="0" hangingPunct="0"/>
            <a:endParaRPr lang="en-US" sz="800">
              <a:solidFill>
                <a:srgbClr val="000000"/>
              </a:solidFill>
              <a:latin typeface="Tahoma" pitchFamily="34" charset="0"/>
            </a:endParaRP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 W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A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J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I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B</a:t>
            </a:r>
          </a:p>
        </p:txBody>
      </p:sp>
      <p:grpSp>
        <p:nvGrpSpPr>
          <p:cNvPr id="40966" name="Group 6"/>
          <p:cNvGrpSpPr>
            <a:grpSpLocks/>
          </p:cNvGrpSpPr>
          <p:nvPr/>
        </p:nvGrpSpPr>
        <p:grpSpPr bwMode="auto">
          <a:xfrm>
            <a:off x="4876800" y="2895600"/>
            <a:ext cx="2286000" cy="1828800"/>
            <a:chOff x="3072" y="1824"/>
            <a:chExt cx="1440" cy="1152"/>
          </a:xfrm>
        </p:grpSpPr>
        <p:sp>
          <p:nvSpPr>
            <p:cNvPr id="40980" name="AutoShape 7"/>
            <p:cNvSpPr>
              <a:spLocks noChangeArrowheads="1"/>
            </p:cNvSpPr>
            <p:nvPr/>
          </p:nvSpPr>
          <p:spPr bwMode="auto">
            <a:xfrm>
              <a:off x="3072" y="1824"/>
              <a:ext cx="1440" cy="1152"/>
            </a:xfrm>
            <a:prstGeom prst="homePlate">
              <a:avLst>
                <a:gd name="adj" fmla="val 31250"/>
              </a:avLst>
            </a:prstGeom>
            <a:gradFill rotWithShape="1"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2700000" scaled="1"/>
            </a:gradFill>
            <a:ln w="2857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d-ID" sz="240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40981" name="Text Box 8"/>
            <p:cNvSpPr txBox="1">
              <a:spLocks noChangeArrowheads="1"/>
            </p:cNvSpPr>
            <p:nvPr/>
          </p:nvSpPr>
          <p:spPr bwMode="auto">
            <a:xfrm>
              <a:off x="3072" y="1968"/>
              <a:ext cx="12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00"/>
                  </a:solidFill>
                  <a:latin typeface="Tahoma" pitchFamily="34" charset="0"/>
                </a:rPr>
                <a:t>AKUNTABEL, EFEKTIF</a:t>
              </a:r>
            </a:p>
          </p:txBody>
        </p:sp>
        <p:sp>
          <p:nvSpPr>
            <p:cNvPr id="40982" name="Text Box 9"/>
            <p:cNvSpPr txBox="1">
              <a:spLocks noChangeArrowheads="1"/>
            </p:cNvSpPr>
            <p:nvPr/>
          </p:nvSpPr>
          <p:spPr bwMode="auto">
            <a:xfrm>
              <a:off x="3072" y="2304"/>
              <a:ext cx="12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id-ID" sz="1200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40983" name="Text Box 10"/>
            <p:cNvSpPr txBox="1">
              <a:spLocks noChangeArrowheads="1"/>
            </p:cNvSpPr>
            <p:nvPr/>
          </p:nvSpPr>
          <p:spPr bwMode="auto">
            <a:xfrm>
              <a:off x="3072" y="2659"/>
              <a:ext cx="12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>
                  <a:solidFill>
                    <a:srgbClr val="000000"/>
                  </a:solidFill>
                  <a:latin typeface="Tahoma" pitchFamily="34" charset="0"/>
                </a:rPr>
                <a:t>EFISIEN, EKONOMIS</a:t>
              </a:r>
            </a:p>
          </p:txBody>
        </p:sp>
        <p:sp>
          <p:nvSpPr>
            <p:cNvPr id="40984" name="Line 11"/>
            <p:cNvSpPr>
              <a:spLocks noChangeShapeType="1"/>
            </p:cNvSpPr>
            <p:nvPr/>
          </p:nvSpPr>
          <p:spPr bwMode="auto">
            <a:xfrm>
              <a:off x="3072" y="2160"/>
              <a:ext cx="1296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40985" name="Line 12"/>
            <p:cNvSpPr>
              <a:spLocks noChangeShapeType="1"/>
            </p:cNvSpPr>
            <p:nvPr/>
          </p:nvSpPr>
          <p:spPr bwMode="auto">
            <a:xfrm>
              <a:off x="3081" y="2592"/>
              <a:ext cx="1296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40967" name="AutoShape 13"/>
          <p:cNvSpPr>
            <a:spLocks noChangeArrowheads="1"/>
          </p:cNvSpPr>
          <p:nvPr/>
        </p:nvSpPr>
        <p:spPr bwMode="auto">
          <a:xfrm>
            <a:off x="7239000" y="3276600"/>
            <a:ext cx="1600200" cy="990600"/>
          </a:xfrm>
          <a:prstGeom prst="bevel">
            <a:avLst>
              <a:gd name="adj" fmla="val 4565"/>
            </a:avLst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>
                <a:solidFill>
                  <a:srgbClr val="FF0000"/>
                </a:solidFill>
                <a:latin typeface="Tahoma" pitchFamily="34" charset="0"/>
              </a:rPr>
              <a:t>KESEJAHTERAAN</a:t>
            </a:r>
          </a:p>
          <a:p>
            <a:pPr algn="ctr" eaLnBrk="0" hangingPunct="0"/>
            <a:r>
              <a:rPr lang="en-US" sz="1200">
                <a:solidFill>
                  <a:srgbClr val="FF0000"/>
                </a:solidFill>
                <a:latin typeface="Tahoma" pitchFamily="34" charset="0"/>
              </a:rPr>
              <a:t>MASYARAKAT</a:t>
            </a:r>
          </a:p>
        </p:txBody>
      </p:sp>
      <p:sp>
        <p:nvSpPr>
          <p:cNvPr id="40968" name="AutoShape 14"/>
          <p:cNvSpPr>
            <a:spLocks noChangeArrowheads="1"/>
          </p:cNvSpPr>
          <p:nvPr/>
        </p:nvSpPr>
        <p:spPr bwMode="auto">
          <a:xfrm flipV="1">
            <a:off x="4629150" y="1857375"/>
            <a:ext cx="2133600" cy="914400"/>
          </a:xfrm>
          <a:prstGeom prst="upArrowCallout">
            <a:avLst>
              <a:gd name="adj1" fmla="val 63194"/>
              <a:gd name="adj2" fmla="val 63194"/>
              <a:gd name="adj3" fmla="val 16667"/>
              <a:gd name="adj4" fmla="val 66667"/>
            </a:avLst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KERJASAMA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DAERAH</a:t>
            </a:r>
          </a:p>
        </p:txBody>
      </p:sp>
      <p:sp>
        <p:nvSpPr>
          <p:cNvPr id="40969" name="AutoShape 15"/>
          <p:cNvSpPr>
            <a:spLocks noChangeArrowheads="1"/>
          </p:cNvSpPr>
          <p:nvPr/>
        </p:nvSpPr>
        <p:spPr bwMode="auto">
          <a:xfrm>
            <a:off x="4648200" y="4953000"/>
            <a:ext cx="2286000" cy="1066800"/>
          </a:xfrm>
          <a:prstGeom prst="upArrowCallout">
            <a:avLst>
              <a:gd name="adj1" fmla="val 58036"/>
              <a:gd name="adj2" fmla="val 58036"/>
              <a:gd name="adj3" fmla="val 16667"/>
              <a:gd name="adj4" fmla="val 66667"/>
            </a:avLst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UPAYA </a:t>
            </a:r>
          </a:p>
          <a:p>
            <a:pPr algn="ctr" eaLnBrk="0" hangingPunct="0"/>
            <a:r>
              <a:rPr lang="en-US" sz="800">
                <a:solidFill>
                  <a:srgbClr val="000000"/>
                </a:solidFill>
                <a:latin typeface="Tahoma" pitchFamily="34" charset="0"/>
              </a:rPr>
              <a:t>STRATEGIS</a:t>
            </a:r>
          </a:p>
        </p:txBody>
      </p:sp>
      <p:sp>
        <p:nvSpPr>
          <p:cNvPr id="40970" name="Oval 16"/>
          <p:cNvSpPr>
            <a:spLocks noChangeArrowheads="1"/>
          </p:cNvSpPr>
          <p:nvPr/>
        </p:nvSpPr>
        <p:spPr bwMode="auto">
          <a:xfrm>
            <a:off x="4776788" y="4572000"/>
            <a:ext cx="252412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AU" sz="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40971" name="Oval 17"/>
          <p:cNvSpPr>
            <a:spLocks noChangeArrowheads="1"/>
          </p:cNvSpPr>
          <p:nvPr/>
        </p:nvSpPr>
        <p:spPr bwMode="auto">
          <a:xfrm>
            <a:off x="6400800" y="4572000"/>
            <a:ext cx="252413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AU" sz="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40972" name="Oval 18"/>
          <p:cNvSpPr>
            <a:spLocks noChangeArrowheads="1"/>
          </p:cNvSpPr>
          <p:nvPr/>
        </p:nvSpPr>
        <p:spPr bwMode="auto">
          <a:xfrm>
            <a:off x="6477000" y="2743200"/>
            <a:ext cx="252413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AU" sz="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40973" name="Oval 19"/>
          <p:cNvSpPr>
            <a:spLocks noChangeArrowheads="1"/>
          </p:cNvSpPr>
          <p:nvPr/>
        </p:nvSpPr>
        <p:spPr bwMode="auto">
          <a:xfrm>
            <a:off x="4786313" y="2776538"/>
            <a:ext cx="252412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AU" sz="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40974" name="Text Box 20"/>
          <p:cNvSpPr txBox="1">
            <a:spLocks noChangeArrowheads="1"/>
          </p:cNvSpPr>
          <p:nvPr/>
        </p:nvSpPr>
        <p:spPr bwMode="auto">
          <a:xfrm>
            <a:off x="4191000" y="4800600"/>
            <a:ext cx="6969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400">
                <a:solidFill>
                  <a:srgbClr val="FF0000"/>
                </a:solidFill>
                <a:latin typeface="Tahoma" pitchFamily="34" charset="0"/>
              </a:rPr>
              <a:t>AKSES</a:t>
            </a:r>
          </a:p>
        </p:txBody>
      </p:sp>
      <p:sp>
        <p:nvSpPr>
          <p:cNvPr id="40975" name="Text Box 21"/>
          <p:cNvSpPr txBox="1">
            <a:spLocks noChangeArrowheads="1"/>
          </p:cNvSpPr>
          <p:nvPr/>
        </p:nvSpPr>
        <p:spPr bwMode="auto">
          <a:xfrm>
            <a:off x="6629400" y="4724400"/>
            <a:ext cx="1201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400">
                <a:solidFill>
                  <a:srgbClr val="FF0000"/>
                </a:solidFill>
                <a:latin typeface="Tahoma" pitchFamily="34" charset="0"/>
              </a:rPr>
              <a:t>PARTISIPASI</a:t>
            </a:r>
          </a:p>
        </p:txBody>
      </p:sp>
      <p:sp>
        <p:nvSpPr>
          <p:cNvPr id="40976" name="Text Box 22"/>
          <p:cNvSpPr txBox="1">
            <a:spLocks noChangeArrowheads="1"/>
          </p:cNvSpPr>
          <p:nvPr/>
        </p:nvSpPr>
        <p:spPr bwMode="auto">
          <a:xfrm>
            <a:off x="6629400" y="2514600"/>
            <a:ext cx="14970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400">
                <a:solidFill>
                  <a:srgbClr val="FF0000"/>
                </a:solidFill>
                <a:latin typeface="Tahoma" pitchFamily="34" charset="0"/>
              </a:rPr>
              <a:t>PEMBERDAYAAN</a:t>
            </a:r>
          </a:p>
        </p:txBody>
      </p:sp>
      <p:sp>
        <p:nvSpPr>
          <p:cNvPr id="40977" name="Text Box 23"/>
          <p:cNvSpPr txBox="1">
            <a:spLocks noChangeArrowheads="1"/>
          </p:cNvSpPr>
          <p:nvPr/>
        </p:nvSpPr>
        <p:spPr bwMode="auto">
          <a:xfrm>
            <a:off x="4038600" y="2514600"/>
            <a:ext cx="660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400">
                <a:solidFill>
                  <a:srgbClr val="FF0000"/>
                </a:solidFill>
                <a:latin typeface="Tahoma" pitchFamily="34" charset="0"/>
              </a:rPr>
              <a:t>MUTU</a:t>
            </a:r>
          </a:p>
        </p:txBody>
      </p:sp>
      <p:sp>
        <p:nvSpPr>
          <p:cNvPr id="40978" name="Text Box 24"/>
          <p:cNvSpPr txBox="1">
            <a:spLocks noChangeArrowheads="1"/>
          </p:cNvSpPr>
          <p:nvPr/>
        </p:nvSpPr>
        <p:spPr bwMode="auto">
          <a:xfrm>
            <a:off x="0" y="0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500">
                <a:solidFill>
                  <a:srgbClr val="000099"/>
                </a:solidFill>
                <a:latin typeface="Tahoma" pitchFamily="34" charset="0"/>
              </a:rPr>
              <a:t>VII. URUSAN WAJIB DAN SPM</a:t>
            </a:r>
          </a:p>
        </p:txBody>
      </p:sp>
      <p:sp>
        <p:nvSpPr>
          <p:cNvPr id="40979" name="AutoShape 25" descr="Light upward diagonal"/>
          <p:cNvSpPr>
            <a:spLocks noChangeArrowheads="1"/>
          </p:cNvSpPr>
          <p:nvPr/>
        </p:nvSpPr>
        <p:spPr bwMode="auto">
          <a:xfrm>
            <a:off x="4889500" y="3429000"/>
            <a:ext cx="2273300" cy="685800"/>
          </a:xfrm>
          <a:prstGeom prst="homePlate">
            <a:avLst>
              <a:gd name="adj" fmla="val 40039"/>
            </a:avLst>
          </a:prstGeom>
          <a:pattFill prst="ltUpDiag">
            <a:fgClr>
              <a:srgbClr val="5E9EFF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500">
                <a:solidFill>
                  <a:srgbClr val="FFFFFF"/>
                </a:solidFill>
                <a:latin typeface="Tahoma" pitchFamily="34" charset="0"/>
              </a:rPr>
              <a:t>PELAYANAN PUBLIK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altLang="en-US" sz="2800" smtClean="0"/>
              <a:t>PENATAAN PENGAWASAN &amp; PEMBINAAN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000" b="1" smtClean="0"/>
              <a:t>RANCUNYA PEMBAGIAN PENGAWASAN ANTARA PENGAWASAN INTERNAL DAN EXTERNAL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en-US" sz="2000" b="1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000" b="1" smtClean="0"/>
              <a:t>TERLALU BANYAKNYA UNIT PENGAWASAN; EXTERNAL, INTERNAL, PENGAWASAN POLITIK OLEH DPRD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en-US" sz="2000" b="1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000" b="1" smtClean="0"/>
              <a:t>LEMAHNYA MEKANISME CHECKS AND BALANCES KARENA BELUM TERBENTUKNYA CIVIL SOCIETY YANG KUAT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en-US" sz="2000" b="1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000" b="1" smtClean="0"/>
              <a:t>TIDAK ADANYA MEKANISME REWARD AND PUNISHMENT DALAM PENGAWASAN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900" b="1" smtClean="0">
                <a:solidFill>
                  <a:srgbClr val="FF0000"/>
                </a:solidFill>
              </a:rPr>
              <a:t>Sentralisasi vs Desentralisasi</a:t>
            </a:r>
          </a:p>
        </p:txBody>
      </p:sp>
      <p:pic>
        <p:nvPicPr>
          <p:cNvPr id="23555" name="Picture 31" descr="peta_indonesi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48600" y="228600"/>
            <a:ext cx="1143000" cy="609600"/>
          </a:xfrm>
          <a:noFill/>
        </p:spPr>
      </p:pic>
      <p:sp>
        <p:nvSpPr>
          <p:cNvPr id="23556" name="Line 3"/>
          <p:cNvSpPr>
            <a:spLocks noChangeShapeType="1"/>
          </p:cNvSpPr>
          <p:nvPr/>
        </p:nvSpPr>
        <p:spPr bwMode="auto">
          <a:xfrm>
            <a:off x="1828800" y="822325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1841500" y="8509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58" name="Line 5"/>
          <p:cNvSpPr>
            <a:spLocks noChangeShapeType="1"/>
          </p:cNvSpPr>
          <p:nvPr/>
        </p:nvSpPr>
        <p:spPr bwMode="auto">
          <a:xfrm>
            <a:off x="2971800" y="91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>
            <a:off x="1066800" y="1219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>
            <a:off x="1066800" y="1219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>
            <a:off x="1066800" y="167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62" name="Rectangle 9"/>
          <p:cNvSpPr>
            <a:spLocks noChangeArrowheads="1"/>
          </p:cNvSpPr>
          <p:nvPr/>
        </p:nvSpPr>
        <p:spPr bwMode="auto">
          <a:xfrm>
            <a:off x="1828800" y="1384300"/>
            <a:ext cx="5791200" cy="5810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 b="1">
                <a:solidFill>
                  <a:srgbClr val="000000"/>
                </a:solidFill>
              </a:rPr>
              <a:t>Aspek Perencanaan: Dominannya pemerintah pusat</a:t>
            </a:r>
          </a:p>
        </p:txBody>
      </p:sp>
      <p:sp>
        <p:nvSpPr>
          <p:cNvPr id="23563" name="Rectangle 10"/>
          <p:cNvSpPr>
            <a:spLocks noChangeArrowheads="1"/>
          </p:cNvSpPr>
          <p:nvPr/>
        </p:nvSpPr>
        <p:spPr bwMode="auto">
          <a:xfrm>
            <a:off x="1828800" y="2085975"/>
            <a:ext cx="5791200" cy="5810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 b="1">
                <a:solidFill>
                  <a:srgbClr val="000000"/>
                </a:solidFill>
              </a:rPr>
              <a:t>Aspek Pelaksanaan: harus tunduk pada juklak/</a:t>
            </a:r>
          </a:p>
          <a:p>
            <a:r>
              <a:rPr lang="en-US" altLang="en-US" b="1">
                <a:solidFill>
                  <a:srgbClr val="000000"/>
                </a:solidFill>
              </a:rPr>
              <a:t>Juknis dari pemerintah pusat</a:t>
            </a:r>
          </a:p>
        </p:txBody>
      </p:sp>
      <p:sp>
        <p:nvSpPr>
          <p:cNvPr id="23564" name="Line 11"/>
          <p:cNvSpPr>
            <a:spLocks noChangeShapeType="1"/>
          </p:cNvSpPr>
          <p:nvPr/>
        </p:nvSpPr>
        <p:spPr bwMode="auto">
          <a:xfrm>
            <a:off x="1066800" y="2362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65" name="Rectangle 12"/>
          <p:cNvSpPr>
            <a:spLocks noChangeArrowheads="1"/>
          </p:cNvSpPr>
          <p:nvPr/>
        </p:nvSpPr>
        <p:spPr bwMode="auto">
          <a:xfrm>
            <a:off x="1828800" y="2771775"/>
            <a:ext cx="5791200" cy="5810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 b="1">
                <a:solidFill>
                  <a:srgbClr val="000000"/>
                </a:solidFill>
              </a:rPr>
              <a:t>Aspek Pengawasan: banyaknya institusi </a:t>
            </a:r>
          </a:p>
          <a:p>
            <a:r>
              <a:rPr lang="en-US" altLang="en-US" b="1">
                <a:solidFill>
                  <a:srgbClr val="000000"/>
                </a:solidFill>
              </a:rPr>
              <a:t>Pengawasan </a:t>
            </a:r>
            <a:r>
              <a:rPr lang="en-US" altLang="en-US" b="1">
                <a:solidFill>
                  <a:srgbClr val="000000"/>
                </a:solidFill>
                <a:sym typeface="Wingdings" pitchFamily="2" charset="2"/>
              </a:rPr>
              <a:t> sering tumpang tindih</a:t>
            </a:r>
            <a:endParaRPr lang="en-US" altLang="en-US" b="1">
              <a:solidFill>
                <a:srgbClr val="000000"/>
              </a:solidFill>
            </a:endParaRPr>
          </a:p>
        </p:txBody>
      </p:sp>
      <p:sp>
        <p:nvSpPr>
          <p:cNvPr id="23566" name="Line 13"/>
          <p:cNvSpPr>
            <a:spLocks noChangeShapeType="1"/>
          </p:cNvSpPr>
          <p:nvPr/>
        </p:nvSpPr>
        <p:spPr bwMode="auto">
          <a:xfrm>
            <a:off x="1066800" y="3048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567" name="Text Box 14"/>
          <p:cNvSpPr txBox="1">
            <a:spLocks noChangeArrowheads="1"/>
          </p:cNvSpPr>
          <p:nvPr/>
        </p:nvSpPr>
        <p:spPr bwMode="auto">
          <a:xfrm>
            <a:off x="574675" y="8382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3B812F"/>
                </a:solidFill>
              </a:rPr>
              <a:t>Masalah</a:t>
            </a:r>
          </a:p>
        </p:txBody>
      </p:sp>
      <p:sp>
        <p:nvSpPr>
          <p:cNvPr id="23568" name="AutoShape 15"/>
          <p:cNvSpPr>
            <a:spLocks/>
          </p:cNvSpPr>
          <p:nvPr/>
        </p:nvSpPr>
        <p:spPr bwMode="auto">
          <a:xfrm>
            <a:off x="7696200" y="1600200"/>
            <a:ext cx="152400" cy="1676400"/>
          </a:xfrm>
          <a:prstGeom prst="righ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69" name="AutoShape 16"/>
          <p:cNvSpPr>
            <a:spLocks noChangeArrowheads="1"/>
          </p:cNvSpPr>
          <p:nvPr/>
        </p:nvSpPr>
        <p:spPr bwMode="auto">
          <a:xfrm>
            <a:off x="8305800" y="2438400"/>
            <a:ext cx="457200" cy="2133600"/>
          </a:xfrm>
          <a:prstGeom prst="curvedLeftArrow">
            <a:avLst>
              <a:gd name="adj1" fmla="val 93333"/>
              <a:gd name="adj2" fmla="val 186667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70" name="AutoShape 23"/>
          <p:cNvSpPr>
            <a:spLocks noChangeArrowheads="1"/>
          </p:cNvSpPr>
          <p:nvPr/>
        </p:nvSpPr>
        <p:spPr bwMode="auto">
          <a:xfrm>
            <a:off x="4298950" y="4225925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71" name="Oval 25"/>
          <p:cNvSpPr>
            <a:spLocks noChangeArrowheads="1"/>
          </p:cNvSpPr>
          <p:nvPr/>
        </p:nvSpPr>
        <p:spPr bwMode="auto">
          <a:xfrm>
            <a:off x="5638800" y="3651250"/>
            <a:ext cx="2667000" cy="1447800"/>
          </a:xfrm>
          <a:prstGeom prst="ellipse">
            <a:avLst/>
          </a:prstGeom>
          <a:solidFill>
            <a:srgbClr val="F8E8A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000000"/>
                </a:solidFill>
              </a:rPr>
              <a:t>OTONOMI DAERAH</a:t>
            </a:r>
          </a:p>
          <a:p>
            <a:pPr algn="ctr"/>
            <a:r>
              <a:rPr lang="en-US" altLang="en-US" b="1">
                <a:solidFill>
                  <a:srgbClr val="000000"/>
                </a:solidFill>
              </a:rPr>
              <a:t>DAN DESENTRALISASI</a:t>
            </a:r>
          </a:p>
          <a:p>
            <a:pPr algn="ctr"/>
            <a:r>
              <a:rPr lang="en-US" altLang="en-US" b="1">
                <a:solidFill>
                  <a:srgbClr val="000000"/>
                </a:solidFill>
              </a:rPr>
              <a:t>FISKAL</a:t>
            </a:r>
          </a:p>
        </p:txBody>
      </p:sp>
      <p:sp>
        <p:nvSpPr>
          <p:cNvPr id="23572" name="AutoShape 26"/>
          <p:cNvSpPr>
            <a:spLocks noChangeArrowheads="1"/>
          </p:cNvSpPr>
          <p:nvPr/>
        </p:nvSpPr>
        <p:spPr bwMode="auto">
          <a:xfrm>
            <a:off x="1581150" y="4662488"/>
            <a:ext cx="381000" cy="1447800"/>
          </a:xfrm>
          <a:prstGeom prst="curvedRightArrow">
            <a:avLst>
              <a:gd name="adj1" fmla="val 76000"/>
              <a:gd name="adj2" fmla="val 152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73" name="AutoShape 27"/>
          <p:cNvSpPr>
            <a:spLocks noChangeArrowheads="1"/>
          </p:cNvSpPr>
          <p:nvPr/>
        </p:nvSpPr>
        <p:spPr bwMode="auto">
          <a:xfrm>
            <a:off x="1828800" y="3506788"/>
            <a:ext cx="2133600" cy="1752600"/>
          </a:xfrm>
          <a:prstGeom prst="star32">
            <a:avLst>
              <a:gd name="adj" fmla="val 375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000000"/>
                </a:solidFill>
              </a:rPr>
              <a:t>Pengalihan</a:t>
            </a:r>
          </a:p>
          <a:p>
            <a:pPr algn="ctr"/>
            <a:r>
              <a:rPr lang="en-US" altLang="en-US" b="1">
                <a:solidFill>
                  <a:srgbClr val="000000"/>
                </a:solidFill>
              </a:rPr>
              <a:t>Kewenangan</a:t>
            </a:r>
          </a:p>
        </p:txBody>
      </p:sp>
      <p:sp>
        <p:nvSpPr>
          <p:cNvPr id="23574" name="AutoShape 28"/>
          <p:cNvSpPr>
            <a:spLocks noChangeArrowheads="1"/>
          </p:cNvSpPr>
          <p:nvPr/>
        </p:nvSpPr>
        <p:spPr bwMode="auto">
          <a:xfrm>
            <a:off x="2971800" y="4845050"/>
            <a:ext cx="3276600" cy="1797050"/>
          </a:xfrm>
          <a:prstGeom prst="star32">
            <a:avLst>
              <a:gd name="adj" fmla="val 375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000000"/>
                </a:solidFill>
              </a:rPr>
              <a:t>Penataan</a:t>
            </a:r>
          </a:p>
          <a:p>
            <a:pPr algn="ctr"/>
            <a:r>
              <a:rPr lang="en-US" altLang="en-US" b="1">
                <a:solidFill>
                  <a:srgbClr val="000000"/>
                </a:solidFill>
              </a:rPr>
              <a:t>Dan Perimbangan</a:t>
            </a:r>
          </a:p>
          <a:p>
            <a:pPr algn="ctr"/>
            <a:r>
              <a:rPr lang="en-US" altLang="en-US" b="1">
                <a:solidFill>
                  <a:srgbClr val="000000"/>
                </a:solidFill>
              </a:rPr>
              <a:t>Keuangan Daerah</a:t>
            </a:r>
          </a:p>
        </p:txBody>
      </p:sp>
      <p:sp>
        <p:nvSpPr>
          <p:cNvPr id="23575" name="Text Box 32"/>
          <p:cNvSpPr txBox="1">
            <a:spLocks noChangeArrowheads="1"/>
          </p:cNvSpPr>
          <p:nvPr/>
        </p:nvSpPr>
        <p:spPr bwMode="auto">
          <a:xfrm>
            <a:off x="4141788" y="361473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3B812F"/>
                </a:solidFill>
              </a:rPr>
              <a:t>mengatur</a:t>
            </a:r>
          </a:p>
        </p:txBody>
      </p:sp>
      <p:sp>
        <p:nvSpPr>
          <p:cNvPr id="23576" name="Text Box 33"/>
          <p:cNvSpPr txBox="1">
            <a:spLocks noChangeArrowheads="1"/>
          </p:cNvSpPr>
          <p:nvPr/>
        </p:nvSpPr>
        <p:spPr bwMode="auto">
          <a:xfrm>
            <a:off x="736600" y="5743575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3B812F"/>
                </a:solidFill>
              </a:rPr>
              <a:t>diikuti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304800" y="838200"/>
            <a:ext cx="20574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>
                <a:latin typeface="Tahoma" pitchFamily="34" charset="0"/>
              </a:rPr>
              <a:t>Pemerintah</a:t>
            </a:r>
          </a:p>
        </p:txBody>
      </p:sp>
      <p:graphicFrame>
        <p:nvGraphicFramePr>
          <p:cNvPr id="189443" name="Group 3"/>
          <p:cNvGraphicFramePr>
            <a:graphicFrameLocks noGrp="1"/>
          </p:cNvGraphicFramePr>
          <p:nvPr>
            <p:ph/>
          </p:nvPr>
        </p:nvGraphicFramePr>
        <p:xfrm>
          <a:off x="457200" y="2514600"/>
          <a:ext cx="1676400" cy="2308415"/>
        </p:xfrm>
        <a:graphic>
          <a:graphicData uri="http://schemas.openxmlformats.org/drawingml/2006/table">
            <a:tbl>
              <a:tblPr/>
              <a:tblGrid>
                <a:gridCol w="1676400"/>
              </a:tblGrid>
              <a:tr h="335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Desentralisasi</a:t>
                      </a: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Dekonsentrasi</a:t>
                      </a: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Tugas Pembantuan dari Pemerintah Pusat ke Pemerintah Daerah</a:t>
                      </a: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453" name="Text Box 13"/>
          <p:cNvSpPr txBox="1">
            <a:spLocks noChangeArrowheads="1"/>
          </p:cNvSpPr>
          <p:nvPr/>
        </p:nvSpPr>
        <p:spPr bwMode="auto">
          <a:xfrm>
            <a:off x="3997325" y="769938"/>
            <a:ext cx="2022475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2400" b="1"/>
              <a:t>Pemerintah Daerah</a:t>
            </a:r>
          </a:p>
        </p:txBody>
      </p:sp>
      <p:graphicFrame>
        <p:nvGraphicFramePr>
          <p:cNvPr id="189454" name="Group 14"/>
          <p:cNvGraphicFramePr>
            <a:graphicFrameLocks noGrp="1"/>
          </p:cNvGraphicFramePr>
          <p:nvPr/>
        </p:nvGraphicFramePr>
        <p:xfrm>
          <a:off x="3733800" y="2362200"/>
          <a:ext cx="1828800" cy="2744788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579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Pendapatan Asli Daerah (PAD)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Dana Perimbangan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Pendapatan Lainnya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Pengeluaran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Surplus/Defisit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Pembiayaan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593725" y="185738"/>
            <a:ext cx="41640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Garamond" pitchFamily="18" charset="0"/>
              </a:rPr>
              <a:t>Kebijakan Fiskal Nasional</a:t>
            </a:r>
          </a:p>
        </p:txBody>
      </p:sp>
      <p:sp>
        <p:nvSpPr>
          <p:cNvPr id="189471" name="Text Box 31"/>
          <p:cNvSpPr txBox="1">
            <a:spLocks noChangeArrowheads="1"/>
          </p:cNvSpPr>
          <p:nvPr/>
        </p:nvSpPr>
        <p:spPr bwMode="auto">
          <a:xfrm>
            <a:off x="3733800" y="1828800"/>
            <a:ext cx="1828800" cy="395288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APBD</a:t>
            </a:r>
          </a:p>
        </p:txBody>
      </p:sp>
      <p:sp>
        <p:nvSpPr>
          <p:cNvPr id="189472" name="Text Box 32"/>
          <p:cNvSpPr txBox="1">
            <a:spLocks noChangeArrowheads="1"/>
          </p:cNvSpPr>
          <p:nvPr/>
        </p:nvSpPr>
        <p:spPr bwMode="auto">
          <a:xfrm>
            <a:off x="6553200" y="2170113"/>
            <a:ext cx="1676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Dana Bagi Hasil (Revenue Sharing)</a:t>
            </a:r>
          </a:p>
        </p:txBody>
      </p:sp>
      <p:sp>
        <p:nvSpPr>
          <p:cNvPr id="189473" name="Text Box 33"/>
          <p:cNvSpPr txBox="1">
            <a:spLocks noChangeArrowheads="1"/>
          </p:cNvSpPr>
          <p:nvPr/>
        </p:nvSpPr>
        <p:spPr bwMode="auto">
          <a:xfrm>
            <a:off x="6553200" y="2855913"/>
            <a:ext cx="1676400" cy="649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DAU / General Allocation Fund (DBH)</a:t>
            </a:r>
          </a:p>
        </p:txBody>
      </p:sp>
      <p:sp>
        <p:nvSpPr>
          <p:cNvPr id="189474" name="Text Box 34"/>
          <p:cNvSpPr txBox="1">
            <a:spLocks noChangeArrowheads="1"/>
          </p:cNvSpPr>
          <p:nvPr/>
        </p:nvSpPr>
        <p:spPr bwMode="auto">
          <a:xfrm>
            <a:off x="6553200" y="3541713"/>
            <a:ext cx="1676400" cy="649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DAK / Specific Allocation Fund (DBH)</a:t>
            </a:r>
          </a:p>
        </p:txBody>
      </p:sp>
      <p:sp>
        <p:nvSpPr>
          <p:cNvPr id="189475" name="Text Box 35"/>
          <p:cNvSpPr txBox="1">
            <a:spLocks noChangeArrowheads="1"/>
          </p:cNvSpPr>
          <p:nvPr/>
        </p:nvSpPr>
        <p:spPr bwMode="auto">
          <a:xfrm>
            <a:off x="3733800" y="5334000"/>
            <a:ext cx="1816100" cy="3905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latin typeface="Tahoma" pitchFamily="34" charset="0"/>
              </a:rPr>
              <a:t>APBN</a:t>
            </a:r>
          </a:p>
        </p:txBody>
      </p:sp>
      <p:sp>
        <p:nvSpPr>
          <p:cNvPr id="189476" name="Text Box 36"/>
          <p:cNvSpPr txBox="1">
            <a:spLocks noChangeArrowheads="1"/>
          </p:cNvSpPr>
          <p:nvPr/>
        </p:nvSpPr>
        <p:spPr bwMode="auto">
          <a:xfrm>
            <a:off x="3733800" y="5791200"/>
            <a:ext cx="1816100" cy="3905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latin typeface="Tahoma" pitchFamily="34" charset="0"/>
              </a:rPr>
              <a:t>APBN</a:t>
            </a:r>
          </a:p>
        </p:txBody>
      </p:sp>
      <p:graphicFrame>
        <p:nvGraphicFramePr>
          <p:cNvPr id="189477" name="Group 37"/>
          <p:cNvGraphicFramePr>
            <a:graphicFrameLocks noGrp="1"/>
          </p:cNvGraphicFramePr>
          <p:nvPr/>
        </p:nvGraphicFramePr>
        <p:xfrm>
          <a:off x="6400800" y="4343400"/>
          <a:ext cx="2362200" cy="1890714"/>
        </p:xfrm>
        <a:graphic>
          <a:graphicData uri="http://schemas.openxmlformats.org/drawingml/2006/table">
            <a:tbl>
              <a:tblPr/>
              <a:tblGrid>
                <a:gridCol w="2362200"/>
              </a:tblGrid>
              <a:tr h="3588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Penggunaan SILPA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Dana Cadangan Daerah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Dari penjualan aset2 daerah 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Pinjaman Daerah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489" name="Text Box 49"/>
          <p:cNvSpPr txBox="1">
            <a:spLocks noChangeArrowheads="1"/>
          </p:cNvSpPr>
          <p:nvPr/>
        </p:nvSpPr>
        <p:spPr bwMode="auto">
          <a:xfrm>
            <a:off x="6858000" y="746125"/>
            <a:ext cx="1752600" cy="66992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Implementasi Otoritas</a:t>
            </a:r>
          </a:p>
        </p:txBody>
      </p:sp>
      <p:sp>
        <p:nvSpPr>
          <p:cNvPr id="189490" name="Line 50"/>
          <p:cNvSpPr>
            <a:spLocks noChangeShapeType="1"/>
          </p:cNvSpPr>
          <p:nvPr/>
        </p:nvSpPr>
        <p:spPr bwMode="auto">
          <a:xfrm>
            <a:off x="2362200" y="990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89491" name="Line 51"/>
          <p:cNvSpPr>
            <a:spLocks noChangeShapeType="1"/>
          </p:cNvSpPr>
          <p:nvPr/>
        </p:nvSpPr>
        <p:spPr bwMode="auto">
          <a:xfrm>
            <a:off x="2362200" y="1143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492" name="Text Box 52"/>
          <p:cNvSpPr txBox="1">
            <a:spLocks noChangeArrowheads="1"/>
          </p:cNvSpPr>
          <p:nvPr/>
        </p:nvSpPr>
        <p:spPr bwMode="auto">
          <a:xfrm>
            <a:off x="2667000" y="623888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b="1"/>
              <a:t>otoritas</a:t>
            </a:r>
          </a:p>
        </p:txBody>
      </p:sp>
      <p:sp>
        <p:nvSpPr>
          <p:cNvPr id="189493" name="Text Box 53"/>
          <p:cNvSpPr txBox="1">
            <a:spLocks noChangeArrowheads="1"/>
          </p:cNvSpPr>
          <p:nvPr/>
        </p:nvSpPr>
        <p:spPr bwMode="auto">
          <a:xfrm>
            <a:off x="2514600" y="1143000"/>
            <a:ext cx="1295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600" b="1"/>
              <a:t>Sumber Pendanaan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133600" y="3048000"/>
            <a:ext cx="1600200" cy="2438400"/>
            <a:chOff x="1776" y="2112"/>
            <a:chExt cx="1200" cy="912"/>
          </a:xfrm>
        </p:grpSpPr>
        <p:sp>
          <p:nvSpPr>
            <p:cNvPr id="24646" name="Line 55"/>
            <p:cNvSpPr>
              <a:spLocks noChangeShapeType="1"/>
            </p:cNvSpPr>
            <p:nvPr/>
          </p:nvSpPr>
          <p:spPr bwMode="auto">
            <a:xfrm>
              <a:off x="1776" y="211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647" name="Line 56"/>
            <p:cNvSpPr>
              <a:spLocks noChangeShapeType="1"/>
            </p:cNvSpPr>
            <p:nvPr/>
          </p:nvSpPr>
          <p:spPr bwMode="auto">
            <a:xfrm>
              <a:off x="2400" y="2112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648" name="Line 57"/>
            <p:cNvSpPr>
              <a:spLocks noChangeShapeType="1"/>
            </p:cNvSpPr>
            <p:nvPr/>
          </p:nvSpPr>
          <p:spPr bwMode="auto">
            <a:xfrm>
              <a:off x="2400" y="302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2133600" y="3810000"/>
            <a:ext cx="1600200" cy="2133600"/>
            <a:chOff x="1776" y="2448"/>
            <a:chExt cx="1200" cy="960"/>
          </a:xfrm>
        </p:grpSpPr>
        <p:sp>
          <p:nvSpPr>
            <p:cNvPr id="24643" name="Line 59"/>
            <p:cNvSpPr>
              <a:spLocks noChangeShapeType="1"/>
            </p:cNvSpPr>
            <p:nvPr/>
          </p:nvSpPr>
          <p:spPr bwMode="auto">
            <a:xfrm>
              <a:off x="1776" y="244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644" name="Line 60"/>
            <p:cNvSpPr>
              <a:spLocks noChangeShapeType="1"/>
            </p:cNvSpPr>
            <p:nvPr/>
          </p:nvSpPr>
          <p:spPr bwMode="auto">
            <a:xfrm>
              <a:off x="2208" y="2448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645" name="Line 61"/>
            <p:cNvSpPr>
              <a:spLocks noChangeShapeType="1"/>
            </p:cNvSpPr>
            <p:nvPr/>
          </p:nvSpPr>
          <p:spPr bwMode="auto">
            <a:xfrm flipV="1">
              <a:off x="2208" y="340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89502" name="Line 62"/>
          <p:cNvSpPr>
            <a:spLocks noChangeShapeType="1"/>
          </p:cNvSpPr>
          <p:nvPr/>
        </p:nvSpPr>
        <p:spPr bwMode="auto">
          <a:xfrm>
            <a:off x="5562600" y="3200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503" name="Line 63"/>
          <p:cNvSpPr>
            <a:spLocks noChangeShapeType="1"/>
          </p:cNvSpPr>
          <p:nvPr/>
        </p:nvSpPr>
        <p:spPr bwMode="auto">
          <a:xfrm flipV="1">
            <a:off x="5562600" y="2438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504" name="Line 64"/>
          <p:cNvSpPr>
            <a:spLocks noChangeShapeType="1"/>
          </p:cNvSpPr>
          <p:nvPr/>
        </p:nvSpPr>
        <p:spPr bwMode="auto">
          <a:xfrm>
            <a:off x="5562600" y="3200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505" name="Line 65"/>
          <p:cNvSpPr>
            <a:spLocks noChangeShapeType="1"/>
          </p:cNvSpPr>
          <p:nvPr/>
        </p:nvSpPr>
        <p:spPr bwMode="auto">
          <a:xfrm>
            <a:off x="5562600" y="4953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506" name="Line 66"/>
          <p:cNvSpPr>
            <a:spLocks noChangeShapeType="1"/>
          </p:cNvSpPr>
          <p:nvPr/>
        </p:nvSpPr>
        <p:spPr bwMode="auto">
          <a:xfrm>
            <a:off x="4648200" y="220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89507" name="Line 67"/>
          <p:cNvSpPr>
            <a:spLocks noChangeShapeType="1"/>
          </p:cNvSpPr>
          <p:nvPr/>
        </p:nvSpPr>
        <p:spPr bwMode="auto">
          <a:xfrm>
            <a:off x="6019800" y="1066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89508" name="Line 68"/>
          <p:cNvSpPr>
            <a:spLocks noChangeShapeType="1"/>
          </p:cNvSpPr>
          <p:nvPr/>
        </p:nvSpPr>
        <p:spPr bwMode="auto">
          <a:xfrm>
            <a:off x="3124200" y="1676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509" name="Line 69"/>
          <p:cNvSpPr>
            <a:spLocks noChangeShapeType="1"/>
          </p:cNvSpPr>
          <p:nvPr/>
        </p:nvSpPr>
        <p:spPr bwMode="auto">
          <a:xfrm flipH="1">
            <a:off x="1219200" y="1981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189510" name="Line 70"/>
          <p:cNvSpPr>
            <a:spLocks noChangeShapeType="1"/>
          </p:cNvSpPr>
          <p:nvPr/>
        </p:nvSpPr>
        <p:spPr bwMode="auto">
          <a:xfrm>
            <a:off x="1219200" y="1981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24641" name="Text Box 71"/>
          <p:cNvSpPr txBox="1">
            <a:spLocks noChangeArrowheads="1"/>
          </p:cNvSpPr>
          <p:nvPr/>
        </p:nvSpPr>
        <p:spPr bwMode="auto">
          <a:xfrm>
            <a:off x="76200" y="6477000"/>
            <a:ext cx="8066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000000"/>
                </a:solidFill>
              </a:rPr>
              <a:t>Sumber: handout “Allocation of Equalizing Fund under Law No.33 of 2004”, Achmad Rochyadi, 2005</a:t>
            </a:r>
          </a:p>
        </p:txBody>
      </p:sp>
      <p:sp>
        <p:nvSpPr>
          <p:cNvPr id="189512" name="Line 72"/>
          <p:cNvSpPr>
            <a:spLocks noChangeShapeType="1"/>
          </p:cNvSpPr>
          <p:nvPr/>
        </p:nvSpPr>
        <p:spPr bwMode="auto">
          <a:xfrm>
            <a:off x="2133600" y="2667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8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8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8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8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8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8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8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8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8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8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18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2" grpId="0" animBg="1" autoUpdateAnimBg="0"/>
      <p:bldP spid="189453" grpId="0" animBg="1" autoUpdateAnimBg="0"/>
      <p:bldP spid="189471" grpId="0" animBg="1" autoUpdateAnimBg="0"/>
      <p:bldP spid="189472" grpId="0" animBg="1" autoUpdateAnimBg="0"/>
      <p:bldP spid="189473" grpId="0" animBg="1" autoUpdateAnimBg="0"/>
      <p:bldP spid="189474" grpId="0" animBg="1" autoUpdateAnimBg="0"/>
      <p:bldP spid="189475" grpId="0" animBg="1" autoUpdateAnimBg="0"/>
      <p:bldP spid="189476" grpId="0" animBg="1" autoUpdateAnimBg="0"/>
      <p:bldP spid="189489" grpId="0" animBg="1" autoUpdateAnimBg="0"/>
      <p:bldP spid="189490" grpId="0" animBg="1"/>
      <p:bldP spid="189491" grpId="0" animBg="1"/>
      <p:bldP spid="189492" grpId="0" autoUpdateAnimBg="0"/>
      <p:bldP spid="189493" grpId="0" autoUpdateAnimBg="0"/>
      <p:bldP spid="189502" grpId="0" animBg="1"/>
      <p:bldP spid="189503" grpId="0" animBg="1"/>
      <p:bldP spid="189504" grpId="0" animBg="1"/>
      <p:bldP spid="189505" grpId="0" animBg="1"/>
      <p:bldP spid="189506" grpId="0" animBg="1"/>
      <p:bldP spid="189507" grpId="0" animBg="1"/>
      <p:bldP spid="189508" grpId="0" animBg="1"/>
      <p:bldP spid="189509" grpId="0" animBg="1"/>
      <p:bldP spid="189510" grpId="0" animBg="1"/>
      <p:bldP spid="1895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848600" cy="868363"/>
          </a:xfrm>
        </p:spPr>
        <p:txBody>
          <a:bodyPr anchor="t"/>
          <a:lstStyle/>
          <a:p>
            <a:pPr marL="838200" indent="-838200" eaLnBrk="1" hangingPunct="1"/>
            <a:r>
              <a:rPr lang="en-US" altLang="en-US" sz="2400" smtClean="0"/>
              <a:t>PERIMBANGAN KEUANGAN PUSAT DAERAH</a:t>
            </a:r>
            <a:r>
              <a:rPr lang="en-US" altLang="en-US" sz="3200" smtClean="0"/>
              <a:t>:</a:t>
            </a:r>
            <a:br>
              <a:rPr lang="en-US" altLang="en-US" sz="3200" smtClean="0"/>
            </a:br>
            <a:endParaRPr lang="en-US" altLang="en-US" sz="32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pPr eaLnBrk="1" hangingPunct="1"/>
            <a:r>
              <a:rPr lang="en-US" altLang="en-US" sz="2000" b="1" smtClean="0"/>
              <a:t>PERBANDINGAN ANTARA FISCAL CAPACITY DENGAN FISCAL NEED AKAN TERDETEKSI FISCAL GAP (DEFISIT FISCAL)</a:t>
            </a:r>
          </a:p>
          <a:p>
            <a:pPr eaLnBrk="1" hangingPunct="1"/>
            <a:r>
              <a:rPr lang="en-US" altLang="en-US" sz="2000" b="1" smtClean="0"/>
              <a:t>FISCAL GAP SEBAGAI DASAR UNTUK MELAKUKAN PERIMBANGAN KEUANGAN MELALUI SUBSIDI</a:t>
            </a:r>
          </a:p>
          <a:p>
            <a:pPr eaLnBrk="1" hangingPunct="1"/>
            <a:r>
              <a:rPr lang="en-US" altLang="en-US" sz="2000" b="1" smtClean="0"/>
              <a:t>SUBSIDI (GRANT) BERPERAN SEBAGAI EQUALIZER UNTUK MENCIPTAKAN EQUALIZATION EFFECTS</a:t>
            </a:r>
          </a:p>
          <a:p>
            <a:pPr eaLnBrk="1" hangingPunct="1"/>
            <a:r>
              <a:rPr lang="en-US" altLang="en-US" sz="2000" b="1" smtClean="0"/>
              <a:t>DEFISIT SPECIFIC/KHUSUS AKAN MEMERLUKAN SUBSIDI KHUSUS (SPECIFIC GRANT) ATAU DAK (SEKTORAL)</a:t>
            </a:r>
          </a:p>
          <a:p>
            <a:pPr eaLnBrk="1" hangingPunct="1"/>
            <a:r>
              <a:rPr lang="en-US" altLang="en-US" sz="2000" b="1" smtClean="0"/>
              <a:t>DEFISIT UMUM MEMERLUKAN SUBSIDI UMUM (BLOCK GRANT) ATAU DAU</a:t>
            </a:r>
          </a:p>
          <a:p>
            <a:pPr eaLnBrk="1" hangingPunct="1"/>
            <a:endParaRPr lang="en-US" altLang="en-US" sz="2000" b="1" smtClean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795" grpId="0" build="p"/>
      <p:bldP spid="33795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sz="3600" smtClean="0"/>
              <a:t>INSTRUMEN DESENTRALISASI FISKAL</a:t>
            </a:r>
            <a:endParaRPr lang="en-US" sz="36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14450"/>
            <a:ext cx="8229600" cy="52006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Revenue sharing: pusat membagikan sebagian penerimaan pemerintah (biasanya dalam bentuk hasil ekstraksi SDA, konsesi, dsb) kepada daerah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Fiscal sharing: pusat membagi kewenangan memungut pajak dan belanja publik kepada daerah.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Pemberian subsidi (</a:t>
            </a:r>
            <a:r>
              <a:rPr lang="en-GB" i="1" smtClean="0"/>
              <a:t>grants</a:t>
            </a:r>
            <a:r>
              <a:rPr lang="en-GB" smtClean="0"/>
              <a:t>) kepada pemerintah daerah: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GB" smtClean="0"/>
              <a:t>General grants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GB" smtClean="0"/>
              <a:t>Specific grants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GB" smtClean="0"/>
              <a:t>Matching grants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937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Ketimpangan Vertikal </a:t>
            </a:r>
            <a:br>
              <a:rPr lang="en-US" sz="4000" smtClean="0"/>
            </a:br>
            <a:r>
              <a:rPr lang="en-US" sz="4000" smtClean="0"/>
              <a:t>Pada Masa Orde Baru</a:t>
            </a:r>
          </a:p>
        </p:txBody>
      </p:sp>
      <p:sp>
        <p:nvSpPr>
          <p:cNvPr id="27651" name="Rectangle 5"/>
          <p:cNvSpPr>
            <a:spLocks noGrp="1" noChangeArrowheads="1" noTextEdit="1"/>
          </p:cNvSpPr>
          <p:nvPr>
            <p:ph type="dgm" idx="1"/>
          </p:nvPr>
        </p:nvSpPr>
        <p:spPr/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846138" y="2225675"/>
            <a:ext cx="5335587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1100">
                <a:solidFill>
                  <a:srgbClr val="FFFFFF"/>
                </a:solidFill>
                <a:cs typeface="Times New Roman" pitchFamily="18" charset="0"/>
              </a:rPr>
              <a:t>Figure 3.1. Central and Local Government Revenue, 1969/70 – 1988/89 (billion Rp)</a:t>
            </a:r>
            <a:endParaRPr lang="en-US" sz="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>
              <a:solidFill>
                <a:srgbClr val="FFFFFF"/>
              </a:solidFill>
              <a:cs typeface="Times New Roman" pitchFamily="18" charset="0"/>
            </a:endParaRPr>
          </a:p>
        </p:txBody>
      </p:sp>
      <p:graphicFrame>
        <p:nvGraphicFramePr>
          <p:cNvPr id="27653" name="Object 6"/>
          <p:cNvGraphicFramePr>
            <a:graphicFrameLocks noChangeAspect="1"/>
          </p:cNvGraphicFramePr>
          <p:nvPr/>
        </p:nvGraphicFramePr>
        <p:xfrm>
          <a:off x="406400" y="1657350"/>
          <a:ext cx="8737600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Chart" r:id="rId4" imgW="5362575" imgH="2238375" progId="Excel.Chart.8">
                  <p:embed/>
                </p:oleObj>
              </mc:Choice>
              <mc:Fallback>
                <p:oleObj name="Chart" r:id="rId4" imgW="5362575" imgH="2238375" progId="Excel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657350"/>
                        <a:ext cx="8737600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609600" y="6210300"/>
            <a:ext cx="8056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600">
                <a:solidFill>
                  <a:srgbClr val="FFFFFF"/>
                </a:solidFill>
                <a:cs typeface="Times New Roman" pitchFamily="18" charset="0"/>
              </a:rPr>
              <a:t>Source: BPS (various publications); Ranis &amp; Stewart (1994); Ministry of Finance (1997).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Proporsi Belanja Publik Dalam APBD</a:t>
            </a:r>
          </a:p>
        </p:txBody>
      </p:sp>
      <p:pic>
        <p:nvPicPr>
          <p:cNvPr id="2867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6525" y="1989138"/>
            <a:ext cx="5568950" cy="4095750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5763" y="1600200"/>
          <a:ext cx="8358187" cy="4757737"/>
        </p:xfrm>
        <a:graphic>
          <a:graphicData uri="http://schemas.openxmlformats.org/drawingml/2006/table">
            <a:tbl>
              <a:tblPr/>
              <a:tblGrid>
                <a:gridCol w="1071322"/>
                <a:gridCol w="1071322"/>
                <a:gridCol w="1236176"/>
                <a:gridCol w="975927"/>
                <a:gridCol w="650618"/>
                <a:gridCol w="1040986"/>
                <a:gridCol w="650620"/>
                <a:gridCol w="1040986"/>
                <a:gridCol w="620230"/>
              </a:tblGrid>
              <a:tr h="76208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Tahun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Total </a:t>
                      </a:r>
                    </a:p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Belanja APBD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Belanja Pegawai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Belanja Barang &amp; Jasa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id-ID" sz="16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Belanja Modal</a:t>
                      </a:r>
                      <a:endParaRPr lang="id-ID" sz="16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rowSpan="5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Provinsi,</a:t>
                      </a:r>
                      <a:r>
                        <a:rPr lang="id-ID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Kabupaten dan Kota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390,18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157,10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72,30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111,40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429,33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180,31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79,58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114,52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444,00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198,54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82,51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</a:t>
                      </a: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513,34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228,34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103,83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113,57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613,50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259,90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121,61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136,26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8" marT="6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rowSpan="5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Provinsi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26,18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21,25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23,73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105,60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27,18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24,49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25,80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113,13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29,83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26,95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26,30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127,92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31,55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33,80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26,43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174,02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35,53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400" b="0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41,99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31,82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66377">
                <a:tc rowSpan="5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Kabupaten/ Kota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07" marR="6907" marT="69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294,06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130,91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51,04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87,67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322,72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151,44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54,92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87,30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358,94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168,70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55,55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70,06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385,42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196,80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70,04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87,14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0000"/>
                        </a:lnSpc>
                      </a:pPr>
                      <a:r>
                        <a:rPr lang="id-ID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66377">
                <a:tc vMerge="1"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907" marR="6907" marT="6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907" marR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  <a:endParaRPr lang="en-US" sz="1400" b="0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224,</a:t>
                      </a: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79,</a:t>
                      </a: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104,</a:t>
                      </a:r>
                      <a:r>
                        <a:rPr lang="id-ID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907" marT="69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861" name="Rectangle 7"/>
          <p:cNvSpPr>
            <a:spLocks noChangeArrowheads="1"/>
          </p:cNvSpPr>
          <p:nvPr/>
        </p:nvSpPr>
        <p:spPr bwMode="auto">
          <a:xfrm>
            <a:off x="6581775" y="1292225"/>
            <a:ext cx="2309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  <a:latin typeface="Bookman Old Style" pitchFamily="18" charset="0"/>
              </a:rPr>
              <a:t>(dalam trilyun rupiah)</a:t>
            </a:r>
            <a:endParaRPr lang="en-US" altLang="en-US" sz="1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815975"/>
            <a:ext cx="9144000" cy="479425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 fontScale="97500"/>
          </a:bodyPr>
          <a:lstStyle>
            <a:lvl1pPr algn="ctr" eaLnBrk="0" hangingPunct="0">
              <a:defRPr sz="2000"/>
            </a:lvl1pPr>
            <a:lvl2pPr algn="ctr" eaLnBrk="0" hangingPunct="0"/>
            <a:lvl3pPr algn="ctr" eaLnBrk="0" hangingPunct="0"/>
            <a:lvl4pPr algn="ctr" eaLnBrk="0" hangingPunct="0"/>
            <a:lvl5pPr algn="ctr" eaLnBrk="0" hangingPunct="0"/>
            <a:lvl6pPr marL="457200" algn="ctr" fontAlgn="base">
              <a:spcBef>
                <a:spcPct val="0"/>
              </a:spcBef>
              <a:spcAft>
                <a:spcPct val="0"/>
              </a:spcAft>
            </a:lvl6pPr>
            <a:lvl7pPr marL="914400" algn="ctr" fontAlgn="base">
              <a:spcBef>
                <a:spcPct val="0"/>
              </a:spcBef>
              <a:spcAft>
                <a:spcPct val="0"/>
              </a:spcAft>
            </a:lvl7pPr>
            <a:lvl8pPr marL="1371600" algn="ctr" fontAlgn="base">
              <a:spcBef>
                <a:spcPct val="0"/>
              </a:spcBef>
              <a:spcAft>
                <a:spcPct val="0"/>
              </a:spcAft>
            </a:lvl8pPr>
            <a:lvl9pPr marL="1828800" algn="ctr" fontAlgn="base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id-ID" smtClean="0">
                <a:solidFill>
                  <a:srgbClr val="1F497D"/>
                </a:solidFill>
              </a:rPr>
              <a:t>Struktur Belanja APBD Lima Tahun Terakhir</a:t>
            </a:r>
            <a:endParaRPr lang="id-ID">
              <a:solidFill>
                <a:srgbClr val="1F497D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4802" y="116632"/>
            <a:ext cx="6552727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id-ID" sz="2800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ndara" pitchFamily="34" charset="0"/>
                <a:cs typeface="Arial" charset="0"/>
              </a:rPr>
              <a:t>PENGELOLAAN KEUANGAN DAERAH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riel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4_Quadran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1491</TotalTime>
  <Words>1384</Words>
  <Application>Microsoft Office PowerPoint</Application>
  <PresentationFormat>On-screen Show (4:3)</PresentationFormat>
  <Paragraphs>319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8" baseType="lpstr">
      <vt:lpstr>Arial</vt:lpstr>
      <vt:lpstr>Wingdings</vt:lpstr>
      <vt:lpstr>Calibri</vt:lpstr>
      <vt:lpstr>Century Schoolbook</vt:lpstr>
      <vt:lpstr>Wingdings 2</vt:lpstr>
      <vt:lpstr>Times New Roman</vt:lpstr>
      <vt:lpstr>Tahoma</vt:lpstr>
      <vt:lpstr>Garamond</vt:lpstr>
      <vt:lpstr>Bookman Old Style</vt:lpstr>
      <vt:lpstr>MS PGothic</vt:lpstr>
      <vt:lpstr>Network</vt:lpstr>
      <vt:lpstr>1_Network</vt:lpstr>
      <vt:lpstr>1_Oriel</vt:lpstr>
      <vt:lpstr>1_Quadrant</vt:lpstr>
      <vt:lpstr>3_Network</vt:lpstr>
      <vt:lpstr>4_Quadrant</vt:lpstr>
      <vt:lpstr>Chart</vt:lpstr>
      <vt:lpstr>PENATAAN KEUANGAN DAERAH </vt:lpstr>
      <vt:lpstr>PRINSIP DESENTRALISASI FISKAL </vt:lpstr>
      <vt:lpstr>Sentralisasi vs Desentralisasi</vt:lpstr>
      <vt:lpstr>PowerPoint Presentation</vt:lpstr>
      <vt:lpstr>PERIMBANGAN KEUANGAN PUSAT DAERAH: </vt:lpstr>
      <vt:lpstr>INSTRUMEN DESENTRALISASI FISKAL</vt:lpstr>
      <vt:lpstr>Ketimpangan Vertikal  Pada Masa Orde Baru</vt:lpstr>
      <vt:lpstr>Proporsi Belanja Publik Dalam APBD</vt:lpstr>
      <vt:lpstr>PowerPoint Presentation</vt:lpstr>
      <vt:lpstr>PENATAAN PERWAKILAN DAERAH </vt:lpstr>
      <vt:lpstr>KEDUDUKAN DPRD</vt:lpstr>
      <vt:lpstr>Fungsi DPRD </vt:lpstr>
      <vt:lpstr>Tugas dan Wewenang DPRD</vt:lpstr>
      <vt:lpstr>PERDA SEBAGAI INSTRUMEN PEMBANGUNAN</vt:lpstr>
      <vt:lpstr>PENATAAN PELAYANAN PUBLIK</vt:lpstr>
      <vt:lpstr>PRINSIP PELAYANAN PUBLIK PEMERINTAH DAERAH</vt:lpstr>
      <vt:lpstr>Tugas Pemerintah yg berkaitan dg Pelayanan Umum</vt:lpstr>
      <vt:lpstr>JENIS LAYANAN PUBLIK DAERAH</vt:lpstr>
      <vt:lpstr>PEMBAGIAN KEWENANGAN PELAYANAN PUBLIK</vt:lpstr>
      <vt:lpstr>PowerPoint Presentation</vt:lpstr>
      <vt:lpstr>PENATAAN PENGAWASAN &amp; PEMBINAAN</vt:lpstr>
    </vt:vector>
  </TitlesOfParts>
  <Company>Dosen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10 – Analisis Isi Media Massa (Kualitatif)</dc:title>
  <dc:creator>Ilham Prisgunanto</dc:creator>
  <cp:lastModifiedBy>user</cp:lastModifiedBy>
  <cp:revision>144</cp:revision>
  <dcterms:created xsi:type="dcterms:W3CDTF">2008-06-01T21:35:32Z</dcterms:created>
  <dcterms:modified xsi:type="dcterms:W3CDTF">2020-08-11T04:04:54Z</dcterms:modified>
</cp:coreProperties>
</file>