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A6704-7324-41D5-900C-471A03389554}" type="datetimeFigureOut">
              <a:rPr lang="id-ID" smtClean="0"/>
              <a:t>02/03/2021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79D5C-19D5-43AE-BFB0-F84451F3344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6774861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A6704-7324-41D5-900C-471A03389554}" type="datetimeFigureOut">
              <a:rPr lang="id-ID" smtClean="0"/>
              <a:t>02/03/2021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79D5C-19D5-43AE-BFB0-F84451F3344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009458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A6704-7324-41D5-900C-471A03389554}" type="datetimeFigureOut">
              <a:rPr lang="id-ID" smtClean="0"/>
              <a:t>02/03/2021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79D5C-19D5-43AE-BFB0-F84451F3344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990954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A6704-7324-41D5-900C-471A03389554}" type="datetimeFigureOut">
              <a:rPr lang="id-ID" smtClean="0"/>
              <a:t>02/03/2021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79D5C-19D5-43AE-BFB0-F84451F3344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61853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A6704-7324-41D5-900C-471A03389554}" type="datetimeFigureOut">
              <a:rPr lang="id-ID" smtClean="0"/>
              <a:t>02/03/2021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79D5C-19D5-43AE-BFB0-F84451F3344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281670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A6704-7324-41D5-900C-471A03389554}" type="datetimeFigureOut">
              <a:rPr lang="id-ID" smtClean="0"/>
              <a:t>02/03/2021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79D5C-19D5-43AE-BFB0-F84451F3344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7886988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A6704-7324-41D5-900C-471A03389554}" type="datetimeFigureOut">
              <a:rPr lang="id-ID" smtClean="0"/>
              <a:t>02/03/2021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79D5C-19D5-43AE-BFB0-F84451F3344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22165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A6704-7324-41D5-900C-471A03389554}" type="datetimeFigureOut">
              <a:rPr lang="id-ID" smtClean="0"/>
              <a:t>02/03/2021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79D5C-19D5-43AE-BFB0-F84451F3344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059238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A6704-7324-41D5-900C-471A03389554}" type="datetimeFigureOut">
              <a:rPr lang="id-ID" smtClean="0"/>
              <a:t>02/03/2021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79D5C-19D5-43AE-BFB0-F84451F3344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467259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A6704-7324-41D5-900C-471A03389554}" type="datetimeFigureOut">
              <a:rPr lang="id-ID" smtClean="0"/>
              <a:t>02/03/2021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79D5C-19D5-43AE-BFB0-F84451F3344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366904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A6704-7324-41D5-900C-471A03389554}" type="datetimeFigureOut">
              <a:rPr lang="id-ID" smtClean="0"/>
              <a:t>02/03/2021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79D5C-19D5-43AE-BFB0-F84451F3344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779059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EA6704-7324-41D5-900C-471A03389554}" type="datetimeFigureOut">
              <a:rPr lang="id-ID" smtClean="0"/>
              <a:t>02/03/2021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079D5C-19D5-43AE-BFB0-F84451F3344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4586321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404664"/>
            <a:ext cx="7772400" cy="1470025"/>
          </a:xfrm>
        </p:spPr>
        <p:txBody>
          <a:bodyPr/>
          <a:lstStyle/>
          <a:p>
            <a:r>
              <a:rPr lang="id-ID" dirty="0" smtClean="0"/>
              <a:t>DESENTRALISASI POLITIK MASA ORDE BARU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d-ID" dirty="0" smtClean="0">
                <a:solidFill>
                  <a:schemeClr val="tx1"/>
                </a:solidFill>
              </a:rPr>
              <a:t>Dr. Supardal, M.Si</a:t>
            </a:r>
            <a:endParaRPr lang="id-ID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0908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Next....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Peranan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Mendagri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dominan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pembinaan</a:t>
            </a:r>
            <a:r>
              <a:rPr lang="en-US" dirty="0" smtClean="0"/>
              <a:t>, </a:t>
            </a:r>
            <a:r>
              <a:rPr lang="en-US" dirty="0" err="1" smtClean="0"/>
              <a:t>pengendalian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pengawasan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segala</a:t>
            </a:r>
            <a:r>
              <a:rPr lang="en-US" dirty="0" smtClean="0"/>
              <a:t> </a:t>
            </a:r>
            <a:r>
              <a:rPr lang="en-US" dirty="0" err="1" smtClean="0"/>
              <a:t>urusan</a:t>
            </a:r>
            <a:r>
              <a:rPr lang="en-US" dirty="0" smtClean="0"/>
              <a:t>.</a:t>
            </a:r>
            <a:endParaRPr lang="id-ID" dirty="0" smtClean="0"/>
          </a:p>
          <a:p>
            <a:pPr marL="0" lvl="0" indent="0">
              <a:buNone/>
            </a:pPr>
            <a:endParaRPr lang="id-ID" dirty="0" smtClean="0"/>
          </a:p>
          <a:p>
            <a:pPr lvl="0"/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/>
              <a:t>wilayah</a:t>
            </a:r>
            <a:r>
              <a:rPr lang="en-US" dirty="0"/>
              <a:t> </a:t>
            </a:r>
            <a:r>
              <a:rPr lang="en-US" dirty="0" err="1"/>
              <a:t>mendapat</a:t>
            </a:r>
            <a:r>
              <a:rPr lang="en-US" dirty="0"/>
              <a:t> </a:t>
            </a:r>
            <a:r>
              <a:rPr lang="en-US" dirty="0" err="1"/>
              <a:t>tempat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dibandingkan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Kepala</a:t>
            </a:r>
            <a:r>
              <a:rPr lang="en-US" dirty="0"/>
              <a:t> Daerah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pengawasan</a:t>
            </a:r>
            <a:r>
              <a:rPr lang="en-US" dirty="0"/>
              <a:t> </a:t>
            </a:r>
            <a:r>
              <a:rPr lang="en-US" dirty="0" err="1"/>
              <a:t>Kepala</a:t>
            </a:r>
            <a:r>
              <a:rPr lang="en-US" dirty="0"/>
              <a:t> Daerah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pejabat</a:t>
            </a:r>
            <a:r>
              <a:rPr lang="en-US" dirty="0"/>
              <a:t> </a:t>
            </a:r>
            <a:r>
              <a:rPr lang="en-US" dirty="0" err="1"/>
              <a:t>atasan</a:t>
            </a:r>
            <a:r>
              <a:rPr lang="en-US" dirty="0"/>
              <a:t> </a:t>
            </a:r>
            <a:r>
              <a:rPr lang="en-US" dirty="0" err="1"/>
              <a:t>menafikan</a:t>
            </a:r>
            <a:r>
              <a:rPr lang="en-US" dirty="0"/>
              <a:t> </a:t>
            </a:r>
            <a:r>
              <a:rPr lang="en-US" dirty="0" err="1"/>
              <a:t>peran</a:t>
            </a:r>
            <a:r>
              <a:rPr lang="en-US" dirty="0"/>
              <a:t> DPRD.</a:t>
            </a:r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2356215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 fontScale="90000"/>
          </a:bodyPr>
          <a:lstStyle/>
          <a:p>
            <a:r>
              <a:rPr lang="en-US" b="1" dirty="0" err="1" smtClean="0"/>
              <a:t>Kelemahan-Kelemahan</a:t>
            </a:r>
            <a:r>
              <a:rPr lang="en-US" b="1" dirty="0" smtClean="0"/>
              <a:t> UU No. 5/1974</a:t>
            </a:r>
            <a:r>
              <a:rPr lang="id-ID" dirty="0" smtClean="0"/>
              <a:t/>
            </a:r>
            <a:br>
              <a:rPr lang="id-ID" dirty="0" smtClean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/>
              <a:t>diberikannya</a:t>
            </a:r>
            <a:r>
              <a:rPr lang="en-US" dirty="0"/>
              <a:t> </a:t>
            </a:r>
            <a:r>
              <a:rPr lang="en-US" dirty="0" err="1"/>
              <a:t>otonomi</a:t>
            </a:r>
            <a:r>
              <a:rPr lang="en-US" dirty="0"/>
              <a:t> </a:t>
            </a:r>
            <a:r>
              <a:rPr lang="en-US" dirty="0" err="1"/>
              <a:t>luas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,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seiring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perkembangan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.</a:t>
            </a:r>
            <a:endParaRPr lang="id-ID" dirty="0"/>
          </a:p>
          <a:p>
            <a:pPr lvl="0"/>
            <a:r>
              <a:rPr lang="en-US" dirty="0" err="1"/>
              <a:t>Menempatkan</a:t>
            </a:r>
            <a:r>
              <a:rPr lang="en-US" dirty="0"/>
              <a:t> DPRD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,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demikian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mengenal</a:t>
            </a:r>
            <a:r>
              <a:rPr lang="en-US" dirty="0"/>
              <a:t> </a:t>
            </a:r>
            <a:r>
              <a:rPr lang="en-US" dirty="0" err="1"/>
              <a:t>pembagian</a:t>
            </a:r>
            <a:r>
              <a:rPr lang="en-US" dirty="0"/>
              <a:t> </a:t>
            </a:r>
            <a:r>
              <a:rPr lang="en-US" dirty="0" err="1"/>
              <a:t>kekuasaan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legislatif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eksekutif</a:t>
            </a:r>
            <a:r>
              <a:rPr lang="en-US" dirty="0"/>
              <a:t>.</a:t>
            </a:r>
            <a:endParaRPr lang="id-ID" dirty="0"/>
          </a:p>
          <a:p>
            <a:pPr lvl="0"/>
            <a:r>
              <a:rPr lang="en-US" dirty="0" err="1"/>
              <a:t>Melaksanakan</a:t>
            </a:r>
            <a:r>
              <a:rPr lang="en-US" dirty="0"/>
              <a:t> </a:t>
            </a:r>
            <a:r>
              <a:rPr lang="en-US" dirty="0" err="1"/>
              <a:t>desentralisasi</a:t>
            </a:r>
            <a:r>
              <a:rPr lang="en-US" dirty="0"/>
              <a:t> </a:t>
            </a:r>
            <a:r>
              <a:rPr lang="en-US" dirty="0" err="1"/>
              <a:t>bersamaan</a:t>
            </a:r>
            <a:r>
              <a:rPr lang="en-US" dirty="0"/>
              <a:t> </a:t>
            </a:r>
            <a:r>
              <a:rPr lang="en-US" dirty="0" err="1"/>
              <a:t>dekonsentrasi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tumpah</a:t>
            </a:r>
            <a:r>
              <a:rPr lang="en-US" dirty="0"/>
              <a:t> </a:t>
            </a:r>
            <a:r>
              <a:rPr lang="en-US" dirty="0" err="1"/>
              <a:t>tindih</a:t>
            </a:r>
            <a:r>
              <a:rPr lang="en-US" dirty="0"/>
              <a:t> </a:t>
            </a:r>
            <a:r>
              <a:rPr lang="en-US" dirty="0" err="1"/>
              <a:t>kewenangan</a:t>
            </a:r>
            <a:r>
              <a:rPr lang="en-US" dirty="0"/>
              <a:t> di </a:t>
            </a:r>
            <a:r>
              <a:rPr lang="en-US" dirty="0" err="1"/>
              <a:t>daerah</a:t>
            </a:r>
            <a:r>
              <a:rPr lang="en-US" dirty="0" smtClean="0"/>
              <a:t>.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7796294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Next....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/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kewenangan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yang </a:t>
            </a:r>
            <a:r>
              <a:rPr lang="en-US" dirty="0" err="1" smtClean="0"/>
              <a:t>cukup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, </a:t>
            </a:r>
            <a:r>
              <a:rPr lang="en-US" dirty="0" err="1" smtClean="0"/>
              <a:t>sehaingga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dibuat</a:t>
            </a:r>
            <a:r>
              <a:rPr lang="en-US" dirty="0" smtClean="0"/>
              <a:t> </a:t>
            </a:r>
            <a:r>
              <a:rPr lang="en-US" dirty="0" err="1" smtClean="0"/>
              <a:t>tergantung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atasan</a:t>
            </a:r>
            <a:r>
              <a:rPr lang="en-US" dirty="0" smtClean="0"/>
              <a:t>,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 err="1" smtClean="0"/>
              <a:t>perimbangan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yang 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.</a:t>
            </a:r>
            <a:endParaRPr lang="id-ID" dirty="0" smtClean="0"/>
          </a:p>
          <a:p>
            <a:pPr lvl="0"/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yang </a:t>
            </a:r>
            <a:r>
              <a:rPr lang="en-US" dirty="0" err="1" smtClean="0"/>
              <a:t>berkualitas</a:t>
            </a:r>
            <a:r>
              <a:rPr lang="en-US" dirty="0" smtClean="0"/>
              <a:t> </a:t>
            </a:r>
            <a:r>
              <a:rPr lang="en-US" dirty="0" err="1" smtClean="0"/>
              <a:t>menumpuk</a:t>
            </a:r>
            <a:r>
              <a:rPr lang="en-US" dirty="0" smtClean="0"/>
              <a:t> di </a:t>
            </a:r>
            <a:r>
              <a:rPr lang="en-US" dirty="0" err="1" smtClean="0"/>
              <a:t>pusat</a:t>
            </a:r>
            <a:r>
              <a:rPr lang="en-US" dirty="0" smtClean="0"/>
              <a:t>,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mekanisme</a:t>
            </a:r>
            <a:r>
              <a:rPr lang="en-US" dirty="0" smtClean="0"/>
              <a:t> </a:t>
            </a:r>
            <a:r>
              <a:rPr lang="en-US" dirty="0" err="1" smtClean="0"/>
              <a:t>rekruitmen</a:t>
            </a:r>
            <a:r>
              <a:rPr lang="en-US" dirty="0" smtClean="0"/>
              <a:t> </a:t>
            </a:r>
            <a:r>
              <a:rPr lang="en-US" dirty="0" err="1" smtClean="0"/>
              <a:t>pegawai</a:t>
            </a:r>
            <a:r>
              <a:rPr lang="en-US" dirty="0" smtClean="0"/>
              <a:t> </a:t>
            </a:r>
            <a:r>
              <a:rPr lang="en-US" dirty="0" err="1" smtClean="0"/>
              <a:t>dikendalikan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.</a:t>
            </a:r>
            <a:endParaRPr lang="id-ID" dirty="0" smtClean="0"/>
          </a:p>
          <a:p>
            <a:pPr lvl="0"/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i="1" dirty="0" smtClean="0"/>
              <a:t>political will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iklas</a:t>
            </a:r>
            <a:r>
              <a:rPr lang="en-US" dirty="0" smtClean="0"/>
              <a:t> </a:t>
            </a:r>
            <a:r>
              <a:rPr lang="en-US" dirty="0" err="1" smtClean="0"/>
              <a:t>melepas</a:t>
            </a:r>
            <a:r>
              <a:rPr lang="en-US" dirty="0" smtClean="0"/>
              <a:t> </a:t>
            </a:r>
            <a:r>
              <a:rPr lang="en-US" dirty="0" err="1" smtClean="0"/>
              <a:t>kewenangan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,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yang </a:t>
            </a:r>
            <a:r>
              <a:rPr lang="en-US" dirty="0" err="1" smtClean="0"/>
              <a:t>terkait</a:t>
            </a:r>
            <a:r>
              <a:rPr lang="en-US" dirty="0" smtClean="0"/>
              <a:t> di </a:t>
            </a:r>
            <a:r>
              <a:rPr lang="en-US" dirty="0" err="1" smtClean="0"/>
              <a:t>dalamnya</a:t>
            </a:r>
            <a:r>
              <a:rPr lang="en-US" dirty="0" smtClean="0"/>
              <a:t>.</a:t>
            </a:r>
            <a:endParaRPr lang="id-ID" dirty="0" smtClean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1227298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/>
              <a:t>Dampak</a:t>
            </a:r>
            <a:r>
              <a:rPr lang="en-US" b="1" dirty="0" smtClean="0"/>
              <a:t> yang </a:t>
            </a:r>
            <a:r>
              <a:rPr lang="en-US" b="1" dirty="0" err="1" smtClean="0"/>
              <a:t>Ditimbulkan</a:t>
            </a:r>
            <a:r>
              <a:rPr lang="en-US" b="1" dirty="0" smtClean="0"/>
              <a:t> UU No. 5/1974</a:t>
            </a:r>
            <a:r>
              <a:rPr lang="en-US" dirty="0" smtClean="0"/>
              <a:t> :</a:t>
            </a:r>
            <a:r>
              <a:rPr lang="id-ID" dirty="0" smtClean="0"/>
              <a:t/>
            </a:r>
            <a:br>
              <a:rPr lang="id-ID" dirty="0" smtClean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en-US" dirty="0" err="1" smtClean="0"/>
              <a:t>Matinya</a:t>
            </a:r>
            <a:r>
              <a:rPr lang="en-US" dirty="0" smtClean="0"/>
              <a:t> </a:t>
            </a:r>
            <a:r>
              <a:rPr lang="en-US" dirty="0" err="1"/>
              <a:t>potensi</a:t>
            </a:r>
            <a:r>
              <a:rPr lang="en-US" dirty="0"/>
              <a:t> </a:t>
            </a:r>
            <a:r>
              <a:rPr lang="en-US" dirty="0" err="1"/>
              <a:t>lokal</a:t>
            </a:r>
            <a:r>
              <a:rPr lang="en-US" dirty="0"/>
              <a:t> yang </a:t>
            </a:r>
            <a:r>
              <a:rPr lang="en-US" dirty="0" err="1"/>
              <a:t>yang</a:t>
            </a:r>
            <a:r>
              <a:rPr lang="en-US" dirty="0"/>
              <a:t> </a:t>
            </a:r>
            <a:r>
              <a:rPr lang="en-US" dirty="0" err="1"/>
              <a:t>heterogen</a:t>
            </a:r>
            <a:r>
              <a:rPr lang="en-US" dirty="0"/>
              <a:t>,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semangat</a:t>
            </a:r>
            <a:r>
              <a:rPr lang="en-US" dirty="0"/>
              <a:t> </a:t>
            </a:r>
            <a:r>
              <a:rPr lang="en-US" dirty="0" err="1"/>
              <a:t>penyeragaman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,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prakarsa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kreativitas</a:t>
            </a:r>
            <a:r>
              <a:rPr lang="en-US" dirty="0"/>
              <a:t>.</a:t>
            </a:r>
            <a:endParaRPr lang="id-ID" dirty="0"/>
          </a:p>
          <a:p>
            <a:pPr lvl="0"/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pemusatan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pengambilan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di Jakarta,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akses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mengelola</a:t>
            </a:r>
            <a:r>
              <a:rPr lang="en-US" dirty="0"/>
              <a:t> </a:t>
            </a:r>
            <a:r>
              <a:rPr lang="en-US" dirty="0" err="1"/>
              <a:t>daerahnya</a:t>
            </a:r>
            <a:r>
              <a:rPr lang="en-US" dirty="0"/>
              <a:t>.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partisipasi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lemah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yang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proses </a:t>
            </a:r>
            <a:r>
              <a:rPr lang="en-US" dirty="0" err="1"/>
              <a:t>mobilisasi</a:t>
            </a:r>
            <a:r>
              <a:rPr lang="en-US" dirty="0"/>
              <a:t>.</a:t>
            </a:r>
            <a:endParaRPr lang="id-ID" dirty="0"/>
          </a:p>
          <a:p>
            <a:pPr lvl="0"/>
            <a:r>
              <a:rPr lang="en-US" dirty="0" err="1"/>
              <a:t>Stabilitas</a:t>
            </a:r>
            <a:r>
              <a:rPr lang="en-US" dirty="0"/>
              <a:t> </a:t>
            </a:r>
            <a:r>
              <a:rPr lang="en-US" dirty="0" err="1"/>
              <a:t>jangka</a:t>
            </a:r>
            <a:r>
              <a:rPr lang="en-US" dirty="0"/>
              <a:t> </a:t>
            </a:r>
            <a:r>
              <a:rPr lang="en-US" dirty="0" err="1"/>
              <a:t>pendek</a:t>
            </a:r>
            <a:r>
              <a:rPr lang="en-US" dirty="0"/>
              <a:t> </a:t>
            </a:r>
            <a:r>
              <a:rPr lang="en-US" dirty="0" err="1"/>
              <a:t>tercapai</a:t>
            </a:r>
            <a:r>
              <a:rPr lang="en-US" dirty="0"/>
              <a:t>, </a:t>
            </a:r>
            <a:r>
              <a:rPr lang="en-US" dirty="0" err="1"/>
              <a:t>namun</a:t>
            </a:r>
            <a:r>
              <a:rPr lang="en-US" dirty="0"/>
              <a:t> </a:t>
            </a:r>
            <a:r>
              <a:rPr lang="en-US" dirty="0" err="1"/>
              <a:t>jangka</a:t>
            </a:r>
            <a:r>
              <a:rPr lang="en-US" dirty="0"/>
              <a:t> </a:t>
            </a:r>
            <a:r>
              <a:rPr lang="en-US" dirty="0" err="1"/>
              <a:t>panjang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ancaman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stabilitas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,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tercipta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yang </a:t>
            </a:r>
            <a:r>
              <a:rPr lang="en-US" dirty="0" err="1"/>
              <a:t>kuat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.</a:t>
            </a:r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3833651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Next...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en-US" dirty="0" err="1" smtClean="0"/>
              <a:t>Munculnya</a:t>
            </a:r>
            <a:r>
              <a:rPr lang="en-US" dirty="0" smtClean="0"/>
              <a:t> </a:t>
            </a:r>
            <a:r>
              <a:rPr lang="en-US" dirty="0" err="1" smtClean="0"/>
              <a:t>gerakan-gerakan</a:t>
            </a:r>
            <a:r>
              <a:rPr lang="en-US" dirty="0" smtClean="0"/>
              <a:t> </a:t>
            </a:r>
            <a:r>
              <a:rPr lang="en-US" dirty="0" err="1" smtClean="0"/>
              <a:t>separatisme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akibat</a:t>
            </a:r>
            <a:r>
              <a:rPr lang="en-US" dirty="0" smtClean="0"/>
              <a:t> </a:t>
            </a:r>
            <a:r>
              <a:rPr lang="en-US" dirty="0" err="1" smtClean="0"/>
              <a:t>ketidak</a:t>
            </a:r>
            <a:r>
              <a:rPr lang="en-US" dirty="0" smtClean="0"/>
              <a:t> </a:t>
            </a:r>
            <a:r>
              <a:rPr lang="en-US" dirty="0" err="1" smtClean="0"/>
              <a:t>adilan</a:t>
            </a:r>
            <a:r>
              <a:rPr lang="en-US" dirty="0" smtClean="0"/>
              <a:t>, </a:t>
            </a:r>
            <a:r>
              <a:rPr lang="en-US" dirty="0" err="1" smtClean="0"/>
              <a:t>utamanya</a:t>
            </a:r>
            <a:r>
              <a:rPr lang="en-US" dirty="0" smtClean="0"/>
              <a:t> </a:t>
            </a:r>
            <a:r>
              <a:rPr lang="en-US" dirty="0" err="1" smtClean="0"/>
              <a:t>keadilan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.</a:t>
            </a:r>
            <a:endParaRPr lang="id-ID" dirty="0" smtClean="0"/>
          </a:p>
          <a:p>
            <a:pPr lvl="0"/>
            <a:r>
              <a:rPr lang="en-US" dirty="0" err="1" smtClean="0"/>
              <a:t>Merajalelanya</a:t>
            </a:r>
            <a:r>
              <a:rPr lang="en-US" dirty="0" smtClean="0"/>
              <a:t> </a:t>
            </a:r>
            <a:r>
              <a:rPr lang="en-US" dirty="0" err="1" smtClean="0"/>
              <a:t>Korupsi</a:t>
            </a:r>
            <a:r>
              <a:rPr lang="en-US" dirty="0" smtClean="0"/>
              <a:t> </a:t>
            </a:r>
            <a:r>
              <a:rPr lang="en-US" dirty="0" err="1" smtClean="0"/>
              <a:t>kolusi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nepotisme</a:t>
            </a:r>
            <a:r>
              <a:rPr lang="en-US" dirty="0" smtClean="0"/>
              <a:t> di </a:t>
            </a:r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yang </a:t>
            </a:r>
            <a:r>
              <a:rPr lang="en-US" dirty="0" err="1" smtClean="0"/>
              <a:t>berimbas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,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i="1" dirty="0" smtClean="0"/>
              <a:t>public service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efektif</a:t>
            </a:r>
            <a:r>
              <a:rPr lang="en-US" dirty="0" smtClean="0"/>
              <a:t>.</a:t>
            </a:r>
            <a:endParaRPr lang="id-ID" dirty="0" smtClean="0"/>
          </a:p>
          <a:p>
            <a:pPr lvl="0"/>
            <a:r>
              <a:rPr lang="en-US" dirty="0" smtClean="0"/>
              <a:t>Daerah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kewenangan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memilih</a:t>
            </a:r>
            <a:r>
              <a:rPr lang="en-US" dirty="0" smtClean="0"/>
              <a:t> </a:t>
            </a:r>
            <a:r>
              <a:rPr lang="en-US" dirty="0" err="1" smtClean="0"/>
              <a:t>pemimpinya</a:t>
            </a:r>
            <a:r>
              <a:rPr lang="en-US" dirty="0" smtClean="0"/>
              <a:t>, </a:t>
            </a:r>
            <a:r>
              <a:rPr lang="en-US" dirty="0" err="1" smtClean="0"/>
              <a:t>melainkan</a:t>
            </a:r>
            <a:r>
              <a:rPr lang="en-US" dirty="0" smtClean="0"/>
              <a:t> </a:t>
            </a:r>
            <a:r>
              <a:rPr lang="en-US" dirty="0" err="1" smtClean="0"/>
              <a:t>dikendalikan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direkayasa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,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transparan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i="1" dirty="0" smtClean="0"/>
              <a:t>sense of public accountability.</a:t>
            </a:r>
            <a:endParaRPr lang="id-ID" dirty="0" smtClean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9838116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Next....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n-US" dirty="0" err="1" smtClean="0"/>
              <a:t>Memandang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kesatuan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 </a:t>
            </a:r>
            <a:r>
              <a:rPr lang="en-US" dirty="0" err="1" smtClean="0"/>
              <a:t>seragam</a:t>
            </a:r>
            <a:r>
              <a:rPr lang="en-US" dirty="0" smtClean="0"/>
              <a:t> </a:t>
            </a:r>
            <a:r>
              <a:rPr lang="en-US" dirty="0" err="1" smtClean="0"/>
              <a:t>mengakibatkan</a:t>
            </a:r>
            <a:r>
              <a:rPr lang="en-US" dirty="0" smtClean="0"/>
              <a:t> </a:t>
            </a:r>
            <a:r>
              <a:rPr lang="en-US" dirty="0" err="1" smtClean="0"/>
              <a:t>sentralistik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pendekatan</a:t>
            </a:r>
            <a:r>
              <a:rPr lang="en-US" dirty="0" smtClean="0"/>
              <a:t>.</a:t>
            </a:r>
            <a:endParaRPr lang="id-ID" dirty="0" smtClean="0"/>
          </a:p>
          <a:p>
            <a:pPr lvl="0"/>
            <a:r>
              <a:rPr lang="en-US" dirty="0" err="1" smtClean="0"/>
              <a:t>Pemerintah</a:t>
            </a:r>
            <a:r>
              <a:rPr lang="en-US" dirty="0" smtClean="0"/>
              <a:t> Daerah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alat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kepanjangan</a:t>
            </a:r>
            <a:r>
              <a:rPr lang="en-US" dirty="0" smtClean="0"/>
              <a:t> </a:t>
            </a:r>
            <a:r>
              <a:rPr lang="en-US" dirty="0" err="1" smtClean="0"/>
              <a:t>tangan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r>
              <a:rPr lang="en-US" dirty="0" smtClean="0"/>
              <a:t>,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cenderung</a:t>
            </a:r>
            <a:r>
              <a:rPr lang="en-US" dirty="0" smtClean="0"/>
              <a:t> </a:t>
            </a:r>
            <a:r>
              <a:rPr lang="en-US" dirty="0" err="1" smtClean="0"/>
              <a:t>bergerak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perintah</a:t>
            </a:r>
            <a:r>
              <a:rPr lang="en-US" dirty="0" smtClean="0"/>
              <a:t>, </a:t>
            </a:r>
            <a:r>
              <a:rPr lang="en-US" dirty="0" err="1" smtClean="0"/>
              <a:t>petunjuk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atasan</a:t>
            </a:r>
            <a:r>
              <a:rPr lang="en-US" dirty="0" smtClean="0"/>
              <a:t>.</a:t>
            </a:r>
            <a:endParaRPr lang="id-ID" dirty="0" smtClean="0"/>
          </a:p>
          <a:p>
            <a:pPr lvl="0"/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dirugikan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proses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,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objek</a:t>
            </a:r>
            <a:r>
              <a:rPr lang="en-US" dirty="0" smtClean="0"/>
              <a:t>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subjek</a:t>
            </a:r>
            <a:r>
              <a:rPr lang="en-US" dirty="0" smtClean="0"/>
              <a:t>.</a:t>
            </a:r>
            <a:endParaRPr lang="id-ID" dirty="0" smtClean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0690845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Kesimpulan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41168"/>
          </a:xfrm>
        </p:spPr>
        <p:txBody>
          <a:bodyPr>
            <a:normAutofit fontScale="92500" lnSpcReduction="20000"/>
          </a:bodyPr>
          <a:lstStyle/>
          <a:p>
            <a:r>
              <a:rPr lang="id-ID" dirty="0" smtClean="0"/>
              <a:t>Pelaksanaan desentralisasi politik masa Orde Baru ala UU 5/1974 lebih didominasi oleh Pusat (sentralistik) melalui mendagri mengatur daerah secara detail.</a:t>
            </a:r>
          </a:p>
          <a:p>
            <a:r>
              <a:rPr lang="id-ID" dirty="0" smtClean="0"/>
              <a:t>Otonomi daerah terbatas ini tidak memberi ruang sama sekali kepada daerah otonom untuk mandiri, kecuali bergantung pada pusat dlm segala hal.</a:t>
            </a:r>
          </a:p>
          <a:p>
            <a:r>
              <a:rPr lang="id-ID" dirty="0" smtClean="0"/>
              <a:t>Warga daerah banyak melakukan gerakan perlawanan dg bentuk sparatis karena tidak puas dengan Pusat, puncaknya gerakan </a:t>
            </a:r>
            <a:r>
              <a:rPr lang="id-ID" smtClean="0"/>
              <a:t>reformasi politik tahun 1998.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0405774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Latar Belakang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peristiwa</a:t>
            </a:r>
            <a:r>
              <a:rPr lang="en-US" dirty="0"/>
              <a:t> G 30 S PKI,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presiden</a:t>
            </a:r>
            <a:r>
              <a:rPr lang="en-US" dirty="0"/>
              <a:t> </a:t>
            </a:r>
            <a:r>
              <a:rPr lang="en-US" dirty="0" err="1"/>
              <a:t>Soekarno</a:t>
            </a:r>
            <a:r>
              <a:rPr lang="en-US" dirty="0"/>
              <a:t> </a:t>
            </a:r>
            <a:r>
              <a:rPr lang="en-US" dirty="0" err="1"/>
              <a:t>jatuh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selanjutnya</a:t>
            </a:r>
            <a:r>
              <a:rPr lang="en-US" dirty="0"/>
              <a:t> </a:t>
            </a:r>
            <a:r>
              <a:rPr lang="en-US" dirty="0" err="1"/>
              <a:t>digantikan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Orde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. </a:t>
            </a:r>
            <a:endParaRPr lang="id-ID" dirty="0" smtClean="0"/>
          </a:p>
          <a:p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/>
              <a:t>awalnya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Orde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kelihatannya</a:t>
            </a:r>
            <a:r>
              <a:rPr lang="en-US" dirty="0"/>
              <a:t> </a:t>
            </a:r>
            <a:r>
              <a:rPr lang="en-US" dirty="0" err="1"/>
              <a:t>demokratis</a:t>
            </a:r>
            <a:r>
              <a:rPr lang="en-US" dirty="0"/>
              <a:t>, </a:t>
            </a:r>
            <a:r>
              <a:rPr lang="en-US" dirty="0" err="1"/>
              <a:t>namun</a:t>
            </a:r>
            <a:r>
              <a:rPr lang="en-US" dirty="0"/>
              <a:t> </a:t>
            </a: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seminar </a:t>
            </a:r>
            <a:r>
              <a:rPr lang="en-US" dirty="0" err="1"/>
              <a:t>Angkatan</a:t>
            </a:r>
            <a:r>
              <a:rPr lang="en-US" dirty="0"/>
              <a:t> </a:t>
            </a:r>
            <a:r>
              <a:rPr lang="en-US" dirty="0" err="1"/>
              <a:t>Darat</a:t>
            </a:r>
            <a:r>
              <a:rPr lang="en-US" dirty="0"/>
              <a:t> II di Bandung yang </a:t>
            </a:r>
            <a:r>
              <a:rPr lang="en-US" dirty="0" err="1"/>
              <a:t>memutuskan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</a:t>
            </a:r>
            <a:r>
              <a:rPr lang="en-US" dirty="0" err="1"/>
              <a:t>diutamakan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otoritarian</a:t>
            </a:r>
            <a:r>
              <a:rPr lang="en-US" dirty="0"/>
              <a:t> </a:t>
            </a:r>
            <a:r>
              <a:rPr lang="en-US" dirty="0" err="1"/>
              <a:t>mulai</a:t>
            </a:r>
            <a:r>
              <a:rPr lang="en-US" dirty="0"/>
              <a:t> </a:t>
            </a:r>
            <a:r>
              <a:rPr lang="en-US" dirty="0" err="1"/>
              <a:t>dirancang</a:t>
            </a:r>
            <a:r>
              <a:rPr lang="en-US" dirty="0"/>
              <a:t>. </a:t>
            </a:r>
            <a:endParaRPr lang="id-ID" dirty="0" smtClean="0"/>
          </a:p>
          <a:p>
            <a:r>
              <a:rPr lang="en-US" dirty="0" err="1" smtClean="0"/>
              <a:t>Alasannya</a:t>
            </a:r>
            <a:r>
              <a:rPr lang="en-US" dirty="0" smtClean="0"/>
              <a:t> </a:t>
            </a:r>
            <a:r>
              <a:rPr lang="en-US" dirty="0" err="1"/>
              <a:t>pembangunan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mungkin</a:t>
            </a:r>
            <a:r>
              <a:rPr lang="en-US" dirty="0"/>
              <a:t> </a:t>
            </a:r>
            <a:r>
              <a:rPr lang="en-US" dirty="0" err="1"/>
              <a:t>bila</a:t>
            </a:r>
            <a:r>
              <a:rPr lang="en-US" dirty="0"/>
              <a:t> </a:t>
            </a:r>
            <a:r>
              <a:rPr lang="en-US" dirty="0" err="1"/>
              <a:t>didukung</a:t>
            </a:r>
            <a:r>
              <a:rPr lang="en-US" dirty="0"/>
              <a:t> </a:t>
            </a:r>
            <a:r>
              <a:rPr lang="en-US" dirty="0" err="1"/>
              <a:t>stabilitas</a:t>
            </a:r>
            <a:r>
              <a:rPr lang="en-US" dirty="0"/>
              <a:t> </a:t>
            </a:r>
            <a:r>
              <a:rPr lang="en-US" dirty="0" err="1"/>
              <a:t>nasional</a:t>
            </a:r>
            <a:r>
              <a:rPr lang="en-US" dirty="0"/>
              <a:t> yang </a:t>
            </a:r>
            <a:r>
              <a:rPr lang="en-US" dirty="0" err="1"/>
              <a:t>mantap</a:t>
            </a:r>
            <a:r>
              <a:rPr lang="en-US" dirty="0"/>
              <a:t>, </a:t>
            </a:r>
            <a:r>
              <a:rPr lang="en-US" dirty="0" err="1"/>
              <a:t>argumen</a:t>
            </a:r>
            <a:r>
              <a:rPr lang="en-US" dirty="0"/>
              <a:t> </a:t>
            </a:r>
            <a:r>
              <a:rPr lang="en-US" dirty="0" err="1"/>
              <a:t>inilah</a:t>
            </a:r>
            <a:r>
              <a:rPr lang="en-US" dirty="0"/>
              <a:t> yang </a:t>
            </a:r>
            <a:r>
              <a:rPr lang="en-US" dirty="0" err="1"/>
              <a:t>melahirkan</a:t>
            </a:r>
            <a:r>
              <a:rPr lang="en-US" dirty="0"/>
              <a:t> format </a:t>
            </a:r>
            <a:r>
              <a:rPr lang="en-US" dirty="0" err="1"/>
              <a:t>politik</a:t>
            </a:r>
            <a:r>
              <a:rPr lang="en-US" dirty="0"/>
              <a:t> yang </a:t>
            </a:r>
            <a:r>
              <a:rPr lang="en-US" dirty="0" err="1"/>
              <a:t>memberi</a:t>
            </a:r>
            <a:r>
              <a:rPr lang="en-US" dirty="0"/>
              <a:t> </a:t>
            </a:r>
            <a:r>
              <a:rPr lang="en-US" dirty="0" err="1"/>
              <a:t>posisi</a:t>
            </a:r>
            <a:r>
              <a:rPr lang="en-US" dirty="0"/>
              <a:t> </a:t>
            </a:r>
            <a:r>
              <a:rPr lang="en-US" dirty="0" err="1"/>
              <a:t>dominan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spektrum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.</a:t>
            </a:r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1628500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Next....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/>
              <a:t>Perkembangan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di </a:t>
            </a:r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/>
              <a:t>jelas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mempengaruhi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. </a:t>
            </a:r>
            <a:endParaRPr lang="id-ID" dirty="0" smtClean="0"/>
          </a:p>
          <a:p>
            <a:r>
              <a:rPr lang="en-US" dirty="0" smtClean="0"/>
              <a:t>Tap </a:t>
            </a:r>
            <a:r>
              <a:rPr lang="en-US" dirty="0"/>
              <a:t>MPRS No. XXI/MPRS/1966 yang </a:t>
            </a:r>
            <a:r>
              <a:rPr lang="en-US" dirty="0" err="1"/>
              <a:t>menggariskan</a:t>
            </a:r>
            <a:r>
              <a:rPr lang="en-US" dirty="0"/>
              <a:t> </a:t>
            </a:r>
            <a:r>
              <a:rPr lang="en-US" dirty="0" err="1"/>
              <a:t>otonomi</a:t>
            </a:r>
            <a:r>
              <a:rPr lang="en-US" dirty="0"/>
              <a:t> </a:t>
            </a:r>
            <a:r>
              <a:rPr lang="en-US" dirty="0" err="1"/>
              <a:t>seluas-luasnya</a:t>
            </a:r>
            <a:r>
              <a:rPr lang="en-US" dirty="0"/>
              <a:t> </a:t>
            </a:r>
            <a:r>
              <a:rPr lang="en-US" dirty="0" err="1"/>
              <a:t>ditujukan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peninjauan</a:t>
            </a:r>
            <a:r>
              <a:rPr lang="en-US" dirty="0"/>
              <a:t> </a:t>
            </a:r>
            <a:r>
              <a:rPr lang="en-US" dirty="0" err="1"/>
              <a:t>kembali</a:t>
            </a:r>
            <a:r>
              <a:rPr lang="en-US" dirty="0"/>
              <a:t> UU No.18/1965 </a:t>
            </a:r>
            <a:r>
              <a:rPr lang="en-US" dirty="0" err="1"/>
              <a:t>ternyata</a:t>
            </a:r>
            <a:r>
              <a:rPr lang="en-US" dirty="0"/>
              <a:t> </a:t>
            </a:r>
            <a:r>
              <a:rPr lang="en-US" dirty="0" err="1"/>
              <a:t>diabaikan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keluar</a:t>
            </a:r>
            <a:r>
              <a:rPr lang="en-US" dirty="0"/>
              <a:t> TAP MPR </a:t>
            </a:r>
            <a:r>
              <a:rPr lang="en-US" dirty="0" err="1"/>
              <a:t>No.IV</a:t>
            </a:r>
            <a:r>
              <a:rPr lang="en-US" dirty="0"/>
              <a:t>/MPR/1973 yang </a:t>
            </a:r>
            <a:r>
              <a:rPr lang="en-US" dirty="0" err="1"/>
              <a:t>menggariskan</a:t>
            </a:r>
            <a:r>
              <a:rPr lang="en-US" dirty="0"/>
              <a:t> </a:t>
            </a:r>
            <a:r>
              <a:rPr lang="en-US" dirty="0" err="1"/>
              <a:t>prinsip</a:t>
            </a:r>
            <a:r>
              <a:rPr lang="en-US" dirty="0"/>
              <a:t> </a:t>
            </a:r>
            <a:r>
              <a:rPr lang="en-US" dirty="0" err="1"/>
              <a:t>otonomi</a:t>
            </a:r>
            <a:r>
              <a:rPr lang="en-US" dirty="0"/>
              <a:t> yang </a:t>
            </a:r>
            <a:r>
              <a:rPr lang="en-US" dirty="0" err="1"/>
              <a:t>nyata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bertanggung</a:t>
            </a:r>
            <a:r>
              <a:rPr lang="en-US" dirty="0"/>
              <a:t> </a:t>
            </a:r>
            <a:r>
              <a:rPr lang="en-US" dirty="0" err="1"/>
              <a:t>jawab</a:t>
            </a:r>
            <a:r>
              <a:rPr lang="en-US" dirty="0"/>
              <a:t>.</a:t>
            </a:r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3585799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UU No. 5/1974 ttg Pokok-pokok Pemerintahan di daerah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5141168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 </a:t>
            </a:r>
            <a:r>
              <a:rPr lang="en-US" dirty="0" err="1"/>
              <a:t>Lahirnya</a:t>
            </a:r>
            <a:r>
              <a:rPr lang="en-US" dirty="0"/>
              <a:t>  UU No. 5/1974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pokok-pokok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di </a:t>
            </a:r>
            <a:r>
              <a:rPr lang="en-US" dirty="0" err="1"/>
              <a:t>daerah</a:t>
            </a:r>
            <a:r>
              <a:rPr lang="en-US" dirty="0"/>
              <a:t> yang </a:t>
            </a:r>
            <a:r>
              <a:rPr lang="en-US" dirty="0" err="1"/>
              <a:t>menetapkan</a:t>
            </a:r>
            <a:r>
              <a:rPr lang="en-US" dirty="0"/>
              <a:t> </a:t>
            </a:r>
            <a:r>
              <a:rPr lang="en-US" dirty="0" err="1"/>
              <a:t>asas</a:t>
            </a:r>
            <a:r>
              <a:rPr lang="en-US" dirty="0"/>
              <a:t> </a:t>
            </a:r>
            <a:r>
              <a:rPr lang="en-US" dirty="0" err="1"/>
              <a:t>desentralisasi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watak</a:t>
            </a:r>
            <a:r>
              <a:rPr lang="en-US" dirty="0"/>
              <a:t> </a:t>
            </a:r>
            <a:r>
              <a:rPr lang="en-US" dirty="0" err="1"/>
              <a:t>sentralistik</a:t>
            </a:r>
            <a:r>
              <a:rPr lang="en-US" dirty="0"/>
              <a:t>. </a:t>
            </a:r>
            <a:endParaRPr lang="id-ID" dirty="0" smtClean="0"/>
          </a:p>
          <a:p>
            <a:r>
              <a:rPr lang="en-US" dirty="0" err="1" smtClean="0"/>
              <a:t>Watak</a:t>
            </a:r>
            <a:r>
              <a:rPr lang="en-US" dirty="0" smtClean="0"/>
              <a:t> </a:t>
            </a:r>
            <a:r>
              <a:rPr lang="en-US" dirty="0" err="1"/>
              <a:t>sentralistik</a:t>
            </a:r>
            <a:r>
              <a:rPr lang="en-US" dirty="0"/>
              <a:t> </a:t>
            </a:r>
            <a:r>
              <a:rPr lang="en-US" dirty="0" err="1"/>
              <a:t>nampak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pengangkatan</a:t>
            </a:r>
            <a:r>
              <a:rPr lang="en-US" dirty="0"/>
              <a:t> </a:t>
            </a:r>
            <a:r>
              <a:rPr lang="en-US" dirty="0" err="1"/>
              <a:t>Kepala</a:t>
            </a:r>
            <a:r>
              <a:rPr lang="en-US" dirty="0"/>
              <a:t> Daerah yang </a:t>
            </a:r>
            <a:r>
              <a:rPr lang="en-US" dirty="0" err="1"/>
              <a:t>sepenuhnya</a:t>
            </a:r>
            <a:r>
              <a:rPr lang="en-US" dirty="0"/>
              <a:t> </a:t>
            </a:r>
            <a:r>
              <a:rPr lang="en-US" dirty="0" err="1"/>
              <a:t>ditentukan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,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tergantung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pemilihan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DPRD. </a:t>
            </a:r>
            <a:endParaRPr lang="id-ID" dirty="0" smtClean="0"/>
          </a:p>
          <a:p>
            <a:r>
              <a:rPr lang="en-US" dirty="0" err="1" smtClean="0"/>
              <a:t>Kedudukan</a:t>
            </a:r>
            <a:r>
              <a:rPr lang="en-US" dirty="0" smtClean="0"/>
              <a:t> </a:t>
            </a:r>
            <a:r>
              <a:rPr lang="en-US" dirty="0" err="1"/>
              <a:t>Kepala</a:t>
            </a:r>
            <a:r>
              <a:rPr lang="en-US" dirty="0"/>
              <a:t> Daerah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mencerminkan</a:t>
            </a:r>
            <a:r>
              <a:rPr lang="en-US" dirty="0"/>
              <a:t> </a:t>
            </a:r>
            <a:r>
              <a:rPr lang="en-US" dirty="0" err="1"/>
              <a:t>dominasi</a:t>
            </a:r>
            <a:r>
              <a:rPr lang="en-US" dirty="0"/>
              <a:t> </a:t>
            </a:r>
            <a:r>
              <a:rPr lang="en-US" dirty="0" err="1"/>
              <a:t>kuat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, </a:t>
            </a:r>
            <a:r>
              <a:rPr lang="en-US" dirty="0" err="1"/>
              <a:t>dimana</a:t>
            </a:r>
            <a:r>
              <a:rPr lang="en-US" dirty="0"/>
              <a:t> </a:t>
            </a:r>
            <a:r>
              <a:rPr lang="en-US" dirty="0" err="1"/>
              <a:t>Kepala</a:t>
            </a:r>
            <a:r>
              <a:rPr lang="en-US" dirty="0"/>
              <a:t> Daerah </a:t>
            </a:r>
            <a:r>
              <a:rPr lang="en-US" dirty="0" err="1"/>
              <a:t>sekaligus</a:t>
            </a:r>
            <a:r>
              <a:rPr lang="en-US" dirty="0"/>
              <a:t> </a:t>
            </a:r>
            <a:r>
              <a:rPr lang="en-US" dirty="0" err="1"/>
              <a:t>Kepala</a:t>
            </a:r>
            <a:r>
              <a:rPr lang="en-US" dirty="0"/>
              <a:t> Wilayah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wakil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. </a:t>
            </a:r>
            <a:endParaRPr lang="id-ID" dirty="0" smtClean="0"/>
          </a:p>
          <a:p>
            <a:r>
              <a:rPr lang="en-US" dirty="0" err="1" smtClean="0"/>
              <a:t>Sekalipun</a:t>
            </a:r>
            <a:r>
              <a:rPr lang="en-US" dirty="0" smtClean="0"/>
              <a:t> </a:t>
            </a:r>
            <a:r>
              <a:rPr lang="en-US" dirty="0" err="1"/>
              <a:t>Kepala</a:t>
            </a:r>
            <a:r>
              <a:rPr lang="en-US" dirty="0"/>
              <a:t> Daerah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penguasa</a:t>
            </a:r>
            <a:r>
              <a:rPr lang="en-US" dirty="0"/>
              <a:t> </a:t>
            </a:r>
            <a:r>
              <a:rPr lang="en-US" dirty="0" err="1"/>
              <a:t>tunggal</a:t>
            </a:r>
            <a:r>
              <a:rPr lang="en-US" dirty="0"/>
              <a:t> di </a:t>
            </a:r>
            <a:r>
              <a:rPr lang="en-US" dirty="0" err="1"/>
              <a:t>daerah</a:t>
            </a:r>
            <a:r>
              <a:rPr lang="en-US" dirty="0"/>
              <a:t>, </a:t>
            </a:r>
            <a:r>
              <a:rPr lang="en-US" dirty="0" err="1"/>
              <a:t>namun</a:t>
            </a:r>
            <a:r>
              <a:rPr lang="en-US" dirty="0"/>
              <a:t> </a:t>
            </a:r>
            <a:r>
              <a:rPr lang="en-US" dirty="0" err="1"/>
              <a:t>kontrol</a:t>
            </a:r>
            <a:r>
              <a:rPr lang="en-US" dirty="0"/>
              <a:t> </a:t>
            </a:r>
            <a:r>
              <a:rPr lang="en-US" dirty="0" err="1"/>
              <a:t>preventif</a:t>
            </a:r>
            <a:r>
              <a:rPr lang="en-US" dirty="0"/>
              <a:t>, </a:t>
            </a:r>
            <a:r>
              <a:rPr lang="en-US" dirty="0" err="1"/>
              <a:t>represif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.</a:t>
            </a:r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3347287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Watak Otonomi Daerah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79296" cy="5257800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/>
              <a:t>Selanjutnya</a:t>
            </a:r>
            <a:r>
              <a:rPr lang="en-US" dirty="0"/>
              <a:t> </a:t>
            </a:r>
            <a:r>
              <a:rPr lang="en-US" dirty="0" err="1"/>
              <a:t>pola</a:t>
            </a:r>
            <a:r>
              <a:rPr lang="en-US" dirty="0"/>
              <a:t> </a:t>
            </a:r>
            <a:r>
              <a:rPr lang="en-US" dirty="0" err="1"/>
              <a:t>otoritarian</a:t>
            </a:r>
            <a:r>
              <a:rPr lang="en-US" dirty="0"/>
              <a:t> </a:t>
            </a:r>
            <a:r>
              <a:rPr lang="en-US" dirty="0" err="1"/>
              <a:t>nampak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pengaturan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, </a:t>
            </a:r>
            <a:r>
              <a:rPr lang="en-US" dirty="0" err="1"/>
              <a:t>terutama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. </a:t>
            </a:r>
            <a:r>
              <a:rPr lang="en-US" dirty="0" err="1"/>
              <a:t>Keluarnya</a:t>
            </a:r>
            <a:r>
              <a:rPr lang="en-US" dirty="0"/>
              <a:t> UU No. 5/1979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, </a:t>
            </a:r>
            <a:r>
              <a:rPr lang="en-US" dirty="0" err="1"/>
              <a:t>dimulailah</a:t>
            </a:r>
            <a:r>
              <a:rPr lang="en-US" dirty="0"/>
              <a:t> </a:t>
            </a:r>
            <a:r>
              <a:rPr lang="en-US" dirty="0" err="1"/>
              <a:t>uniformitas</a:t>
            </a:r>
            <a:r>
              <a:rPr lang="en-US" dirty="0"/>
              <a:t> bias </a:t>
            </a:r>
            <a:r>
              <a:rPr lang="en-US" dirty="0" err="1"/>
              <a:t>desa</a:t>
            </a:r>
            <a:r>
              <a:rPr lang="en-US" dirty="0"/>
              <a:t>, yang </a:t>
            </a:r>
            <a:r>
              <a:rPr lang="en-US" dirty="0" err="1"/>
              <a:t>menghancurkan</a:t>
            </a:r>
            <a:r>
              <a:rPr lang="en-US" dirty="0"/>
              <a:t>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asli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. </a:t>
            </a:r>
            <a:endParaRPr lang="id-ID" dirty="0" smtClean="0"/>
          </a:p>
          <a:p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luar</a:t>
            </a:r>
            <a:r>
              <a:rPr lang="en-US" dirty="0"/>
              <a:t> </a:t>
            </a:r>
            <a:r>
              <a:rPr lang="en-US" dirty="0" err="1"/>
              <a:t>Jawa</a:t>
            </a:r>
            <a:r>
              <a:rPr lang="en-US" dirty="0"/>
              <a:t> </a:t>
            </a:r>
            <a:r>
              <a:rPr lang="en-US" dirty="0" err="1"/>
              <a:t>jelas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bencana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sejarah</a:t>
            </a:r>
            <a:r>
              <a:rPr lang="en-US" dirty="0"/>
              <a:t> </a:t>
            </a:r>
            <a:r>
              <a:rPr lang="en-US" dirty="0" err="1"/>
              <a:t>perjalanan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yang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sejak</a:t>
            </a:r>
            <a:r>
              <a:rPr lang="en-US" dirty="0"/>
              <a:t> </a:t>
            </a:r>
            <a:r>
              <a:rPr lang="en-US" dirty="0" err="1"/>
              <a:t>dulu</a:t>
            </a:r>
            <a:r>
              <a:rPr lang="en-US" dirty="0"/>
              <a:t> </a:t>
            </a:r>
            <a:r>
              <a:rPr lang="en-US" dirty="0" err="1"/>
              <a:t>kala</a:t>
            </a:r>
            <a:r>
              <a:rPr lang="en-US" dirty="0"/>
              <a:t> </a:t>
            </a:r>
            <a:r>
              <a:rPr lang="en-US" dirty="0" err="1"/>
              <a:t>sebelum</a:t>
            </a:r>
            <a:r>
              <a:rPr lang="en-US" dirty="0"/>
              <a:t> RI </a:t>
            </a:r>
            <a:r>
              <a:rPr lang="en-US" dirty="0" err="1"/>
              <a:t>terbentuk</a:t>
            </a:r>
            <a:r>
              <a:rPr lang="en-US" dirty="0"/>
              <a:t>. </a:t>
            </a:r>
            <a:endParaRPr lang="id-ID" dirty="0" smtClean="0"/>
          </a:p>
          <a:p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/>
              <a:t>UU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Kepala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bawahan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kecamatan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demikian</a:t>
            </a:r>
            <a:r>
              <a:rPr lang="en-US" dirty="0"/>
              <a:t> </a:t>
            </a:r>
            <a:r>
              <a:rPr lang="en-US" dirty="0" err="1"/>
              <a:t>dominasi</a:t>
            </a:r>
            <a:r>
              <a:rPr lang="en-US" dirty="0"/>
              <a:t> </a:t>
            </a:r>
            <a:r>
              <a:rPr lang="en-US" dirty="0" err="1"/>
              <a:t>struktural</a:t>
            </a:r>
            <a:r>
              <a:rPr lang="en-US" dirty="0"/>
              <a:t> yang </a:t>
            </a:r>
            <a:r>
              <a:rPr lang="en-US" dirty="0" err="1"/>
              <a:t>sentralistik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bawah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pola</a:t>
            </a:r>
            <a:r>
              <a:rPr lang="en-US" dirty="0"/>
              <a:t> </a:t>
            </a:r>
            <a:r>
              <a:rPr lang="en-US" dirty="0" err="1"/>
              <a:t>jaringan</a:t>
            </a:r>
            <a:r>
              <a:rPr lang="en-US" dirty="0"/>
              <a:t> </a:t>
            </a:r>
            <a:r>
              <a:rPr lang="en-US" dirty="0" err="1"/>
              <a:t>struktural</a:t>
            </a:r>
            <a:r>
              <a:rPr lang="en-US" dirty="0"/>
              <a:t> </a:t>
            </a:r>
            <a:r>
              <a:rPr lang="en-US" dirty="0" err="1"/>
              <a:t>birokrasi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memperkuat</a:t>
            </a:r>
            <a:r>
              <a:rPr lang="en-US" dirty="0"/>
              <a:t> </a:t>
            </a:r>
            <a:r>
              <a:rPr lang="en-US" dirty="0" err="1"/>
              <a:t>integrasi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struktural</a:t>
            </a:r>
            <a:r>
              <a:rPr lang="en-US" dirty="0"/>
              <a:t>. </a:t>
            </a:r>
            <a:endParaRPr lang="id-ID" dirty="0" smtClean="0"/>
          </a:p>
          <a:p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/>
              <a:t>demikian</a:t>
            </a:r>
            <a:r>
              <a:rPr lang="en-US" dirty="0"/>
              <a:t> </a:t>
            </a:r>
            <a:r>
              <a:rPr lang="en-US" dirty="0" err="1"/>
              <a:t>Orde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mengakui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keadaan</a:t>
            </a:r>
            <a:r>
              <a:rPr lang="en-US" dirty="0"/>
              <a:t> </a:t>
            </a:r>
            <a:r>
              <a:rPr lang="en-US" dirty="0" err="1"/>
              <a:t>asli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dihormatinya</a:t>
            </a:r>
            <a:r>
              <a:rPr lang="en-US" dirty="0"/>
              <a:t> </a:t>
            </a:r>
            <a:r>
              <a:rPr lang="en-US" dirty="0" err="1"/>
              <a:t>hak-hak</a:t>
            </a:r>
            <a:r>
              <a:rPr lang="en-US" dirty="0"/>
              <a:t> </a:t>
            </a:r>
            <a:r>
              <a:rPr lang="en-US" dirty="0" err="1"/>
              <a:t>adat</a:t>
            </a:r>
            <a:r>
              <a:rPr lang="en-US" dirty="0"/>
              <a:t> yang </a:t>
            </a:r>
            <a:r>
              <a:rPr lang="en-US" dirty="0" err="1"/>
              <a:t>sebenarnya</a:t>
            </a:r>
            <a:r>
              <a:rPr lang="en-US" dirty="0"/>
              <a:t> </a:t>
            </a:r>
            <a:r>
              <a:rPr lang="en-US" dirty="0" err="1"/>
              <a:t>dilindungi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konstitusi</a:t>
            </a:r>
            <a:r>
              <a:rPr lang="en-US" dirty="0"/>
              <a:t> (</a:t>
            </a:r>
            <a:r>
              <a:rPr lang="en-US" dirty="0" err="1"/>
              <a:t>ps</a:t>
            </a:r>
            <a:r>
              <a:rPr lang="en-US" dirty="0"/>
              <a:t> 18 UUD’45).</a:t>
            </a:r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7469038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301006"/>
          </a:xfrm>
        </p:spPr>
        <p:txBody>
          <a:bodyPr>
            <a:normAutofit fontScale="90000"/>
          </a:bodyPr>
          <a:lstStyle/>
          <a:p>
            <a:r>
              <a:rPr lang="en-US" b="1" dirty="0" err="1" smtClean="0"/>
              <a:t>Prinsip-prinsip</a:t>
            </a:r>
            <a:r>
              <a:rPr lang="en-US" b="1" dirty="0" smtClean="0"/>
              <a:t> </a:t>
            </a:r>
            <a:r>
              <a:rPr lang="en-US" b="1" dirty="0" err="1" smtClean="0"/>
              <a:t>Pemerintahan</a:t>
            </a:r>
            <a:r>
              <a:rPr lang="en-US" b="1" dirty="0" smtClean="0"/>
              <a:t> Daerah </a:t>
            </a:r>
            <a:r>
              <a:rPr lang="en-US" b="1" dirty="0" err="1" smtClean="0"/>
              <a:t>Menurut</a:t>
            </a:r>
            <a:r>
              <a:rPr lang="en-US" b="1" dirty="0" smtClean="0"/>
              <a:t> UU No. 5/1974</a:t>
            </a:r>
            <a:r>
              <a:rPr lang="id-ID" dirty="0" smtClean="0"/>
              <a:t/>
            </a:r>
            <a:br>
              <a:rPr lang="id-ID" dirty="0" smtClean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79296" cy="5141168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en-US" dirty="0" err="1" smtClean="0"/>
              <a:t>Pemberian</a:t>
            </a:r>
            <a:r>
              <a:rPr lang="en-US" dirty="0" smtClean="0"/>
              <a:t> </a:t>
            </a:r>
            <a:r>
              <a:rPr lang="en-US" dirty="0" err="1"/>
              <a:t>otonomi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menunjang</a:t>
            </a:r>
            <a:r>
              <a:rPr lang="en-US" dirty="0"/>
              <a:t> </a:t>
            </a:r>
            <a:r>
              <a:rPr lang="en-US" dirty="0" err="1"/>
              <a:t>aspirasi</a:t>
            </a:r>
            <a:r>
              <a:rPr lang="en-US" dirty="0"/>
              <a:t> </a:t>
            </a:r>
            <a:r>
              <a:rPr lang="en-US" dirty="0" err="1"/>
              <a:t>perjuangan</a:t>
            </a:r>
            <a:r>
              <a:rPr lang="en-US" dirty="0"/>
              <a:t> </a:t>
            </a:r>
            <a:r>
              <a:rPr lang="en-US" dirty="0" err="1"/>
              <a:t>rakyat</a:t>
            </a:r>
            <a:r>
              <a:rPr lang="en-US" dirty="0"/>
              <a:t>, </a:t>
            </a:r>
            <a:r>
              <a:rPr lang="en-US" dirty="0" err="1"/>
              <a:t>yakni</a:t>
            </a:r>
            <a:r>
              <a:rPr lang="en-US" dirty="0"/>
              <a:t> </a:t>
            </a:r>
            <a:r>
              <a:rPr lang="en-US" dirty="0" err="1"/>
              <a:t>memperkokoh</a:t>
            </a:r>
            <a:r>
              <a:rPr lang="en-US" dirty="0"/>
              <a:t> Negara </a:t>
            </a:r>
            <a:r>
              <a:rPr lang="en-US" dirty="0" err="1"/>
              <a:t>Kesatuan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mempertinggi</a:t>
            </a:r>
            <a:r>
              <a:rPr lang="en-US" dirty="0"/>
              <a:t> </a:t>
            </a:r>
            <a:r>
              <a:rPr lang="en-US" dirty="0" err="1"/>
              <a:t>kesejahteraan</a:t>
            </a:r>
            <a:r>
              <a:rPr lang="en-US" dirty="0"/>
              <a:t> </a:t>
            </a:r>
            <a:r>
              <a:rPr lang="en-US" dirty="0" err="1"/>
              <a:t>rakyat</a:t>
            </a:r>
            <a:r>
              <a:rPr lang="en-US" dirty="0"/>
              <a:t>.</a:t>
            </a:r>
            <a:endParaRPr lang="id-ID" dirty="0"/>
          </a:p>
          <a:p>
            <a:pPr lvl="0"/>
            <a:r>
              <a:rPr lang="en-US" dirty="0" err="1"/>
              <a:t>Pemberian</a:t>
            </a:r>
            <a:r>
              <a:rPr lang="en-US" dirty="0"/>
              <a:t> </a:t>
            </a:r>
            <a:r>
              <a:rPr lang="en-US" dirty="0" err="1"/>
              <a:t>otonomi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otonomi</a:t>
            </a:r>
            <a:r>
              <a:rPr lang="en-US" dirty="0"/>
              <a:t> yang </a:t>
            </a:r>
            <a:r>
              <a:rPr lang="en-US" dirty="0" err="1"/>
              <a:t>nyata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bertanggung</a:t>
            </a:r>
            <a:r>
              <a:rPr lang="en-US" dirty="0"/>
              <a:t> </a:t>
            </a:r>
            <a:r>
              <a:rPr lang="en-US" dirty="0" err="1"/>
              <a:t>jawab</a:t>
            </a:r>
            <a:r>
              <a:rPr lang="en-US" dirty="0"/>
              <a:t>.</a:t>
            </a:r>
            <a:endParaRPr lang="id-ID" dirty="0"/>
          </a:p>
          <a:p>
            <a:pPr lvl="0"/>
            <a:r>
              <a:rPr lang="en-US" dirty="0" err="1"/>
              <a:t>Asas</a:t>
            </a:r>
            <a:r>
              <a:rPr lang="en-US" dirty="0"/>
              <a:t> </a:t>
            </a:r>
            <a:r>
              <a:rPr lang="en-US" dirty="0" err="1"/>
              <a:t>desentralisasi</a:t>
            </a:r>
            <a:r>
              <a:rPr lang="en-US" dirty="0"/>
              <a:t> </a:t>
            </a:r>
            <a:r>
              <a:rPr lang="en-US" dirty="0" err="1"/>
              <a:t>dilaksanakan</a:t>
            </a:r>
            <a:r>
              <a:rPr lang="en-US" dirty="0"/>
              <a:t> </a:t>
            </a:r>
            <a:r>
              <a:rPr lang="en-US" dirty="0" err="1"/>
              <a:t>bersama-sama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asas</a:t>
            </a:r>
            <a:r>
              <a:rPr lang="en-US" dirty="0"/>
              <a:t> </a:t>
            </a:r>
            <a:r>
              <a:rPr lang="en-US" dirty="0" err="1"/>
              <a:t>dekonsentrasi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kemungkinan</a:t>
            </a:r>
            <a:r>
              <a:rPr lang="en-US" dirty="0"/>
              <a:t> pula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pelaksanaan</a:t>
            </a:r>
            <a:r>
              <a:rPr lang="en-US" dirty="0"/>
              <a:t> </a:t>
            </a:r>
            <a:r>
              <a:rPr lang="en-US" dirty="0" err="1"/>
              <a:t>asas</a:t>
            </a:r>
            <a:r>
              <a:rPr lang="en-US" dirty="0"/>
              <a:t> </a:t>
            </a:r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perbantuan</a:t>
            </a:r>
            <a:r>
              <a:rPr lang="en-US" dirty="0"/>
              <a:t>.</a:t>
            </a:r>
            <a:endParaRPr lang="id-ID" dirty="0"/>
          </a:p>
          <a:p>
            <a:pPr lvl="0"/>
            <a:r>
              <a:rPr lang="en-US" dirty="0" err="1"/>
              <a:t>Pemberian</a:t>
            </a:r>
            <a:r>
              <a:rPr lang="en-US" dirty="0"/>
              <a:t> </a:t>
            </a:r>
            <a:r>
              <a:rPr lang="en-US" dirty="0" err="1"/>
              <a:t>otonomi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Daerah </a:t>
            </a:r>
            <a:r>
              <a:rPr lang="en-US" dirty="0" err="1"/>
              <a:t>mengutakan</a:t>
            </a:r>
            <a:r>
              <a:rPr lang="en-US" dirty="0"/>
              <a:t> </a:t>
            </a:r>
            <a:r>
              <a:rPr lang="en-US" dirty="0" err="1"/>
              <a:t>aspek</a:t>
            </a:r>
            <a:r>
              <a:rPr lang="en-US" dirty="0"/>
              <a:t> </a:t>
            </a:r>
            <a:r>
              <a:rPr lang="en-US" dirty="0" err="1"/>
              <a:t>keserasian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disamping</a:t>
            </a:r>
            <a:r>
              <a:rPr lang="en-US" dirty="0"/>
              <a:t> </a:t>
            </a:r>
            <a:r>
              <a:rPr lang="en-US" dirty="0" err="1"/>
              <a:t>aspek</a:t>
            </a:r>
            <a:r>
              <a:rPr lang="en-US" dirty="0"/>
              <a:t> </a:t>
            </a:r>
            <a:r>
              <a:rPr lang="en-US" dirty="0" err="1"/>
              <a:t>pendemokrasian</a:t>
            </a:r>
            <a:r>
              <a:rPr lang="en-US" dirty="0"/>
              <a:t>.</a:t>
            </a:r>
            <a:endParaRPr lang="id-ID" dirty="0"/>
          </a:p>
          <a:p>
            <a:pPr lvl="0"/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pemberian</a:t>
            </a:r>
            <a:r>
              <a:rPr lang="en-US" dirty="0"/>
              <a:t> </a:t>
            </a:r>
            <a:r>
              <a:rPr lang="en-US" dirty="0" err="1"/>
              <a:t>otonomi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dayaguna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hasilguna</a:t>
            </a:r>
            <a:r>
              <a:rPr lang="en-US" dirty="0"/>
              <a:t> </a:t>
            </a:r>
            <a:r>
              <a:rPr lang="en-US" dirty="0" err="1"/>
              <a:t>penyelenggaraan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di </a:t>
            </a:r>
            <a:r>
              <a:rPr lang="en-US" dirty="0" err="1"/>
              <a:t>daerah</a:t>
            </a:r>
            <a:r>
              <a:rPr lang="en-US" dirty="0"/>
              <a:t>, </a:t>
            </a:r>
            <a:r>
              <a:rPr lang="en-US" dirty="0" err="1"/>
              <a:t>terutama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pelaksanaan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pembinaan</a:t>
            </a:r>
            <a:r>
              <a:rPr lang="en-US" dirty="0"/>
              <a:t> </a:t>
            </a:r>
            <a:r>
              <a:rPr lang="en-US" dirty="0" err="1"/>
              <a:t>kestabilan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kesatuan</a:t>
            </a:r>
            <a:r>
              <a:rPr lang="en-US" dirty="0"/>
              <a:t> </a:t>
            </a:r>
            <a:r>
              <a:rPr lang="en-US" dirty="0" err="1"/>
              <a:t>bangsa</a:t>
            </a:r>
            <a:r>
              <a:rPr lang="en-US" dirty="0"/>
              <a:t>.</a:t>
            </a:r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5368793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/>
              <a:t>Pemberian</a:t>
            </a:r>
            <a:r>
              <a:rPr lang="en-US" b="1" dirty="0" smtClean="0"/>
              <a:t> </a:t>
            </a:r>
            <a:r>
              <a:rPr lang="en-US" b="1" dirty="0" err="1" smtClean="0"/>
              <a:t>Otonomi</a:t>
            </a:r>
            <a:r>
              <a:rPr lang="en-US" b="1" dirty="0" smtClean="0"/>
              <a:t> Daerah </a:t>
            </a:r>
            <a:r>
              <a:rPr lang="en-US" b="1" dirty="0" err="1" smtClean="0"/>
              <a:t>didasarkan</a:t>
            </a:r>
            <a:r>
              <a:rPr lang="en-US" b="1" dirty="0" smtClean="0"/>
              <a:t> </a:t>
            </a:r>
            <a:r>
              <a:rPr lang="en-US" b="1" dirty="0" err="1" smtClean="0"/>
              <a:t>Pada</a:t>
            </a:r>
            <a:r>
              <a:rPr lang="en-US" b="1" dirty="0" smtClean="0"/>
              <a:t> </a:t>
            </a:r>
            <a:r>
              <a:rPr lang="en-US" b="1" dirty="0" err="1" smtClean="0"/>
              <a:t>Jaminan</a:t>
            </a:r>
            <a:r>
              <a:rPr lang="en-US" b="1" dirty="0" smtClean="0"/>
              <a:t> :</a:t>
            </a:r>
            <a:r>
              <a:rPr lang="id-ID" dirty="0" smtClean="0"/>
              <a:t/>
            </a:r>
            <a:br>
              <a:rPr lang="id-ID" dirty="0" smtClean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/>
              <a:t>serasi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pembinaan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kesatuan</a:t>
            </a:r>
            <a:r>
              <a:rPr lang="en-US" dirty="0"/>
              <a:t> </a:t>
            </a:r>
            <a:r>
              <a:rPr lang="en-US" dirty="0" err="1"/>
              <a:t>bangsa</a:t>
            </a:r>
            <a:r>
              <a:rPr lang="en-US" dirty="0"/>
              <a:t>.</a:t>
            </a:r>
            <a:endParaRPr lang="id-ID" dirty="0"/>
          </a:p>
          <a:p>
            <a:pPr lvl="0"/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menjamin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yang </a:t>
            </a:r>
            <a:r>
              <a:rPr lang="en-US" dirty="0" err="1"/>
              <a:t>serasi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Daerah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keutuhan</a:t>
            </a:r>
            <a:r>
              <a:rPr lang="en-US" dirty="0"/>
              <a:t> Negara </a:t>
            </a:r>
            <a:r>
              <a:rPr lang="en-US" dirty="0" err="1"/>
              <a:t>Kesatuan</a:t>
            </a:r>
            <a:r>
              <a:rPr lang="en-US" dirty="0"/>
              <a:t>.</a:t>
            </a:r>
            <a:endParaRPr lang="id-ID" dirty="0"/>
          </a:p>
          <a:p>
            <a:pPr lvl="0"/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menjamin</a:t>
            </a:r>
            <a:r>
              <a:rPr lang="en-US" dirty="0"/>
              <a:t> </a:t>
            </a:r>
            <a:r>
              <a:rPr lang="en-US" dirty="0" err="1"/>
              <a:t>perkembangan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.</a:t>
            </a:r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9356778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Karakteristik Desentralisasi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id-ID" dirty="0"/>
          </a:p>
          <a:p>
            <a:pPr lvl="0"/>
            <a:r>
              <a:rPr lang="en-US" dirty="0"/>
              <a:t>Daerah </a:t>
            </a:r>
            <a:r>
              <a:rPr lang="en-US" dirty="0" err="1"/>
              <a:t>dibagi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kecil</a:t>
            </a:r>
            <a:r>
              <a:rPr lang="en-US" dirty="0"/>
              <a:t> yang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otonom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adminstratif</a:t>
            </a:r>
            <a:r>
              <a:rPr lang="en-US" dirty="0"/>
              <a:t>.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demikian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kedudukan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sekaligus</a:t>
            </a:r>
            <a:r>
              <a:rPr lang="en-US" dirty="0"/>
              <a:t> </a:t>
            </a:r>
            <a:r>
              <a:rPr lang="en-US" dirty="0" err="1"/>
              <a:t>yakni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melaksanakan</a:t>
            </a:r>
            <a:r>
              <a:rPr lang="en-US" dirty="0"/>
              <a:t> </a:t>
            </a:r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desentralisasi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dekonsentrasi</a:t>
            </a:r>
            <a:r>
              <a:rPr lang="en-US" dirty="0"/>
              <a:t> (</a:t>
            </a:r>
            <a:r>
              <a:rPr lang="en-US" dirty="0" err="1"/>
              <a:t>wakil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).</a:t>
            </a:r>
            <a:endParaRPr lang="id-ID" dirty="0"/>
          </a:p>
          <a:p>
            <a:pPr lvl="0"/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penyelenggaraan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bertingkat</a:t>
            </a:r>
            <a:r>
              <a:rPr lang="en-US" dirty="0"/>
              <a:t> </a:t>
            </a:r>
            <a:r>
              <a:rPr lang="en-US" dirty="0" err="1"/>
              <a:t>yakni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I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II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otonom</a:t>
            </a:r>
            <a:r>
              <a:rPr lang="en-US" dirty="0"/>
              <a:t>. </a:t>
            </a:r>
            <a:r>
              <a:rPr lang="en-US" dirty="0" err="1"/>
              <a:t>Sedangka</a:t>
            </a:r>
            <a:r>
              <a:rPr lang="en-US" dirty="0"/>
              <a:t> </a:t>
            </a:r>
            <a:r>
              <a:rPr lang="en-US" dirty="0" err="1"/>
              <a:t>wilayah</a:t>
            </a:r>
            <a:r>
              <a:rPr lang="en-US" dirty="0"/>
              <a:t> </a:t>
            </a:r>
            <a:r>
              <a:rPr lang="en-US" dirty="0" err="1"/>
              <a:t>administratif</a:t>
            </a:r>
            <a:r>
              <a:rPr lang="en-US" dirty="0"/>
              <a:t> </a:t>
            </a:r>
            <a:r>
              <a:rPr lang="en-US" dirty="0" err="1"/>
              <a:t>berupa</a:t>
            </a:r>
            <a:r>
              <a:rPr lang="en-US" dirty="0"/>
              <a:t> </a:t>
            </a:r>
            <a:r>
              <a:rPr lang="en-US" dirty="0" err="1"/>
              <a:t>propinsi</a:t>
            </a:r>
            <a:r>
              <a:rPr lang="en-US" dirty="0"/>
              <a:t>, </a:t>
            </a:r>
            <a:r>
              <a:rPr lang="en-US" dirty="0" err="1"/>
              <a:t>kabupaten</a:t>
            </a:r>
            <a:r>
              <a:rPr lang="en-US" dirty="0"/>
              <a:t>/</a:t>
            </a:r>
            <a:r>
              <a:rPr lang="en-US" dirty="0" err="1"/>
              <a:t>kotamadya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kecamatan</a:t>
            </a:r>
            <a:r>
              <a:rPr lang="en-US" dirty="0"/>
              <a:t>,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sifat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hierarkhis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segalanya</a:t>
            </a:r>
            <a:r>
              <a:rPr lang="en-US" dirty="0"/>
              <a:t>.</a:t>
            </a:r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703403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Next....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en-US" dirty="0" smtClean="0"/>
              <a:t>DPRD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badan</a:t>
            </a:r>
            <a:r>
              <a:rPr lang="en-US" dirty="0" smtClean="0"/>
              <a:t> </a:t>
            </a:r>
            <a:r>
              <a:rPr lang="en-US" dirty="0" err="1" smtClean="0"/>
              <a:t>legislatif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,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eksekutif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mitra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. </a:t>
            </a:r>
            <a:r>
              <a:rPr lang="en-US" dirty="0" err="1" smtClean="0"/>
              <a:t>Makanya</a:t>
            </a:r>
            <a:r>
              <a:rPr lang="en-US" dirty="0" smtClean="0"/>
              <a:t> yang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Daerah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Daerah </a:t>
            </a:r>
            <a:r>
              <a:rPr lang="en-US" dirty="0" err="1" smtClean="0"/>
              <a:t>dan</a:t>
            </a:r>
            <a:r>
              <a:rPr lang="en-US" dirty="0" smtClean="0"/>
              <a:t> DPRD.</a:t>
            </a:r>
            <a:endParaRPr lang="id-ID" dirty="0" smtClean="0"/>
          </a:p>
          <a:p>
            <a:pPr lvl="0"/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 smtClean="0"/>
              <a:t>dekonsentrasi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pelengkap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desntralisasi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pentingnya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desntralisasi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. </a:t>
            </a:r>
            <a:r>
              <a:rPr lang="en-US" dirty="0" err="1" smtClean="0"/>
              <a:t>Bahkan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dekonsentrasi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menguat</a:t>
            </a:r>
            <a:r>
              <a:rPr lang="en-US" dirty="0" smtClean="0"/>
              <a:t> </a:t>
            </a:r>
            <a:r>
              <a:rPr lang="en-US" dirty="0" err="1" smtClean="0"/>
              <a:t>dilihat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rekruitmen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kedudukannya</a:t>
            </a:r>
            <a:r>
              <a:rPr lang="en-US" dirty="0" smtClean="0"/>
              <a:t>.</a:t>
            </a:r>
            <a:endParaRPr lang="id-ID" dirty="0" smtClean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2730960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1062</Words>
  <Application>Microsoft Office PowerPoint</Application>
  <PresentationFormat>On-screen Show (4:3)</PresentationFormat>
  <Paragraphs>64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DESENTRALISASI POLITIK MASA ORDE BARU</vt:lpstr>
      <vt:lpstr>Latar Belakang</vt:lpstr>
      <vt:lpstr>Next....</vt:lpstr>
      <vt:lpstr>UU No. 5/1974 ttg Pokok-pokok Pemerintahan di daerah</vt:lpstr>
      <vt:lpstr>Watak Otonomi Daerah</vt:lpstr>
      <vt:lpstr>Prinsip-prinsip Pemerintahan Daerah Menurut UU No. 5/1974 </vt:lpstr>
      <vt:lpstr>Pemberian Otonomi Daerah didasarkan Pada Jaminan : </vt:lpstr>
      <vt:lpstr>Karakteristik Desentralisasi</vt:lpstr>
      <vt:lpstr>Next....</vt:lpstr>
      <vt:lpstr>Next....</vt:lpstr>
      <vt:lpstr>Kelemahan-Kelemahan UU No. 5/1974 </vt:lpstr>
      <vt:lpstr>Next....</vt:lpstr>
      <vt:lpstr>Dampak yang Ditimbulkan UU No. 5/1974 : </vt:lpstr>
      <vt:lpstr>Next...</vt:lpstr>
      <vt:lpstr>Next....</vt:lpstr>
      <vt:lpstr>Kesimpulan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DESENTRALISASI POLITIK MASA ORDE BARU</dc:title>
  <dc:creator>PASCA</dc:creator>
  <cp:lastModifiedBy>PASCA</cp:lastModifiedBy>
  <cp:revision>3</cp:revision>
  <dcterms:created xsi:type="dcterms:W3CDTF">2021-03-02T00:50:25Z</dcterms:created>
  <dcterms:modified xsi:type="dcterms:W3CDTF">2021-03-02T01:11:18Z</dcterms:modified>
</cp:coreProperties>
</file>