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FDB4-4026-4D6E-9C02-2D51D7EF5C1F}" type="datetimeFigureOut">
              <a:rPr lang="id-ID" smtClean="0"/>
              <a:t>14/12/2021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C6EB-77B9-452F-90A4-7BCB0B9579C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72765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FDB4-4026-4D6E-9C02-2D51D7EF5C1F}" type="datetimeFigureOut">
              <a:rPr lang="id-ID" smtClean="0"/>
              <a:t>14/12/2021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C6EB-77B9-452F-90A4-7BCB0B9579C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80185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FDB4-4026-4D6E-9C02-2D51D7EF5C1F}" type="datetimeFigureOut">
              <a:rPr lang="id-ID" smtClean="0"/>
              <a:t>14/12/2021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C6EB-77B9-452F-90A4-7BCB0B9579C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86517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FDB4-4026-4D6E-9C02-2D51D7EF5C1F}" type="datetimeFigureOut">
              <a:rPr lang="id-ID" smtClean="0"/>
              <a:t>14/12/2021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C6EB-77B9-452F-90A4-7BCB0B9579C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67797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FDB4-4026-4D6E-9C02-2D51D7EF5C1F}" type="datetimeFigureOut">
              <a:rPr lang="id-ID" smtClean="0"/>
              <a:t>14/12/2021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C6EB-77B9-452F-90A4-7BCB0B9579C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11178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FDB4-4026-4D6E-9C02-2D51D7EF5C1F}" type="datetimeFigureOut">
              <a:rPr lang="id-ID" smtClean="0"/>
              <a:t>14/12/2021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C6EB-77B9-452F-90A4-7BCB0B9579C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41101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FDB4-4026-4D6E-9C02-2D51D7EF5C1F}" type="datetimeFigureOut">
              <a:rPr lang="id-ID" smtClean="0"/>
              <a:t>14/12/2021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C6EB-77B9-452F-90A4-7BCB0B9579C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47777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FDB4-4026-4D6E-9C02-2D51D7EF5C1F}" type="datetimeFigureOut">
              <a:rPr lang="id-ID" smtClean="0"/>
              <a:t>14/12/2021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C6EB-77B9-452F-90A4-7BCB0B9579C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28702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FDB4-4026-4D6E-9C02-2D51D7EF5C1F}" type="datetimeFigureOut">
              <a:rPr lang="id-ID" smtClean="0"/>
              <a:t>14/12/2021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C6EB-77B9-452F-90A4-7BCB0B9579C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61145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FDB4-4026-4D6E-9C02-2D51D7EF5C1F}" type="datetimeFigureOut">
              <a:rPr lang="id-ID" smtClean="0"/>
              <a:t>14/12/2021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C6EB-77B9-452F-90A4-7BCB0B9579C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88614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FDB4-4026-4D6E-9C02-2D51D7EF5C1F}" type="datetimeFigureOut">
              <a:rPr lang="id-ID" smtClean="0"/>
              <a:t>14/12/2021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C6EB-77B9-452F-90A4-7BCB0B9579C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63200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FFDB4-4026-4D6E-9C02-2D51D7EF5C1F}" type="datetimeFigureOut">
              <a:rPr lang="id-ID" smtClean="0"/>
              <a:t>14/12/2021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1C6EB-77B9-452F-90A4-7BCB0B9579C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24642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rendratopan.com/2019/06/11/urusan-pemerintahan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d-ID" b="1" dirty="0" smtClean="0"/>
          </a:p>
          <a:p>
            <a:pPr marL="0" indent="0">
              <a:buNone/>
            </a:pPr>
            <a:endParaRPr lang="id-ID" b="1" dirty="0"/>
          </a:p>
          <a:p>
            <a:pPr marL="0" indent="0" algn="ctr">
              <a:buNone/>
            </a:pPr>
            <a:r>
              <a:rPr lang="en-AU" b="1" dirty="0" err="1" smtClean="0"/>
              <a:t>Pengawasan</a:t>
            </a:r>
            <a:r>
              <a:rPr lang="en-AU" b="1" dirty="0" smtClean="0"/>
              <a:t> Pemerintahan Daerah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848641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Pengawasan </a:t>
            </a:r>
            <a:r>
              <a:rPr lang="en-US" sz="3200" b="1" dirty="0" err="1" smtClean="0"/>
              <a:t>Penyelenggaraan</a:t>
            </a:r>
            <a:r>
              <a:rPr lang="en-US" sz="3200" b="1" dirty="0" smtClean="0"/>
              <a:t> Pemerintahan Daerah 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12776"/>
            <a:ext cx="8291264" cy="5184576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Provinsi</a:t>
            </a:r>
            <a:endParaRPr lang="en-US" b="1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nonkementerian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 </a:t>
            </a:r>
            <a:r>
              <a:rPr lang="en-US" dirty="0" err="1" smtClean="0"/>
              <a:t>berkoordinasi</a:t>
            </a:r>
            <a:r>
              <a:rPr lang="en-US" dirty="0" smtClean="0"/>
              <a:t> dg </a:t>
            </a:r>
            <a:r>
              <a:rPr lang="en-US" dirty="0" err="1" smtClean="0"/>
              <a:t>Menteri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Aparat</a:t>
            </a:r>
            <a:r>
              <a:rPr lang="en-US" dirty="0" smtClean="0"/>
              <a:t> </a:t>
            </a:r>
            <a:r>
              <a:rPr lang="en-US" dirty="0" err="1" smtClean="0"/>
              <a:t>Pengawas</a:t>
            </a:r>
            <a:r>
              <a:rPr lang="en-US" dirty="0" smtClean="0"/>
              <a:t> Internal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kewenangannya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en-US" dirty="0" smtClean="0"/>
              <a:t>2. </a:t>
            </a:r>
            <a:r>
              <a:rPr lang="en-US" b="1" dirty="0" err="1" smtClean="0"/>
              <a:t>Kabupaten</a:t>
            </a:r>
            <a:r>
              <a:rPr lang="en-US" b="1" dirty="0" smtClean="0"/>
              <a:t>/Kota </a:t>
            </a:r>
          </a:p>
          <a:p>
            <a:pPr marL="514350" lvl="0" indent="-514350">
              <a:buFont typeface="+mj-lt"/>
              <a:buAutoNum type="alphaLcPeriod"/>
            </a:pPr>
            <a:r>
              <a:rPr lang="id-ID" dirty="0" err="1"/>
              <a:t>G</a:t>
            </a:r>
            <a:r>
              <a:rPr lang="en-US" dirty="0" err="1" smtClean="0"/>
              <a:t>ubernur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dibantu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. </a:t>
            </a:r>
          </a:p>
          <a:p>
            <a:pPr marL="514350" lvl="0" indent="-514350">
              <a:buFont typeface="+mj-lt"/>
              <a:buAutoNum type="alphaLcPeriod"/>
            </a:pPr>
            <a:r>
              <a:rPr lang="id-ID" dirty="0" err="1"/>
              <a:t>G</a:t>
            </a:r>
            <a:r>
              <a:rPr lang="en-US" dirty="0" err="1" smtClean="0"/>
              <a:t>ubernur</a:t>
            </a:r>
            <a:r>
              <a:rPr lang="en-US" dirty="0" smtClean="0"/>
              <a:t> </a:t>
            </a:r>
            <a:r>
              <a:rPr lang="en-US" dirty="0" err="1" smtClean="0"/>
              <a:t>dibantu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inspektorat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endParaRPr lang="en-US" dirty="0" smtClean="0"/>
          </a:p>
          <a:p>
            <a:pPr marL="514350" lvl="0" indent="-514350">
              <a:buFont typeface="+mj-lt"/>
              <a:buAutoNum type="alphaLcPeriod"/>
            </a:pPr>
            <a:r>
              <a:rPr lang="en-US" dirty="0" err="1" smtClean="0"/>
              <a:t>Bupati</a:t>
            </a:r>
            <a:r>
              <a:rPr lang="en-US" dirty="0" smtClean="0"/>
              <a:t>/</a:t>
            </a:r>
            <a:r>
              <a:rPr lang="en-US" dirty="0" err="1" smtClean="0"/>
              <a:t>wali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Daerah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pPr marL="514350" lvl="0" indent="-514350">
              <a:buFont typeface="+mj-lt"/>
              <a:buAutoNum type="alphaLcPeriod"/>
            </a:pPr>
            <a:r>
              <a:rPr lang="en-US" dirty="0" err="1" smtClean="0"/>
              <a:t>bupati</a:t>
            </a:r>
            <a:r>
              <a:rPr lang="en-US" dirty="0" smtClean="0"/>
              <a:t>/</a:t>
            </a:r>
            <a:r>
              <a:rPr lang="en-US" dirty="0" err="1" smtClean="0"/>
              <a:t>wali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dibantu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inspektorat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/</a:t>
            </a:r>
            <a:r>
              <a:rPr lang="en-US" dirty="0" err="1" smtClean="0"/>
              <a:t>kota</a:t>
            </a:r>
            <a:endParaRPr lang="en-US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02854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 smtClean="0"/>
              <a:t>3. </a:t>
            </a:r>
            <a:r>
              <a:rPr lang="en-US" dirty="0" smtClean="0"/>
              <a:t>Pengawasan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Aparat</a:t>
            </a:r>
            <a:r>
              <a:rPr lang="en-US" dirty="0" smtClean="0"/>
              <a:t> Pengawasan Intern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</a:t>
            </a:r>
            <a:r>
              <a:rPr lang="en-US" dirty="0" err="1" smtClean="0"/>
              <a:t>Pemerintah</a:t>
            </a:r>
            <a:r>
              <a:rPr lang="en-US" dirty="0" smtClean="0"/>
              <a:t> ( </a:t>
            </a:r>
            <a:r>
              <a:rPr lang="en-US" b="1" dirty="0" smtClean="0"/>
              <a:t>APIP</a:t>
            </a:r>
            <a:r>
              <a:rPr lang="en-US" dirty="0" smtClean="0"/>
              <a:t>)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b="1" dirty="0" err="1" smtClean="0"/>
              <a:t>prinsip</a:t>
            </a:r>
            <a:r>
              <a:rPr lang="en-US" b="1" dirty="0" smtClean="0"/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profesional</a:t>
            </a:r>
            <a:r>
              <a:rPr lang="en-US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independen</a:t>
            </a:r>
            <a:r>
              <a:rPr lang="en-US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objektif</a:t>
            </a:r>
            <a:r>
              <a:rPr lang="en-US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tumpang</a:t>
            </a:r>
            <a:r>
              <a:rPr lang="en-US" dirty="0" smtClean="0"/>
              <a:t> </a:t>
            </a:r>
            <a:r>
              <a:rPr lang="en-US" dirty="0" err="1" smtClean="0"/>
              <a:t>tindih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-APIP;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berorientasi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perbaikan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peringatan</a:t>
            </a:r>
            <a:r>
              <a:rPr lang="en-US" dirty="0" smtClean="0"/>
              <a:t> </a:t>
            </a:r>
            <a:r>
              <a:rPr lang="en-US" dirty="0" err="1" smtClean="0"/>
              <a:t>dini</a:t>
            </a:r>
            <a:endParaRPr lang="en-US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551908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72008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291264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/>
              <a:t>Pengawasan APIP </a:t>
            </a:r>
            <a:r>
              <a:rPr lang="en-US" sz="2800" dirty="0" err="1" smtClean="0"/>
              <a:t>dilakukan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tahapan</a:t>
            </a:r>
            <a:r>
              <a:rPr lang="en-US" sz="2800" dirty="0" smtClean="0"/>
              <a:t> </a:t>
            </a:r>
            <a:r>
              <a:rPr lang="en-US" sz="2800" dirty="0" err="1" smtClean="0"/>
              <a:t>kegiatan</a:t>
            </a:r>
            <a:r>
              <a:rPr lang="en-US" sz="2800" dirty="0" smtClean="0"/>
              <a:t> :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penyusunan</a:t>
            </a:r>
            <a:r>
              <a:rPr lang="en-US" sz="2800" dirty="0" smtClean="0"/>
              <a:t> </a:t>
            </a:r>
            <a:r>
              <a:rPr lang="en-US" sz="2800" dirty="0" err="1" smtClean="0"/>
              <a:t>dokumen</a:t>
            </a:r>
            <a:r>
              <a:rPr lang="en-US" sz="2800" dirty="0" smtClean="0"/>
              <a:t> </a:t>
            </a:r>
            <a:r>
              <a:rPr lang="en-US" sz="2800" dirty="0" err="1" smtClean="0"/>
              <a:t>perencanaan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penganggaran</a:t>
            </a:r>
            <a:r>
              <a:rPr lang="en-US" sz="2800" dirty="0" smtClean="0"/>
              <a:t> </a:t>
            </a:r>
            <a:r>
              <a:rPr lang="en-US" sz="2800" dirty="0" err="1" smtClean="0"/>
              <a:t>daerah</a:t>
            </a:r>
            <a:r>
              <a:rPr lang="en-US" sz="2800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pelaksanaan</a:t>
            </a:r>
            <a:r>
              <a:rPr lang="en-US" sz="2800" dirty="0" smtClean="0"/>
              <a:t> </a:t>
            </a:r>
            <a:r>
              <a:rPr lang="en-US" sz="2800" dirty="0" err="1" smtClean="0"/>
              <a:t>Pembinaan</a:t>
            </a:r>
            <a:r>
              <a:rPr lang="en-US" sz="2800" dirty="0" smtClean="0"/>
              <a:t> </a:t>
            </a:r>
            <a:r>
              <a:rPr lang="en-US" sz="2800" dirty="0" err="1" smtClean="0"/>
              <a:t>Penyelenggaraan</a:t>
            </a:r>
            <a:r>
              <a:rPr lang="en-US" sz="2800" dirty="0" smtClean="0"/>
              <a:t> Pemerintahan Daerah;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pelaksanaan</a:t>
            </a:r>
            <a:r>
              <a:rPr lang="en-US" sz="2800" dirty="0" smtClean="0"/>
              <a:t> program </a:t>
            </a:r>
            <a:r>
              <a:rPr lang="en-US" sz="2800" dirty="0" err="1" smtClean="0"/>
              <a:t>strategis</a:t>
            </a:r>
            <a:r>
              <a:rPr lang="en-US" sz="2800" dirty="0" smtClean="0"/>
              <a:t> </a:t>
            </a:r>
            <a:r>
              <a:rPr lang="en-US" sz="2800" dirty="0" err="1" smtClean="0"/>
              <a:t>nasional</a:t>
            </a:r>
            <a:r>
              <a:rPr lang="en-US" sz="2800" dirty="0" smtClean="0"/>
              <a:t> di </a:t>
            </a:r>
            <a:r>
              <a:rPr lang="en-US" sz="2800" dirty="0" err="1" smtClean="0"/>
              <a:t>daerah</a:t>
            </a:r>
            <a:r>
              <a:rPr lang="en-US" sz="2800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berakhirnya</a:t>
            </a:r>
            <a:r>
              <a:rPr lang="en-US" sz="2800" dirty="0" smtClean="0"/>
              <a:t> </a:t>
            </a:r>
            <a:r>
              <a:rPr lang="en-US" sz="2800" dirty="0" err="1" smtClean="0"/>
              <a:t>masa</a:t>
            </a:r>
            <a:r>
              <a:rPr lang="en-US" sz="2800" dirty="0" smtClean="0"/>
              <a:t> </a:t>
            </a:r>
            <a:r>
              <a:rPr lang="en-US" sz="2800" dirty="0" err="1" smtClean="0"/>
              <a:t>jabatan</a:t>
            </a:r>
            <a:r>
              <a:rPr lang="en-US" sz="2800" dirty="0" smtClean="0"/>
              <a:t> </a:t>
            </a:r>
            <a:r>
              <a:rPr lang="en-US" sz="2800" dirty="0" err="1" smtClean="0"/>
              <a:t>kepala</a:t>
            </a:r>
            <a:r>
              <a:rPr lang="en-US" sz="2800" dirty="0" smtClean="0"/>
              <a:t> </a:t>
            </a:r>
            <a:r>
              <a:rPr lang="en-US" sz="2800" dirty="0" err="1" smtClean="0"/>
              <a:t>daerah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mengevaluasi</a:t>
            </a:r>
            <a:r>
              <a:rPr lang="en-US" sz="2800" dirty="0" smtClean="0"/>
              <a:t> </a:t>
            </a:r>
            <a:r>
              <a:rPr lang="en-US" sz="2800" dirty="0" err="1" smtClean="0"/>
              <a:t>capaian</a:t>
            </a:r>
            <a:r>
              <a:rPr lang="en-US" sz="2800" dirty="0" smtClean="0"/>
              <a:t> </a:t>
            </a:r>
            <a:r>
              <a:rPr lang="en-US" sz="2800" dirty="0" err="1" smtClean="0"/>
              <a:t>rencana</a:t>
            </a:r>
            <a:r>
              <a:rPr lang="en-US" sz="2800" dirty="0" smtClean="0"/>
              <a:t> </a:t>
            </a:r>
            <a:r>
              <a:rPr lang="en-US" sz="2800" dirty="0" err="1" smtClean="0"/>
              <a:t>pembangunan</a:t>
            </a:r>
            <a:r>
              <a:rPr lang="en-US" sz="2800" dirty="0" smtClean="0"/>
              <a:t> </a:t>
            </a:r>
            <a:r>
              <a:rPr lang="en-US" sz="2800" dirty="0" err="1" smtClean="0"/>
              <a:t>jangka</a:t>
            </a:r>
            <a:r>
              <a:rPr lang="en-US" sz="2800" dirty="0" smtClean="0"/>
              <a:t> </a:t>
            </a:r>
            <a:r>
              <a:rPr lang="en-US" sz="2800" dirty="0" err="1" smtClean="0"/>
              <a:t>menengah</a:t>
            </a:r>
            <a:r>
              <a:rPr lang="en-US" sz="2800" dirty="0" smtClean="0"/>
              <a:t> </a:t>
            </a:r>
            <a:r>
              <a:rPr lang="en-US" sz="2800" dirty="0" err="1" smtClean="0"/>
              <a:t>daerah</a:t>
            </a:r>
            <a:r>
              <a:rPr lang="en-US" sz="2800" dirty="0" smtClean="0"/>
              <a:t>; </a:t>
            </a:r>
            <a:r>
              <a:rPr lang="en-US" sz="2800" dirty="0" err="1" smtClean="0"/>
              <a:t>dan</a:t>
            </a:r>
            <a:endParaRPr lang="en-US" sz="28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800" dirty="0" err="1" smtClean="0"/>
              <a:t>pengawasan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rangka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 </a:t>
            </a:r>
            <a:r>
              <a:rPr lang="en-US" sz="2800" dirty="0" err="1" smtClean="0"/>
              <a:t>tertentu</a:t>
            </a:r>
            <a:r>
              <a:rPr lang="en-US" sz="2800" dirty="0" smtClean="0"/>
              <a:t> </a:t>
            </a:r>
            <a:r>
              <a:rPr lang="en-US" sz="2800" dirty="0" err="1" smtClean="0"/>
              <a:t>sesuai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ketentuan</a:t>
            </a:r>
            <a:r>
              <a:rPr lang="en-US" sz="2800" dirty="0" smtClean="0"/>
              <a:t> </a:t>
            </a:r>
            <a:r>
              <a:rPr lang="en-US" sz="2800" dirty="0" err="1" smtClean="0"/>
              <a:t>peraturan</a:t>
            </a:r>
            <a:r>
              <a:rPr lang="en-US" sz="2800" dirty="0" smtClean="0"/>
              <a:t> </a:t>
            </a:r>
            <a:r>
              <a:rPr lang="en-US" sz="2800" dirty="0" err="1" smtClean="0"/>
              <a:t>perundang-undangan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32018393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418058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08720"/>
            <a:ext cx="8291264" cy="521744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b="1" dirty="0" smtClean="0"/>
              <a:t>4. </a:t>
            </a:r>
            <a:r>
              <a:rPr lang="en-US" b="1" dirty="0" smtClean="0"/>
              <a:t>Pengawasan </a:t>
            </a:r>
            <a:r>
              <a:rPr lang="en-US" b="1" dirty="0" err="1" smtClean="0"/>
              <a:t>oleh</a:t>
            </a:r>
            <a:r>
              <a:rPr lang="en-US" b="1" dirty="0" smtClean="0"/>
              <a:t> DPRD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endParaRPr lang="en-US" dirty="0" smtClean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tindak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Pemeriksa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( </a:t>
            </a:r>
            <a:r>
              <a:rPr lang="en-US" b="1" dirty="0" smtClean="0"/>
              <a:t>BPK</a:t>
            </a:r>
            <a:r>
              <a:rPr lang="en-US" dirty="0" smtClean="0"/>
              <a:t> 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sz="3000" dirty="0" smtClean="0"/>
              <a:t>APBD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endParaRPr lang="en-US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732390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418058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08720"/>
            <a:ext cx="8147248" cy="5217443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id-ID" b="1" dirty="0" smtClean="0"/>
              <a:t>5. </a:t>
            </a:r>
            <a:r>
              <a:rPr lang="en-US" b="1" dirty="0" smtClean="0"/>
              <a:t>PENGAWASAN MASYARAKAT</a:t>
            </a:r>
          </a:p>
          <a:p>
            <a:pPr marL="457200" indent="-457200">
              <a:buFont typeface="+mj-lt"/>
              <a:buAutoNum type="alphaLcPeriod"/>
            </a:pPr>
            <a:r>
              <a:rPr lang="en-US" dirty="0" smtClean="0"/>
              <a:t>Pengawasan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perorangan</a:t>
            </a:r>
            <a:r>
              <a:rPr lang="en-US" dirty="0" smtClean="0"/>
              <a:t>,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,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pemerhati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kepedulian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Pemerintahan Daerah.</a:t>
            </a:r>
          </a:p>
          <a:p>
            <a:pPr marL="457200" indent="-457200">
              <a:buFont typeface="+mj-lt"/>
              <a:buAutoNum type="alphaLcPeriod"/>
            </a:pPr>
            <a:r>
              <a:rPr lang="en-US" dirty="0" err="1" smtClean="0"/>
              <a:t>Bentuk</a:t>
            </a:r>
            <a:r>
              <a:rPr lang="en-US" dirty="0" smtClean="0"/>
              <a:t>  </a:t>
            </a:r>
            <a:r>
              <a:rPr lang="en-US" dirty="0" err="1" smtClean="0"/>
              <a:t>pengaduan</a:t>
            </a:r>
            <a:r>
              <a:rPr lang="en-US" dirty="0" smtClean="0"/>
              <a:t>, </a:t>
            </a:r>
            <a:r>
              <a:rPr lang="en-US" dirty="0" err="1" smtClean="0"/>
              <a:t>keluhan</a:t>
            </a:r>
            <a:r>
              <a:rPr lang="en-US" dirty="0" smtClean="0"/>
              <a:t>, </a:t>
            </a:r>
            <a:r>
              <a:rPr lang="en-US" dirty="0" err="1" smtClean="0"/>
              <a:t>celaan</a:t>
            </a:r>
            <a:r>
              <a:rPr lang="en-US" dirty="0" smtClean="0"/>
              <a:t>, </a:t>
            </a:r>
            <a:r>
              <a:rPr lang="en-US" dirty="0" err="1" smtClean="0"/>
              <a:t>kritik</a:t>
            </a:r>
            <a:r>
              <a:rPr lang="en-US" dirty="0" smtClean="0"/>
              <a:t>, </a:t>
            </a:r>
            <a:r>
              <a:rPr lang="en-US" dirty="0" err="1" smtClean="0"/>
              <a:t>sindiran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tatap</a:t>
            </a:r>
            <a:r>
              <a:rPr lang="en-US" dirty="0" smtClean="0"/>
              <a:t> </a:t>
            </a:r>
            <a:r>
              <a:rPr lang="en-US" dirty="0" err="1" smtClean="0"/>
              <a:t>muka</a:t>
            </a:r>
            <a:r>
              <a:rPr lang="en-US" dirty="0" smtClean="0"/>
              <a:t>, </a:t>
            </a:r>
            <a:r>
              <a:rPr lang="en-US" dirty="0" err="1" smtClean="0"/>
              <a:t>tertulis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 </a:t>
            </a:r>
            <a:r>
              <a:rPr lang="en-US" dirty="0" err="1" smtClean="0"/>
              <a:t>gugatan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dprd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LSM</a:t>
            </a:r>
          </a:p>
          <a:p>
            <a:pPr marL="457200" indent="-457200">
              <a:buFont typeface="+mj-lt"/>
              <a:buAutoNum type="alphaLcPeriod"/>
            </a:pP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pengaduan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dugaan</a:t>
            </a:r>
            <a:r>
              <a:rPr lang="en-US" dirty="0" smtClean="0"/>
              <a:t> </a:t>
            </a:r>
            <a:r>
              <a:rPr lang="en-US" dirty="0" err="1" smtClean="0"/>
              <a:t>penyimpangan</a:t>
            </a:r>
            <a:r>
              <a:rPr lang="en-US" dirty="0" smtClean="0"/>
              <a:t> yang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anggota</a:t>
            </a:r>
            <a:r>
              <a:rPr lang="en-US" dirty="0" smtClean="0"/>
              <a:t> DPRD,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di </a:t>
            </a:r>
            <a:r>
              <a:rPr lang="en-US" dirty="0" err="1" smtClean="0"/>
              <a:t>instansi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APIP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aparat</a:t>
            </a:r>
            <a:r>
              <a:rPr lang="en-US" dirty="0" smtClean="0"/>
              <a:t> </a:t>
            </a:r>
            <a:r>
              <a:rPr lang="en-US" dirty="0" err="1" smtClean="0"/>
              <a:t>penegak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1563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pengaduan</a:t>
            </a:r>
            <a:r>
              <a:rPr lang="en-US" dirty="0" smtClean="0"/>
              <a:t> </a:t>
            </a:r>
            <a:r>
              <a:rPr lang="en-US" dirty="0" err="1" smtClean="0"/>
              <a:t>dugaan</a:t>
            </a:r>
            <a:r>
              <a:rPr lang="en-US" dirty="0" smtClean="0"/>
              <a:t> </a:t>
            </a:r>
            <a:r>
              <a:rPr lang="en-US" dirty="0" err="1" smtClean="0"/>
              <a:t>penyimpangan</a:t>
            </a:r>
            <a:r>
              <a:rPr lang="en-US" dirty="0" smtClean="0"/>
              <a:t> </a:t>
            </a:r>
            <a:r>
              <a:rPr lang="en-US" dirty="0" err="1" smtClean="0"/>
              <a:t>diajukan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tertulis</a:t>
            </a:r>
            <a:r>
              <a:rPr lang="en-US" dirty="0" smtClean="0"/>
              <a:t> yang </a:t>
            </a:r>
            <a:r>
              <a:rPr lang="en-US" dirty="0" err="1" smtClean="0"/>
              <a:t>memuat</a:t>
            </a:r>
            <a:r>
              <a:rPr lang="en-US" dirty="0" smtClean="0"/>
              <a:t> paling </a:t>
            </a:r>
            <a:r>
              <a:rPr lang="en-US" dirty="0" err="1" smtClean="0"/>
              <a:t>sedikit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melaporkan</a:t>
            </a:r>
            <a:r>
              <a:rPr lang="en-US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nama</a:t>
            </a:r>
            <a:r>
              <a:rPr lang="en-US" dirty="0" smtClean="0"/>
              <a:t>, </a:t>
            </a:r>
            <a:r>
              <a:rPr lang="en-US" dirty="0" err="1" smtClean="0"/>
              <a:t>jabatan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dilaporkan</a:t>
            </a:r>
            <a:r>
              <a:rPr lang="en-US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perbuatan</a:t>
            </a:r>
            <a:r>
              <a:rPr lang="en-US" dirty="0" smtClean="0"/>
              <a:t> yang </a:t>
            </a:r>
            <a:r>
              <a:rPr lang="en-US" dirty="0" err="1" smtClean="0"/>
              <a:t>diduga</a:t>
            </a:r>
            <a:r>
              <a:rPr lang="en-US" dirty="0" smtClean="0"/>
              <a:t> </a:t>
            </a:r>
            <a:r>
              <a:rPr lang="en-US" dirty="0" err="1" smtClean="0"/>
              <a:t>melanggar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;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yang </a:t>
            </a:r>
            <a:r>
              <a:rPr lang="en-US" dirty="0" err="1" smtClean="0"/>
              <a:t>memuat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, data,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petunjuk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4238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78098"/>
          </a:xfrm>
        </p:spPr>
        <p:txBody>
          <a:bodyPr>
            <a:normAutofit fontScale="90000"/>
          </a:bodyPr>
          <a:lstStyle/>
          <a:p>
            <a:pPr marL="0" indent="0"/>
            <a:r>
              <a:rPr lang="id-ID" b="1" dirty="0" smtClean="0"/>
              <a:t/>
            </a:r>
            <a:br>
              <a:rPr lang="id-ID" b="1" dirty="0" smtClean="0"/>
            </a:br>
            <a:r>
              <a:rPr lang="id-ID" b="1" dirty="0"/>
              <a:t/>
            </a:r>
            <a:br>
              <a:rPr lang="id-ID" b="1" dirty="0"/>
            </a:br>
            <a:r>
              <a:rPr lang="en-AU" sz="4000" b="1" dirty="0" err="1" smtClean="0"/>
              <a:t>Pengawasan</a:t>
            </a:r>
            <a:r>
              <a:rPr lang="en-AU" sz="4000" b="1" dirty="0" smtClean="0"/>
              <a:t> Pemerintahan Daerah</a:t>
            </a:r>
            <a:r>
              <a:rPr lang="en-AU" b="1" dirty="0" smtClean="0"/>
              <a:t/>
            </a:r>
            <a:br>
              <a:rPr lang="en-AU" b="1" dirty="0" smtClean="0"/>
            </a:b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052736"/>
            <a:ext cx="8147248" cy="5073427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b="1" dirty="0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proses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mengetahui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,  </a:t>
            </a:r>
            <a:r>
              <a:rPr lang="en-US" dirty="0" err="1" smtClean="0"/>
              <a:t>kesalahan</a:t>
            </a:r>
            <a:r>
              <a:rPr lang="en-US" dirty="0" smtClean="0"/>
              <a:t>, </a:t>
            </a:r>
            <a:r>
              <a:rPr lang="en-US" dirty="0" err="1" smtClean="0"/>
              <a:t>kegagalan</a:t>
            </a:r>
            <a:r>
              <a:rPr lang="en-US" dirty="0" smtClean="0"/>
              <a:t> &amp;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terulang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.</a:t>
            </a:r>
            <a:endParaRPr lang="id-ID" dirty="0" smtClean="0"/>
          </a:p>
          <a:p>
            <a:r>
              <a:rPr lang="en-US" b="1" dirty="0" smtClean="0"/>
              <a:t>Pengawasan: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: </a:t>
            </a:r>
            <a:endParaRPr lang="id-ID" dirty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Sampai </a:t>
            </a:r>
            <a:r>
              <a:rPr lang="en-US" dirty="0" err="1" smtClean="0"/>
              <a:t>sejauh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; </a:t>
            </a:r>
            <a:endParaRPr lang="id-ID" dirty="0"/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Usaha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menanggulangi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penyimpangan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penyelewengan</a:t>
            </a:r>
            <a:r>
              <a:rPr lang="en-US" dirty="0" smtClean="0"/>
              <a:t>;</a:t>
            </a:r>
            <a:endParaRPr lang="id-ID" dirty="0"/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kelanjutan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pengorganisasian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stimulasi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berikutnya</a:t>
            </a:r>
            <a:r>
              <a:rPr lang="en-US" dirty="0" smtClean="0"/>
              <a:t>.</a:t>
            </a:r>
          </a:p>
          <a:p>
            <a:pPr lvl="0"/>
            <a:endParaRPr lang="en-US" dirty="0" smtClean="0"/>
          </a:p>
          <a:p>
            <a:pPr lvl="0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8183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63408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19256" cy="5001419"/>
          </a:xfrm>
        </p:spPr>
        <p:txBody>
          <a:bodyPr/>
          <a:lstStyle/>
          <a:p>
            <a:pPr lvl="0"/>
            <a:r>
              <a:rPr lang="en-US" b="1" dirty="0" smtClean="0"/>
              <a:t>Pengawasan  </a:t>
            </a:r>
            <a:r>
              <a:rPr lang="en-US" b="1" dirty="0" err="1" smtClean="0"/>
              <a:t>penyelenggaraan</a:t>
            </a:r>
            <a:r>
              <a:rPr lang="en-US" b="1" dirty="0" smtClean="0"/>
              <a:t> </a:t>
            </a:r>
            <a:r>
              <a:rPr lang="id-ID" b="1" dirty="0" err="1"/>
              <a:t>P</a:t>
            </a:r>
            <a:r>
              <a:rPr lang="en-US" b="1" dirty="0" err="1" smtClean="0"/>
              <a:t>emerintahan</a:t>
            </a:r>
            <a:r>
              <a:rPr lang="en-US" b="1" dirty="0" smtClean="0"/>
              <a:t> </a:t>
            </a:r>
            <a:r>
              <a:rPr lang="id-ID" dirty="0" err="1"/>
              <a:t>D</a:t>
            </a:r>
            <a:r>
              <a:rPr lang="en-US" dirty="0" err="1" smtClean="0"/>
              <a:t>aerah</a:t>
            </a:r>
            <a:r>
              <a:rPr lang="en-US" dirty="0" smtClean="0"/>
              <a:t> m</a:t>
            </a:r>
            <a:r>
              <a:rPr lang="id-ID" dirty="0" smtClean="0"/>
              <a:t>e</a:t>
            </a:r>
            <a:r>
              <a:rPr lang="en-US" dirty="0" smtClean="0"/>
              <a:t>n</a:t>
            </a:r>
            <a:r>
              <a:rPr lang="id-ID" dirty="0" smtClean="0"/>
              <a:t>u</a:t>
            </a:r>
            <a:r>
              <a:rPr lang="en-US" dirty="0" smtClean="0"/>
              <a:t>r</a:t>
            </a:r>
            <a:r>
              <a:rPr lang="id-ID" dirty="0" smtClean="0"/>
              <a:t>u</a:t>
            </a:r>
            <a:r>
              <a:rPr lang="en-US" dirty="0" smtClean="0"/>
              <a:t>t P</a:t>
            </a:r>
            <a:r>
              <a:rPr lang="id-ID" dirty="0" smtClean="0"/>
              <a:t>eraturan </a:t>
            </a:r>
            <a:r>
              <a:rPr lang="en-US" dirty="0" smtClean="0"/>
              <a:t>P</a:t>
            </a:r>
            <a:r>
              <a:rPr lang="id-ID" dirty="0" smtClean="0"/>
              <a:t>emerintah </a:t>
            </a:r>
            <a:r>
              <a:rPr lang="en-US" dirty="0" smtClean="0"/>
              <a:t> No 12 </a:t>
            </a:r>
            <a:r>
              <a:rPr lang="en-US" dirty="0" err="1" smtClean="0"/>
              <a:t>Th</a:t>
            </a:r>
            <a:r>
              <a:rPr lang="en-US" dirty="0" smtClean="0"/>
              <a:t>  2017 </a:t>
            </a:r>
            <a:r>
              <a:rPr lang="en-US" dirty="0" err="1" smtClean="0"/>
              <a:t>Pasal</a:t>
            </a:r>
            <a:r>
              <a:rPr lang="en-US" dirty="0" smtClean="0"/>
              <a:t> 1 </a:t>
            </a:r>
            <a:r>
              <a:rPr lang="en-US" dirty="0" err="1" smtClean="0"/>
              <a:t>angka</a:t>
            </a:r>
            <a:r>
              <a:rPr lang="en-US" dirty="0" smtClean="0"/>
              <a:t> 2 </a:t>
            </a:r>
            <a:r>
              <a:rPr lang="en-US" dirty="0" err="1" smtClean="0"/>
              <a:t>adalah</a:t>
            </a:r>
            <a:r>
              <a:rPr lang="id-ID" dirty="0" smtClean="0"/>
              <a:t>:</a:t>
            </a:r>
          </a:p>
          <a:p>
            <a:pPr lvl="0"/>
            <a:r>
              <a:rPr lang="en-US" dirty="0" smtClean="0"/>
              <a:t> </a:t>
            </a:r>
            <a:r>
              <a:rPr lang="id-ID" dirty="0" err="1"/>
              <a:t>U</a:t>
            </a:r>
            <a:r>
              <a:rPr lang="en-US" dirty="0" err="1" smtClean="0"/>
              <a:t>saha</a:t>
            </a:r>
            <a:r>
              <a:rPr lang="en-US" dirty="0" smtClean="0"/>
              <a:t>, </a:t>
            </a:r>
            <a:r>
              <a:rPr lang="en-US" dirty="0" err="1" smtClean="0"/>
              <a:t>tindakan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menjamin</a:t>
            </a:r>
            <a:r>
              <a:rPr lang="en-US" dirty="0" smtClean="0"/>
              <a:t> </a:t>
            </a:r>
            <a:r>
              <a:rPr lang="en-US" dirty="0" err="1" smtClean="0"/>
              <a:t>penyenggaraan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berjalan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.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9685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778098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Pelaksana</a:t>
            </a:r>
            <a:r>
              <a:rPr lang="en-US" sz="3600" b="1" dirty="0" smtClean="0"/>
              <a:t> Pengawasan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24744"/>
            <a:ext cx="8147248" cy="5001419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+mj-lt"/>
              </a:rPr>
              <a:t>Pemerintahan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 di Indonesia </a:t>
            </a:r>
            <a:r>
              <a:rPr lang="en-US" dirty="0" err="1" smtClean="0">
                <a:latin typeface="+mj-lt"/>
              </a:rPr>
              <a:t>terdiri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atas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provinsi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kabupaten</a:t>
            </a:r>
            <a:r>
              <a:rPr lang="en-US" dirty="0" smtClean="0">
                <a:latin typeface="+mj-lt"/>
              </a:rPr>
              <a:t>/</a:t>
            </a:r>
            <a:r>
              <a:rPr lang="en-US" dirty="0" err="1" smtClean="0">
                <a:latin typeface="+mj-lt"/>
              </a:rPr>
              <a:t>kota</a:t>
            </a:r>
            <a:r>
              <a:rPr lang="en-US" dirty="0" smtClean="0">
                <a:latin typeface="+mj-lt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>
                <a:latin typeface="+mj-lt"/>
              </a:rPr>
              <a:t>Pemerintahan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provinsi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kabupaten</a:t>
            </a:r>
            <a:r>
              <a:rPr lang="en-US" dirty="0" smtClean="0">
                <a:latin typeface="+mj-lt"/>
              </a:rPr>
              <a:t>/</a:t>
            </a:r>
            <a:r>
              <a:rPr lang="en-US" dirty="0" err="1" smtClean="0">
                <a:latin typeface="+mj-lt"/>
              </a:rPr>
              <a:t>kota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menyelenggarakan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pemerintahannya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dilakukan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pengawasan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oleh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pusat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ketentuan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sebagai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berikut</a:t>
            </a:r>
            <a:r>
              <a:rPr lang="en-US" dirty="0" smtClean="0">
                <a:latin typeface="+mj-lt"/>
              </a:rPr>
              <a:t>: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>
                <a:latin typeface="+mj-lt"/>
              </a:rPr>
              <a:t>Pemerintahan </a:t>
            </a:r>
            <a:r>
              <a:rPr lang="id-ID" b="1" dirty="0" smtClean="0">
                <a:latin typeface="+mj-lt"/>
              </a:rPr>
              <a:t>D</a:t>
            </a:r>
            <a:r>
              <a:rPr lang="en-US" b="1" dirty="0" err="1" smtClean="0">
                <a:latin typeface="+mj-lt"/>
              </a:rPr>
              <a:t>aerah</a:t>
            </a:r>
            <a:r>
              <a:rPr lang="en-US" b="1" dirty="0" smtClean="0">
                <a:latin typeface="+mj-lt"/>
              </a:rPr>
              <a:t> </a:t>
            </a:r>
            <a:r>
              <a:rPr lang="id-ID" b="1" dirty="0" smtClean="0">
                <a:latin typeface="+mj-lt"/>
              </a:rPr>
              <a:t>P</a:t>
            </a:r>
            <a:r>
              <a:rPr lang="en-US" b="1" dirty="0" err="1" smtClean="0">
                <a:latin typeface="+mj-lt"/>
              </a:rPr>
              <a:t>rovinsi</a:t>
            </a:r>
            <a:r>
              <a:rPr lang="en-US" dirty="0" smtClean="0">
                <a:latin typeface="+mj-lt"/>
              </a:rPr>
              <a:t>; </a:t>
            </a:r>
            <a:r>
              <a:rPr lang="en-US" dirty="0" err="1" smtClean="0">
                <a:latin typeface="+mj-lt"/>
              </a:rPr>
              <a:t>pengawasan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dilaksanakan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oleh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kementerian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negeri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pengawasan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umum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menteri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teknis</a:t>
            </a:r>
            <a:r>
              <a:rPr lang="en-US" dirty="0" smtClean="0">
                <a:latin typeface="+mj-lt"/>
              </a:rPr>
              <a:t>/</a:t>
            </a:r>
            <a:r>
              <a:rPr lang="en-US" dirty="0" err="1" smtClean="0">
                <a:latin typeface="+mj-lt"/>
              </a:rPr>
              <a:t>kepala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lembaga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</a:t>
            </a:r>
            <a:r>
              <a:rPr lang="en-US" dirty="0" smtClean="0">
                <a:latin typeface="+mj-lt"/>
              </a:rPr>
              <a:t> non </a:t>
            </a:r>
            <a:r>
              <a:rPr lang="en-US" dirty="0" err="1" smtClean="0">
                <a:latin typeface="+mj-lt"/>
              </a:rPr>
              <a:t>kementerian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pengawasan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teknis</a:t>
            </a:r>
            <a:r>
              <a:rPr lang="en-US" dirty="0" smtClean="0">
                <a:latin typeface="+mj-lt"/>
              </a:rPr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b="1" dirty="0" smtClean="0">
                <a:latin typeface="+mj-lt"/>
              </a:rPr>
              <a:t>Pemerintahan </a:t>
            </a:r>
            <a:r>
              <a:rPr lang="id-ID" b="1" dirty="0" smtClean="0">
                <a:latin typeface="+mj-lt"/>
              </a:rPr>
              <a:t>D</a:t>
            </a:r>
            <a:r>
              <a:rPr lang="en-US" b="1" dirty="0" err="1" smtClean="0">
                <a:latin typeface="+mj-lt"/>
              </a:rPr>
              <a:t>aerah</a:t>
            </a:r>
            <a:r>
              <a:rPr lang="en-US" b="1" dirty="0" smtClean="0">
                <a:latin typeface="+mj-lt"/>
              </a:rPr>
              <a:t> </a:t>
            </a:r>
            <a:r>
              <a:rPr lang="id-ID" b="1" dirty="0" smtClean="0">
                <a:latin typeface="+mj-lt"/>
              </a:rPr>
              <a:t>K</a:t>
            </a:r>
            <a:r>
              <a:rPr lang="en-US" b="1" dirty="0" err="1" smtClean="0">
                <a:latin typeface="+mj-lt"/>
              </a:rPr>
              <a:t>abupaten</a:t>
            </a:r>
            <a:r>
              <a:rPr lang="en-US" b="1" dirty="0" smtClean="0">
                <a:latin typeface="+mj-lt"/>
              </a:rPr>
              <a:t>/</a:t>
            </a:r>
            <a:r>
              <a:rPr lang="id-ID" b="1" dirty="0" smtClean="0">
                <a:latin typeface="+mj-lt"/>
              </a:rPr>
              <a:t>K</a:t>
            </a:r>
            <a:r>
              <a:rPr lang="en-US" b="1" dirty="0" err="1" smtClean="0">
                <a:latin typeface="+mj-lt"/>
              </a:rPr>
              <a:t>ota</a:t>
            </a:r>
            <a:r>
              <a:rPr lang="en-US" dirty="0" smtClean="0">
                <a:latin typeface="+mj-lt"/>
              </a:rPr>
              <a:t>; </a:t>
            </a:r>
            <a:r>
              <a:rPr lang="en-US" dirty="0" err="1" smtClean="0">
                <a:latin typeface="+mj-lt"/>
              </a:rPr>
              <a:t>pengawasan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dilaksanakan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oleh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gubernur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sebagai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wakil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pusat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untuk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pengawasan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umum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pengawasan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teknis</a:t>
            </a:r>
            <a:r>
              <a:rPr lang="en-US" dirty="0" smtClean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>
              <a:latin typeface="+mj-lt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95507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78098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Jenis</a:t>
            </a:r>
            <a:r>
              <a:rPr lang="en-US" sz="3600" b="1" dirty="0" smtClean="0"/>
              <a:t> Pengawasan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24744"/>
            <a:ext cx="8147248" cy="50014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000" dirty="0" err="1" smtClean="0">
                <a:latin typeface="+mj-lt"/>
              </a:rPr>
              <a:t>Jenis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pengawasan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dapat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dibedakan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menjadi</a:t>
            </a:r>
            <a:r>
              <a:rPr lang="id-ID" sz="3000" dirty="0" smtClean="0">
                <a:latin typeface="+mj-lt"/>
              </a:rPr>
              <a:t> dua yaitu: </a:t>
            </a:r>
            <a:r>
              <a:rPr lang="en-US" sz="3000" dirty="0" smtClean="0">
                <a:latin typeface="+mj-lt"/>
              </a:rPr>
              <a:t>Pengawasan </a:t>
            </a:r>
            <a:r>
              <a:rPr lang="en-US" sz="3000" dirty="0" err="1" smtClean="0">
                <a:latin typeface="+mj-lt"/>
              </a:rPr>
              <a:t>umum</a:t>
            </a:r>
            <a:r>
              <a:rPr lang="id-ID" sz="3000" dirty="0" smtClean="0">
                <a:latin typeface="+mj-lt"/>
              </a:rPr>
              <a:t> dan </a:t>
            </a:r>
            <a:r>
              <a:rPr lang="en-US" sz="3000" dirty="0" smtClean="0">
                <a:latin typeface="+mj-lt"/>
              </a:rPr>
              <a:t>Pengawasan </a:t>
            </a:r>
            <a:r>
              <a:rPr lang="en-US" sz="3000" dirty="0" err="1" smtClean="0">
                <a:latin typeface="+mj-lt"/>
              </a:rPr>
              <a:t>teknis</a:t>
            </a:r>
            <a:r>
              <a:rPr lang="en-US" sz="3000" dirty="0" smtClean="0">
                <a:latin typeface="+mj-lt"/>
              </a:rPr>
              <a:t>.</a:t>
            </a:r>
          </a:p>
          <a:p>
            <a:pPr marL="0" indent="0">
              <a:buNone/>
            </a:pPr>
            <a:endParaRPr lang="id-ID" sz="3000" b="1" dirty="0" smtClean="0">
              <a:latin typeface="+mj-lt"/>
            </a:endParaRPr>
          </a:p>
          <a:p>
            <a:pPr marL="0" indent="0">
              <a:buNone/>
            </a:pPr>
            <a:r>
              <a:rPr lang="id-ID" sz="3000" b="1" dirty="0" smtClean="0">
                <a:latin typeface="+mj-lt"/>
              </a:rPr>
              <a:t>A. </a:t>
            </a:r>
            <a:r>
              <a:rPr lang="en-US" sz="3000" b="1" dirty="0" smtClean="0">
                <a:latin typeface="+mj-lt"/>
              </a:rPr>
              <a:t>Pengawasan </a:t>
            </a:r>
            <a:r>
              <a:rPr lang="en-US" sz="3000" b="1" dirty="0" err="1" smtClean="0">
                <a:latin typeface="+mj-lt"/>
              </a:rPr>
              <a:t>umum</a:t>
            </a:r>
            <a:r>
              <a:rPr lang="en-US" sz="3000" b="1" dirty="0" smtClean="0">
                <a:latin typeface="+mj-lt"/>
              </a:rPr>
              <a:t> : </a:t>
            </a:r>
          </a:p>
          <a:p>
            <a:pPr marL="0" indent="0">
              <a:buNone/>
            </a:pPr>
            <a:r>
              <a:rPr lang="en-US" sz="3000" dirty="0" smtClean="0">
                <a:latin typeface="+mj-lt"/>
              </a:rPr>
              <a:t>Pengawasan yang </a:t>
            </a:r>
            <a:r>
              <a:rPr lang="en-US" sz="3000" dirty="0" err="1" smtClean="0">
                <a:latin typeface="+mj-lt"/>
              </a:rPr>
              <a:t>dilakukan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oleh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kementerian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gubernur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dalam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rangka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pelaksanaan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pemerintahan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daerah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adalah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sbb</a:t>
            </a:r>
            <a:r>
              <a:rPr lang="en-US" sz="3000" dirty="0" smtClean="0">
                <a:latin typeface="+mj-lt"/>
              </a:rPr>
              <a:t>: 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Pembagian</a:t>
            </a:r>
            <a:r>
              <a:rPr lang="en-US" sz="3000" dirty="0" smtClean="0">
                <a:latin typeface="+mj-lt"/>
              </a:rPr>
              <a:t> Urusan Pemerintahan; 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en-US" sz="3000" dirty="0" err="1" smtClean="0">
                <a:latin typeface="+mj-lt"/>
              </a:rPr>
              <a:t>Kelembagaan</a:t>
            </a:r>
            <a:r>
              <a:rPr lang="en-US" sz="3000" dirty="0" smtClean="0">
                <a:latin typeface="+mj-lt"/>
              </a:rPr>
              <a:t> Daerah;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en-US" sz="3000" dirty="0" err="1" smtClean="0">
                <a:latin typeface="+mj-lt"/>
              </a:rPr>
              <a:t>Kepegawaian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pada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Perangkat</a:t>
            </a:r>
            <a:r>
              <a:rPr lang="en-US" sz="3000" dirty="0" smtClean="0">
                <a:latin typeface="+mj-lt"/>
              </a:rPr>
              <a:t> Daerah;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24300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fontAlgn="base">
              <a:buFont typeface="+mj-lt"/>
              <a:buAutoNum type="arabicPeriod" startAt="5"/>
            </a:pPr>
            <a:r>
              <a:rPr lang="id-ID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 </a:t>
            </a:r>
            <a:r>
              <a:rPr lang="en-US" dirty="0" smtClean="0"/>
              <a:t>Daerah; </a:t>
            </a:r>
          </a:p>
          <a:p>
            <a:pPr marL="514350" indent="-514350" fontAlgn="base">
              <a:buFont typeface="+mj-lt"/>
              <a:buAutoNum type="arabicPeriod" startAt="5"/>
            </a:pPr>
            <a:r>
              <a:rPr lang="en-US" dirty="0" smtClean="0"/>
              <a:t>  Pembangunan Daerah; </a:t>
            </a:r>
          </a:p>
          <a:p>
            <a:pPr marL="514350" indent="-514350" fontAlgn="base">
              <a:buFont typeface="+mj-lt"/>
              <a:buAutoNum type="arabicPeriod" startAt="5"/>
            </a:pPr>
            <a:r>
              <a:rPr lang="en-US" dirty="0" smtClean="0"/>
              <a:t>  Pelayanan </a:t>
            </a:r>
            <a:r>
              <a:rPr lang="en-US" dirty="0" err="1" smtClean="0"/>
              <a:t>publik</a:t>
            </a:r>
            <a:r>
              <a:rPr lang="en-US" dirty="0" smtClean="0"/>
              <a:t> di Daerah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 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Daerah; 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  </a:t>
            </a:r>
            <a:r>
              <a:rPr lang="en-US" dirty="0" err="1" smtClean="0"/>
              <a:t>Kebijakan</a:t>
            </a:r>
            <a:r>
              <a:rPr lang="en-US" dirty="0" smtClean="0"/>
              <a:t> Daerah; 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  Kepala Daerah </a:t>
            </a:r>
            <a:r>
              <a:rPr lang="en-US" dirty="0" err="1" smtClean="0"/>
              <a:t>dan</a:t>
            </a:r>
            <a:r>
              <a:rPr lang="en-US" dirty="0" smtClean="0"/>
              <a:t> DPRD;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dirty="0" smtClean="0"/>
              <a:t> 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 lain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endParaRPr lang="en-US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381155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63408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lanjutan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052736"/>
            <a:ext cx="8075240" cy="507342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d-ID" b="1" dirty="0" smtClean="0"/>
              <a:t>B. </a:t>
            </a:r>
            <a:r>
              <a:rPr lang="en-US" sz="3000" b="1" dirty="0" smtClean="0">
                <a:latin typeface="+mj-lt"/>
              </a:rPr>
              <a:t>Pengawasan </a:t>
            </a:r>
            <a:r>
              <a:rPr lang="en-US" sz="3000" b="1" dirty="0" err="1" smtClean="0">
                <a:latin typeface="+mj-lt"/>
              </a:rPr>
              <a:t>Teknis</a:t>
            </a:r>
            <a:endParaRPr lang="en-US" sz="3000" b="1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>
                <a:latin typeface="+mj-lt"/>
              </a:rPr>
              <a:t>Pengawasan </a:t>
            </a:r>
            <a:r>
              <a:rPr lang="en-US" sz="3000" dirty="0" err="1" smtClean="0">
                <a:latin typeface="+mj-lt"/>
              </a:rPr>
              <a:t>teknis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dilakukan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oleh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kementerian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teknis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atau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lembaga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pemerintah</a:t>
            </a:r>
            <a:r>
              <a:rPr lang="en-US" sz="3000" dirty="0" smtClean="0">
                <a:latin typeface="+mj-lt"/>
              </a:rPr>
              <a:t>  </a:t>
            </a:r>
            <a:r>
              <a:rPr lang="en-US" sz="3000" dirty="0" err="1" smtClean="0">
                <a:latin typeface="+mj-lt"/>
              </a:rPr>
              <a:t>nonkementerian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terhadap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teknis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pelaksanaan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substansi</a:t>
            </a:r>
            <a:r>
              <a:rPr lang="en-US" sz="3000" dirty="0" smtClean="0">
                <a:latin typeface="+mj-lt"/>
              </a:rPr>
              <a:t> urusan </a:t>
            </a:r>
            <a:r>
              <a:rPr lang="en-US" sz="3000" dirty="0" err="1" smtClean="0">
                <a:latin typeface="+mj-lt"/>
              </a:rPr>
              <a:t>pemerintahan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smtClean="0">
                <a:latin typeface="+mj-lt"/>
                <a:hlinkClick r:id="rId2"/>
              </a:rPr>
              <a:t> </a:t>
            </a:r>
            <a:r>
              <a:rPr lang="en-US" sz="3000" dirty="0" smtClean="0">
                <a:latin typeface="+mj-lt"/>
              </a:rPr>
              <a:t> yang </a:t>
            </a:r>
            <a:r>
              <a:rPr lang="en-US" sz="3000" dirty="0" err="1" smtClean="0">
                <a:latin typeface="+mj-lt"/>
              </a:rPr>
              <a:t>diserahkan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ke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daerah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provinsi</a:t>
            </a:r>
            <a:r>
              <a:rPr lang="id-ID" sz="3000" dirty="0" smtClean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 err="1" smtClean="0">
                <a:latin typeface="+mj-lt"/>
              </a:rPr>
              <a:t>Gubernur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selaku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wakil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pemerintah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pusat</a:t>
            </a:r>
            <a:r>
              <a:rPr lang="en-US" sz="3000" dirty="0" smtClean="0">
                <a:latin typeface="+mj-lt"/>
              </a:rPr>
              <a:t> di </a:t>
            </a:r>
            <a:r>
              <a:rPr lang="en-US" sz="3000" dirty="0" err="1" smtClean="0">
                <a:latin typeface="+mj-lt"/>
              </a:rPr>
              <a:t>daerah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bertugas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untuk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melakukan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pengawasan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umum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pengawasan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teknis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terhadap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pelaksanaan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substansi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urusuan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pemerintahan</a:t>
            </a:r>
            <a:r>
              <a:rPr lang="en-US" sz="3000" dirty="0" smtClean="0">
                <a:latin typeface="+mj-lt"/>
              </a:rPr>
              <a:t> yang </a:t>
            </a:r>
            <a:r>
              <a:rPr lang="en-US" sz="3000" dirty="0" err="1" smtClean="0">
                <a:latin typeface="+mj-lt"/>
              </a:rPr>
              <a:t>diserahkan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ke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daerah</a:t>
            </a:r>
            <a:r>
              <a:rPr lang="en-US" sz="3000" dirty="0" smtClean="0">
                <a:latin typeface="+mj-lt"/>
              </a:rPr>
              <a:t>  </a:t>
            </a:r>
            <a:r>
              <a:rPr lang="en-US" sz="3000" dirty="0" err="1" smtClean="0">
                <a:latin typeface="+mj-lt"/>
              </a:rPr>
              <a:t>ke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daerah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kabupaten</a:t>
            </a:r>
            <a:r>
              <a:rPr lang="en-US" sz="3000" dirty="0" smtClean="0">
                <a:latin typeface="+mj-lt"/>
              </a:rPr>
              <a:t>/</a:t>
            </a:r>
            <a:r>
              <a:rPr lang="en-US" sz="3000" dirty="0" err="1" smtClean="0">
                <a:latin typeface="+mj-lt"/>
              </a:rPr>
              <a:t>kota</a:t>
            </a:r>
            <a:r>
              <a:rPr lang="en-US" sz="3000" dirty="0" smtClean="0">
                <a:latin typeface="+mj-lt"/>
              </a:rPr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95308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850106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Indikator</a:t>
            </a:r>
            <a:r>
              <a:rPr lang="en-US" sz="3600" b="1" dirty="0" smtClean="0"/>
              <a:t> Pengawasan </a:t>
            </a:r>
            <a:r>
              <a:rPr lang="en-US" sz="3600" b="1" dirty="0" err="1" smtClean="0"/>
              <a:t>Teknis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19256" cy="5112568"/>
          </a:xfrm>
        </p:spPr>
        <p:txBody>
          <a:bodyPr>
            <a:normAutofit fontScale="85000" lnSpcReduction="1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+mj-lt"/>
              </a:rPr>
              <a:t>Capaian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standar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pelayanan</a:t>
            </a:r>
            <a:r>
              <a:rPr lang="en-US" dirty="0" smtClean="0">
                <a:latin typeface="+mj-lt"/>
              </a:rPr>
              <a:t> minimal </a:t>
            </a:r>
            <a:r>
              <a:rPr lang="en-US" dirty="0" err="1" smtClean="0">
                <a:latin typeface="+mj-lt"/>
              </a:rPr>
              <a:t>atas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pelayanan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dasar</a:t>
            </a:r>
            <a:r>
              <a:rPr lang="en-US" dirty="0" smtClean="0">
                <a:latin typeface="+mj-lt"/>
              </a:rPr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+mj-lt"/>
              </a:rPr>
              <a:t>Ketaatan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terhadap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ketentuan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peraturan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perundang-undangan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termasuk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ketaatan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pelaksanaan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norma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standar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prosedur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kriteria</a:t>
            </a:r>
            <a:r>
              <a:rPr lang="en-US" dirty="0" smtClean="0">
                <a:latin typeface="+mj-lt"/>
              </a:rPr>
              <a:t>  (</a:t>
            </a:r>
            <a:r>
              <a:rPr lang="en-US" b="1" dirty="0" smtClean="0">
                <a:latin typeface="+mj-lt"/>
              </a:rPr>
              <a:t>NSPK</a:t>
            </a:r>
            <a:r>
              <a:rPr lang="en-US" dirty="0" smtClean="0">
                <a:latin typeface="+mj-lt"/>
              </a:rPr>
              <a:t>) yang </a:t>
            </a:r>
            <a:r>
              <a:rPr lang="en-US" dirty="0" err="1" smtClean="0">
                <a:latin typeface="+mj-lt"/>
              </a:rPr>
              <a:t>ditetapkan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oleh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pusat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pelaksanaan</a:t>
            </a:r>
            <a:r>
              <a:rPr lang="en-US" dirty="0" smtClean="0">
                <a:latin typeface="+mj-lt"/>
              </a:rPr>
              <a:t> urusan </a:t>
            </a:r>
            <a:r>
              <a:rPr lang="en-US" dirty="0" err="1" smtClean="0">
                <a:latin typeface="+mj-lt"/>
              </a:rPr>
              <a:t>pemerintahan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konkuren</a:t>
            </a:r>
            <a:r>
              <a:rPr lang="en-US" dirty="0" smtClean="0">
                <a:latin typeface="+mj-lt"/>
              </a:rPr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 err="1" smtClean="0">
                <a:latin typeface="+mj-lt"/>
              </a:rPr>
              <a:t>Dampak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pelaksanaan</a:t>
            </a:r>
            <a:r>
              <a:rPr lang="en-US" dirty="0" smtClean="0">
                <a:latin typeface="+mj-lt"/>
              </a:rPr>
              <a:t> urusan </a:t>
            </a:r>
            <a:r>
              <a:rPr lang="en-US" dirty="0" err="1" smtClean="0">
                <a:latin typeface="+mj-lt"/>
              </a:rPr>
              <a:t>pemerintahan</a:t>
            </a:r>
            <a:r>
              <a:rPr lang="en-US" dirty="0" smtClean="0">
                <a:latin typeface="+mj-lt"/>
              </a:rPr>
              <a:t> </a:t>
            </a:r>
            <a:r>
              <a:rPr lang="id-ID" dirty="0" smtClean="0">
                <a:latin typeface="+mj-lt"/>
              </a:rPr>
              <a:t>K</a:t>
            </a:r>
            <a:r>
              <a:rPr lang="en-US" dirty="0" err="1" smtClean="0">
                <a:latin typeface="+mj-lt"/>
              </a:rPr>
              <a:t>onkuren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dilakukan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oleh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+mj-lt"/>
              </a:rPr>
              <a:t>Akuntabilitas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pengelolaan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anggaran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pendapatan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belanja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negara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pelaksanaan</a:t>
            </a:r>
            <a:r>
              <a:rPr lang="en-US" dirty="0" smtClean="0">
                <a:latin typeface="+mj-lt"/>
              </a:rPr>
              <a:t> urusan </a:t>
            </a:r>
            <a:r>
              <a:rPr lang="en-US" dirty="0" err="1" smtClean="0">
                <a:latin typeface="+mj-lt"/>
              </a:rPr>
              <a:t>pemerintahan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konkuren</a:t>
            </a:r>
            <a:r>
              <a:rPr lang="en-US" dirty="0" smtClean="0">
                <a:latin typeface="+mj-lt"/>
              </a:rPr>
              <a:t> di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37784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63408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400600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 startAt="5"/>
            </a:pPr>
            <a:r>
              <a:rPr lang="en-US" sz="2400" dirty="0" smtClean="0">
                <a:latin typeface="+mj-lt"/>
              </a:rPr>
              <a:t>Pengawasan </a:t>
            </a:r>
            <a:r>
              <a:rPr lang="en-US" sz="2400" dirty="0" err="1" smtClean="0">
                <a:latin typeface="+mj-lt"/>
              </a:rPr>
              <a:t>Lainnya</a:t>
            </a:r>
            <a:endParaRPr lang="en-US" sz="2400" dirty="0" smtClean="0">
              <a:latin typeface="+mj-lt"/>
            </a:endParaRPr>
          </a:p>
          <a:p>
            <a:pPr marL="514350" lvl="0" indent="-514350">
              <a:buFont typeface="+mj-lt"/>
              <a:buAutoNum type="arabicPeriod" startAt="5"/>
            </a:pPr>
            <a:r>
              <a:rPr lang="en-US" sz="2400" dirty="0" err="1" smtClean="0">
                <a:latin typeface="+mj-lt"/>
              </a:rPr>
              <a:t>Menteri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menteri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teknis</a:t>
            </a:r>
            <a:r>
              <a:rPr lang="en-US" sz="2400" dirty="0" smtClean="0">
                <a:latin typeface="+mj-lt"/>
              </a:rPr>
              <a:t>/</a:t>
            </a:r>
            <a:r>
              <a:rPr lang="en-US" sz="2400" dirty="0" err="1" smtClean="0">
                <a:latin typeface="+mj-lt"/>
              </a:rPr>
              <a:t>kepala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lembaga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nonkementerian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sesuai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kewenangannya</a:t>
            </a:r>
            <a:r>
              <a:rPr lang="en-US" sz="2400" dirty="0" smtClean="0">
                <a:latin typeface="+mj-lt"/>
              </a:rPr>
              <a:t> di </a:t>
            </a:r>
            <a:r>
              <a:rPr lang="en-US" sz="2400" dirty="0" err="1" smtClean="0">
                <a:latin typeface="+mj-lt"/>
              </a:rPr>
              <a:t>samping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melakukan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pengawasan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umum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pengawasan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teknis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juga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melakukan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pengawasan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terhadap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pelaksanaan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pengawasan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menjadi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tugas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gubernur</a:t>
            </a:r>
            <a:r>
              <a:rPr lang="en-US" sz="2400" dirty="0" smtClean="0">
                <a:latin typeface="+mj-lt"/>
              </a:rPr>
              <a:t> s</a:t>
            </a:r>
            <a:r>
              <a:rPr lang="id-ID" sz="2400" dirty="0" smtClean="0">
                <a:latin typeface="+mj-lt"/>
              </a:rPr>
              <a:t>bg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wakil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pusat</a:t>
            </a:r>
            <a:r>
              <a:rPr lang="en-US" sz="2400" dirty="0" smtClean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n-US" sz="2400" dirty="0" err="1" smtClean="0">
                <a:latin typeface="+mj-lt"/>
              </a:rPr>
              <a:t>Apabila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gubernur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sebagai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wakil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pusat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belum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mampu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atau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tidak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melakukan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pengawasan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umum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teknis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maka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kementerian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kementerian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teknis</a:t>
            </a:r>
            <a:r>
              <a:rPr lang="en-US" sz="2400" dirty="0" smtClean="0">
                <a:latin typeface="+mj-lt"/>
              </a:rPr>
              <a:t>/</a:t>
            </a:r>
            <a:r>
              <a:rPr lang="en-US" sz="2400" dirty="0" err="1" smtClean="0">
                <a:latin typeface="+mj-lt"/>
              </a:rPr>
              <a:t>lembaga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nonkementerian</a:t>
            </a:r>
            <a:r>
              <a:rPr lang="en-US" sz="2400" dirty="0" smtClean="0">
                <a:latin typeface="+mj-lt"/>
              </a:rPr>
              <a:t> yang </a:t>
            </a:r>
            <a:r>
              <a:rPr lang="en-US" sz="2400" dirty="0" err="1" smtClean="0">
                <a:latin typeface="+mj-lt"/>
              </a:rPr>
              <a:t>melakukan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pengawasan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umum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pengawasan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teknis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berdasarkan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permintaan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bantuan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telaahan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hasil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pembinaan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pengawasan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penyelenggaraan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daerah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kabupaten</a:t>
            </a:r>
            <a:r>
              <a:rPr lang="en-US" sz="2400" dirty="0" smtClean="0">
                <a:latin typeface="+mj-lt"/>
              </a:rPr>
              <a:t>/</a:t>
            </a:r>
            <a:r>
              <a:rPr lang="en-US" sz="2400" dirty="0" err="1" smtClean="0">
                <a:latin typeface="+mj-lt"/>
              </a:rPr>
              <a:t>kota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seseuai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dengan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kewenangannya</a:t>
            </a:r>
            <a:r>
              <a:rPr lang="en-US" sz="2400" dirty="0" smtClean="0">
                <a:latin typeface="+mj-lt"/>
              </a:rPr>
              <a:t>. 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366532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820</Words>
  <Application>Microsoft Office PowerPoint</Application>
  <PresentationFormat>On-screen Show (4:3)</PresentationFormat>
  <Paragraphs>82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  Pengawasan Pemerintahan Daerah  </vt:lpstr>
      <vt:lpstr>PowerPoint Presentation</vt:lpstr>
      <vt:lpstr>Pelaksana Pengawasan</vt:lpstr>
      <vt:lpstr>Jenis Pengawasan</vt:lpstr>
      <vt:lpstr>PowerPoint Presentation</vt:lpstr>
      <vt:lpstr>lanjutan</vt:lpstr>
      <vt:lpstr>Indikator Pengawasan Teknis</vt:lpstr>
      <vt:lpstr>PowerPoint Presentation</vt:lpstr>
      <vt:lpstr>Pengawasan Penyelenggaraan Pemerintahan Daerah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 PC</dc:creator>
  <cp:lastModifiedBy>My PC</cp:lastModifiedBy>
  <cp:revision>7</cp:revision>
  <dcterms:created xsi:type="dcterms:W3CDTF">2021-12-13T06:39:19Z</dcterms:created>
  <dcterms:modified xsi:type="dcterms:W3CDTF">2021-12-14T06:00:43Z</dcterms:modified>
</cp:coreProperties>
</file>