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8" r:id="rId3"/>
    <p:sldId id="261" r:id="rId4"/>
    <p:sldId id="262" r:id="rId5"/>
    <p:sldId id="263" r:id="rId6"/>
    <p:sldId id="264" r:id="rId7"/>
    <p:sldId id="265" r:id="rId8"/>
    <p:sldId id="257" r:id="rId9"/>
    <p:sldId id="258" r:id="rId10"/>
    <p:sldId id="267" r:id="rId11"/>
    <p:sldId id="259" r:id="rId12"/>
    <p:sldId id="260"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210" y="12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8266C778-E98A-415C-AA3A-9E7E0575F0B8}"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86185D41-2DB0-4E8E-937D-3A8E4F005A21}"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A3D3A58E-1650-4BBA-BC9F-25A2394C2077}"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3DC589CA-883D-4864-A5D7-DEABD99514AC}" type="slidenum">
              <a:rPr lang="en-US" smtClean="0"/>
              <a:pPr>
                <a:defRPr/>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DA6AC542-440E-47CC-929B-F889369176CA}"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07728F66-D305-4C87-B5A8-CDDD848A36D6}" type="slidenum">
              <a:rPr lang="en-US" smtClean="0"/>
              <a:pPr>
                <a:defRPr/>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104D416F-4731-4BBC-A590-EB506DB24901}"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C655D1F2-2DB5-482A-A26B-5E74B4A399A5}" type="slidenum">
              <a:rPr lang="en-US" smtClean="0"/>
              <a:pPr>
                <a:defRPr/>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B78491CE-DB2C-46B9-A950-C015E851F042}"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59ABAE00-A1E4-4812-A79A-4BA0F9D8000F}"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0AE64C25-6312-45BF-B2F9-035FB1EF8D1A}"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274BD7F0-E570-466F-84A8-65DDFD92099B}"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fikom-jurnalistik.blogspot.com/2011/03/proses-pembentukan-opini-publik-proses.html" TargetMode="External"/><Relationship Id="rId2" Type="http://schemas.openxmlformats.org/officeDocument/2006/relationships/hyperlink" Target="http://fikom-jurnalistik.blogspot.com/2011/03/opini-publik.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fikom-jurnalistik.blogspot.com/2011/03/opini-publik.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fikom-jurnalistik.blogspot.com/2011/03/opini-publik.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fikom-jurnalistik.blogspot.com/2011/03/opini-publik.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fikom-jurnalistik.blogspot.com/2011/03/opini-publik.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fikom-jurnalistik.blogspot.com/search/label/Opini%20Publi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fikom-jurnalistik.blogspot.com/2011/03/opini-publik.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fikom-jurnalistik.blogspot.com/2011/03/opini-publik.html" TargetMode="External"/><Relationship Id="rId2" Type="http://schemas.openxmlformats.org/officeDocument/2006/relationships/hyperlink" Target="http://fikom-jurnalistik.blogspot.com/search/label/Opini%20Publi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blogger.com/goog_797926072" TargetMode="External"/><Relationship Id="rId2" Type="http://schemas.openxmlformats.org/officeDocument/2006/relationships/hyperlink" Target="http://fikom-jurnalistik.blogspot.com/2011/03/karakteristik-opini-publik.html" TargetMode="External"/><Relationship Id="rId1" Type="http://schemas.openxmlformats.org/officeDocument/2006/relationships/slideLayout" Target="../slideLayouts/slideLayout2.xml"/><Relationship Id="rId4" Type="http://schemas.openxmlformats.org/officeDocument/2006/relationships/hyperlink" Target="http://www.pearson.ch/HigherEducation/Marketing/PublicRelations/1471/9780138145668/Cutlip-and-Centers-Effective.aspx"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fikom-jurnalistik.blogspot.com/2011/03/faktor-yang-mempengaruhi-opini-publik.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609600" y="1524000"/>
            <a:ext cx="8001000" cy="4953000"/>
          </a:xfrm>
        </p:spPr>
        <p:txBody>
          <a:bodyPr/>
          <a:lstStyle/>
          <a:p>
            <a:pPr eaLnBrk="1" hangingPunct="1">
              <a:lnSpc>
                <a:spcPct val="90000"/>
              </a:lnSpc>
            </a:pPr>
            <a:r>
              <a:rPr lang="en-US" sz="2400" dirty="0" smtClean="0"/>
              <a:t/>
            </a:r>
            <a:br>
              <a:rPr lang="en-US" sz="2400" dirty="0" smtClean="0"/>
            </a:br>
            <a:r>
              <a:rPr lang="id-ID" b="1" dirty="0" smtClean="0"/>
              <a:t>KOMUNIKASI POLITIK</a:t>
            </a:r>
            <a:r>
              <a:rPr lang="en-US" b="1" dirty="0" smtClean="0"/>
              <a:t/>
            </a:r>
            <a:br>
              <a:rPr lang="en-US" b="1" dirty="0" smtClean="0"/>
            </a:br>
            <a:endParaRPr lang="id-ID" b="1" dirty="0" smtClean="0"/>
          </a:p>
          <a:p>
            <a:pPr eaLnBrk="1" hangingPunct="1">
              <a:lnSpc>
                <a:spcPct val="90000"/>
              </a:lnSpc>
            </a:pPr>
            <a:endParaRPr lang="id-ID" b="1" i="1" dirty="0" smtClean="0"/>
          </a:p>
          <a:p>
            <a:pPr eaLnBrk="1" hangingPunct="1">
              <a:lnSpc>
                <a:spcPct val="90000"/>
              </a:lnSpc>
            </a:pPr>
            <a:r>
              <a:rPr lang="id-ID" b="1" i="1" dirty="0" smtClean="0"/>
              <a:t>OPINI PUBLIK</a:t>
            </a:r>
            <a:endParaRPr lang="en-US" b="1" i="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685800" y="533400"/>
            <a:ext cx="7696200" cy="6019800"/>
          </a:xfrm>
        </p:spPr>
        <p:txBody>
          <a:bodyPr/>
          <a:lstStyle/>
          <a:p>
            <a:pPr eaLnBrk="1" hangingPunct="1">
              <a:lnSpc>
                <a:spcPct val="80000"/>
              </a:lnSpc>
            </a:pPr>
            <a:r>
              <a:rPr lang="en-US" sz="2000" b="1" smtClean="0"/>
              <a:t>Ideologi </a:t>
            </a:r>
            <a:r>
              <a:rPr lang="en-US" sz="2000" smtClean="0"/>
              <a:t/>
            </a:r>
            <a:br>
              <a:rPr lang="en-US" sz="2000" smtClean="0"/>
            </a:br>
            <a:r>
              <a:rPr lang="en-US" sz="2000" smtClean="0"/>
              <a:t>Ideologi adalah hasil kristalisasi nilai yang ada dalam masyarakat. Ia juga merupakan pemikiran khas suatu kelompok. Karena titik tolaknya adalah kepentingan ego, maka ideologi cenderung mengarah pada egoisme atau kelompokisme. </a:t>
            </a:r>
          </a:p>
          <a:p>
            <a:pPr eaLnBrk="1" hangingPunct="1">
              <a:lnSpc>
                <a:spcPct val="80000"/>
              </a:lnSpc>
            </a:pPr>
            <a:r>
              <a:rPr lang="en-US" sz="2000" smtClean="0"/>
              <a:t/>
            </a:r>
            <a:br>
              <a:rPr lang="en-US" sz="2000" smtClean="0"/>
            </a:br>
            <a:r>
              <a:rPr lang="en-US" sz="2000" b="1" smtClean="0"/>
              <a:t>Organisasi </a:t>
            </a:r>
            <a:r>
              <a:rPr lang="en-US" sz="2000" smtClean="0"/>
              <a:t/>
            </a:r>
            <a:br>
              <a:rPr lang="en-US" sz="2000" smtClean="0"/>
            </a:br>
            <a:r>
              <a:rPr lang="en-US" sz="2000" smtClean="0"/>
              <a:t>Dalam organisasi orang berinteraksi dengan orang lain dengan berbagai ragam kepentingan. Dalam organisasi orang dapat menyalurkan pendapat dan keinginannya. Karena dalam kelompok ini orang cenderung bersedia menyamakan pendapatnya, maka pendapat umum mudah terbentuk. </a:t>
            </a:r>
          </a:p>
          <a:p>
            <a:pPr eaLnBrk="1" hangingPunct="1">
              <a:lnSpc>
                <a:spcPct val="80000"/>
              </a:lnSpc>
            </a:pPr>
            <a:r>
              <a:rPr lang="en-US" sz="2000" smtClean="0"/>
              <a:t/>
            </a:r>
            <a:br>
              <a:rPr lang="en-US" sz="2000" smtClean="0"/>
            </a:br>
            <a:r>
              <a:rPr lang="en-US" sz="2000" b="1" smtClean="0"/>
              <a:t>Media Massa </a:t>
            </a:r>
            <a:r>
              <a:rPr lang="en-US" sz="2000" smtClean="0"/>
              <a:t/>
            </a:r>
            <a:br>
              <a:rPr lang="en-US" sz="2000" smtClean="0"/>
            </a:br>
            <a:r>
              <a:rPr lang="en-US" sz="2000" smtClean="0"/>
              <a:t>Persepsi masyarakat dapat dibentuk oleh media massa. Media massa dapat membentuk pendapat umum dengan cara pemberitaan yang sensasional dan berkesinambungan</a:t>
            </a:r>
            <a:r>
              <a:rPr lang="en-US" sz="1400" smtClean="0"/>
              <a:t>.</a:t>
            </a:r>
            <a:endParaRPr lang="id-ID" sz="1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457200" y="1295400"/>
            <a:ext cx="8229600" cy="5029200"/>
          </a:xfrm>
        </p:spPr>
        <p:txBody>
          <a:bodyPr>
            <a:normAutofit lnSpcReduction="10000"/>
          </a:bodyPr>
          <a:lstStyle/>
          <a:p>
            <a:pPr eaLnBrk="1" hangingPunct="1">
              <a:lnSpc>
                <a:spcPct val="80000"/>
              </a:lnSpc>
              <a:buFontTx/>
              <a:buNone/>
            </a:pPr>
            <a:r>
              <a:rPr lang="en-US" sz="2400" smtClean="0"/>
              <a:t/>
            </a:r>
            <a:br>
              <a:rPr lang="en-US" sz="2400" smtClean="0"/>
            </a:br>
            <a:r>
              <a:rPr lang="en-US" sz="2400" smtClean="0"/>
              <a:t>Proses terbentuknya </a:t>
            </a:r>
            <a:r>
              <a:rPr lang="en-US" sz="2400" b="1" i="1" smtClean="0">
                <a:hlinkClick r:id="rId2"/>
              </a:rPr>
              <a:t>opini publik</a:t>
            </a:r>
            <a:r>
              <a:rPr lang="en-US" sz="2400" smtClean="0"/>
              <a:t> melalui beberapa tahapan yang menurut Cutlip dan Center ada empat tahap, yaitu :</a:t>
            </a:r>
            <a:br>
              <a:rPr lang="en-US" sz="2400" smtClean="0"/>
            </a:br>
            <a:r>
              <a:rPr lang="en-US" sz="2400" smtClean="0"/>
              <a:t/>
            </a:r>
            <a:br>
              <a:rPr lang="en-US" sz="2400" smtClean="0"/>
            </a:br>
            <a:r>
              <a:rPr lang="en-US" sz="2400" smtClean="0"/>
              <a:t>1. Ada masalah yang perlu dipecahkan sehingga orang mencari alternatif pemecahan.</a:t>
            </a:r>
            <a:br>
              <a:rPr lang="en-US" sz="2400" smtClean="0"/>
            </a:br>
            <a:r>
              <a:rPr lang="en-US" sz="2400" smtClean="0"/>
              <a:t/>
            </a:r>
            <a:br>
              <a:rPr lang="en-US" sz="2400" smtClean="0"/>
            </a:br>
            <a:r>
              <a:rPr lang="en-US" sz="2400" smtClean="0"/>
              <a:t>2. Munculnya beberapa alternatif memungkinkan terjadinya diskusi untuk memilih alternative.</a:t>
            </a:r>
            <a:br>
              <a:rPr lang="en-US" sz="2400" smtClean="0"/>
            </a:br>
            <a:r>
              <a:rPr lang="en-US" sz="2400" smtClean="0"/>
              <a:t/>
            </a:r>
            <a:br>
              <a:rPr lang="en-US" sz="2400" smtClean="0"/>
            </a:br>
            <a:r>
              <a:rPr lang="en-US" sz="2400" smtClean="0"/>
              <a:t>3. Dalam diskusi diambil keputusan yang melahirkan kesadaran kelompok.</a:t>
            </a:r>
            <a:br>
              <a:rPr lang="en-US" sz="2400" smtClean="0"/>
            </a:br>
            <a:r>
              <a:rPr lang="en-US" sz="2400" smtClean="0"/>
              <a:t/>
            </a:r>
            <a:br>
              <a:rPr lang="en-US" sz="2400" smtClean="0"/>
            </a:br>
            <a:r>
              <a:rPr lang="en-US" sz="2400" smtClean="0"/>
              <a:t>4. Untuk melaksanakan keputusan, disusunlah program yang memerlukan dukungan yang lebih luas.</a:t>
            </a:r>
          </a:p>
        </p:txBody>
      </p:sp>
      <p:sp>
        <p:nvSpPr>
          <p:cNvPr id="11266" name="Rectangle 2"/>
          <p:cNvSpPr>
            <a:spLocks noGrp="1" noChangeArrowheads="1"/>
          </p:cNvSpPr>
          <p:nvPr>
            <p:ph type="title"/>
          </p:nvPr>
        </p:nvSpPr>
        <p:spPr/>
        <p:txBody>
          <a:bodyPr/>
          <a:lstStyle/>
          <a:p>
            <a:pPr eaLnBrk="1" hangingPunct="1"/>
            <a:r>
              <a:rPr lang="en-US" sz="2800" b="1" smtClean="0">
                <a:hlinkClick r:id="rId3"/>
              </a:rPr>
              <a:t>Proses Pembentukan Opini Publik </a:t>
            </a:r>
            <a:r>
              <a:rPr lang="en-US" sz="2800" smtClean="0"/>
              <a:t/>
            </a:r>
            <a:br>
              <a:rPr lang="en-US" sz="2800" smtClean="0"/>
            </a:br>
            <a:endParaRPr lang="en-US" sz="28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1524000"/>
            <a:ext cx="8229600" cy="4876800"/>
          </a:xfrm>
        </p:spPr>
        <p:txBody>
          <a:bodyPr/>
          <a:lstStyle/>
          <a:p>
            <a:pPr eaLnBrk="1" hangingPunct="1">
              <a:lnSpc>
                <a:spcPct val="80000"/>
              </a:lnSpc>
              <a:buFontTx/>
              <a:buNone/>
            </a:pPr>
            <a:r>
              <a:rPr lang="en-US" sz="2000" smtClean="0"/>
              <a:t/>
            </a:r>
            <a:br>
              <a:rPr lang="en-US" sz="2000" smtClean="0"/>
            </a:br>
            <a:r>
              <a:rPr lang="en-US" sz="2000" smtClean="0"/>
              <a:t>1. dibuat berdasarkan fakta, bukan kata-kata</a:t>
            </a:r>
            <a:br>
              <a:rPr lang="en-US" sz="2000" smtClean="0"/>
            </a:br>
            <a:r>
              <a:rPr lang="en-US" sz="2000" smtClean="0"/>
              <a:t/>
            </a:r>
            <a:br>
              <a:rPr lang="en-US" sz="2000" smtClean="0"/>
            </a:br>
            <a:r>
              <a:rPr lang="en-US" sz="2000" smtClean="0"/>
              <a:t>2. dapat merupakan reaksi terhadap masalah tertentu, dan reaksi itu diungkapkan</a:t>
            </a:r>
            <a:br>
              <a:rPr lang="en-US" sz="2000" smtClean="0"/>
            </a:br>
            <a:r>
              <a:rPr lang="en-US" sz="2000" smtClean="0"/>
              <a:t/>
            </a:r>
            <a:br>
              <a:rPr lang="en-US" sz="2000" smtClean="0"/>
            </a:br>
            <a:r>
              <a:rPr lang="en-US" sz="2000" smtClean="0"/>
              <a:t>3. masalah tersebut disepakati untuk dipecahkan</a:t>
            </a:r>
            <a:br>
              <a:rPr lang="en-US" sz="2000" smtClean="0"/>
            </a:br>
            <a:r>
              <a:rPr lang="en-US" sz="2000" smtClean="0"/>
              <a:t/>
            </a:r>
            <a:br>
              <a:rPr lang="en-US" sz="2000" smtClean="0"/>
            </a:br>
            <a:r>
              <a:rPr lang="en-US" sz="2000" smtClean="0"/>
              <a:t>4. dapat dikombinasikan dengan kepentingan pribadi</a:t>
            </a:r>
            <a:br>
              <a:rPr lang="en-US" sz="2000" smtClean="0"/>
            </a:br>
            <a:r>
              <a:rPr lang="en-US" sz="2000" smtClean="0"/>
              <a:t/>
            </a:r>
            <a:br>
              <a:rPr lang="en-US" sz="2000" smtClean="0"/>
            </a:br>
            <a:r>
              <a:rPr lang="en-US" sz="2000" smtClean="0"/>
              <a:t>5. yang menjadi opini publik hanya pendapat dari mayoritas anggota masyarakat</a:t>
            </a:r>
            <a:br>
              <a:rPr lang="en-US" sz="2000" smtClean="0"/>
            </a:br>
            <a:r>
              <a:rPr lang="en-US" sz="2000" smtClean="0"/>
              <a:t/>
            </a:r>
            <a:br>
              <a:rPr lang="en-US" sz="2000" smtClean="0"/>
            </a:br>
            <a:r>
              <a:rPr lang="en-US" sz="2000" smtClean="0"/>
              <a:t>6. opini publik membuka kemungkinan adanya tanggapan</a:t>
            </a:r>
            <a:br>
              <a:rPr lang="en-US" sz="2000" smtClean="0"/>
            </a:br>
            <a:r>
              <a:rPr lang="en-US" sz="2000" smtClean="0"/>
              <a:t/>
            </a:r>
            <a:br>
              <a:rPr lang="en-US" sz="2000" smtClean="0"/>
            </a:br>
            <a:r>
              <a:rPr lang="en-US" sz="2000" smtClean="0"/>
              <a:t>7. partisipasi anggota masyarakat sebatas kepentingan mereka, terutama yang terancam.</a:t>
            </a:r>
            <a:br>
              <a:rPr lang="en-US" sz="2000" smtClean="0"/>
            </a:br>
            <a:r>
              <a:rPr lang="en-US" sz="2000" smtClean="0"/>
              <a:t/>
            </a:r>
            <a:br>
              <a:rPr lang="en-US" sz="2000" smtClean="0"/>
            </a:br>
            <a:r>
              <a:rPr lang="en-US" sz="2000" smtClean="0"/>
              <a:t>8. memungkinkan adanya kontra-opini. </a:t>
            </a:r>
          </a:p>
        </p:txBody>
      </p:sp>
      <p:sp>
        <p:nvSpPr>
          <p:cNvPr id="12290" name="Rectangle 2"/>
          <p:cNvSpPr>
            <a:spLocks noGrp="1" noChangeArrowheads="1"/>
          </p:cNvSpPr>
          <p:nvPr>
            <p:ph type="title"/>
          </p:nvPr>
        </p:nvSpPr>
        <p:spPr/>
        <p:txBody>
          <a:bodyPr>
            <a:normAutofit fontScale="90000"/>
          </a:bodyPr>
          <a:lstStyle/>
          <a:p>
            <a:pPr eaLnBrk="1" hangingPunct="1"/>
            <a:r>
              <a:rPr lang="en-US" sz="3200" b="1" i="1" smtClean="0">
                <a:hlinkClick r:id="rId2"/>
              </a:rPr>
              <a:t>Opini publik memiliki karakteristik sebagai berikut</a:t>
            </a:r>
            <a:r>
              <a:rPr lang="en-US" sz="4000" b="1" i="1" smtClean="0">
                <a:hlinkClick r:id="rId2"/>
              </a:rPr>
              <a:t> : </a:t>
            </a:r>
            <a:endParaRPr lang="en-US" sz="4000" b="1" i="1"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4602163"/>
          </a:xfrm>
        </p:spPr>
        <p:txBody>
          <a:bodyPr/>
          <a:lstStyle/>
          <a:p>
            <a:pPr algn="just"/>
            <a:r>
              <a:rPr lang="id-ID" sz="2400" dirty="0" smtClean="0"/>
              <a:t>Opini </a:t>
            </a:r>
            <a:r>
              <a:rPr lang="en-US" sz="2400" dirty="0" err="1" smtClean="0"/>
              <a:t>adalah</a:t>
            </a:r>
            <a:r>
              <a:rPr lang="en-US" sz="2400" dirty="0" smtClean="0"/>
              <a:t> </a:t>
            </a:r>
            <a:r>
              <a:rPr lang="en-US" sz="2400" dirty="0" err="1" smtClean="0"/>
              <a:t>suatu</a:t>
            </a:r>
            <a:r>
              <a:rPr lang="en-US" sz="2400" dirty="0" smtClean="0"/>
              <a:t> </a:t>
            </a:r>
            <a:r>
              <a:rPr lang="en-US" sz="2400" dirty="0" err="1" smtClean="0"/>
              <a:t>ekspresi</a:t>
            </a:r>
            <a:r>
              <a:rPr lang="en-US" sz="2400" dirty="0" smtClean="0"/>
              <a:t> </a:t>
            </a:r>
            <a:r>
              <a:rPr lang="en-US" sz="2400" dirty="0" err="1" smtClean="0"/>
              <a:t>tentang</a:t>
            </a:r>
            <a:r>
              <a:rPr lang="en-US" sz="2400" dirty="0" smtClean="0"/>
              <a:t> </a:t>
            </a:r>
            <a:r>
              <a:rPr lang="en-US" sz="2400" dirty="0" err="1" smtClean="0"/>
              <a:t>sikap</a:t>
            </a:r>
            <a:r>
              <a:rPr lang="en-US" sz="2400" dirty="0" smtClean="0"/>
              <a:t> </a:t>
            </a:r>
            <a:r>
              <a:rPr lang="en-US" sz="2400" dirty="0" err="1" smtClean="0"/>
              <a:t>mengenai</a:t>
            </a:r>
            <a:r>
              <a:rPr lang="en-US" sz="2400" dirty="0" smtClean="0"/>
              <a:t> </a:t>
            </a:r>
            <a:r>
              <a:rPr lang="en-US" sz="2400" dirty="0" err="1" smtClean="0"/>
              <a:t>suatu</a:t>
            </a:r>
            <a:r>
              <a:rPr lang="en-US" sz="2400" dirty="0" smtClean="0"/>
              <a:t> </a:t>
            </a:r>
            <a:r>
              <a:rPr lang="en-US" sz="2400" dirty="0" err="1" smtClean="0"/>
              <a:t>masalah</a:t>
            </a:r>
            <a:r>
              <a:rPr lang="en-US" sz="2400" dirty="0" smtClean="0"/>
              <a:t> </a:t>
            </a:r>
            <a:r>
              <a:rPr lang="en-US" sz="2400" u="sng" dirty="0" smtClean="0"/>
              <a:t>yang</a:t>
            </a:r>
            <a:r>
              <a:rPr lang="en-US" sz="2400" dirty="0" smtClean="0"/>
              <a:t> </a:t>
            </a:r>
            <a:r>
              <a:rPr lang="en-US" sz="2400" dirty="0" err="1" smtClean="0"/>
              <a:t>bersifat</a:t>
            </a:r>
            <a:r>
              <a:rPr lang="en-US" sz="2400" dirty="0" smtClean="0"/>
              <a:t> </a:t>
            </a:r>
            <a:r>
              <a:rPr lang="en-US" sz="2400" dirty="0" err="1" smtClean="0"/>
              <a:t>kontroversial</a:t>
            </a:r>
            <a:r>
              <a:rPr lang="en-US" sz="2400" dirty="0" smtClean="0"/>
              <a:t>. </a:t>
            </a:r>
            <a:r>
              <a:rPr lang="en-US" sz="2400" dirty="0" err="1" smtClean="0"/>
              <a:t>Opini</a:t>
            </a:r>
            <a:r>
              <a:rPr lang="en-US" sz="2400" dirty="0" smtClean="0"/>
              <a:t> </a:t>
            </a:r>
            <a:r>
              <a:rPr lang="en-US" sz="2400" dirty="0" err="1" smtClean="0"/>
              <a:t>timbul</a:t>
            </a:r>
            <a:r>
              <a:rPr lang="en-US" sz="2400" dirty="0" smtClean="0"/>
              <a:t> </a:t>
            </a:r>
            <a:r>
              <a:rPr lang="en-US" sz="2400" dirty="0" err="1" smtClean="0"/>
              <a:t>sebagai</a:t>
            </a:r>
            <a:r>
              <a:rPr lang="en-US" sz="2400" dirty="0" smtClean="0"/>
              <a:t> </a:t>
            </a:r>
            <a:r>
              <a:rPr lang="en-US" sz="2400" dirty="0" err="1" smtClean="0"/>
              <a:t>hasil</a:t>
            </a:r>
            <a:r>
              <a:rPr lang="en-US" sz="2400" dirty="0" smtClean="0"/>
              <a:t> </a:t>
            </a:r>
            <a:r>
              <a:rPr lang="en-US" sz="2400" dirty="0" err="1" smtClean="0"/>
              <a:t>pembicaraan</a:t>
            </a:r>
            <a:r>
              <a:rPr lang="en-US" sz="2400" dirty="0" smtClean="0"/>
              <a:t> </a:t>
            </a:r>
            <a:r>
              <a:rPr lang="en-US" sz="2400" dirty="0" err="1" smtClean="0"/>
              <a:t>tentang</a:t>
            </a:r>
            <a:r>
              <a:rPr lang="en-US" sz="2400" dirty="0" smtClean="0"/>
              <a:t> </a:t>
            </a:r>
            <a:r>
              <a:rPr lang="en-US" sz="2400" dirty="0" err="1" smtClean="0"/>
              <a:t>masalah</a:t>
            </a:r>
            <a:r>
              <a:rPr lang="en-US" sz="2400" dirty="0" smtClean="0"/>
              <a:t> yang </a:t>
            </a:r>
            <a:r>
              <a:rPr lang="en-US" sz="2400" dirty="0" err="1" smtClean="0"/>
              <a:t>kontroversial</a:t>
            </a:r>
            <a:r>
              <a:rPr lang="en-US" sz="2400" dirty="0" smtClean="0"/>
              <a:t>, yang </a:t>
            </a:r>
            <a:r>
              <a:rPr lang="en-US" sz="2400" dirty="0" err="1" smtClean="0"/>
              <a:t>menimbulkan</a:t>
            </a:r>
            <a:r>
              <a:rPr lang="en-US" sz="2400" dirty="0" smtClean="0"/>
              <a:t> </a:t>
            </a:r>
            <a:r>
              <a:rPr lang="en-US" sz="2400" dirty="0" err="1" smtClean="0"/>
              <a:t>pendapat</a:t>
            </a:r>
            <a:r>
              <a:rPr lang="en-US" sz="2400" dirty="0" smtClean="0"/>
              <a:t> yang </a:t>
            </a:r>
            <a:r>
              <a:rPr lang="en-US" sz="2400" dirty="0" err="1" smtClean="0"/>
              <a:t>berbeda-beda</a:t>
            </a:r>
            <a:r>
              <a:rPr lang="en-US" sz="2400" dirty="0" smtClean="0"/>
              <a:t>. Di </a:t>
            </a:r>
            <a:r>
              <a:rPr lang="en-US" sz="2400" dirty="0" err="1" smtClean="0"/>
              <a:t>mana</a:t>
            </a:r>
            <a:r>
              <a:rPr lang="en-US" sz="2400" dirty="0" smtClean="0"/>
              <a:t> </a:t>
            </a:r>
            <a:r>
              <a:rPr lang="en-US" sz="2400" dirty="0" err="1" smtClean="0"/>
              <a:t>opini</a:t>
            </a:r>
            <a:r>
              <a:rPr lang="en-US" sz="2400" dirty="0" smtClean="0"/>
              <a:t> </a:t>
            </a:r>
            <a:r>
              <a:rPr lang="en-US" sz="2400" dirty="0" err="1" smtClean="0"/>
              <a:t>tersebut</a:t>
            </a:r>
            <a:r>
              <a:rPr lang="en-US" sz="2400" dirty="0" smtClean="0"/>
              <a:t> </a:t>
            </a:r>
            <a:r>
              <a:rPr lang="en-US" sz="2400" dirty="0" err="1" smtClean="0"/>
              <a:t>berasal</a:t>
            </a:r>
            <a:r>
              <a:rPr lang="en-US" sz="2400" dirty="0" smtClean="0"/>
              <a:t> </a:t>
            </a:r>
            <a:r>
              <a:rPr lang="en-US" sz="2400" u="sng" dirty="0" err="1" smtClean="0"/>
              <a:t>dari</a:t>
            </a:r>
            <a:r>
              <a:rPr lang="en-US" sz="2400" dirty="0" smtClean="0"/>
              <a:t> </a:t>
            </a:r>
            <a:r>
              <a:rPr lang="en-US" sz="2400" dirty="0" err="1" smtClean="0"/>
              <a:t>opini-opini</a:t>
            </a:r>
            <a:r>
              <a:rPr lang="en-US" sz="2400" dirty="0" smtClean="0"/>
              <a:t> individual yang </a:t>
            </a:r>
            <a:r>
              <a:rPr lang="en-US" sz="2400" dirty="0" err="1" smtClean="0"/>
              <a:t>diungkapkan</a:t>
            </a:r>
            <a:r>
              <a:rPr lang="en-US" sz="2400" dirty="0" smtClean="0"/>
              <a:t> </a:t>
            </a:r>
            <a:r>
              <a:rPr lang="en-US" sz="2400" dirty="0" err="1" smtClean="0"/>
              <a:t>oleh</a:t>
            </a:r>
            <a:r>
              <a:rPr lang="en-US" sz="2400" dirty="0" smtClean="0"/>
              <a:t> </a:t>
            </a:r>
            <a:r>
              <a:rPr lang="en-US" sz="2400" dirty="0" err="1" smtClean="0"/>
              <a:t>para</a:t>
            </a:r>
            <a:r>
              <a:rPr lang="en-US" sz="2400" dirty="0" smtClean="0"/>
              <a:t> </a:t>
            </a:r>
            <a:r>
              <a:rPr lang="en-US" sz="2400" u="sng" dirty="0" err="1" smtClean="0"/>
              <a:t>anggota</a:t>
            </a:r>
            <a:r>
              <a:rPr lang="en-US" sz="2400" dirty="0" smtClean="0"/>
              <a:t> </a:t>
            </a:r>
            <a:r>
              <a:rPr lang="en-US" sz="2400" dirty="0" err="1" smtClean="0"/>
              <a:t>sebuah</a:t>
            </a:r>
            <a:r>
              <a:rPr lang="en-US" sz="2400" dirty="0" smtClean="0"/>
              <a:t> </a:t>
            </a:r>
            <a:r>
              <a:rPr lang="en-US" sz="2400" dirty="0" err="1" smtClean="0"/>
              <a:t>kelompok</a:t>
            </a:r>
            <a:r>
              <a:rPr lang="en-US" sz="2400" dirty="0" smtClean="0"/>
              <a:t> yang </a:t>
            </a:r>
            <a:r>
              <a:rPr lang="en-US" sz="2400" dirty="0" err="1" smtClean="0"/>
              <a:t>pandangannya</a:t>
            </a:r>
            <a:r>
              <a:rPr lang="en-US" sz="2400" dirty="0" smtClean="0"/>
              <a:t> </a:t>
            </a:r>
            <a:r>
              <a:rPr lang="en-US" sz="2400" dirty="0" err="1" smtClean="0"/>
              <a:t>bergantung</a:t>
            </a:r>
            <a:r>
              <a:rPr lang="en-US" sz="2400" dirty="0" smtClean="0"/>
              <a:t> </a:t>
            </a:r>
            <a:r>
              <a:rPr lang="en-US" sz="2400" dirty="0" err="1" smtClean="0"/>
              <a:t>pada</a:t>
            </a:r>
            <a:r>
              <a:rPr lang="en-US" sz="2400" dirty="0" smtClean="0"/>
              <a:t> </a:t>
            </a:r>
            <a:r>
              <a:rPr lang="en-US" sz="2400" dirty="0" err="1" smtClean="0"/>
              <a:t>pengaruh-pengaruh</a:t>
            </a:r>
            <a:r>
              <a:rPr lang="en-US" sz="2400" dirty="0" smtClean="0"/>
              <a:t> yang </a:t>
            </a:r>
            <a:r>
              <a:rPr lang="en-US" sz="2400" dirty="0" err="1" smtClean="0"/>
              <a:t>dilancarkan</a:t>
            </a:r>
            <a:r>
              <a:rPr lang="en-US" sz="2400" dirty="0" smtClean="0"/>
              <a:t> </a:t>
            </a:r>
            <a:r>
              <a:rPr lang="en-US" sz="2400" dirty="0" err="1" smtClean="0"/>
              <a:t>kelompok</a:t>
            </a:r>
            <a:r>
              <a:rPr lang="en-US" sz="2400" dirty="0" smtClean="0"/>
              <a:t> </a:t>
            </a:r>
            <a:r>
              <a:rPr lang="en-US" sz="2400" dirty="0" err="1" smtClean="0"/>
              <a:t>itu</a:t>
            </a:r>
            <a:r>
              <a:rPr lang="en-US" sz="2400" dirty="0" smtClean="0"/>
              <a:t>.</a:t>
            </a:r>
            <a:endParaRPr lang="id-ID" sz="2400" dirty="0" smtClean="0"/>
          </a:p>
          <a:p>
            <a:pPr algn="just"/>
            <a:r>
              <a:rPr lang="en-US" sz="2400" dirty="0" smtClean="0"/>
              <a:t/>
            </a:r>
            <a:br>
              <a:rPr lang="en-US" sz="2400" dirty="0" smtClean="0"/>
            </a:br>
            <a:endParaRPr lang="id-ID" sz="2400" dirty="0"/>
          </a:p>
        </p:txBody>
      </p:sp>
      <p:sp>
        <p:nvSpPr>
          <p:cNvPr id="2" name="Title 1"/>
          <p:cNvSpPr>
            <a:spLocks noGrp="1"/>
          </p:cNvSpPr>
          <p:nvPr>
            <p:ph type="title"/>
          </p:nvPr>
        </p:nvSpPr>
        <p:spPr>
          <a:xfrm>
            <a:off x="457200" y="304800"/>
            <a:ext cx="8229600" cy="1112838"/>
          </a:xfrm>
        </p:spPr>
        <p:txBody>
          <a:bodyPr>
            <a:normAutofit fontScale="90000"/>
          </a:bodyPr>
          <a:lstStyle/>
          <a:p>
            <a:r>
              <a:rPr lang="en-US" b="1" dirty="0" err="1" smtClean="0">
                <a:hlinkClick r:id="rId2"/>
              </a:rPr>
              <a:t>Pengertian</a:t>
            </a:r>
            <a:r>
              <a:rPr lang="en-US" b="1" dirty="0" smtClean="0">
                <a:hlinkClick r:id="rId2"/>
              </a:rPr>
              <a:t> </a:t>
            </a:r>
            <a:r>
              <a:rPr lang="en-US" b="1" dirty="0" err="1" smtClean="0">
                <a:hlinkClick r:id="rId2"/>
              </a:rPr>
              <a:t>Opini</a:t>
            </a:r>
            <a:r>
              <a:rPr lang="en-US" b="1" dirty="0" smtClean="0">
                <a:hlinkClick r:id="rId2"/>
              </a:rPr>
              <a:t> </a:t>
            </a:r>
            <a:r>
              <a:rPr lang="en-US" b="1" dirty="0" err="1" smtClean="0">
                <a:hlinkClick r:id="rId2"/>
              </a:rPr>
              <a:t>Publik</a:t>
            </a:r>
            <a:r>
              <a:rPr lang="en-US" b="1" dirty="0" smtClean="0">
                <a:hlinkClick r:id="rId2"/>
              </a:rPr>
              <a:t> </a:t>
            </a:r>
            <a:r>
              <a:rPr lang="en-US" dirty="0" smtClean="0"/>
              <a:t/>
            </a:r>
            <a:br>
              <a:rPr lang="en-US" dirty="0" smtClean="0"/>
            </a:b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p:txBody>
          <a:bodyPr>
            <a:normAutofit lnSpcReduction="10000"/>
          </a:bodyPr>
          <a:lstStyle/>
          <a:p>
            <a:pPr eaLnBrk="1" hangingPunct="1">
              <a:lnSpc>
                <a:spcPct val="80000"/>
              </a:lnSpc>
            </a:pPr>
            <a:r>
              <a:rPr lang="en-US" sz="2800" smtClean="0"/>
              <a:t>Opini-opini individual tersebut kemudian dikenal </a:t>
            </a:r>
            <a:r>
              <a:rPr lang="en-US" sz="2800" u="sng" smtClean="0"/>
              <a:t>dengan</a:t>
            </a:r>
            <a:r>
              <a:rPr lang="en-US" sz="2800" smtClean="0"/>
              <a:t> istilah </a:t>
            </a:r>
            <a:r>
              <a:rPr lang="en-US" sz="2800" smtClean="0">
                <a:hlinkClick r:id="rId2"/>
              </a:rPr>
              <a:t>opini publik</a:t>
            </a:r>
            <a:r>
              <a:rPr lang="en-US" sz="2800" smtClean="0"/>
              <a:t>. Karena </a:t>
            </a:r>
            <a:r>
              <a:rPr lang="en-US" sz="2800" b="1" i="1" smtClean="0">
                <a:hlinkClick r:id="rId2"/>
              </a:rPr>
              <a:t>Opini Publik</a:t>
            </a:r>
            <a:r>
              <a:rPr lang="en-US" sz="2800" smtClean="0"/>
              <a:t> terbentuk dari integrasi </a:t>
            </a:r>
            <a:r>
              <a:rPr lang="en-US" sz="2800" smtClean="0">
                <a:hlinkClick r:id="rId2"/>
              </a:rPr>
              <a:t>“personal opinion”</a:t>
            </a:r>
            <a:r>
              <a:rPr lang="en-US" sz="2800" smtClean="0"/>
              <a:t> banyak </a:t>
            </a:r>
            <a:r>
              <a:rPr lang="en-US" sz="2800" u="sng" smtClean="0"/>
              <a:t>orang</a:t>
            </a:r>
            <a:r>
              <a:rPr lang="en-US" sz="2800" smtClean="0"/>
              <a:t>, maka Opini Publik cenderung telah bermukim pada suatu masyarakat yang melembaga, yang telah lengkap dengan mekanisme kepemimpinan maupun pengawasan komunikasi. Dengan </a:t>
            </a:r>
            <a:r>
              <a:rPr lang="en-US" sz="2800" u="sng" smtClean="0"/>
              <a:t>kata</a:t>
            </a:r>
            <a:r>
              <a:rPr lang="en-US" sz="2800" smtClean="0"/>
              <a:t> lain Opini dan </a:t>
            </a:r>
            <a:r>
              <a:rPr lang="en-US" sz="2800" i="1" smtClean="0">
                <a:hlinkClick r:id="rId2"/>
              </a:rPr>
              <a:t>Opini Publik dilihat oleh Bogardus</a:t>
            </a:r>
            <a:r>
              <a:rPr lang="en-US" sz="2800" smtClean="0"/>
              <a:t> secara lembaga sentries dan liberal.</a:t>
            </a:r>
            <a:br>
              <a:rPr lang="en-US" sz="2800" smtClean="0"/>
            </a:br>
            <a:r>
              <a:rPr lang="en-US" sz="2800" smtClean="0"/>
              <a:t/>
            </a:r>
            <a:br>
              <a:rPr lang="en-US" sz="2800" smtClean="0"/>
            </a:br>
            <a:endParaRPr lang="en-US" sz="2800" smtClean="0"/>
          </a:p>
        </p:txBody>
      </p:sp>
      <p:sp>
        <p:nvSpPr>
          <p:cNvPr id="3074" name="Rectangle 2"/>
          <p:cNvSpPr>
            <a:spLocks noGrp="1" noChangeArrowheads="1"/>
          </p:cNvSpPr>
          <p:nvPr>
            <p:ph type="title"/>
          </p:nvPr>
        </p:nvSpPr>
        <p:spPr/>
        <p:txBody>
          <a:bodyPr/>
          <a:lstStyle/>
          <a:p>
            <a:pPr eaLnBrk="1" hangingPunct="1"/>
            <a:r>
              <a:rPr lang="en-US" smtClean="0"/>
              <a:t>Opini Publik</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p:txBody>
          <a:bodyPr/>
          <a:lstStyle/>
          <a:p>
            <a:pPr eaLnBrk="1" hangingPunct="1">
              <a:lnSpc>
                <a:spcPct val="90000"/>
              </a:lnSpc>
            </a:pPr>
            <a:r>
              <a:rPr lang="en-US" sz="2400" b="1" i="1" smtClean="0">
                <a:hlinkClick r:id="rId2"/>
              </a:rPr>
              <a:t>Leonard W. Doob </a:t>
            </a:r>
            <a:r>
              <a:rPr lang="en-US" sz="2400" smtClean="0"/>
              <a:t>yang sering dikutip oleh para ahli, mengemukakan : “Publik opinion refers to people’s attitudes on an issue when they are members of the same sosial group”. Doob di sini memberi tekanan kepada sikap (“attitude”) sebagai sesuatu yang bernilai psikologis terhadap sesuatu isyu, manakala mereka (dalam arti “people”) menjadi anggota dari kelompok sosial yang sama. Lalu Doob mempertanyakan, kelompok </a:t>
            </a:r>
            <a:r>
              <a:rPr lang="en-US" sz="2400" u="sng" smtClean="0"/>
              <a:t>mana</a:t>
            </a:r>
            <a:r>
              <a:rPr lang="en-US" sz="2400" smtClean="0"/>
              <a:t> yang terlibat, isyu yang mana yang terlibat dan mengapa masyarakat memberi respon terhadap isu tersebut.</a:t>
            </a:r>
            <a:br>
              <a:rPr lang="en-US" sz="2400" smtClean="0"/>
            </a:br>
            <a:r>
              <a:rPr lang="en-US" sz="2400" smtClean="0"/>
              <a:t/>
            </a:r>
            <a:br>
              <a:rPr lang="en-US" sz="2400" smtClean="0"/>
            </a:br>
            <a:endParaRPr lang="en-US" sz="2400" b="1" i="1" smtClean="0"/>
          </a:p>
          <a:p>
            <a:pPr eaLnBrk="1" hangingPunct="1">
              <a:lnSpc>
                <a:spcPct val="90000"/>
              </a:lnSpc>
            </a:pPr>
            <a:endParaRPr lang="en-US" sz="2400" smtClean="0"/>
          </a:p>
        </p:txBody>
      </p:sp>
      <p:sp>
        <p:nvSpPr>
          <p:cNvPr id="4098" name="Rectangle 2"/>
          <p:cNvSpPr>
            <a:spLocks noGrp="1" noChangeArrowheads="1"/>
          </p:cNvSpPr>
          <p:nvPr>
            <p:ph type="title"/>
          </p:nvPr>
        </p:nvSpPr>
        <p:spPr/>
        <p:txBody>
          <a:bodyPr/>
          <a:lstStyle/>
          <a:p>
            <a:pPr eaLnBrk="1" hangingPunct="1"/>
            <a:r>
              <a:rPr lang="en-US" b="1" i="1" smtClean="0">
                <a:hlinkClick r:id="rId2"/>
              </a:rPr>
              <a:t>Leonard W. Doob</a:t>
            </a:r>
            <a:endParaRPr lang="en-US" b="1" i="1"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p:txBody>
          <a:bodyPr>
            <a:normAutofit lnSpcReduction="10000"/>
          </a:bodyPr>
          <a:lstStyle/>
          <a:p>
            <a:pPr eaLnBrk="1" hangingPunct="1">
              <a:lnSpc>
                <a:spcPct val="90000"/>
              </a:lnSpc>
            </a:pPr>
            <a:r>
              <a:rPr lang="en-US" sz="2400" smtClean="0"/>
              <a:t>Seperti </a:t>
            </a:r>
            <a:r>
              <a:rPr lang="en-US" sz="2400" smtClean="0">
                <a:hlinkClick r:id="rId2"/>
              </a:rPr>
              <a:t>ilmu sosial </a:t>
            </a:r>
            <a:r>
              <a:rPr lang="en-US" sz="2400" smtClean="0"/>
              <a:t>lainnya, definisi </a:t>
            </a:r>
            <a:r>
              <a:rPr lang="en-US" sz="2400" i="1" smtClean="0">
                <a:hlinkClick r:id="rId2"/>
              </a:rPr>
              <a:t>opini publik (pendapat umum)</a:t>
            </a:r>
            <a:r>
              <a:rPr lang="en-US" sz="2400" smtClean="0"/>
              <a:t> sulit untuk dirumuskan secara lengkap dan utuh. Ada berbagai definisi yang muncul, tergantung dari sisi mana kita melihatnya. Ditinjau dari Ilmu Sosiologi, opini publik diartikan sebagai kekuatan yang ada dalam masyarakat</a:t>
            </a:r>
            <a:r>
              <a:rPr lang="en-US" sz="2400" b="1" i="1" smtClean="0">
                <a:hlinkClick r:id="rId2"/>
              </a:rPr>
              <a:t> (William G. Summer)</a:t>
            </a:r>
            <a:r>
              <a:rPr lang="en-US" sz="2400" smtClean="0"/>
              <a:t>. Di sini kekuatan bukan berasal dari pendapat perorangan, melainkan norma atau mitos yang ada dalam masyarakat. Definisi ini menjelaskan bahwa jika suatu pendapat dianut oleh banyak orang, maka diasumsikan bahwa pendapat itu benar.</a:t>
            </a:r>
            <a:br>
              <a:rPr lang="en-US" sz="2400" smtClean="0"/>
            </a:br>
            <a:r>
              <a:rPr lang="en-US" sz="2400" smtClean="0"/>
              <a:t/>
            </a:r>
            <a:br>
              <a:rPr lang="en-US" sz="2400" smtClean="0"/>
            </a:br>
            <a:endParaRPr lang="en-US" sz="2400" b="1" i="1" smtClean="0"/>
          </a:p>
        </p:txBody>
      </p:sp>
      <p:sp>
        <p:nvSpPr>
          <p:cNvPr id="5122" name="Rectangle 2"/>
          <p:cNvSpPr>
            <a:spLocks noGrp="1" noChangeArrowheads="1"/>
          </p:cNvSpPr>
          <p:nvPr>
            <p:ph type="title"/>
          </p:nvPr>
        </p:nvSpPr>
        <p:spPr/>
        <p:txBody>
          <a:bodyPr/>
          <a:lstStyle/>
          <a:p>
            <a:pPr eaLnBrk="1" hangingPunct="1"/>
            <a:r>
              <a:rPr lang="en-US" b="1" i="1" smtClean="0">
                <a:hlinkClick r:id="rId2"/>
              </a:rPr>
              <a:t>(William G. Summer)</a:t>
            </a:r>
            <a:r>
              <a:rPr lang="en-US" smtClean="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p:txBody>
          <a:bodyPr>
            <a:normAutofit lnSpcReduction="10000"/>
          </a:bodyPr>
          <a:lstStyle/>
          <a:p>
            <a:pPr eaLnBrk="1" hangingPunct="1"/>
            <a:r>
              <a:rPr lang="en-US" sz="2800" i="1" smtClean="0">
                <a:hlinkClick r:id="rId2"/>
              </a:rPr>
              <a:t>Ilmu Komunikasi mendefinisikan opini publik</a:t>
            </a:r>
            <a:r>
              <a:rPr lang="en-US" sz="2800" smtClean="0"/>
              <a:t> sebagai pertukaran informasi yang membentuk sikap, menentukan isu dalam masyarakat dan dinyatakan secara terbuka. Opini publik sebagai komunikasi mengenai soal-soal tertentu yang jika dibawakan dalam bentuk atau cara tertentu kepada orang tertentu akan membawa efek tertentu pula (Bernard Berelson).</a:t>
            </a:r>
            <a:br>
              <a:rPr lang="en-US" sz="2800" smtClean="0"/>
            </a:br>
            <a:r>
              <a:rPr lang="en-US" sz="2800" smtClean="0"/>
              <a:t/>
            </a:r>
            <a:br>
              <a:rPr lang="en-US" sz="2800" smtClean="0"/>
            </a:br>
            <a:endParaRPr lang="en-US" sz="2800" b="1" i="1" smtClean="0"/>
          </a:p>
        </p:txBody>
      </p:sp>
      <p:sp>
        <p:nvSpPr>
          <p:cNvPr id="6146" name="Rectangle 2"/>
          <p:cNvSpPr>
            <a:spLocks noGrp="1" noChangeArrowheads="1"/>
          </p:cNvSpPr>
          <p:nvPr>
            <p:ph type="title"/>
          </p:nvPr>
        </p:nvSpPr>
        <p:spPr/>
        <p:txBody>
          <a:bodyPr/>
          <a:lstStyle/>
          <a:p>
            <a:pPr eaLnBrk="1" hangingPunct="1"/>
            <a:r>
              <a:rPr lang="en-US" i="1" smtClean="0">
                <a:hlinkClick r:id="rId2"/>
              </a:rPr>
              <a:t>Ilmu Komunikasi</a:t>
            </a:r>
            <a:endParaRPr lang="en-US" i="1"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eaLnBrk="1" hangingPunct="1"/>
            <a:r>
              <a:rPr lang="en-US" smtClean="0"/>
              <a:t>Sementara Ilmu Psikologi mendefinisikan</a:t>
            </a:r>
            <a:r>
              <a:rPr lang="en-US" smtClean="0">
                <a:hlinkClick r:id="rId2"/>
              </a:rPr>
              <a:t> opini publik</a:t>
            </a:r>
            <a:r>
              <a:rPr lang="en-US" smtClean="0"/>
              <a:t> sebagai hasil dari sikap sekumpulan orang yang memperlihatkan reaksi yang sama terhadap rangsangan yang sama dari luar </a:t>
            </a:r>
            <a:r>
              <a:rPr lang="en-US" i="1" smtClean="0">
                <a:hlinkClick r:id="rId3"/>
              </a:rPr>
              <a:t>(Leonard W. Doob)</a:t>
            </a:r>
            <a:r>
              <a:rPr lang="en-US" smtClean="0"/>
              <a:t>.</a:t>
            </a:r>
            <a:br>
              <a:rPr lang="en-US" smtClean="0"/>
            </a:br>
            <a:r>
              <a:rPr lang="en-US" b="1" i="1" smtClean="0"/>
              <a:t/>
            </a:r>
            <a:br>
              <a:rPr lang="en-US" b="1" i="1" smtClean="0"/>
            </a:br>
            <a:endParaRPr lang="en-US" b="1" i="1" smtClean="0"/>
          </a:p>
        </p:txBody>
      </p:sp>
      <p:sp>
        <p:nvSpPr>
          <p:cNvPr id="7170" name="Rectangle 2"/>
          <p:cNvSpPr>
            <a:spLocks noGrp="1" noChangeArrowheads="1"/>
          </p:cNvSpPr>
          <p:nvPr>
            <p:ph type="title"/>
          </p:nvPr>
        </p:nvSpPr>
        <p:spPr/>
        <p:txBody>
          <a:bodyPr/>
          <a:lstStyle/>
          <a:p>
            <a:pPr eaLnBrk="1" hangingPunct="1"/>
            <a:r>
              <a:rPr lang="en-US" smtClean="0"/>
              <a:t>Ilmu Psikologi</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p:txBody>
          <a:bodyPr/>
          <a:lstStyle/>
          <a:p>
            <a:pPr eaLnBrk="1" hangingPunct="1">
              <a:lnSpc>
                <a:spcPct val="90000"/>
              </a:lnSpc>
            </a:pPr>
            <a:r>
              <a:rPr lang="en-US" sz="2400" smtClean="0"/>
              <a:t>menyatakan </a:t>
            </a:r>
            <a:r>
              <a:rPr lang="en-US" sz="2400" i="1" smtClean="0">
                <a:hlinkClick r:id="rId2"/>
              </a:rPr>
              <a:t>public opinion is the agregate result of individual opinion and public matter</a:t>
            </a:r>
            <a:r>
              <a:rPr lang="en-US" sz="2400" smtClean="0"/>
              <a:t> (opini public erupakan suatu hasil pernyataan dari pendapat individu-individu tentang masalah umum). </a:t>
            </a:r>
          </a:p>
          <a:p>
            <a:pPr eaLnBrk="1" hangingPunct="1">
              <a:lnSpc>
                <a:spcPct val="90000"/>
              </a:lnSpc>
            </a:pPr>
            <a:r>
              <a:rPr lang="en-US" sz="2400" smtClean="0"/>
              <a:t>Frazier Moore dalam “Public Relations Principles Cases and Problems” menyebutkan public opinion is an expression of a belief held in common by members of group of public in a controversial issue of general importance (opini publik adalah suatu ungkapan keyakinan yang menjadi pegangan bersama atau publik, mengenai suatu masalah kontroversi yang menyangkut kepentingan umum). </a:t>
            </a:r>
          </a:p>
        </p:txBody>
      </p:sp>
      <p:sp>
        <p:nvSpPr>
          <p:cNvPr id="8194" name="Rectangle 2"/>
          <p:cNvSpPr>
            <a:spLocks noGrp="1" noChangeArrowheads="1"/>
          </p:cNvSpPr>
          <p:nvPr>
            <p:ph type="title"/>
          </p:nvPr>
        </p:nvSpPr>
        <p:spPr/>
        <p:txBody>
          <a:bodyPr>
            <a:normAutofit fontScale="90000"/>
          </a:bodyPr>
          <a:lstStyle/>
          <a:p>
            <a:pPr eaLnBrk="1" hangingPunct="1"/>
            <a:r>
              <a:rPr lang="en-US" sz="4000" b="1" smtClean="0">
                <a:hlinkClick r:id="rId3"/>
              </a:rPr>
              <a:t>Cutlip and Center</a:t>
            </a:r>
            <a:r>
              <a:rPr lang="en-US" sz="4000" smtClean="0">
                <a:hlinkClick r:id="rId4"/>
              </a:rPr>
              <a:t> </a:t>
            </a:r>
            <a:r>
              <a:rPr lang="en-US" sz="4000" smtClean="0"/>
              <a:t>dalam</a:t>
            </a:r>
            <a:r>
              <a:rPr lang="en-US" sz="4000" b="1" i="1" smtClean="0">
                <a:hlinkClick r:id="rId2"/>
              </a:rPr>
              <a:t> “Effective Public Relations”</a:t>
            </a:r>
            <a:endParaRPr lang="en-US" sz="4000" b="1" i="1"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762000" y="1143000"/>
            <a:ext cx="7696200" cy="5334000"/>
          </a:xfrm>
        </p:spPr>
        <p:txBody>
          <a:bodyPr/>
          <a:lstStyle/>
          <a:p>
            <a:pPr eaLnBrk="1" hangingPunct="1">
              <a:lnSpc>
                <a:spcPct val="80000"/>
              </a:lnSpc>
            </a:pPr>
            <a:r>
              <a:rPr lang="en-US" sz="2000" b="1" smtClean="0"/>
              <a:t>Pendidikan </a:t>
            </a:r>
            <a:r>
              <a:rPr lang="en-US" sz="2000" smtClean="0"/>
              <a:t/>
            </a:r>
            <a:br>
              <a:rPr lang="en-US" sz="2000" smtClean="0"/>
            </a:br>
            <a:r>
              <a:rPr lang="en-US" sz="2000" smtClean="0"/>
              <a:t>Pendidikan, baik formal maupun non formal, banyak mempengaruhi dan membentuk persepsi seseorang. Orang berpendidikan cukup, memiliki sikap yang lebih mandiri ketimbang kelompok yang kurang berpendidikan. Yang terakhir cenderung mengikut. </a:t>
            </a:r>
          </a:p>
          <a:p>
            <a:pPr eaLnBrk="1" hangingPunct="1">
              <a:lnSpc>
                <a:spcPct val="80000"/>
              </a:lnSpc>
            </a:pPr>
            <a:r>
              <a:rPr lang="en-US" sz="2000" smtClean="0"/>
              <a:t/>
            </a:r>
            <a:br>
              <a:rPr lang="en-US" sz="2000" smtClean="0"/>
            </a:br>
            <a:r>
              <a:rPr lang="en-US" sz="2000" b="1" smtClean="0"/>
              <a:t>Kondisi Sosial </a:t>
            </a:r>
            <a:r>
              <a:rPr lang="en-US" sz="2000" smtClean="0"/>
              <a:t/>
            </a:r>
            <a:br>
              <a:rPr lang="en-US" sz="2000" smtClean="0"/>
            </a:br>
            <a:r>
              <a:rPr lang="en-US" sz="2000" smtClean="0"/>
              <a:t>Masyarakat yang terdiri dari kelompok tertutup akan memiliki pendapat yang lebih sempit daripada kelompok masyarakat terbuka. Dalam masyarakat tertutup, komunikasi dengan luar sulit dilakukan. </a:t>
            </a:r>
          </a:p>
          <a:p>
            <a:pPr eaLnBrk="1" hangingPunct="1">
              <a:lnSpc>
                <a:spcPct val="80000"/>
              </a:lnSpc>
            </a:pPr>
            <a:r>
              <a:rPr lang="en-US" sz="2000" smtClean="0"/>
              <a:t/>
            </a:r>
            <a:br>
              <a:rPr lang="en-US" sz="2000" smtClean="0"/>
            </a:br>
            <a:r>
              <a:rPr lang="en-US" sz="2000" b="1" smtClean="0"/>
              <a:t>Kondisi Ekonomi </a:t>
            </a:r>
            <a:r>
              <a:rPr lang="en-US" sz="2000" smtClean="0"/>
              <a:t/>
            </a:r>
            <a:br>
              <a:rPr lang="en-US" sz="2000" smtClean="0"/>
            </a:br>
            <a:r>
              <a:rPr lang="en-US" sz="2000" smtClean="0"/>
              <a:t>Masyarakat yang kebutuhan minimumnya terpenuhi dan masalah survive bukan lagi merupakan bahaya yang mengancam, adalah masyarakat yang tenang dan demokratis. </a:t>
            </a:r>
          </a:p>
          <a:p>
            <a:pPr eaLnBrk="1" hangingPunct="1">
              <a:lnSpc>
                <a:spcPct val="80000"/>
              </a:lnSpc>
            </a:pPr>
            <a:r>
              <a:rPr lang="en-US" sz="1400" smtClean="0"/>
              <a:t/>
            </a:r>
            <a:br>
              <a:rPr lang="en-US" sz="1400" smtClean="0"/>
            </a:br>
            <a:endParaRPr lang="en-US" sz="1400" smtClean="0"/>
          </a:p>
        </p:txBody>
      </p:sp>
      <p:sp>
        <p:nvSpPr>
          <p:cNvPr id="9218" name="Rectangle 2"/>
          <p:cNvSpPr>
            <a:spLocks noGrp="1" noChangeArrowheads="1"/>
          </p:cNvSpPr>
          <p:nvPr>
            <p:ph type="title"/>
          </p:nvPr>
        </p:nvSpPr>
        <p:spPr>
          <a:xfrm>
            <a:off x="457200" y="381000"/>
            <a:ext cx="8153400" cy="1036638"/>
          </a:xfrm>
        </p:spPr>
        <p:txBody>
          <a:bodyPr/>
          <a:lstStyle/>
          <a:p>
            <a:pPr eaLnBrk="1" hangingPunct="1"/>
            <a:r>
              <a:rPr lang="en-US" sz="2800" b="1" smtClean="0">
                <a:hlinkClick r:id="rId2"/>
              </a:rPr>
              <a:t>Faktor yang mempengaruhi Opini Publik</a:t>
            </a:r>
            <a:r>
              <a:rPr lang="en-US" sz="2800" b="1" smtClean="0"/>
              <a:t/>
            </a:r>
            <a:br>
              <a:rPr lang="en-US" sz="2800" b="1" smtClean="0"/>
            </a:br>
            <a:endParaRPr lang="en-US" sz="2800" b="1"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229</TotalTime>
  <Words>505</Words>
  <Application>Microsoft Office PowerPoint</Application>
  <PresentationFormat>On-screen Show (4:3)</PresentationFormat>
  <Paragraphs>31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Slide 1</vt:lpstr>
      <vt:lpstr>Pengertian Opini Publik  </vt:lpstr>
      <vt:lpstr>Opini Publik</vt:lpstr>
      <vt:lpstr>Leonard W. Doob</vt:lpstr>
      <vt:lpstr>(William G. Summer).</vt:lpstr>
      <vt:lpstr>Ilmu Komunikasi</vt:lpstr>
      <vt:lpstr>Ilmu Psikologi</vt:lpstr>
      <vt:lpstr>Cutlip and Center dalam “Effective Public Relations”</vt:lpstr>
      <vt:lpstr>Faktor yang mempengaruhi Opini Publik </vt:lpstr>
      <vt:lpstr>Slide 10</vt:lpstr>
      <vt:lpstr>Proses Pembentukan Opini Publik  </vt:lpstr>
      <vt:lpstr>Opini publik memiliki karakteristik sebagai berikut : </vt:lpstr>
    </vt:vector>
  </TitlesOfParts>
  <Company>WORKGROUP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Opini Publik</dc:title>
  <dc:creator>ILMU KOMUNIKASI</dc:creator>
  <cp:lastModifiedBy>asus</cp:lastModifiedBy>
  <cp:revision>17</cp:revision>
  <dcterms:created xsi:type="dcterms:W3CDTF">2011-10-31T08:46:42Z</dcterms:created>
  <dcterms:modified xsi:type="dcterms:W3CDTF">2017-08-01T04:34:40Z</dcterms:modified>
</cp:coreProperties>
</file>