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2" r:id="rId19"/>
    <p:sldId id="273" r:id="rId20"/>
  </p:sldIdLst>
  <p:sldSz cx="9144000" cy="6858000" type="screen4x3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3233" tIns="46618" rIns="93233" bIns="46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3233" tIns="46618" rIns="93233" bIns="46618" rtlCol="0"/>
          <a:lstStyle>
            <a:lvl1pPr algn="r">
              <a:defRPr sz="1200"/>
            </a:lvl1pPr>
          </a:lstStyle>
          <a:p>
            <a:fld id="{92A7D094-B7E2-4232-A4A4-C745771D86A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3233" tIns="46618" rIns="93233" bIns="46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3233" tIns="46618" rIns="93233" bIns="46618" rtlCol="0" anchor="b"/>
          <a:lstStyle>
            <a:lvl1pPr algn="r">
              <a:defRPr sz="1200"/>
            </a:lvl1pPr>
          </a:lstStyle>
          <a:p>
            <a:fld id="{DA8670A1-AC69-46A8-8513-3557591E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19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FE02-72DB-481E-BB85-FD77EC4F04E8}" type="datetimeFigureOut">
              <a:rPr lang="id-ID" smtClean="0"/>
              <a:pPr/>
              <a:t>19/10/2022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0AB-221C-46D0-B2F2-A4241AADF6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01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124200"/>
            <a:ext cx="402336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SC03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90600"/>
            <a:ext cx="402336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46482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Teknik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Fasilitasi</a:t>
            </a:r>
            <a:endParaRPr lang="id-ID" sz="32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219200"/>
            <a:ext cx="8229600" cy="1524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4400" b="1" dirty="0" smtClean="0"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REMBUG WARGA DAN UJI PUBLIK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5908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4000" b="1" dirty="0" smtClean="0">
                <a:solidFill>
                  <a:srgbClr val="00B0F0"/>
                </a:solidFill>
              </a:rPr>
              <a:t>Konsultasi publik </a:t>
            </a:r>
          </a:p>
          <a:p>
            <a:endParaRPr lang="id-ID" sz="2400" dirty="0" smtClean="0">
              <a:solidFill>
                <a:srgbClr val="00B0F0"/>
              </a:solidFill>
            </a:endParaRPr>
          </a:p>
          <a:p>
            <a:r>
              <a:rPr lang="en-US" sz="3200" dirty="0" err="1" smtClean="0">
                <a:solidFill>
                  <a:srgbClr val="002060"/>
                </a:solidFill>
              </a:rPr>
              <a:t>Konsultasi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publik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adalah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serangkaian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kegiatan</a:t>
            </a:r>
            <a:r>
              <a:rPr lang="en-US" sz="3200" dirty="0" smtClean="0">
                <a:solidFill>
                  <a:srgbClr val="002060"/>
                </a:solidFill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</a:rPr>
              <a:t>terdapat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dalam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tahapan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penyusunan</a:t>
            </a:r>
            <a:r>
              <a:rPr lang="en-US" sz="3200" dirty="0" smtClean="0">
                <a:solidFill>
                  <a:srgbClr val="002060"/>
                </a:solidFill>
              </a:rPr>
              <a:t> RPP </a:t>
            </a:r>
            <a:r>
              <a:rPr lang="en-US" sz="3200" dirty="0" err="1" smtClean="0">
                <a:solidFill>
                  <a:srgbClr val="002060"/>
                </a:solidFill>
              </a:rPr>
              <a:t>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dilakukan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oleh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masyarakat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Kegiatan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konsultasi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publik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dilaksanakan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setelah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hasil</a:t>
            </a:r>
            <a:r>
              <a:rPr lang="en-US" sz="3200" dirty="0" smtClean="0">
                <a:solidFill>
                  <a:srgbClr val="002060"/>
                </a:solidFill>
              </a:rPr>
              <a:t> PS </a:t>
            </a:r>
            <a:r>
              <a:rPr lang="en-US" sz="3200" dirty="0" err="1" smtClean="0">
                <a:solidFill>
                  <a:srgbClr val="002060"/>
                </a:solidFill>
              </a:rPr>
              <a:t>dianalisis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Kegiatan-kegiatan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konsultasi</a:t>
            </a:r>
            <a:r>
              <a:rPr lang="en-US" sz="3200" dirty="0" smtClean="0">
                <a:solidFill>
                  <a:srgbClr val="002060"/>
                </a:solidFill>
              </a:rPr>
              <a:t> public </a:t>
            </a:r>
            <a:r>
              <a:rPr lang="en-US" sz="3200" dirty="0" err="1" smtClean="0">
                <a:solidFill>
                  <a:srgbClr val="002060"/>
                </a:solidFill>
              </a:rPr>
              <a:t>terdiri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dari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tiga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yakni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Konsultasi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Pemda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Musdes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Uji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Publik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id-ID" sz="28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13716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4000" b="1" dirty="0" smtClean="0">
                <a:solidFill>
                  <a:srgbClr val="00B0F0"/>
                </a:solidFill>
              </a:rPr>
              <a:t>Uji publik </a:t>
            </a:r>
          </a:p>
          <a:p>
            <a:endParaRPr lang="id-ID" sz="2400" b="1" dirty="0" smtClean="0">
              <a:solidFill>
                <a:srgbClr val="002060"/>
              </a:solidFill>
            </a:endParaRPr>
          </a:p>
          <a:p>
            <a:r>
              <a:rPr lang="en-US" sz="3200" dirty="0" err="1" smtClean="0">
                <a:solidFill>
                  <a:srgbClr val="002060"/>
                </a:solidFill>
              </a:rPr>
              <a:t>Uji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id-ID" sz="3200" dirty="0" smtClean="0">
                <a:solidFill>
                  <a:srgbClr val="002060"/>
                </a:solidFill>
              </a:rPr>
              <a:t>publik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id-ID" sz="3200" dirty="0" smtClean="0">
                <a:solidFill>
                  <a:srgbClr val="002060"/>
                </a:solidFill>
              </a:rPr>
              <a:t>dilakukan dalam rangka memberikan kesempatan koreksi oleh masyarakat  luas (publik) terhadap hasil-hasil rembug warga, program kegiatan (PJM), dan proses konsultasi publik lainnya</a:t>
            </a: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5908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4000" b="1" dirty="0" smtClean="0">
                <a:solidFill>
                  <a:srgbClr val="00B0F0"/>
                </a:solidFill>
              </a:rPr>
              <a:t>Uji publik </a:t>
            </a:r>
          </a:p>
          <a:p>
            <a:endParaRPr lang="id-ID" sz="2000" b="1" dirty="0" smtClean="0">
              <a:solidFill>
                <a:srgbClr val="002060"/>
              </a:solidFill>
            </a:endParaRPr>
          </a:p>
          <a:p>
            <a:r>
              <a:rPr lang="id-ID" sz="2800" b="1" dirty="0" smtClean="0">
                <a:solidFill>
                  <a:srgbClr val="002060"/>
                </a:solidFill>
              </a:rPr>
              <a:t>Tujuan : </a:t>
            </a:r>
            <a:endParaRPr lang="id-ID" sz="2800" dirty="0" smtClean="0">
              <a:solidFill>
                <a:srgbClr val="002060"/>
              </a:solidFill>
            </a:endParaRPr>
          </a:p>
          <a:p>
            <a:r>
              <a:rPr lang="id-ID" sz="2800" dirty="0" smtClean="0">
                <a:solidFill>
                  <a:srgbClr val="002060"/>
                </a:solidFill>
              </a:rPr>
              <a:t>Menginformasikan hasil-hasil rembug</a:t>
            </a:r>
          </a:p>
          <a:p>
            <a:r>
              <a:rPr lang="id-ID" sz="2800" dirty="0" smtClean="0">
                <a:solidFill>
                  <a:srgbClr val="002060"/>
                </a:solidFill>
              </a:rPr>
              <a:t>Memberikan kesempatan kepada warga untuk menyampaikan masukan, saran, kritik terhadap hasil-hasil rembug </a:t>
            </a:r>
          </a:p>
          <a:p>
            <a:r>
              <a:rPr lang="id-ID" sz="2800" b="1" dirty="0" smtClean="0">
                <a:solidFill>
                  <a:srgbClr val="002060"/>
                </a:solidFill>
              </a:rPr>
              <a:t>Keluaran :</a:t>
            </a:r>
            <a:endParaRPr lang="id-ID" sz="2800" dirty="0" smtClean="0">
              <a:solidFill>
                <a:srgbClr val="002060"/>
              </a:solidFill>
            </a:endParaRPr>
          </a:p>
          <a:p>
            <a:r>
              <a:rPr lang="id-ID" sz="2800" dirty="0" smtClean="0">
                <a:solidFill>
                  <a:srgbClr val="002060"/>
                </a:solidFill>
              </a:rPr>
              <a:t>warga dapat merespon atas publikasi materi dan memberikan tanggapan dan masukan yang positif terhadap rencana dan draft materi yang dipublikasikan</a:t>
            </a: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2192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4000" b="1" dirty="0" smtClean="0">
                <a:solidFill>
                  <a:srgbClr val="00B0F0"/>
                </a:solidFill>
              </a:rPr>
              <a:t>Langkah-langkah Pelaksanaan </a:t>
            </a:r>
            <a:r>
              <a:rPr lang="en-US" sz="4000" b="1" dirty="0" err="1" smtClean="0">
                <a:solidFill>
                  <a:srgbClr val="00B0F0"/>
                </a:solidFill>
              </a:rPr>
              <a:t>Uji</a:t>
            </a:r>
            <a:r>
              <a:rPr lang="en-US" sz="4000" b="1" dirty="0" smtClean="0">
                <a:solidFill>
                  <a:srgbClr val="00B0F0"/>
                </a:solidFill>
              </a:rPr>
              <a:t> P</a:t>
            </a:r>
            <a:r>
              <a:rPr lang="id-ID" sz="4000" b="1" dirty="0" smtClean="0">
                <a:solidFill>
                  <a:srgbClr val="00B0F0"/>
                </a:solidFill>
              </a:rPr>
              <a:t>ublik</a:t>
            </a:r>
          </a:p>
          <a:p>
            <a:endParaRPr lang="id-ID" sz="24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id-ID" sz="3200" dirty="0" smtClean="0">
                <a:solidFill>
                  <a:srgbClr val="002060"/>
                </a:solidFill>
              </a:rPr>
              <a:t>Hasil penyusunan program RPP/CSP </a:t>
            </a:r>
          </a:p>
          <a:p>
            <a:pPr marL="514350" indent="-514350"/>
            <a:r>
              <a:rPr lang="id-ID" sz="3200" dirty="0" smtClean="0">
                <a:solidFill>
                  <a:srgbClr val="002060"/>
                </a:solidFill>
              </a:rPr>
              <a:t>     khususnya untuk dokumen PJM, program tahun pertama, hasil Musdes dan peta rencana penggunaan lahan dipublikasikan secara terbuka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id-ID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5908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4000" b="1" dirty="0" smtClean="0">
                <a:solidFill>
                  <a:srgbClr val="00B0F0"/>
                </a:solidFill>
              </a:rPr>
              <a:t>Langkah-langkah Pelaksanaan </a:t>
            </a:r>
            <a:r>
              <a:rPr lang="en-US" sz="4000" b="1" dirty="0" err="1" smtClean="0">
                <a:solidFill>
                  <a:srgbClr val="00B0F0"/>
                </a:solidFill>
              </a:rPr>
              <a:t>Uji</a:t>
            </a:r>
            <a:r>
              <a:rPr lang="en-US" sz="4000" b="1" dirty="0" smtClean="0">
                <a:solidFill>
                  <a:srgbClr val="00B0F0"/>
                </a:solidFill>
              </a:rPr>
              <a:t> P</a:t>
            </a:r>
            <a:r>
              <a:rPr lang="id-ID" sz="4000" b="1" dirty="0" smtClean="0">
                <a:solidFill>
                  <a:srgbClr val="00B0F0"/>
                </a:solidFill>
              </a:rPr>
              <a:t>ublik</a:t>
            </a:r>
          </a:p>
          <a:p>
            <a:endParaRPr lang="id-ID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id-ID" sz="2800" dirty="0" smtClean="0">
                <a:solidFill>
                  <a:srgbClr val="002060"/>
                </a:solidFill>
              </a:rPr>
              <a:t>2.Dokumen diumumkan secara terbuka pada    </a:t>
            </a:r>
          </a:p>
          <a:p>
            <a:pPr algn="just"/>
            <a:r>
              <a:rPr lang="id-ID" sz="2800" dirty="0" smtClean="0">
                <a:solidFill>
                  <a:srgbClr val="002060"/>
                </a:solidFill>
              </a:rPr>
              <a:t>   lokasi-lokasi yang strategis dan diinformasikan </a:t>
            </a:r>
          </a:p>
          <a:p>
            <a:pPr algn="just"/>
            <a:r>
              <a:rPr lang="id-ID" sz="2800" dirty="0" smtClean="0">
                <a:solidFill>
                  <a:srgbClr val="002060"/>
                </a:solidFill>
              </a:rPr>
              <a:t>   melalui forum-forum pertemuan yang telah </a:t>
            </a:r>
          </a:p>
          <a:p>
            <a:pPr algn="just"/>
            <a:r>
              <a:rPr lang="id-ID" sz="2800" dirty="0" smtClean="0">
                <a:solidFill>
                  <a:srgbClr val="002060"/>
                </a:solidFill>
              </a:rPr>
              <a:t>   terjadwal secara rutin pada kelompok-kelompok </a:t>
            </a:r>
          </a:p>
          <a:p>
            <a:pPr algn="just"/>
            <a:r>
              <a:rPr lang="id-ID" sz="2800" dirty="0" smtClean="0">
                <a:solidFill>
                  <a:srgbClr val="002060"/>
                </a:solidFill>
              </a:rPr>
              <a:t>   masyarakat (pengajian, arisan, dll)  dari tingkat </a:t>
            </a:r>
          </a:p>
          <a:p>
            <a:pPr algn="just"/>
            <a:r>
              <a:rPr lang="id-ID" sz="2800" dirty="0" smtClean="0">
                <a:solidFill>
                  <a:srgbClr val="002060"/>
                </a:solidFill>
              </a:rPr>
              <a:t>   desa/kelurahan sampai tingkat basis sehingga </a:t>
            </a:r>
          </a:p>
          <a:p>
            <a:pPr algn="just"/>
            <a:r>
              <a:rPr lang="id-ID" sz="2800" dirty="0" smtClean="0">
                <a:solidFill>
                  <a:srgbClr val="002060"/>
                </a:solidFill>
              </a:rPr>
              <a:t>   memudahkan warga masyarakat untuk </a:t>
            </a:r>
          </a:p>
          <a:p>
            <a:pPr algn="just"/>
            <a:r>
              <a:rPr lang="id-ID" sz="2800" dirty="0" smtClean="0">
                <a:solidFill>
                  <a:srgbClr val="002060"/>
                </a:solidFill>
              </a:rPr>
              <a:t>   mengetahuinya.</a:t>
            </a: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9144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4000" b="1" dirty="0" smtClean="0">
                <a:solidFill>
                  <a:srgbClr val="00B0F0"/>
                </a:solidFill>
              </a:rPr>
              <a:t>Langkah-langkah Pelaksanaan </a:t>
            </a:r>
            <a:r>
              <a:rPr lang="en-US" sz="4000" b="1" dirty="0" err="1" smtClean="0">
                <a:solidFill>
                  <a:srgbClr val="00B0F0"/>
                </a:solidFill>
              </a:rPr>
              <a:t>Uji</a:t>
            </a:r>
            <a:r>
              <a:rPr lang="en-US" sz="4000" b="1" dirty="0" smtClean="0">
                <a:solidFill>
                  <a:srgbClr val="00B0F0"/>
                </a:solidFill>
              </a:rPr>
              <a:t> P</a:t>
            </a:r>
            <a:r>
              <a:rPr lang="id-ID" sz="4000" b="1" dirty="0" smtClean="0">
                <a:solidFill>
                  <a:srgbClr val="00B0F0"/>
                </a:solidFill>
              </a:rPr>
              <a:t>ublik</a:t>
            </a:r>
          </a:p>
          <a:p>
            <a:endParaRPr lang="id-ID" sz="2400" b="1" dirty="0" smtClean="0">
              <a:solidFill>
                <a:srgbClr val="002060"/>
              </a:solidFill>
            </a:endParaRPr>
          </a:p>
          <a:p>
            <a:r>
              <a:rPr lang="id-ID" sz="2800" dirty="0" smtClean="0">
                <a:solidFill>
                  <a:srgbClr val="002060"/>
                </a:solidFill>
              </a:rPr>
              <a:t>3. Apabila dari hasil uji publik terdapat masukan</a:t>
            </a:r>
          </a:p>
          <a:p>
            <a:r>
              <a:rPr lang="id-ID" sz="2800" dirty="0" smtClean="0">
                <a:solidFill>
                  <a:srgbClr val="002060"/>
                </a:solidFill>
              </a:rPr>
              <a:t>    dari masyarakat, akan diperbaiki dan untuk </a:t>
            </a:r>
          </a:p>
          <a:p>
            <a:r>
              <a:rPr lang="id-ID" sz="2800" dirty="0" smtClean="0">
                <a:solidFill>
                  <a:srgbClr val="002060"/>
                </a:solidFill>
              </a:rPr>
              <a:t>    menjadi konsensus yang final. </a:t>
            </a: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15240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rgbClr val="00B0F0"/>
              </a:solidFill>
            </a:endParaRPr>
          </a:p>
          <a:p>
            <a:endParaRPr lang="id-ID" sz="2400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id-ID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id-ID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id-ID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id-ID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id-ID" sz="2800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id-ID" sz="2800" dirty="0" smtClean="0">
                <a:solidFill>
                  <a:srgbClr val="002060"/>
                </a:solidFill>
              </a:rPr>
              <a:t>Contoh kegiatan yang biasa di uji publikkan :</a:t>
            </a:r>
          </a:p>
          <a:p>
            <a:pPr marL="514350" indent="-514350">
              <a:buFontTx/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Hasil rembug warga terkait PJM </a:t>
            </a:r>
          </a:p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Daftar Calon Penerima Hibah BDR</a:t>
            </a:r>
          </a:p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Hasil Verifikasi usulan program</a:t>
            </a:r>
          </a:p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Penetapan prioritas usulan program</a:t>
            </a:r>
          </a:p>
          <a:p>
            <a:pPr marL="514350" indent="-514350">
              <a:buFontTx/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Hasil lelang material/tenaga kerja</a:t>
            </a:r>
          </a:p>
          <a:p>
            <a:pPr marL="514350" indent="-514350">
              <a:buFontTx/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Laporan keuangan KP/PP</a:t>
            </a:r>
          </a:p>
          <a:p>
            <a:pPr marL="514350" indent="-514350"/>
            <a:endParaRPr lang="id-ID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7851648" cy="1371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4000" b="1" dirty="0" smtClean="0">
                <a:solidFill>
                  <a:srgbClr val="00B0F0"/>
                </a:solidFill>
              </a:rPr>
              <a:t>Foto-foto Uji Publik</a:t>
            </a:r>
          </a:p>
          <a:p>
            <a:endParaRPr lang="id-ID" sz="2400" b="1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  <p:pic>
        <p:nvPicPr>
          <p:cNvPr id="3" name="Picture 2" descr="DSCN8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3759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SCN8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124200"/>
            <a:ext cx="3759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7851648" cy="1371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4000" b="1" dirty="0" smtClean="0">
                <a:solidFill>
                  <a:srgbClr val="00B0F0"/>
                </a:solidFill>
              </a:rPr>
              <a:t>Foto-foto Rembug Warga</a:t>
            </a:r>
          </a:p>
          <a:p>
            <a:endParaRPr lang="id-ID" sz="2400" b="1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  <p:pic>
        <p:nvPicPr>
          <p:cNvPr id="6" name="Picture 5" descr="DSC00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759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00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0"/>
            <a:ext cx="3733800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2819400"/>
            <a:ext cx="7467600" cy="1371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6600" b="1" dirty="0" smtClean="0">
                <a:solidFill>
                  <a:srgbClr val="00B0F0"/>
                </a:solidFill>
              </a:rPr>
              <a:t>Terima kasih</a:t>
            </a:r>
          </a:p>
          <a:p>
            <a:endParaRPr lang="id-ID" sz="2400" b="1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1295400"/>
            <a:ext cx="7851648" cy="1676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Apa yang dimaksud dengan</a:t>
            </a:r>
            <a:r>
              <a:rPr lang="id-ID" sz="4600" b="1" dirty="0" smtClean="0"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kumimoji="0" lang="id-ID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rembug warga....?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d-ID" sz="4600" b="1" noProof="0" dirty="0" smtClean="0"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Mengapa perlu dilakukan rembug  warga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Bagaimana mendorong sikap </a:t>
            </a:r>
            <a:r>
              <a:rPr kumimoji="0" lang="id-ID" sz="46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peserta rembug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4600" b="1" dirty="0" smtClean="0"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kumimoji="0" lang="id-ID" sz="46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agar proses rembug berjalan dengan baik...?</a:t>
            </a:r>
            <a:endParaRPr kumimoji="0" lang="id-ID" sz="4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657600"/>
            <a:ext cx="7851648" cy="1676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Apa yang dimaksud dengan</a:t>
            </a:r>
            <a:r>
              <a:rPr lang="id-ID" sz="4600" b="1" dirty="0" smtClean="0"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kumimoji="0" lang="id-ID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uji publik ....?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id-ID" sz="4600" b="1" noProof="0" dirty="0" smtClean="0"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Apa tujuan dilakukan uji publik..?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Bagaimana langkah-langkah melakukan uji</a:t>
            </a:r>
            <a:r>
              <a:rPr kumimoji="0" lang="id-ID" sz="46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4600" b="1" dirty="0" smtClean="0"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kumimoji="0" lang="id-ID" sz="4600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publik ...?</a:t>
            </a:r>
            <a:endParaRPr kumimoji="0" lang="id-ID" sz="4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381000"/>
            <a:ext cx="7851648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BAHAN DISKUSI</a:t>
            </a:r>
            <a:endParaRPr kumimoji="0" lang="id-ID" sz="4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3505200"/>
            <a:ext cx="7851648" cy="2667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lnSpc>
                <a:spcPct val="120000"/>
              </a:lnSpc>
            </a:pPr>
            <a:endParaRPr lang="id-ID" sz="3200" b="1" i="1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id-ID" sz="3200" b="1" i="1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id-ID" sz="3200" b="1" i="1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d-ID" sz="3200" b="1" i="1" dirty="0" smtClean="0">
                <a:solidFill>
                  <a:schemeClr val="tx2">
                    <a:lumMod val="90000"/>
                  </a:schemeClr>
                </a:solidFill>
              </a:rPr>
              <a:t>Rembug Warga  adalah :</a:t>
            </a:r>
          </a:p>
          <a:p>
            <a:pPr>
              <a:lnSpc>
                <a:spcPct val="120000"/>
              </a:lnSpc>
            </a:pPr>
            <a:endParaRPr lang="id-ID" sz="32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id-ID" sz="3200" dirty="0" smtClean="0">
                <a:solidFill>
                  <a:srgbClr val="002060"/>
                </a:solidFill>
              </a:rPr>
              <a:t>S</a:t>
            </a:r>
            <a:r>
              <a:rPr lang="en-US" sz="3200" dirty="0" err="1" smtClean="0">
                <a:solidFill>
                  <a:srgbClr val="002060"/>
                </a:solidFill>
              </a:rPr>
              <a:t>uatu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cara</a:t>
            </a:r>
            <a:r>
              <a:rPr lang="en-US" sz="3200" dirty="0" smtClean="0">
                <a:solidFill>
                  <a:srgbClr val="002060"/>
                </a:solidFill>
              </a:rPr>
              <a:t> yang </a:t>
            </a:r>
            <a:r>
              <a:rPr lang="id-ID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untuk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membahas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menyelesaikan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suatu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pokok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bahasan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ataupun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permasalahan</a:t>
            </a:r>
            <a:r>
              <a:rPr lang="en-US" sz="3200" dirty="0" smtClean="0">
                <a:solidFill>
                  <a:srgbClr val="002060"/>
                </a:solidFill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</a:rPr>
              <a:t>dihadapi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masyarakat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baik</a:t>
            </a:r>
            <a:r>
              <a:rPr lang="en-US" sz="3200" dirty="0" smtClean="0">
                <a:solidFill>
                  <a:srgbClr val="002060"/>
                </a:solidFill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</a:rPr>
              <a:t>bersumber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dari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individu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maupun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lembaga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atau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organisasi</a:t>
            </a:r>
            <a:r>
              <a:rPr lang="en-US" sz="3200" dirty="0" smtClean="0">
                <a:solidFill>
                  <a:srgbClr val="002060"/>
                </a:solidFill>
              </a:rPr>
              <a:t>, yang </a:t>
            </a:r>
            <a:r>
              <a:rPr lang="en-US" sz="3200" dirty="0" err="1" smtClean="0">
                <a:solidFill>
                  <a:srgbClr val="002060"/>
                </a:solidFill>
              </a:rPr>
              <a:t>melibatkan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semua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pihak</a:t>
            </a:r>
            <a:r>
              <a:rPr lang="en-US" sz="3200" dirty="0" smtClean="0">
                <a:solidFill>
                  <a:srgbClr val="002060"/>
                </a:solidFill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</a:rPr>
              <a:t>berkepentingan</a:t>
            </a:r>
            <a:r>
              <a:rPr lang="id-ID" sz="32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600200"/>
            <a:ext cx="7851648" cy="487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id-ID" sz="3600" b="1" i="1" dirty="0" smtClean="0">
                <a:solidFill>
                  <a:schemeClr val="tx2">
                    <a:lumMod val="90000"/>
                  </a:schemeClr>
                </a:solidFill>
              </a:rPr>
              <a:t>Mengapa perlu dilakukan rembug warga..?</a:t>
            </a:r>
          </a:p>
          <a:p>
            <a:pPr>
              <a:lnSpc>
                <a:spcPct val="120000"/>
              </a:lnSpc>
            </a:pPr>
            <a:endParaRPr lang="id-ID" sz="32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dirty="0" err="1" smtClean="0">
                <a:solidFill>
                  <a:srgbClr val="002060"/>
                </a:solidFill>
              </a:rPr>
              <a:t>karena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id-ID" sz="3200" dirty="0" smtClean="0">
                <a:solidFill>
                  <a:srgbClr val="002060"/>
                </a:solidFill>
              </a:rPr>
              <a:t>hanya </a:t>
            </a:r>
            <a:r>
              <a:rPr lang="en-US" sz="3200" dirty="0" err="1" smtClean="0">
                <a:solidFill>
                  <a:srgbClr val="002060"/>
                </a:solidFill>
              </a:rPr>
              <a:t>melalui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rembug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id-ID" sz="3200" dirty="0" smtClean="0">
                <a:solidFill>
                  <a:srgbClr val="002060"/>
                </a:solidFill>
              </a:rPr>
              <a:t> warga inilah </a:t>
            </a:r>
            <a:r>
              <a:rPr lang="en-US" sz="3200" dirty="0" err="1" smtClean="0">
                <a:solidFill>
                  <a:srgbClr val="002060"/>
                </a:solidFill>
              </a:rPr>
              <a:t>kebenaran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berkenaan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dengan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permasalahan</a:t>
            </a:r>
            <a:r>
              <a:rPr lang="en-US" sz="3200" dirty="0" smtClean="0">
                <a:solidFill>
                  <a:srgbClr val="002060"/>
                </a:solidFill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</a:rPr>
              <a:t>dihadapi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dapat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diungkapkan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menjadi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jelas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sehingga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peserta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rembug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mendapat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bimbingan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untuk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mengambil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keputusan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langkah</a:t>
            </a:r>
            <a:r>
              <a:rPr lang="en-US" sz="3200" dirty="0" smtClean="0">
                <a:solidFill>
                  <a:srgbClr val="002060"/>
                </a:solidFill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</a:rPr>
              <a:t>langkah</a:t>
            </a:r>
            <a:r>
              <a:rPr lang="en-US" sz="3200" dirty="0" smtClean="0">
                <a:solidFill>
                  <a:srgbClr val="002060"/>
                </a:solidFill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</a:rPr>
              <a:t>tepat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id-ID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5908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Bagaimana kita mendorong sikap peserta rembug warga ...</a:t>
            </a:r>
          </a:p>
          <a:p>
            <a:endParaRPr lang="id-ID" sz="3600" dirty="0"/>
          </a:p>
          <a:p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alam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rembug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warga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Fasilitator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diharapkan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menjaga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mengarahkan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peserta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rembug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bersikap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Sopan</a:t>
            </a:r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Ikhlas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tanpa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pamrih</a:t>
            </a:r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Rendah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hati</a:t>
            </a:r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Sabar</a:t>
            </a:r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Menghargi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perbedaan</a:t>
            </a:r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Menghargai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pendapat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orang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lain</a:t>
            </a:r>
            <a:endParaRPr lang="id-ID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5908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Bagaimana kita mendorong sikap peserta rembug warga ...</a:t>
            </a:r>
          </a:p>
          <a:p>
            <a:endParaRPr lang="id-ID" sz="2800" dirty="0">
              <a:solidFill>
                <a:srgbClr val="00B0F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Jujur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terhadap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diri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sendiri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orang</a:t>
            </a:r>
            <a:r>
              <a:rPr lang="en-US" sz="2400" dirty="0" smtClean="0">
                <a:solidFill>
                  <a:srgbClr val="002060"/>
                </a:solidFill>
              </a:rPr>
              <a:t> lain</a:t>
            </a:r>
            <a:endParaRPr lang="id-ID" sz="24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Adil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terhadap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diri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sendiri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orang</a:t>
            </a:r>
            <a:r>
              <a:rPr lang="en-US" sz="2400" dirty="0" smtClean="0">
                <a:solidFill>
                  <a:srgbClr val="002060"/>
                </a:solidFill>
              </a:rPr>
              <a:t> lain</a:t>
            </a:r>
            <a:endParaRPr lang="id-ID" sz="24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Berupaya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memahami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ter</a:t>
            </a:r>
            <a:r>
              <a:rPr lang="id-ID" sz="2400" dirty="0" smtClean="0">
                <a:solidFill>
                  <a:srgbClr val="002060"/>
                </a:solidFill>
              </a:rPr>
              <a:t>l</a:t>
            </a:r>
            <a:r>
              <a:rPr lang="en-US" sz="2400" dirty="0" err="1" smtClean="0">
                <a:solidFill>
                  <a:srgbClr val="002060"/>
                </a:solidFill>
              </a:rPr>
              <a:t>ebih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dahulu</a:t>
            </a:r>
            <a:endParaRPr lang="id-ID" sz="24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Kesetaraan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id-ID" sz="24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Tidak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boleh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menganggap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diri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sebagai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wakil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dari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suatu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kelompok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atau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golongan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sehingga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hanya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berjuang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untuk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kepentingan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kelompoknya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saja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id-ID" sz="24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Masing-masing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pihak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adalah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sesama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manusia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pribadi</a:t>
            </a:r>
            <a:r>
              <a:rPr lang="en-US" sz="2400" dirty="0" smtClean="0">
                <a:solidFill>
                  <a:srgbClr val="002060"/>
                </a:solidFill>
              </a:rPr>
              <a:t> yang </a:t>
            </a:r>
            <a:r>
              <a:rPr lang="en-US" sz="2400" dirty="0" err="1" smtClean="0">
                <a:solidFill>
                  <a:srgbClr val="002060"/>
                </a:solidFill>
              </a:rPr>
              <a:t>bebas</a:t>
            </a:r>
            <a:r>
              <a:rPr lang="en-US" sz="2400" dirty="0" smtClean="0">
                <a:solidFill>
                  <a:srgbClr val="002060"/>
                </a:solidFill>
              </a:rPr>
              <a:t> ) yang </a:t>
            </a:r>
            <a:r>
              <a:rPr lang="en-US" sz="2400" dirty="0" err="1" smtClean="0">
                <a:solidFill>
                  <a:srgbClr val="002060"/>
                </a:solidFill>
              </a:rPr>
              <a:t>berkepentingan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selesainya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permasalahan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secara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objektif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adil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id-ID" sz="24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endParaRPr lang="id-ID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5908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Bagaimana kita mendorong sikap peserta rembug warga ...</a:t>
            </a:r>
          </a:p>
          <a:p>
            <a:endParaRPr lang="id-ID" sz="2400" dirty="0" smtClean="0">
              <a:solidFill>
                <a:srgbClr val="00B0F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Menyatakan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dengan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jelas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permasalahan</a:t>
            </a:r>
            <a:r>
              <a:rPr lang="en-US" sz="2400" dirty="0" smtClean="0">
                <a:solidFill>
                  <a:srgbClr val="002060"/>
                </a:solidFill>
              </a:rPr>
              <a:t> yan</a:t>
            </a:r>
            <a:r>
              <a:rPr lang="en-US" sz="2500" dirty="0" smtClean="0">
                <a:solidFill>
                  <a:srgbClr val="002060"/>
                </a:solidFill>
              </a:rPr>
              <a:t>g </a:t>
            </a:r>
            <a:r>
              <a:rPr lang="en-US" sz="2500" dirty="0" err="1" smtClean="0">
                <a:solidFill>
                  <a:srgbClr val="002060"/>
                </a:solidFill>
              </a:rPr>
              <a:t>akan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dibahas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endParaRPr lang="id-ID" sz="25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r>
              <a:rPr lang="en-US" sz="2500" dirty="0" err="1" smtClean="0">
                <a:solidFill>
                  <a:srgbClr val="002060"/>
                </a:solidFill>
              </a:rPr>
              <a:t>Mencoba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mengenali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nilai</a:t>
            </a:r>
            <a:r>
              <a:rPr lang="en-US" sz="2500" dirty="0" smtClean="0">
                <a:solidFill>
                  <a:srgbClr val="002060"/>
                </a:solidFill>
              </a:rPr>
              <a:t> – </a:t>
            </a:r>
            <a:r>
              <a:rPr lang="en-US" sz="2500" dirty="0" err="1" smtClean="0">
                <a:solidFill>
                  <a:srgbClr val="002060"/>
                </a:solidFill>
              </a:rPr>
              <a:t>nilai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kemanusiaan</a:t>
            </a:r>
            <a:r>
              <a:rPr lang="en-US" sz="2500" dirty="0" smtClean="0">
                <a:solidFill>
                  <a:srgbClr val="002060"/>
                </a:solidFill>
              </a:rPr>
              <a:t> yang </a:t>
            </a:r>
            <a:r>
              <a:rPr lang="en-US" sz="2500" dirty="0" err="1" smtClean="0">
                <a:solidFill>
                  <a:srgbClr val="002060"/>
                </a:solidFill>
              </a:rPr>
              <a:t>berkaitan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dengan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permasalahan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tersebut</a:t>
            </a:r>
            <a:r>
              <a:rPr lang="en-US" sz="2500" dirty="0" smtClean="0">
                <a:solidFill>
                  <a:srgbClr val="002060"/>
                </a:solidFill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</a:rPr>
              <a:t>supaya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semua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diskusi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lebih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tertuju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ke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arah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pemecahan</a:t>
            </a:r>
            <a:r>
              <a:rPr lang="en-US" sz="2500" dirty="0" smtClean="0">
                <a:solidFill>
                  <a:srgbClr val="002060"/>
                </a:solidFill>
              </a:rPr>
              <a:t> yang </a:t>
            </a:r>
            <a:r>
              <a:rPr lang="en-US" sz="2500" dirty="0" err="1" smtClean="0">
                <a:solidFill>
                  <a:srgbClr val="002060"/>
                </a:solidFill>
              </a:rPr>
              <a:t>praktis</a:t>
            </a:r>
            <a:r>
              <a:rPr lang="en-US" sz="2500" dirty="0" smtClean="0">
                <a:solidFill>
                  <a:srgbClr val="002060"/>
                </a:solidFill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</a:rPr>
              <a:t>manusiawi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dan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dapat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dilaksanakan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  <a:endParaRPr lang="id-ID" sz="25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r>
              <a:rPr lang="en-US" sz="2500" dirty="0" err="1" smtClean="0">
                <a:solidFill>
                  <a:srgbClr val="002060"/>
                </a:solidFill>
              </a:rPr>
              <a:t>Mendiskusikan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permasalahan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secara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tuntas</a:t>
            </a:r>
            <a:r>
              <a:rPr lang="en-US" sz="2500" dirty="0" smtClean="0">
                <a:solidFill>
                  <a:srgbClr val="002060"/>
                </a:solidFill>
              </a:rPr>
              <a:t> : </a:t>
            </a:r>
            <a:r>
              <a:rPr lang="en-US" sz="2500" dirty="0" err="1" smtClean="0">
                <a:solidFill>
                  <a:srgbClr val="002060"/>
                </a:solidFill>
              </a:rPr>
              <a:t>yakni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para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peserta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harus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dengan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bebas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dan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berterus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terang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menyampaikan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pendapat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masing</a:t>
            </a:r>
            <a:r>
              <a:rPr lang="en-US" sz="2500" dirty="0" smtClean="0">
                <a:solidFill>
                  <a:srgbClr val="002060"/>
                </a:solidFill>
              </a:rPr>
              <a:t> – </a:t>
            </a:r>
            <a:r>
              <a:rPr lang="en-US" sz="2500" dirty="0" err="1" smtClean="0">
                <a:solidFill>
                  <a:srgbClr val="002060"/>
                </a:solidFill>
              </a:rPr>
              <a:t>masing</a:t>
            </a:r>
            <a:r>
              <a:rPr lang="en-US" sz="2500" dirty="0" smtClean="0">
                <a:solidFill>
                  <a:srgbClr val="002060"/>
                </a:solidFill>
              </a:rPr>
              <a:t>. </a:t>
            </a:r>
            <a:endParaRPr lang="id-ID" sz="25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5908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sz="4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Bagaimana kita mendorong sikap peserta rembug warga ...</a:t>
            </a:r>
          </a:p>
          <a:p>
            <a:endParaRPr lang="id-ID" sz="2400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Tiap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peserta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ber</a:t>
            </a:r>
            <a:r>
              <a:rPr lang="id-ID" sz="3200" dirty="0" smtClean="0">
                <a:solidFill>
                  <a:srgbClr val="002060"/>
                </a:solidFill>
              </a:rPr>
              <a:t>tan</a:t>
            </a:r>
            <a:r>
              <a:rPr lang="en-US" sz="3200" dirty="0" err="1" smtClean="0">
                <a:solidFill>
                  <a:srgbClr val="002060"/>
                </a:solidFill>
              </a:rPr>
              <a:t>ggung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jawab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dalam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id-ID" sz="3200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id-ID" sz="3200" dirty="0" smtClean="0">
                <a:solidFill>
                  <a:srgbClr val="002060"/>
                </a:solidFill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</a:rPr>
              <a:t>membina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suasana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rembug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id-ID" sz="32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Semua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peserta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wajib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secara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aktif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id-ID" sz="3200" dirty="0" smtClean="0">
              <a:solidFill>
                <a:srgbClr val="002060"/>
              </a:solidFill>
            </a:endParaRPr>
          </a:p>
          <a:p>
            <a:r>
              <a:rPr lang="id-ID" sz="3200" dirty="0" smtClean="0">
                <a:solidFill>
                  <a:srgbClr val="002060"/>
                </a:solidFill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</a:rPr>
              <a:t>mengambil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keputusan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atas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id-ID" sz="3200" dirty="0" smtClean="0">
              <a:solidFill>
                <a:srgbClr val="002060"/>
              </a:solidFill>
            </a:endParaRPr>
          </a:p>
          <a:p>
            <a:r>
              <a:rPr lang="id-ID" sz="3200" dirty="0" smtClean="0">
                <a:solidFill>
                  <a:srgbClr val="002060"/>
                </a:solidFill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</a:rPr>
              <a:t>penyelesaian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permasalahan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setelah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id-ID" sz="3200" dirty="0" smtClean="0">
              <a:solidFill>
                <a:srgbClr val="002060"/>
              </a:solidFill>
            </a:endParaRPr>
          </a:p>
          <a:p>
            <a:r>
              <a:rPr lang="id-ID" sz="3200" dirty="0" smtClean="0">
                <a:solidFill>
                  <a:srgbClr val="002060"/>
                </a:solidFill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</a:rPr>
              <a:t>diskusi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dianggap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cukup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atau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selesai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id-ID" sz="3200" dirty="0" smtClean="0">
              <a:solidFill>
                <a:srgbClr val="002060"/>
              </a:solidFill>
            </a:endParaRPr>
          </a:p>
          <a:p>
            <a:r>
              <a:rPr lang="id-ID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</a:rPr>
              <a:t>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permas</a:t>
            </a:r>
            <a:r>
              <a:rPr lang="id-ID" sz="3200" dirty="0" smtClean="0">
                <a:solidFill>
                  <a:srgbClr val="002060"/>
                </a:solidFill>
              </a:rPr>
              <a:t>a</a:t>
            </a:r>
            <a:r>
              <a:rPr lang="en-US" sz="3200" dirty="0" err="1" smtClean="0">
                <a:solidFill>
                  <a:srgbClr val="002060"/>
                </a:solidFill>
              </a:rPr>
              <a:t>lahan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menjadi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jelas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endParaRPr lang="id-ID" sz="32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590800"/>
            <a:ext cx="7851648" cy="3733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id-ID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i-FI" sz="3200" b="1" dirty="0" smtClean="0">
                <a:solidFill>
                  <a:srgbClr val="00B0F0"/>
                </a:solidFill>
              </a:rPr>
              <a:t>Bagaimana Sikap Peserta Setelah Keputusan Rembug Dihasilkan ?</a:t>
            </a:r>
            <a:endParaRPr lang="id-ID" sz="3200" b="1" dirty="0" smtClean="0">
              <a:solidFill>
                <a:srgbClr val="00B0F0"/>
              </a:solidFill>
            </a:endParaRPr>
          </a:p>
          <a:p>
            <a:endParaRPr lang="id-ID" sz="2400" dirty="0" smtClean="0">
              <a:solidFill>
                <a:srgbClr val="00B0F0"/>
              </a:solidFill>
            </a:endParaRPr>
          </a:p>
          <a:p>
            <a:r>
              <a:rPr lang="id-ID" sz="2800" dirty="0" smtClean="0">
                <a:solidFill>
                  <a:srgbClr val="002060"/>
                </a:solidFill>
              </a:rPr>
              <a:t>K</a:t>
            </a:r>
            <a:r>
              <a:rPr lang="fi-FI" sz="2800" dirty="0" smtClean="0">
                <a:solidFill>
                  <a:srgbClr val="002060"/>
                </a:solidFill>
              </a:rPr>
              <a:t>eputusan itu harus didukung penuh oleh semua orang terutama oleh mereka yang justru tidak sependapat dengan keputusan te</a:t>
            </a:r>
            <a:r>
              <a:rPr lang="id-ID" sz="2800" dirty="0" smtClean="0">
                <a:solidFill>
                  <a:srgbClr val="002060"/>
                </a:solidFill>
              </a:rPr>
              <a:t>r</a:t>
            </a:r>
            <a:r>
              <a:rPr lang="fi-FI" sz="2800" dirty="0" smtClean="0">
                <a:solidFill>
                  <a:srgbClr val="002060"/>
                </a:solidFill>
              </a:rPr>
              <a:t>sebut sewaktu rembug.  Memang selalu ada kemungkinan suatu keputusan tersebut ternyata salah, tetapi jika keputusan itu didukung penuh, maka kesalahannya akan menjadi jelas dalam waktu singkat sehingga dapat segera diperbaiki. </a:t>
            </a:r>
            <a:endParaRPr lang="id-ID" sz="3200" dirty="0" smtClean="0">
              <a:solidFill>
                <a:srgbClr val="002060"/>
              </a:solidFill>
            </a:endParaRPr>
          </a:p>
          <a:p>
            <a:pPr marL="438912" indent="-320040">
              <a:buFont typeface="Wingdings 2"/>
              <a:buChar char=""/>
              <a:defRPr/>
            </a:pPr>
            <a:endParaRPr lang="id-ID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691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Teknik Fasilitasi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yang dimaksud dengan Uji          Publik ...?</dc:title>
  <dc:creator>CompaQ</dc:creator>
  <cp:lastModifiedBy>ASUS</cp:lastModifiedBy>
  <cp:revision>28</cp:revision>
  <dcterms:created xsi:type="dcterms:W3CDTF">2012-10-06T14:10:45Z</dcterms:created>
  <dcterms:modified xsi:type="dcterms:W3CDTF">2022-10-19T03:14:52Z</dcterms:modified>
</cp:coreProperties>
</file>