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3" r:id="rId3"/>
    <p:sldId id="257" r:id="rId4"/>
    <p:sldId id="258" r:id="rId5"/>
    <p:sldId id="259" r:id="rId6"/>
    <p:sldId id="262" r:id="rId7"/>
    <p:sldId id="263" r:id="rId8"/>
    <p:sldId id="264" r:id="rId9"/>
    <p:sldId id="260" r:id="rId10"/>
    <p:sldId id="265" r:id="rId11"/>
    <p:sldId id="266" r:id="rId12"/>
    <p:sldId id="267" r:id="rId13"/>
    <p:sldId id="268" r:id="rId14"/>
    <p:sldId id="270" r:id="rId15"/>
    <p:sldId id="271" r:id="rId16"/>
    <p:sldId id="272"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384" y="-1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2C063AAC-0F94-457B-B109-6BEB765D0E6F}" type="datetimeFigureOut">
              <a:rPr lang="id-ID" smtClean="0"/>
              <a:t>08/11/2019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A2E67B2-C6CC-4A3D-9AD9-81D7A45869A4}" type="slidenum">
              <a:rPr lang="id-ID" smtClean="0"/>
              <a:t>‹#›</a:t>
            </a:fld>
            <a:endParaRPr lang="id-ID"/>
          </a:p>
        </p:txBody>
      </p:sp>
    </p:spTree>
    <p:extLst>
      <p:ext uri="{BB962C8B-B14F-4D97-AF65-F5344CB8AC3E}">
        <p14:creationId xmlns:p14="http://schemas.microsoft.com/office/powerpoint/2010/main" val="2328732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C063AAC-0F94-457B-B109-6BEB765D0E6F}" type="datetimeFigureOut">
              <a:rPr lang="id-ID" smtClean="0"/>
              <a:t>08/11/2019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A2E67B2-C6CC-4A3D-9AD9-81D7A45869A4}" type="slidenum">
              <a:rPr lang="id-ID" smtClean="0"/>
              <a:t>‹#›</a:t>
            </a:fld>
            <a:endParaRPr lang="id-ID"/>
          </a:p>
        </p:txBody>
      </p:sp>
    </p:spTree>
    <p:extLst>
      <p:ext uri="{BB962C8B-B14F-4D97-AF65-F5344CB8AC3E}">
        <p14:creationId xmlns:p14="http://schemas.microsoft.com/office/powerpoint/2010/main" val="1440835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C063AAC-0F94-457B-B109-6BEB765D0E6F}" type="datetimeFigureOut">
              <a:rPr lang="id-ID" smtClean="0"/>
              <a:t>08/11/2019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A2E67B2-C6CC-4A3D-9AD9-81D7A45869A4}" type="slidenum">
              <a:rPr lang="id-ID" smtClean="0"/>
              <a:t>‹#›</a:t>
            </a:fld>
            <a:endParaRPr lang="id-ID"/>
          </a:p>
        </p:txBody>
      </p:sp>
    </p:spTree>
    <p:extLst>
      <p:ext uri="{BB962C8B-B14F-4D97-AF65-F5344CB8AC3E}">
        <p14:creationId xmlns:p14="http://schemas.microsoft.com/office/powerpoint/2010/main" val="3442249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C063AAC-0F94-457B-B109-6BEB765D0E6F}" type="datetimeFigureOut">
              <a:rPr lang="id-ID" smtClean="0"/>
              <a:t>08/11/2019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A2E67B2-C6CC-4A3D-9AD9-81D7A45869A4}" type="slidenum">
              <a:rPr lang="id-ID" smtClean="0"/>
              <a:t>‹#›</a:t>
            </a:fld>
            <a:endParaRPr lang="id-ID"/>
          </a:p>
        </p:txBody>
      </p:sp>
    </p:spTree>
    <p:extLst>
      <p:ext uri="{BB962C8B-B14F-4D97-AF65-F5344CB8AC3E}">
        <p14:creationId xmlns:p14="http://schemas.microsoft.com/office/powerpoint/2010/main" val="2641624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063AAC-0F94-457B-B109-6BEB765D0E6F}" type="datetimeFigureOut">
              <a:rPr lang="id-ID" smtClean="0"/>
              <a:t>08/11/2019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A2E67B2-C6CC-4A3D-9AD9-81D7A45869A4}" type="slidenum">
              <a:rPr lang="id-ID" smtClean="0"/>
              <a:t>‹#›</a:t>
            </a:fld>
            <a:endParaRPr lang="id-ID"/>
          </a:p>
        </p:txBody>
      </p:sp>
    </p:spTree>
    <p:extLst>
      <p:ext uri="{BB962C8B-B14F-4D97-AF65-F5344CB8AC3E}">
        <p14:creationId xmlns:p14="http://schemas.microsoft.com/office/powerpoint/2010/main" val="3901524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2C063AAC-0F94-457B-B109-6BEB765D0E6F}" type="datetimeFigureOut">
              <a:rPr lang="id-ID" smtClean="0"/>
              <a:t>08/11/2019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A2E67B2-C6CC-4A3D-9AD9-81D7A45869A4}" type="slidenum">
              <a:rPr lang="id-ID" smtClean="0"/>
              <a:t>‹#›</a:t>
            </a:fld>
            <a:endParaRPr lang="id-ID"/>
          </a:p>
        </p:txBody>
      </p:sp>
    </p:spTree>
    <p:extLst>
      <p:ext uri="{BB962C8B-B14F-4D97-AF65-F5344CB8AC3E}">
        <p14:creationId xmlns:p14="http://schemas.microsoft.com/office/powerpoint/2010/main" val="2033991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2C063AAC-0F94-457B-B109-6BEB765D0E6F}" type="datetimeFigureOut">
              <a:rPr lang="id-ID" smtClean="0"/>
              <a:t>08/11/2019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A2E67B2-C6CC-4A3D-9AD9-81D7A45869A4}" type="slidenum">
              <a:rPr lang="id-ID" smtClean="0"/>
              <a:t>‹#›</a:t>
            </a:fld>
            <a:endParaRPr lang="id-ID"/>
          </a:p>
        </p:txBody>
      </p:sp>
    </p:spTree>
    <p:extLst>
      <p:ext uri="{BB962C8B-B14F-4D97-AF65-F5344CB8AC3E}">
        <p14:creationId xmlns:p14="http://schemas.microsoft.com/office/powerpoint/2010/main" val="2920612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2C063AAC-0F94-457B-B109-6BEB765D0E6F}" type="datetimeFigureOut">
              <a:rPr lang="id-ID" smtClean="0"/>
              <a:t>08/11/2019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A2E67B2-C6CC-4A3D-9AD9-81D7A45869A4}" type="slidenum">
              <a:rPr lang="id-ID" smtClean="0"/>
              <a:t>‹#›</a:t>
            </a:fld>
            <a:endParaRPr lang="id-ID"/>
          </a:p>
        </p:txBody>
      </p:sp>
    </p:spTree>
    <p:extLst>
      <p:ext uri="{BB962C8B-B14F-4D97-AF65-F5344CB8AC3E}">
        <p14:creationId xmlns:p14="http://schemas.microsoft.com/office/powerpoint/2010/main" val="3728400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063AAC-0F94-457B-B109-6BEB765D0E6F}" type="datetimeFigureOut">
              <a:rPr lang="id-ID" smtClean="0"/>
              <a:t>08/11/2019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A2E67B2-C6CC-4A3D-9AD9-81D7A45869A4}" type="slidenum">
              <a:rPr lang="id-ID" smtClean="0"/>
              <a:t>‹#›</a:t>
            </a:fld>
            <a:endParaRPr lang="id-ID"/>
          </a:p>
        </p:txBody>
      </p:sp>
    </p:spTree>
    <p:extLst>
      <p:ext uri="{BB962C8B-B14F-4D97-AF65-F5344CB8AC3E}">
        <p14:creationId xmlns:p14="http://schemas.microsoft.com/office/powerpoint/2010/main" val="3050617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063AAC-0F94-457B-B109-6BEB765D0E6F}" type="datetimeFigureOut">
              <a:rPr lang="id-ID" smtClean="0"/>
              <a:t>08/11/2019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A2E67B2-C6CC-4A3D-9AD9-81D7A45869A4}" type="slidenum">
              <a:rPr lang="id-ID" smtClean="0"/>
              <a:t>‹#›</a:t>
            </a:fld>
            <a:endParaRPr lang="id-ID"/>
          </a:p>
        </p:txBody>
      </p:sp>
    </p:spTree>
    <p:extLst>
      <p:ext uri="{BB962C8B-B14F-4D97-AF65-F5344CB8AC3E}">
        <p14:creationId xmlns:p14="http://schemas.microsoft.com/office/powerpoint/2010/main" val="288813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063AAC-0F94-457B-B109-6BEB765D0E6F}" type="datetimeFigureOut">
              <a:rPr lang="id-ID" smtClean="0"/>
              <a:t>08/11/2019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A2E67B2-C6CC-4A3D-9AD9-81D7A45869A4}" type="slidenum">
              <a:rPr lang="id-ID" smtClean="0"/>
              <a:t>‹#›</a:t>
            </a:fld>
            <a:endParaRPr lang="id-ID"/>
          </a:p>
        </p:txBody>
      </p:sp>
    </p:spTree>
    <p:extLst>
      <p:ext uri="{BB962C8B-B14F-4D97-AF65-F5344CB8AC3E}">
        <p14:creationId xmlns:p14="http://schemas.microsoft.com/office/powerpoint/2010/main" val="3522466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063AAC-0F94-457B-B109-6BEB765D0E6F}" type="datetimeFigureOut">
              <a:rPr lang="id-ID" smtClean="0"/>
              <a:t>08/11/2019</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2E67B2-C6CC-4A3D-9AD9-81D7A45869A4}" type="slidenum">
              <a:rPr lang="id-ID" smtClean="0"/>
              <a:t>‹#›</a:t>
            </a:fld>
            <a:endParaRPr lang="id-ID"/>
          </a:p>
        </p:txBody>
      </p:sp>
    </p:spTree>
    <p:extLst>
      <p:ext uri="{BB962C8B-B14F-4D97-AF65-F5344CB8AC3E}">
        <p14:creationId xmlns:p14="http://schemas.microsoft.com/office/powerpoint/2010/main" val="287392749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000">
              <a:schemeClr val="accent1">
                <a:lumMod val="75000"/>
              </a:schemeClr>
            </a:gs>
            <a:gs pos="50000">
              <a:schemeClr val="tx2">
                <a:lumMod val="75000"/>
              </a:schemeClr>
            </a:gs>
            <a:gs pos="100000">
              <a:schemeClr val="tx2">
                <a:lumMod val="60000"/>
                <a:lumOff val="40000"/>
              </a:schemeClr>
            </a:gs>
          </a:gsLst>
          <a:path path="rect">
            <a:fillToRect l="100000" t="100000"/>
          </a:path>
          <a:tileRect/>
        </a:gradFill>
        <a:effectLst/>
      </p:bgPr>
    </p:bg>
    <p:spTree>
      <p:nvGrpSpPr>
        <p:cNvPr id="1" name=""/>
        <p:cNvGrpSpPr/>
        <p:nvPr/>
      </p:nvGrpSpPr>
      <p:grpSpPr>
        <a:xfrm>
          <a:off x="0" y="0"/>
          <a:ext cx="0" cy="0"/>
          <a:chOff x="0" y="0"/>
          <a:chExt cx="0" cy="0"/>
        </a:xfrm>
      </p:grpSpPr>
      <p:sp>
        <p:nvSpPr>
          <p:cNvPr id="5" name="Rectangle 4"/>
          <p:cNvSpPr/>
          <p:nvPr/>
        </p:nvSpPr>
        <p:spPr>
          <a:xfrm>
            <a:off x="-108520" y="2276872"/>
            <a:ext cx="9252520" cy="108012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d-ID" sz="2400" dirty="0" smtClean="0">
                <a:solidFill>
                  <a:schemeClr val="tx1"/>
                </a:solidFill>
                <a:latin typeface="Arial Black" pitchFamily="34" charset="0"/>
                <a:cs typeface="Andalus" pitchFamily="18" charset="-78"/>
              </a:rPr>
              <a:t>ANALISIS STATIKA </a:t>
            </a:r>
            <a:r>
              <a:rPr lang="id-ID" sz="2400" dirty="0" smtClean="0">
                <a:solidFill>
                  <a:schemeClr val="tx1"/>
                </a:solidFill>
                <a:latin typeface="Arial Black" pitchFamily="34" charset="0"/>
                <a:cs typeface="Andalus" pitchFamily="18" charset="-78"/>
              </a:rPr>
              <a:t>SOSIAL/ANALISI</a:t>
            </a:r>
            <a:r>
              <a:rPr lang="en-US" sz="2400" dirty="0" smtClean="0">
                <a:solidFill>
                  <a:schemeClr val="tx1"/>
                </a:solidFill>
                <a:latin typeface="Arial Black" pitchFamily="34" charset="0"/>
                <a:cs typeface="Andalus" pitchFamily="18" charset="-78"/>
              </a:rPr>
              <a:t>S</a:t>
            </a:r>
            <a:r>
              <a:rPr lang="id-ID" sz="2400" dirty="0" smtClean="0">
                <a:solidFill>
                  <a:schemeClr val="tx1"/>
                </a:solidFill>
                <a:latin typeface="Arial Black" pitchFamily="34" charset="0"/>
                <a:cs typeface="Andalus" pitchFamily="18" charset="-78"/>
              </a:rPr>
              <a:t> </a:t>
            </a:r>
            <a:r>
              <a:rPr lang="id-ID" sz="2400" dirty="0" smtClean="0">
                <a:solidFill>
                  <a:schemeClr val="tx1"/>
                </a:solidFill>
                <a:latin typeface="Arial Black" pitchFamily="34" charset="0"/>
                <a:cs typeface="Andalus" pitchFamily="18" charset="-78"/>
              </a:rPr>
              <a:t>AKTOR</a:t>
            </a:r>
            <a:endParaRPr lang="id-ID" sz="2400" dirty="0">
              <a:solidFill>
                <a:schemeClr val="tx1"/>
              </a:solidFill>
              <a:latin typeface="Arial Black" pitchFamily="34" charset="0"/>
              <a:cs typeface="Andalus" pitchFamily="18" charset="-78"/>
            </a:endParaRPr>
          </a:p>
        </p:txBody>
      </p:sp>
    </p:spTree>
    <p:extLst>
      <p:ext uri="{BB962C8B-B14F-4D97-AF65-F5344CB8AC3E}">
        <p14:creationId xmlns:p14="http://schemas.microsoft.com/office/powerpoint/2010/main" val="40020457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gs>
            <a:gs pos="50000">
              <a:schemeClr val="accent1">
                <a:lumMod val="75000"/>
              </a:schemeClr>
            </a:gs>
            <a:gs pos="100000">
              <a:schemeClr val="tx2">
                <a:lumMod val="60000"/>
                <a:lumOff val="4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3" name="Round Diagonal Corner Rectangle 2"/>
          <p:cNvSpPr/>
          <p:nvPr/>
        </p:nvSpPr>
        <p:spPr>
          <a:xfrm>
            <a:off x="899592" y="836712"/>
            <a:ext cx="7344816" cy="5112568"/>
          </a:xfrm>
          <a:prstGeom prst="round2Diag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id-ID" sz="2800" dirty="0" smtClean="0">
                <a:solidFill>
                  <a:schemeClr val="tx1"/>
                </a:solidFill>
                <a:latin typeface="Arial Rounded MT Bold" pitchFamily="34" charset="0"/>
              </a:rPr>
              <a:t>Oleh karena itu, analisis dinamika sosial mengajak untuk melakukan refleksi atas situasi yg terjadi saat ini. Analisis ini terkait dengan perkembangan waktu ke waktu, maka tidak terlepas dari melihat aspek kesejarahan (Histori)</a:t>
            </a:r>
          </a:p>
          <a:p>
            <a:pPr algn="ctr"/>
            <a:r>
              <a:rPr lang="id-ID" sz="2800" b="1" dirty="0" smtClean="0">
                <a:solidFill>
                  <a:schemeClr val="tx1"/>
                </a:solidFill>
                <a:latin typeface="Arial Rounded MT Bold" pitchFamily="34" charset="0"/>
              </a:rPr>
              <a:t>“Metode yg dipakai dalam analisis dinamika sosial adalah mendeskripsikan sejarah (Historis)</a:t>
            </a:r>
            <a:endParaRPr lang="id-ID" sz="2800" b="1" dirty="0">
              <a:solidFill>
                <a:schemeClr val="tx1"/>
              </a:solidFill>
            </a:endParaRPr>
          </a:p>
        </p:txBody>
      </p:sp>
    </p:spTree>
    <p:extLst>
      <p:ext uri="{BB962C8B-B14F-4D97-AF65-F5344CB8AC3E}">
        <p14:creationId xmlns:p14="http://schemas.microsoft.com/office/powerpoint/2010/main" val="3110850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tx2"/>
            </a:gs>
            <a:gs pos="50000">
              <a:schemeClr val="accent1">
                <a:lumMod val="75000"/>
              </a:schemeClr>
            </a:gs>
            <a:gs pos="100000">
              <a:schemeClr val="tx2">
                <a:lumMod val="60000"/>
                <a:lumOff val="4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Rectangle 1"/>
          <p:cNvSpPr/>
          <p:nvPr/>
        </p:nvSpPr>
        <p:spPr>
          <a:xfrm>
            <a:off x="755576" y="332656"/>
            <a:ext cx="7704856" cy="1080120"/>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id-ID" sz="2400" dirty="0" smtClean="0">
                <a:solidFill>
                  <a:schemeClr val="bg1"/>
                </a:solidFill>
                <a:latin typeface="Arial Black" pitchFamily="34" charset="0"/>
                <a:cs typeface="Andalus" pitchFamily="18" charset="-78"/>
              </a:rPr>
              <a:t>ANALISIS KESADARAN </a:t>
            </a:r>
            <a:endParaRPr lang="id-ID" sz="2400" dirty="0">
              <a:solidFill>
                <a:schemeClr val="bg1"/>
              </a:solidFill>
              <a:latin typeface="Arial Black" pitchFamily="34" charset="0"/>
              <a:cs typeface="Andalus" pitchFamily="18" charset="-78"/>
            </a:endParaRPr>
          </a:p>
        </p:txBody>
      </p:sp>
      <p:sp>
        <p:nvSpPr>
          <p:cNvPr id="4" name="Rectangle 3"/>
          <p:cNvSpPr/>
          <p:nvPr/>
        </p:nvSpPr>
        <p:spPr>
          <a:xfrm>
            <a:off x="575556" y="1700808"/>
            <a:ext cx="8064896" cy="4832092"/>
          </a:xfrm>
          <a:prstGeom prst="rect">
            <a:avLst/>
          </a:prstGeom>
        </p:spPr>
        <p:txBody>
          <a:bodyPr wrap="square">
            <a:spAutoFit/>
          </a:bodyPr>
          <a:lstStyle/>
          <a:p>
            <a:pPr marL="457200" indent="-457200">
              <a:buFont typeface="Arial" pitchFamily="34" charset="0"/>
              <a:buChar char="•"/>
            </a:pPr>
            <a:r>
              <a:rPr lang="id-ID" sz="2800" dirty="0" smtClean="0">
                <a:solidFill>
                  <a:schemeClr val="bg1"/>
                </a:solidFill>
                <a:latin typeface="Arial Rounded MT Bold" pitchFamily="34" charset="0"/>
              </a:rPr>
              <a:t>Merupakan analisis yg berusahan mengkritisi cara berfikir dan perilaku keseharian masyarakat. </a:t>
            </a:r>
            <a:endParaRPr lang="en-US" sz="2800" dirty="0" smtClean="0">
              <a:solidFill>
                <a:schemeClr val="bg1"/>
              </a:solidFill>
              <a:latin typeface="Arial Rounded MT Bold" pitchFamily="34" charset="0"/>
            </a:endParaRPr>
          </a:p>
          <a:p>
            <a:pPr marL="457200" indent="-457200">
              <a:buFont typeface="Arial" pitchFamily="34" charset="0"/>
              <a:buChar char="•"/>
            </a:pPr>
            <a:r>
              <a:rPr lang="id-ID" sz="2800" dirty="0" smtClean="0">
                <a:solidFill>
                  <a:schemeClr val="bg1"/>
                </a:solidFill>
                <a:latin typeface="Arial Rounded MT Bold" pitchFamily="34" charset="0"/>
              </a:rPr>
              <a:t>Terkait </a:t>
            </a:r>
            <a:r>
              <a:rPr lang="id-ID" sz="2800" dirty="0" smtClean="0">
                <a:solidFill>
                  <a:schemeClr val="bg1"/>
                </a:solidFill>
                <a:latin typeface="Arial Rounded MT Bold" pitchFamily="34" charset="0"/>
              </a:rPr>
              <a:t>dengan gaya hidup (life style)  masyarakat dengan kajian kebudayaan.</a:t>
            </a:r>
          </a:p>
          <a:p>
            <a:pPr marL="457200" indent="-457200">
              <a:buFont typeface="Arial" pitchFamily="34" charset="0"/>
              <a:buChar char="•"/>
            </a:pPr>
            <a:r>
              <a:rPr lang="id-ID" sz="2800" dirty="0" smtClean="0">
                <a:solidFill>
                  <a:schemeClr val="bg1"/>
                </a:solidFill>
                <a:latin typeface="Arial Rounded MT Bold" pitchFamily="34" charset="0"/>
              </a:rPr>
              <a:t>Analisis Kesadaran berusaha untuk terus menerus </a:t>
            </a:r>
            <a:r>
              <a:rPr lang="id-ID" sz="2800" dirty="0" smtClean="0">
                <a:solidFill>
                  <a:schemeClr val="bg1"/>
                </a:solidFill>
                <a:latin typeface="Arial Rounded MT Bold" pitchFamily="34" charset="0"/>
              </a:rPr>
              <a:t>membongkar/deskontruksi struktu</a:t>
            </a:r>
            <a:r>
              <a:rPr lang="en-US" sz="2800" dirty="0" smtClean="0">
                <a:solidFill>
                  <a:schemeClr val="bg1"/>
                </a:solidFill>
                <a:latin typeface="Arial Rounded MT Bold" pitchFamily="34" charset="0"/>
              </a:rPr>
              <a:t>r</a:t>
            </a:r>
            <a:r>
              <a:rPr lang="id-ID" sz="2800" dirty="0" smtClean="0">
                <a:solidFill>
                  <a:schemeClr val="bg1"/>
                </a:solidFill>
                <a:latin typeface="Arial Rounded MT Bold" pitchFamily="34" charset="0"/>
              </a:rPr>
              <a:t> </a:t>
            </a:r>
            <a:r>
              <a:rPr lang="id-ID" sz="2800" dirty="0" smtClean="0">
                <a:solidFill>
                  <a:schemeClr val="bg1"/>
                </a:solidFill>
                <a:latin typeface="Arial Rounded MT Bold" pitchFamily="34" charset="0"/>
              </a:rPr>
              <a:t>kesadaran dan kekuasaan sehingga orang-orang dalam suatu komunitas bertindak dengan penuh </a:t>
            </a:r>
            <a:r>
              <a:rPr lang="id-ID" sz="2800" dirty="0" smtClean="0">
                <a:solidFill>
                  <a:schemeClr val="bg1"/>
                </a:solidFill>
                <a:latin typeface="Arial Rounded MT Bold" pitchFamily="34" charset="0"/>
              </a:rPr>
              <a:t>kesa</a:t>
            </a:r>
            <a:r>
              <a:rPr lang="en-US" sz="2800" dirty="0" smtClean="0">
                <a:solidFill>
                  <a:schemeClr val="bg1"/>
                </a:solidFill>
                <a:latin typeface="Arial Rounded MT Bold" pitchFamily="34" charset="0"/>
              </a:rPr>
              <a:t>d</a:t>
            </a:r>
            <a:r>
              <a:rPr lang="id-ID" sz="2800" dirty="0" smtClean="0">
                <a:solidFill>
                  <a:schemeClr val="bg1"/>
                </a:solidFill>
                <a:latin typeface="Arial Rounded MT Bold" pitchFamily="34" charset="0"/>
              </a:rPr>
              <a:t>a</a:t>
            </a:r>
            <a:r>
              <a:rPr lang="en-US" sz="2800" dirty="0" smtClean="0">
                <a:solidFill>
                  <a:schemeClr val="bg1"/>
                </a:solidFill>
                <a:latin typeface="Arial Rounded MT Bold" pitchFamily="34" charset="0"/>
              </a:rPr>
              <a:t>r</a:t>
            </a:r>
            <a:r>
              <a:rPr lang="id-ID" sz="2800" dirty="0" smtClean="0">
                <a:solidFill>
                  <a:schemeClr val="bg1"/>
                </a:solidFill>
                <a:latin typeface="Arial Rounded MT Bold" pitchFamily="34" charset="0"/>
              </a:rPr>
              <a:t>an</a:t>
            </a:r>
            <a:r>
              <a:rPr lang="id-ID" sz="2800" dirty="0" smtClean="0">
                <a:solidFill>
                  <a:schemeClr val="bg1"/>
                </a:solidFill>
                <a:latin typeface="Arial Rounded MT Bold" pitchFamily="34" charset="0"/>
              </a:rPr>
              <a:t>.</a:t>
            </a:r>
            <a:endParaRPr lang="id-ID" sz="2800" dirty="0">
              <a:solidFill>
                <a:schemeClr val="bg1"/>
              </a:solidFill>
            </a:endParaRPr>
          </a:p>
        </p:txBody>
      </p:sp>
    </p:spTree>
    <p:extLst>
      <p:ext uri="{BB962C8B-B14F-4D97-AF65-F5344CB8AC3E}">
        <p14:creationId xmlns:p14="http://schemas.microsoft.com/office/powerpoint/2010/main" val="2963785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gs>
            <a:gs pos="50000">
              <a:schemeClr val="accent1">
                <a:lumMod val="75000"/>
              </a:schemeClr>
            </a:gs>
            <a:gs pos="100000">
              <a:schemeClr val="tx2">
                <a:lumMod val="60000"/>
                <a:lumOff val="4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txBox="1">
            <a:spLocks/>
          </p:cNvSpPr>
          <p:nvPr/>
        </p:nvSpPr>
        <p:spPr>
          <a:xfrm>
            <a:off x="2699792" y="188640"/>
            <a:ext cx="3816424" cy="49006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d-ID" sz="2400" dirty="0" smtClean="0">
                <a:latin typeface="Arial Black" pitchFamily="34" charset="0"/>
              </a:rPr>
              <a:t>KONSEP MAP</a:t>
            </a:r>
            <a:endParaRPr lang="id-ID" sz="2400" dirty="0">
              <a:latin typeface="Arial Black" pitchFamily="34" charset="0"/>
            </a:endParaRPr>
          </a:p>
        </p:txBody>
      </p:sp>
      <p:sp>
        <p:nvSpPr>
          <p:cNvPr id="3" name="Rectangle 2"/>
          <p:cNvSpPr/>
          <p:nvPr/>
        </p:nvSpPr>
        <p:spPr>
          <a:xfrm>
            <a:off x="3275856" y="665942"/>
            <a:ext cx="2664296" cy="806078"/>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id-ID" dirty="0" smtClean="0">
                <a:solidFill>
                  <a:schemeClr val="tx1"/>
                </a:solidFill>
                <a:latin typeface="Arial Rounded MT Bold" pitchFamily="34" charset="0"/>
              </a:rPr>
              <a:t>TERHEGOMONI</a:t>
            </a:r>
            <a:endParaRPr lang="id-ID" dirty="0">
              <a:solidFill>
                <a:schemeClr val="tx1"/>
              </a:solidFill>
              <a:latin typeface="Arial Rounded MT Bold" pitchFamily="34" charset="0"/>
            </a:endParaRPr>
          </a:p>
        </p:txBody>
      </p:sp>
      <p:cxnSp>
        <p:nvCxnSpPr>
          <p:cNvPr id="5" name="Straight Arrow Connector 4"/>
          <p:cNvCxnSpPr/>
          <p:nvPr/>
        </p:nvCxnSpPr>
        <p:spPr>
          <a:xfrm>
            <a:off x="4608004" y="1484784"/>
            <a:ext cx="0" cy="64807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7" name="Rectangle 6"/>
          <p:cNvSpPr/>
          <p:nvPr/>
        </p:nvSpPr>
        <p:spPr>
          <a:xfrm>
            <a:off x="1547664" y="5697252"/>
            <a:ext cx="6480720" cy="1160748"/>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id-ID" sz="1900" dirty="0" smtClean="0">
                <a:solidFill>
                  <a:schemeClr val="tx1"/>
                </a:solidFill>
                <a:latin typeface="Arial Rounded MT Bold" pitchFamily="34" charset="0"/>
              </a:rPr>
              <a:t>Kesadaran Kritis :</a:t>
            </a:r>
          </a:p>
          <a:p>
            <a:pPr algn="ctr"/>
            <a:r>
              <a:rPr lang="id-ID" sz="1900" dirty="0" smtClean="0">
                <a:solidFill>
                  <a:schemeClr val="tx1"/>
                </a:solidFill>
                <a:latin typeface="Arial Rounded MT Bold" pitchFamily="34" charset="0"/>
              </a:rPr>
              <a:t>Memilih atau Bertindak atas Pertimbangan Rasional</a:t>
            </a:r>
            <a:endParaRPr lang="id-ID" sz="1900" dirty="0">
              <a:solidFill>
                <a:schemeClr val="tx1"/>
              </a:solidFill>
              <a:latin typeface="Arial Rounded MT Bold" pitchFamily="34" charset="0"/>
            </a:endParaRPr>
          </a:p>
        </p:txBody>
      </p:sp>
      <p:sp>
        <p:nvSpPr>
          <p:cNvPr id="8" name="Rectangle 7"/>
          <p:cNvSpPr/>
          <p:nvPr/>
        </p:nvSpPr>
        <p:spPr>
          <a:xfrm>
            <a:off x="2954555" y="4257092"/>
            <a:ext cx="3240360" cy="788431"/>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id-ID" dirty="0" smtClean="0">
                <a:solidFill>
                  <a:schemeClr val="tx1"/>
                </a:solidFill>
                <a:latin typeface="Arial Rounded MT Bold" pitchFamily="34" charset="0"/>
              </a:rPr>
              <a:t>COUNTER</a:t>
            </a:r>
          </a:p>
          <a:p>
            <a:pPr algn="ctr"/>
            <a:r>
              <a:rPr lang="id-ID" dirty="0" smtClean="0">
                <a:solidFill>
                  <a:schemeClr val="tx1"/>
                </a:solidFill>
                <a:latin typeface="Arial Rounded MT Bold" pitchFamily="34" charset="0"/>
              </a:rPr>
              <a:t>HEGEMONI</a:t>
            </a:r>
            <a:endParaRPr lang="id-ID" dirty="0">
              <a:solidFill>
                <a:schemeClr val="tx1"/>
              </a:solidFill>
              <a:latin typeface="Arial Rounded MT Bold" pitchFamily="34" charset="0"/>
            </a:endParaRPr>
          </a:p>
        </p:txBody>
      </p:sp>
      <p:sp>
        <p:nvSpPr>
          <p:cNvPr id="9" name="Rectangle 8"/>
          <p:cNvSpPr/>
          <p:nvPr/>
        </p:nvSpPr>
        <p:spPr>
          <a:xfrm>
            <a:off x="1547664" y="2132856"/>
            <a:ext cx="6480720" cy="1512168"/>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id-ID" sz="2000" dirty="0" smtClean="0">
                <a:solidFill>
                  <a:schemeClr val="tx1"/>
                </a:solidFill>
                <a:latin typeface="Arial Rounded MT Bold" pitchFamily="34" charset="0"/>
              </a:rPr>
              <a:t>Kesadaran Semu :</a:t>
            </a:r>
          </a:p>
          <a:p>
            <a:pPr algn="ctr"/>
            <a:r>
              <a:rPr lang="id-ID" sz="2000" dirty="0" smtClean="0">
                <a:solidFill>
                  <a:schemeClr val="tx1"/>
                </a:solidFill>
                <a:latin typeface="Arial Rounded MT Bold" pitchFamily="34" charset="0"/>
              </a:rPr>
              <a:t>- Mental Subordinasi</a:t>
            </a:r>
          </a:p>
          <a:p>
            <a:pPr algn="ctr"/>
            <a:r>
              <a:rPr lang="id-ID" sz="2000" dirty="0" smtClean="0">
                <a:solidFill>
                  <a:schemeClr val="tx1"/>
                </a:solidFill>
                <a:latin typeface="Arial Rounded MT Bold" pitchFamily="34" charset="0"/>
              </a:rPr>
              <a:t>- Lebih Senang dgn Budaya Lain atas Pertimbangan Gengsi</a:t>
            </a:r>
          </a:p>
        </p:txBody>
      </p:sp>
      <p:cxnSp>
        <p:nvCxnSpPr>
          <p:cNvPr id="11" name="Straight Arrow Connector 10"/>
          <p:cNvCxnSpPr/>
          <p:nvPr/>
        </p:nvCxnSpPr>
        <p:spPr>
          <a:xfrm>
            <a:off x="4574735" y="3609020"/>
            <a:ext cx="0" cy="64807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2" name="Straight Arrow Connector 11"/>
          <p:cNvCxnSpPr/>
          <p:nvPr/>
        </p:nvCxnSpPr>
        <p:spPr>
          <a:xfrm>
            <a:off x="4522052" y="5045523"/>
            <a:ext cx="0" cy="65172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285693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gs>
            <a:gs pos="50000">
              <a:schemeClr val="tx2">
                <a:lumMod val="60000"/>
                <a:lumOff val="40000"/>
              </a:schemeClr>
            </a:gs>
            <a:gs pos="100000">
              <a:schemeClr val="tx2">
                <a:lumMod val="60000"/>
                <a:lumOff val="4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7504" y="1628800"/>
            <a:ext cx="8568952" cy="4896544"/>
          </a:xfrm>
        </p:spPr>
        <p:txBody>
          <a:bodyPr>
            <a:normAutofit/>
          </a:bodyPr>
          <a:lstStyle/>
          <a:p>
            <a:pPr marL="457200" indent="-457200" algn="l">
              <a:buFont typeface="+mj-lt"/>
              <a:buAutoNum type="arabicPeriod"/>
            </a:pPr>
            <a:r>
              <a:rPr lang="id-ID" sz="2800" dirty="0" smtClean="0">
                <a:solidFill>
                  <a:schemeClr val="bg1"/>
                </a:solidFill>
                <a:latin typeface="Arial Black" pitchFamily="34" charset="0"/>
              </a:rPr>
              <a:t>Teori Postkolonial</a:t>
            </a:r>
            <a:r>
              <a:rPr lang="id-ID" sz="2800" dirty="0" smtClean="0">
                <a:latin typeface="Arial Rounded MT Bold" pitchFamily="34" charset="0"/>
              </a:rPr>
              <a:t/>
            </a:r>
            <a:br>
              <a:rPr lang="id-ID" sz="2800" dirty="0" smtClean="0">
                <a:latin typeface="Arial Rounded MT Bold" pitchFamily="34" charset="0"/>
              </a:rPr>
            </a:br>
            <a:r>
              <a:rPr lang="id-ID" sz="2800" dirty="0" smtClean="0">
                <a:latin typeface="Arial Rounded MT Bold" pitchFamily="34" charset="0"/>
              </a:rPr>
              <a:t>Suatu studi /alat analisis untuk melihat kondisi masyarakat pasca penjajahan yg mengalami sub-ordinasi sbg bekas bangsa penjajahan.</a:t>
            </a:r>
            <a:br>
              <a:rPr lang="id-ID" sz="2800" dirty="0" smtClean="0">
                <a:latin typeface="Arial Rounded MT Bold" pitchFamily="34" charset="0"/>
              </a:rPr>
            </a:br>
            <a:r>
              <a:rPr lang="id-ID" sz="2800" dirty="0" smtClean="0">
                <a:latin typeface="Arial Rounded MT Bold" pitchFamily="34" charset="0"/>
              </a:rPr>
              <a:t>Berbicara seputar budaya, hegemoni, subalter, dan penindasan.</a:t>
            </a:r>
            <a:br>
              <a:rPr lang="id-ID" sz="2800" dirty="0" smtClean="0">
                <a:latin typeface="Arial Rounded MT Bold" pitchFamily="34" charset="0"/>
              </a:rPr>
            </a:br>
            <a:r>
              <a:rPr lang="id-ID" sz="2800" dirty="0" smtClean="0">
                <a:latin typeface="Arial Rounded MT Bold" pitchFamily="34" charset="0"/>
              </a:rPr>
              <a:t>Inti dr teori ini berbicara tentang bagaimana melakuakan pencerahan, penyadaran (</a:t>
            </a:r>
            <a:r>
              <a:rPr lang="id-ID" sz="2800" i="1" dirty="0" smtClean="0">
                <a:latin typeface="Arial Rounded MT Bold" pitchFamily="34" charset="0"/>
              </a:rPr>
              <a:t>enlightment</a:t>
            </a:r>
            <a:r>
              <a:rPr lang="id-ID" sz="2800" dirty="0" smtClean="0">
                <a:latin typeface="Arial Rounded MT Bold" pitchFamily="34" charset="0"/>
              </a:rPr>
              <a:t>) terhadap asumsi yg biasa </a:t>
            </a:r>
            <a:r>
              <a:rPr lang="id-ID" sz="2800" dirty="0" smtClean="0">
                <a:latin typeface="Arial Rounded MT Bold" pitchFamily="34" charset="0"/>
              </a:rPr>
              <a:t>diwacanakan/disampaikan </a:t>
            </a:r>
            <a:r>
              <a:rPr lang="id-ID" sz="2800" dirty="0" smtClean="0">
                <a:latin typeface="Arial Rounded MT Bold" pitchFamily="34" charset="0"/>
              </a:rPr>
              <a:t>ke masyarakat. </a:t>
            </a:r>
            <a:r>
              <a:rPr lang="id-ID" sz="2800" dirty="0" smtClean="0">
                <a:solidFill>
                  <a:schemeClr val="bg1"/>
                </a:solidFill>
                <a:latin typeface="Arial Black" pitchFamily="34" charset="0"/>
              </a:rPr>
              <a:t/>
            </a:r>
            <a:br>
              <a:rPr lang="id-ID" sz="2800" dirty="0" smtClean="0">
                <a:solidFill>
                  <a:schemeClr val="bg1"/>
                </a:solidFill>
                <a:latin typeface="Arial Black" pitchFamily="34" charset="0"/>
              </a:rPr>
            </a:br>
            <a:endParaRPr lang="id-ID" sz="2800" dirty="0">
              <a:latin typeface="Arial Rounded MT Bold" pitchFamily="34" charset="0"/>
            </a:endParaRPr>
          </a:p>
        </p:txBody>
      </p:sp>
      <p:sp>
        <p:nvSpPr>
          <p:cNvPr id="3" name="Snip Single Corner Rectangle 2"/>
          <p:cNvSpPr/>
          <p:nvPr/>
        </p:nvSpPr>
        <p:spPr>
          <a:xfrm>
            <a:off x="1331640" y="332656"/>
            <a:ext cx="6768752" cy="792088"/>
          </a:xfrm>
          <a:prstGeom prst="snip1Rect">
            <a:avLst>
              <a:gd name="adj" fmla="val 50000"/>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id-ID" sz="2800" dirty="0" smtClean="0">
                <a:solidFill>
                  <a:schemeClr val="tx1"/>
                </a:solidFill>
                <a:latin typeface="Arial Black" pitchFamily="34" charset="0"/>
              </a:rPr>
              <a:t>TEORI-TEORI KESADARAN</a:t>
            </a:r>
            <a:endParaRPr lang="id-ID" sz="2800" dirty="0">
              <a:solidFill>
                <a:schemeClr val="tx1"/>
              </a:solidFill>
              <a:latin typeface="Arial Black" pitchFamily="34" charset="0"/>
            </a:endParaRPr>
          </a:p>
        </p:txBody>
      </p:sp>
    </p:spTree>
    <p:extLst>
      <p:ext uri="{BB962C8B-B14F-4D97-AF65-F5344CB8AC3E}">
        <p14:creationId xmlns:p14="http://schemas.microsoft.com/office/powerpoint/2010/main" val="49093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62900">
              <a:schemeClr val="tx2"/>
            </a:gs>
            <a:gs pos="0">
              <a:schemeClr val="tx2"/>
            </a:gs>
            <a:gs pos="50000">
              <a:schemeClr val="tx2">
                <a:lumMod val="60000"/>
                <a:lumOff val="40000"/>
              </a:schemeClr>
            </a:gs>
            <a:gs pos="100000">
              <a:schemeClr val="tx2">
                <a:lumMod val="60000"/>
                <a:lumOff val="4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6322714"/>
          </a:xfrm>
        </p:spPr>
        <p:txBody>
          <a:bodyPr>
            <a:noAutofit/>
          </a:bodyPr>
          <a:lstStyle/>
          <a:p>
            <a:pPr marL="457200" indent="-457200" algn="l">
              <a:buFont typeface="+mj-lt"/>
              <a:buAutoNum type="arabicPeriod" startAt="2"/>
            </a:pPr>
            <a:r>
              <a:rPr lang="id-ID" sz="2600" dirty="0" smtClean="0">
                <a:solidFill>
                  <a:schemeClr val="bg1"/>
                </a:solidFill>
                <a:latin typeface="Arial Black" pitchFamily="34" charset="0"/>
              </a:rPr>
              <a:t>Teori Postmodern</a:t>
            </a:r>
            <a:r>
              <a:rPr lang="id-ID" sz="2600" dirty="0" smtClean="0">
                <a:latin typeface="Arial Rounded MT Bold" pitchFamily="34" charset="0"/>
              </a:rPr>
              <a:t/>
            </a:r>
            <a:br>
              <a:rPr lang="id-ID" sz="2600" dirty="0" smtClean="0">
                <a:latin typeface="Arial Rounded MT Bold" pitchFamily="34" charset="0"/>
              </a:rPr>
            </a:br>
            <a:r>
              <a:rPr lang="id-ID" sz="2600" i="1" dirty="0" smtClean="0">
                <a:latin typeface="Arial Rounded MT Bold" pitchFamily="34" charset="0"/>
              </a:rPr>
              <a:t>Michel Foucault </a:t>
            </a:r>
            <a:r>
              <a:rPr lang="id-ID" sz="2600" dirty="0" smtClean="0">
                <a:latin typeface="Arial Rounded MT Bold" pitchFamily="34" charset="0"/>
              </a:rPr>
              <a:t>tokoh postmodern konsep </a:t>
            </a:r>
            <a:r>
              <a:rPr lang="id-ID" sz="2600" b="1" dirty="0" smtClean="0">
                <a:latin typeface="Arial Rounded MT Bold" pitchFamily="34" charset="0"/>
              </a:rPr>
              <a:t>Wacana/Kuasa. </a:t>
            </a:r>
            <a:r>
              <a:rPr lang="id-ID" sz="2600" dirty="0" smtClean="0">
                <a:latin typeface="Arial Rounded MT Bold" pitchFamily="34" charset="0"/>
              </a:rPr>
              <a:t/>
            </a:r>
            <a:br>
              <a:rPr lang="id-ID" sz="2600" dirty="0" smtClean="0">
                <a:latin typeface="Arial Rounded MT Bold" pitchFamily="34" charset="0"/>
              </a:rPr>
            </a:br>
            <a:r>
              <a:rPr lang="id-ID" sz="2600" dirty="0" smtClean="0">
                <a:latin typeface="Arial Rounded MT Bold" pitchFamily="34" charset="0"/>
              </a:rPr>
              <a:t>Wacana merupakan ide/gagasan yg dapat mengandung kuasa. Sering orang mempunyai pengetahuan tertentu kemudian mewacanakan ke masyarakat, sehingga masyarakat mengikuti wacana yg dibangun,</a:t>
            </a:r>
            <a:br>
              <a:rPr lang="id-ID" sz="2600" dirty="0" smtClean="0">
                <a:latin typeface="Arial Rounded MT Bold" pitchFamily="34" charset="0"/>
              </a:rPr>
            </a:br>
            <a:r>
              <a:rPr lang="id-ID" sz="2600" dirty="0" smtClean="0">
                <a:latin typeface="Arial Rounded MT Bold" pitchFamily="34" charset="0"/>
              </a:rPr>
              <a:t>misal: orang dianggap sakit jiwa karena diwacanakan oleh rezim </a:t>
            </a:r>
            <a:r>
              <a:rPr lang="id-ID" sz="2600" dirty="0" smtClean="0">
                <a:latin typeface="Arial Rounded MT Bold" pitchFamily="34" charset="0"/>
              </a:rPr>
              <a:t>wacana, membuat </a:t>
            </a:r>
            <a:r>
              <a:rPr lang="id-ID" sz="2600" dirty="0" smtClean="0">
                <a:latin typeface="Arial Rounded MT Bold" pitchFamily="34" charset="0"/>
              </a:rPr>
              <a:t>orang2 sekitar harus memperlakukan orang yg dianggap sakit jiwa tsb dgn perilaku yg berbeda</a:t>
            </a:r>
            <a:r>
              <a:rPr lang="id-ID" sz="2400" dirty="0" smtClean="0">
                <a:solidFill>
                  <a:schemeClr val="bg1"/>
                </a:solidFill>
                <a:latin typeface="Arial Black" pitchFamily="34" charset="0"/>
              </a:rPr>
              <a:t/>
            </a:r>
            <a:br>
              <a:rPr lang="id-ID" sz="2400" dirty="0" smtClean="0">
                <a:solidFill>
                  <a:schemeClr val="bg1"/>
                </a:solidFill>
                <a:latin typeface="Arial Black" pitchFamily="34" charset="0"/>
              </a:rPr>
            </a:br>
            <a:endParaRPr lang="id-ID" sz="2400" dirty="0">
              <a:latin typeface="Arial Rounded MT Bold" pitchFamily="34" charset="0"/>
            </a:endParaRPr>
          </a:p>
        </p:txBody>
      </p:sp>
    </p:spTree>
    <p:extLst>
      <p:ext uri="{BB962C8B-B14F-4D97-AF65-F5344CB8AC3E}">
        <p14:creationId xmlns:p14="http://schemas.microsoft.com/office/powerpoint/2010/main" val="3695496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62900">
              <a:schemeClr val="tx2"/>
            </a:gs>
            <a:gs pos="0">
              <a:schemeClr val="tx2"/>
            </a:gs>
            <a:gs pos="50000">
              <a:schemeClr val="tx2">
                <a:lumMod val="60000"/>
                <a:lumOff val="40000"/>
              </a:schemeClr>
            </a:gs>
            <a:gs pos="100000">
              <a:schemeClr val="tx2">
                <a:lumMod val="60000"/>
                <a:lumOff val="4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435280" cy="6178698"/>
          </a:xfrm>
        </p:spPr>
        <p:style>
          <a:lnRef idx="2">
            <a:schemeClr val="accent2"/>
          </a:lnRef>
          <a:fillRef idx="1">
            <a:schemeClr val="lt1"/>
          </a:fillRef>
          <a:effectRef idx="0">
            <a:schemeClr val="accent2"/>
          </a:effectRef>
          <a:fontRef idx="minor">
            <a:schemeClr val="dk1"/>
          </a:fontRef>
        </p:style>
        <p:txBody>
          <a:bodyPr>
            <a:noAutofit/>
          </a:bodyPr>
          <a:lstStyle/>
          <a:p>
            <a:pPr marL="342900" indent="-342900" algn="l">
              <a:buFont typeface="Wingdings" pitchFamily="2" charset="2"/>
              <a:buChar char="q"/>
            </a:pPr>
            <a:r>
              <a:rPr lang="id-ID" sz="2400" dirty="0" smtClean="0">
                <a:solidFill>
                  <a:schemeClr val="bg1"/>
                </a:solidFill>
                <a:latin typeface="Arial Black" pitchFamily="34" charset="0"/>
              </a:rPr>
              <a:t>Teori Poststrukturalis</a:t>
            </a:r>
            <a:r>
              <a:rPr lang="id-ID" sz="2400" dirty="0" smtClean="0">
                <a:latin typeface="Arial Rounded MT Bold" pitchFamily="34" charset="0"/>
              </a:rPr>
              <a:t/>
            </a:r>
            <a:br>
              <a:rPr lang="id-ID" sz="2400" dirty="0" smtClean="0">
                <a:latin typeface="Arial Rounded MT Bold" pitchFamily="34" charset="0"/>
              </a:rPr>
            </a:br>
            <a:r>
              <a:rPr lang="id-ID" sz="2400" dirty="0" smtClean="0">
                <a:latin typeface="Arial Rounded MT Bold" pitchFamily="34" charset="0"/>
              </a:rPr>
              <a:t>Konsep dr post-strukturalis atau postmodern pd umumnya adalah pencerahan.</a:t>
            </a:r>
            <a:br>
              <a:rPr lang="id-ID" sz="2400" dirty="0" smtClean="0">
                <a:latin typeface="Arial Rounded MT Bold" pitchFamily="34" charset="0"/>
              </a:rPr>
            </a:br>
            <a:r>
              <a:rPr lang="id-ID" sz="2400" i="1" dirty="0" smtClean="0">
                <a:latin typeface="Arial Rounded MT Bold" pitchFamily="34" charset="0"/>
              </a:rPr>
              <a:t>Joan Baudrillard </a:t>
            </a:r>
            <a:r>
              <a:rPr lang="id-ID" sz="2400" dirty="0" smtClean="0">
                <a:latin typeface="Arial Rounded MT Bold" pitchFamily="34" charset="0"/>
              </a:rPr>
              <a:t>tokoh teori ini dgn </a:t>
            </a:r>
            <a:r>
              <a:rPr lang="id-ID" sz="2400" dirty="0" smtClean="0">
                <a:latin typeface="Arial Rounded MT Bold" pitchFamily="34" charset="0"/>
              </a:rPr>
              <a:t>ko</a:t>
            </a:r>
            <a:r>
              <a:rPr lang="en-US" sz="2400" dirty="0" smtClean="0">
                <a:latin typeface="Arial Rounded MT Bold" pitchFamily="34" charset="0"/>
              </a:rPr>
              <a:t>n</a:t>
            </a:r>
            <a:r>
              <a:rPr lang="id-ID" sz="2400" dirty="0" smtClean="0">
                <a:latin typeface="Arial Rounded MT Bold" pitchFamily="34" charset="0"/>
              </a:rPr>
              <a:t>sep </a:t>
            </a:r>
            <a:r>
              <a:rPr lang="id-ID" sz="2400" b="1" dirty="0" smtClean="0">
                <a:latin typeface="Arial Rounded MT Bold" pitchFamily="34" charset="0"/>
              </a:rPr>
              <a:t>Simulakrum </a:t>
            </a:r>
            <a:r>
              <a:rPr lang="id-ID" sz="2400" dirty="0" smtClean="0">
                <a:latin typeface="Arial Rounded MT Bold" pitchFamily="34" charset="0"/>
              </a:rPr>
              <a:t> (simulacra dan simulasi), suatu realitas yg nampak, terkadang juga menyembunyikan (</a:t>
            </a:r>
            <a:r>
              <a:rPr lang="id-ID" sz="2400" i="1" dirty="0" smtClean="0">
                <a:latin typeface="Arial Rounded MT Bold" pitchFamily="34" charset="0"/>
              </a:rPr>
              <a:t>conceal</a:t>
            </a:r>
            <a:r>
              <a:rPr lang="id-ID" sz="2400" dirty="0" smtClean="0">
                <a:latin typeface="Arial Rounded MT Bold" pitchFamily="34" charset="0"/>
              </a:rPr>
              <a:t>) sesuatu (berbohong) karena semuanya adalah imaginer. </a:t>
            </a:r>
            <a:r>
              <a:rPr lang="en-US" sz="2400" dirty="0" smtClean="0">
                <a:latin typeface="Arial Rounded MT Bold" pitchFamily="34" charset="0"/>
              </a:rPr>
              <a:t/>
            </a:r>
            <a:br>
              <a:rPr lang="en-US" sz="2400" dirty="0" smtClean="0">
                <a:latin typeface="Arial Rounded MT Bold" pitchFamily="34" charset="0"/>
              </a:rPr>
            </a:br>
            <a:r>
              <a:rPr lang="id-ID" sz="2400" dirty="0" smtClean="0">
                <a:latin typeface="Arial Rounded MT Bold" pitchFamily="34" charset="0"/>
              </a:rPr>
              <a:t>Semua </a:t>
            </a:r>
            <a:r>
              <a:rPr lang="id-ID" sz="2400" dirty="0" smtClean="0">
                <a:latin typeface="Arial Rounded MT Bold" pitchFamily="34" charset="0"/>
              </a:rPr>
              <a:t>yg nampak adalah kebohongan yg seolah2 benar. </a:t>
            </a:r>
            <a:r>
              <a:rPr lang="en-US" sz="2400" dirty="0" smtClean="0">
                <a:latin typeface="Arial Rounded MT Bold" pitchFamily="34" charset="0"/>
              </a:rPr>
              <a:t/>
            </a:r>
            <a:br>
              <a:rPr lang="en-US" sz="2400" dirty="0" smtClean="0">
                <a:latin typeface="Arial Rounded MT Bold" pitchFamily="34" charset="0"/>
              </a:rPr>
            </a:br>
            <a:r>
              <a:rPr lang="id-ID" sz="2400" dirty="0" smtClean="0">
                <a:latin typeface="Arial Rounded MT Bold" pitchFamily="34" charset="0"/>
              </a:rPr>
              <a:t>Konsep </a:t>
            </a:r>
            <a:r>
              <a:rPr lang="id-ID" sz="2400" dirty="0" smtClean="0">
                <a:latin typeface="Arial Rounded MT Bold" pitchFamily="34" charset="0"/>
              </a:rPr>
              <a:t>ini terkait dgn simbol dan simbol juga dpt dipakai sbg wacana. Jd baik dr teori </a:t>
            </a:r>
            <a:r>
              <a:rPr lang="id-ID" sz="2400" dirty="0" smtClean="0">
                <a:latin typeface="Arial Rounded MT Bold" pitchFamily="34" charset="0"/>
              </a:rPr>
              <a:t>postmodern/ </a:t>
            </a:r>
            <a:r>
              <a:rPr lang="en-US" sz="2400" dirty="0" smtClean="0">
                <a:latin typeface="Arial Rounded MT Bold" pitchFamily="34" charset="0"/>
              </a:rPr>
              <a:t>t</a:t>
            </a:r>
            <a:r>
              <a:rPr lang="id-ID" sz="2400" dirty="0" smtClean="0">
                <a:latin typeface="Arial Rounded MT Bold" pitchFamily="34" charset="0"/>
              </a:rPr>
              <a:t>eori post-strukturalis</a:t>
            </a:r>
            <a:r>
              <a:rPr lang="en-US" sz="2400" dirty="0" smtClean="0">
                <a:latin typeface="Arial Rounded MT Bold" pitchFamily="34" charset="0"/>
              </a:rPr>
              <a:t>, </a:t>
            </a:r>
            <a:r>
              <a:rPr lang="id-ID" sz="2400" dirty="0" smtClean="0">
                <a:latin typeface="Arial Rounded MT Bold" pitchFamily="34" charset="0"/>
              </a:rPr>
              <a:t>konsep </a:t>
            </a:r>
            <a:r>
              <a:rPr lang="id-ID" sz="2400" dirty="0" smtClean="0">
                <a:latin typeface="Arial Rounded MT Bold" pitchFamily="34" charset="0"/>
              </a:rPr>
              <a:t>yg digunakan dlm analisis kesadran adalah </a:t>
            </a:r>
            <a:r>
              <a:rPr lang="en-US" sz="2400" b="1" dirty="0">
                <a:latin typeface="Arial Rounded MT Bold" pitchFamily="34" charset="0"/>
              </a:rPr>
              <a:t>w</a:t>
            </a:r>
            <a:r>
              <a:rPr lang="id-ID" sz="2400" b="1" dirty="0" smtClean="0">
                <a:latin typeface="Arial Rounded MT Bold" pitchFamily="34" charset="0"/>
              </a:rPr>
              <a:t>acana</a:t>
            </a:r>
            <a:r>
              <a:rPr lang="id-ID" sz="2400" b="1" dirty="0" smtClean="0">
                <a:latin typeface="Arial Rounded MT Bold" pitchFamily="34" charset="0"/>
              </a:rPr>
              <a:t>, </a:t>
            </a:r>
            <a:r>
              <a:rPr lang="id-ID" sz="2400" dirty="0" smtClean="0">
                <a:latin typeface="Arial Rounded MT Bold" pitchFamily="34" charset="0"/>
              </a:rPr>
              <a:t>yg banyak dipakai untuk menganalisis iklan di media massa.</a:t>
            </a:r>
            <a:endParaRPr lang="id-ID" sz="2400" dirty="0">
              <a:latin typeface="Arial Rounded MT Bold" pitchFamily="34" charset="0"/>
            </a:endParaRPr>
          </a:p>
        </p:txBody>
      </p:sp>
    </p:spTree>
    <p:extLst>
      <p:ext uri="{BB962C8B-B14F-4D97-AF65-F5344CB8AC3E}">
        <p14:creationId xmlns:p14="http://schemas.microsoft.com/office/powerpoint/2010/main" val="4238626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25850">
              <a:schemeClr val="tx2">
                <a:lumMod val="40000"/>
                <a:lumOff val="60000"/>
              </a:schemeClr>
            </a:gs>
            <a:gs pos="62900">
              <a:schemeClr val="tx2"/>
            </a:gs>
            <a:gs pos="0">
              <a:schemeClr val="tx2"/>
            </a:gs>
            <a:gs pos="50000">
              <a:schemeClr val="tx2">
                <a:lumMod val="60000"/>
                <a:lumOff val="40000"/>
              </a:schemeClr>
            </a:gs>
            <a:gs pos="100000">
              <a:schemeClr val="tx2">
                <a:lumMod val="60000"/>
                <a:lumOff val="4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4" name="Round Diagonal Corner Rectangle 3"/>
          <p:cNvSpPr/>
          <p:nvPr/>
        </p:nvSpPr>
        <p:spPr>
          <a:xfrm>
            <a:off x="395536" y="0"/>
            <a:ext cx="8208912" cy="6857999"/>
          </a:xfrm>
          <a:prstGeom prst="round2DiagRect">
            <a:avLst/>
          </a:prstGeom>
        </p:spPr>
        <p:style>
          <a:lnRef idx="3">
            <a:schemeClr val="lt1"/>
          </a:lnRef>
          <a:fillRef idx="1">
            <a:schemeClr val="dk1"/>
          </a:fillRef>
          <a:effectRef idx="1">
            <a:schemeClr val="dk1"/>
          </a:effectRef>
          <a:fontRef idx="minor">
            <a:schemeClr val="lt1"/>
          </a:fontRef>
        </p:style>
        <p:txBody>
          <a:bodyPr rtlCol="0" anchor="ctr"/>
          <a:lstStyle/>
          <a:p>
            <a:pPr marL="342900" indent="-342900">
              <a:buFont typeface="Arial" pitchFamily="34" charset="0"/>
              <a:buChar char="•"/>
            </a:pPr>
            <a:r>
              <a:rPr lang="id-ID" sz="2400" dirty="0" smtClean="0">
                <a:solidFill>
                  <a:schemeClr val="bg1"/>
                </a:solidFill>
                <a:latin typeface="Arial Rounded MT Bold" pitchFamily="34" charset="0"/>
              </a:rPr>
              <a:t>Kesadaran sangat berhubungan dgn pengembangan komunitas. Banyak masyarakat yg mengalami kemandekan atau perubahan  ke arah kemunduran akibat dr ketidaksadaran akan proses yg sedang dialami. </a:t>
            </a:r>
            <a:endParaRPr lang="en-US" sz="2400" dirty="0" smtClean="0">
              <a:solidFill>
                <a:schemeClr val="bg1"/>
              </a:solidFill>
              <a:latin typeface="Arial Rounded MT Bold" pitchFamily="34" charset="0"/>
            </a:endParaRPr>
          </a:p>
          <a:p>
            <a:pPr marL="342900" indent="-342900">
              <a:buFont typeface="Arial" pitchFamily="34" charset="0"/>
              <a:buChar char="•"/>
            </a:pPr>
            <a:r>
              <a:rPr lang="en-US" sz="2400" dirty="0" smtClean="0">
                <a:solidFill>
                  <a:schemeClr val="bg1"/>
                </a:solidFill>
                <a:latin typeface="Arial Rounded MT Bold" pitchFamily="34" charset="0"/>
              </a:rPr>
              <a:t>K</a:t>
            </a:r>
            <a:r>
              <a:rPr lang="id-ID" sz="2400" dirty="0" smtClean="0">
                <a:solidFill>
                  <a:schemeClr val="bg1"/>
                </a:solidFill>
                <a:latin typeface="Arial Rounded MT Bold" pitchFamily="34" charset="0"/>
              </a:rPr>
              <a:t>esadaran </a:t>
            </a:r>
            <a:r>
              <a:rPr lang="id-ID" sz="2400" dirty="0" smtClean="0">
                <a:solidFill>
                  <a:schemeClr val="bg1"/>
                </a:solidFill>
                <a:latin typeface="Arial Rounded MT Bold" pitchFamily="34" charset="0"/>
              </a:rPr>
              <a:t>kritis melahirkan tindakan yg kreatif. </a:t>
            </a:r>
            <a:endParaRPr lang="en-US" sz="2400" dirty="0" smtClean="0">
              <a:solidFill>
                <a:schemeClr val="bg1"/>
              </a:solidFill>
              <a:latin typeface="Arial Rounded MT Bold" pitchFamily="34" charset="0"/>
            </a:endParaRPr>
          </a:p>
          <a:p>
            <a:pPr marL="342900" indent="-342900">
              <a:buFont typeface="Arial" pitchFamily="34" charset="0"/>
              <a:buChar char="•"/>
            </a:pPr>
            <a:r>
              <a:rPr lang="en-US" sz="2400" dirty="0" smtClean="0">
                <a:solidFill>
                  <a:schemeClr val="bg1"/>
                </a:solidFill>
                <a:latin typeface="Arial Rounded MT Bold" pitchFamily="34" charset="0"/>
              </a:rPr>
              <a:t>K</a:t>
            </a:r>
            <a:r>
              <a:rPr lang="id-ID" sz="2400" dirty="0" smtClean="0">
                <a:solidFill>
                  <a:schemeClr val="bg1"/>
                </a:solidFill>
                <a:latin typeface="Arial Rounded MT Bold" pitchFamily="34" charset="0"/>
              </a:rPr>
              <a:t>etidaksadaran </a:t>
            </a:r>
            <a:r>
              <a:rPr lang="id-ID" sz="2400" dirty="0" smtClean="0">
                <a:solidFill>
                  <a:schemeClr val="bg1"/>
                </a:solidFill>
                <a:latin typeface="Arial Rounded MT Bold" pitchFamily="34" charset="0"/>
              </a:rPr>
              <a:t>melahirkan kemandekan atau bahkan eksploitasi ekonomi yg tdk disadari.</a:t>
            </a:r>
          </a:p>
          <a:p>
            <a:pPr marL="342900" indent="-342900">
              <a:buFont typeface="Arial" pitchFamily="34" charset="0"/>
              <a:buChar char="•"/>
            </a:pPr>
            <a:r>
              <a:rPr lang="id-ID" sz="2400" dirty="0" smtClean="0">
                <a:solidFill>
                  <a:schemeClr val="bg1"/>
                </a:solidFill>
                <a:latin typeface="Arial Rounded MT Bold" pitchFamily="34" charset="0"/>
              </a:rPr>
              <a:t>Kesadaran sangat erat dengan ide, dan ide punya kaitan dengan bentuk tindakan seseorang atau masyarakat</a:t>
            </a:r>
            <a:r>
              <a:rPr lang="id-ID" sz="2400" dirty="0" smtClean="0">
                <a:solidFill>
                  <a:schemeClr val="bg1"/>
                </a:solidFill>
                <a:latin typeface="Arial Rounded MT Bold" pitchFamily="34" charset="0"/>
              </a:rPr>
              <a:t>.</a:t>
            </a:r>
            <a:endParaRPr lang="en-US" sz="2400" dirty="0" smtClean="0">
              <a:solidFill>
                <a:schemeClr val="bg1"/>
              </a:solidFill>
              <a:latin typeface="Arial Rounded MT Bold" pitchFamily="34" charset="0"/>
            </a:endParaRPr>
          </a:p>
          <a:p>
            <a:endParaRPr lang="id-ID" sz="2400" dirty="0" smtClean="0">
              <a:solidFill>
                <a:schemeClr val="bg1"/>
              </a:solidFill>
              <a:latin typeface="Arial Rounded MT Bold" pitchFamily="34" charset="0"/>
            </a:endParaRPr>
          </a:p>
          <a:p>
            <a:pPr algn="ctr"/>
            <a:r>
              <a:rPr lang="en-US" sz="2400" dirty="0" smtClean="0">
                <a:solidFill>
                  <a:srgbClr val="FFFF00"/>
                </a:solidFill>
                <a:latin typeface="Arial Rounded MT Bold" pitchFamily="34" charset="0"/>
              </a:rPr>
              <a:t>K</a:t>
            </a:r>
            <a:r>
              <a:rPr lang="id-ID" sz="2400" dirty="0" smtClean="0">
                <a:solidFill>
                  <a:srgbClr val="FFFF00"/>
                </a:solidFill>
                <a:latin typeface="Arial Rounded MT Bold" pitchFamily="34" charset="0"/>
              </a:rPr>
              <a:t>onsep </a:t>
            </a:r>
            <a:r>
              <a:rPr lang="id-ID" sz="2400" b="1" dirty="0" smtClean="0">
                <a:solidFill>
                  <a:srgbClr val="FFFF00"/>
                </a:solidFill>
                <a:latin typeface="Arial Rounded MT Bold" pitchFamily="34" charset="0"/>
              </a:rPr>
              <a:t>Hegel</a:t>
            </a:r>
          </a:p>
          <a:p>
            <a:pPr algn="ctr"/>
            <a:r>
              <a:rPr lang="id-ID" sz="2400" b="1" dirty="0" smtClean="0">
                <a:solidFill>
                  <a:srgbClr val="FFFF00"/>
                </a:solidFill>
                <a:latin typeface="Arial Rounded MT Bold" pitchFamily="34" charset="0"/>
              </a:rPr>
              <a:t>“</a:t>
            </a:r>
            <a:r>
              <a:rPr lang="id-ID" sz="2400" b="1" i="1" dirty="0" smtClean="0">
                <a:solidFill>
                  <a:srgbClr val="FFFF00"/>
                </a:solidFill>
                <a:latin typeface="Arial Rounded MT Bold" pitchFamily="34" charset="0"/>
              </a:rPr>
              <a:t>Ide merupakan penentu realitas”</a:t>
            </a:r>
            <a:endParaRPr lang="id-ID" sz="2400" dirty="0">
              <a:solidFill>
                <a:srgbClr val="FFFF00"/>
              </a:solidFill>
            </a:endParaRPr>
          </a:p>
        </p:txBody>
      </p:sp>
    </p:spTree>
    <p:extLst>
      <p:ext uri="{BB962C8B-B14F-4D97-AF65-F5344CB8AC3E}">
        <p14:creationId xmlns:p14="http://schemas.microsoft.com/office/powerpoint/2010/main" val="1919223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idx="1"/>
          </p:nvPr>
        </p:nvSpPr>
        <p:spPr>
          <a:prstGeom prst="rect">
            <a:avLst/>
          </a:prstGeom>
        </p:spPr>
        <p:txBody>
          <a:bodyPr>
            <a:no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pPr algn="just"/>
            <a:r>
              <a:rPr lang="id-ID" sz="2400" dirty="0" smtClean="0">
                <a:solidFill>
                  <a:schemeClr val="bg1"/>
                </a:solidFill>
                <a:latin typeface="Arial Rounded MT Bold" pitchFamily="34" charset="0"/>
                <a:cs typeface="Andalus" pitchFamily="18" charset="-78"/>
              </a:rPr>
              <a:t>Ananlisis sosial model statika sosial sering juga disebut model analisis struktur sosial ataupun model analisis aktor. Hal ini dikarenakan fokus analisis statika melakukan pendekripsian peran aktor dan asal struktur sosialnya dalam sutu masalah sosial. Setiap aktor dlm struktur sosial mempunyai peran berbeda-beda, diartikan sbg kedudukan atau fungsi yg dimainkan dlm masyarakat.</a:t>
            </a:r>
            <a:endParaRPr lang="id-ID" sz="2400" dirty="0">
              <a:solidFill>
                <a:schemeClr val="bg1"/>
              </a:solidFill>
              <a:latin typeface="Arial Rounded MT Bold" pitchFamily="34" charset="0"/>
              <a:cs typeface="Andalus" pitchFamily="18" charset="-78"/>
            </a:endParaRPr>
          </a:p>
        </p:txBody>
      </p:sp>
      <p:sp>
        <p:nvSpPr>
          <p:cNvPr id="5" name="Subtitle 2"/>
          <p:cNvSpPr txBox="1">
            <a:spLocks/>
          </p:cNvSpPr>
          <p:nvPr/>
        </p:nvSpPr>
        <p:spPr>
          <a:xfrm>
            <a:off x="323528" y="1340768"/>
            <a:ext cx="8568952" cy="4320480"/>
          </a:xfrm>
          <a:prstGeom prst="rect">
            <a:avLst/>
          </a:prstGeom>
        </p:spPr>
        <p:txBody>
          <a:bodyPr>
            <a:no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pPr marL="342900" indent="-342900" algn="just">
              <a:buFont typeface="Wingdings" pitchFamily="2" charset="2"/>
              <a:buChar char="q"/>
            </a:pPr>
            <a:r>
              <a:rPr lang="id-ID" sz="2400" dirty="0" smtClean="0">
                <a:solidFill>
                  <a:schemeClr val="tx1"/>
                </a:solidFill>
                <a:latin typeface="Arial Rounded MT Bold" pitchFamily="34" charset="0"/>
                <a:cs typeface="Andalus" pitchFamily="18" charset="-78"/>
              </a:rPr>
              <a:t>Analisis </a:t>
            </a:r>
            <a:r>
              <a:rPr lang="id-ID" sz="2400" dirty="0" smtClean="0">
                <a:solidFill>
                  <a:schemeClr val="tx1"/>
                </a:solidFill>
                <a:latin typeface="Arial Rounded MT Bold" pitchFamily="34" charset="0"/>
                <a:cs typeface="Andalus" pitchFamily="18" charset="-78"/>
              </a:rPr>
              <a:t>sosial model statika sosial sering juga disebut model analisis struktur sosial ataupun model analisis aktor. </a:t>
            </a:r>
            <a:endParaRPr lang="en-US" sz="2400" dirty="0" smtClean="0">
              <a:solidFill>
                <a:schemeClr val="tx1"/>
              </a:solidFill>
              <a:latin typeface="Arial Rounded MT Bold" pitchFamily="34" charset="0"/>
              <a:cs typeface="Andalus" pitchFamily="18" charset="-78"/>
            </a:endParaRPr>
          </a:p>
          <a:p>
            <a:pPr marL="342900" indent="-342900" algn="just">
              <a:buFont typeface="Wingdings" pitchFamily="2" charset="2"/>
              <a:buChar char="q"/>
            </a:pPr>
            <a:r>
              <a:rPr lang="en-US" sz="2400" dirty="0" smtClean="0">
                <a:solidFill>
                  <a:schemeClr val="tx1"/>
                </a:solidFill>
                <a:latin typeface="Arial Rounded MT Bold" pitchFamily="34" charset="0"/>
                <a:cs typeface="Andalus" pitchFamily="18" charset="-78"/>
              </a:rPr>
              <a:t>F</a:t>
            </a:r>
            <a:r>
              <a:rPr lang="id-ID" sz="2400" dirty="0" smtClean="0">
                <a:solidFill>
                  <a:schemeClr val="tx1"/>
                </a:solidFill>
                <a:latin typeface="Arial Rounded MT Bold" pitchFamily="34" charset="0"/>
                <a:cs typeface="Andalus" pitchFamily="18" charset="-78"/>
              </a:rPr>
              <a:t>okus </a:t>
            </a:r>
            <a:r>
              <a:rPr lang="id-ID" sz="2400" dirty="0" smtClean="0">
                <a:solidFill>
                  <a:schemeClr val="tx1"/>
                </a:solidFill>
                <a:latin typeface="Arial Rounded MT Bold" pitchFamily="34" charset="0"/>
                <a:cs typeface="Andalus" pitchFamily="18" charset="-78"/>
              </a:rPr>
              <a:t>analisis statika melakukan pendekripsian peran aktor dan asal struktur sosialnya dalam sutu masalah sosial. </a:t>
            </a:r>
            <a:endParaRPr lang="en-US" sz="2400" dirty="0" smtClean="0">
              <a:solidFill>
                <a:schemeClr val="tx1"/>
              </a:solidFill>
              <a:latin typeface="Arial Rounded MT Bold" pitchFamily="34" charset="0"/>
              <a:cs typeface="Andalus" pitchFamily="18" charset="-78"/>
            </a:endParaRPr>
          </a:p>
          <a:p>
            <a:pPr marL="342900" indent="-342900" algn="just">
              <a:buFont typeface="Wingdings" pitchFamily="2" charset="2"/>
              <a:buChar char="q"/>
            </a:pPr>
            <a:r>
              <a:rPr lang="id-ID" sz="2400" dirty="0" smtClean="0">
                <a:solidFill>
                  <a:schemeClr val="tx1"/>
                </a:solidFill>
                <a:latin typeface="Arial Rounded MT Bold" pitchFamily="34" charset="0"/>
                <a:cs typeface="Andalus" pitchFamily="18" charset="-78"/>
              </a:rPr>
              <a:t>Setiap </a:t>
            </a:r>
            <a:r>
              <a:rPr lang="id-ID" sz="2400" dirty="0" smtClean="0">
                <a:solidFill>
                  <a:schemeClr val="tx1"/>
                </a:solidFill>
                <a:latin typeface="Arial Rounded MT Bold" pitchFamily="34" charset="0"/>
                <a:cs typeface="Andalus" pitchFamily="18" charset="-78"/>
              </a:rPr>
              <a:t>aktor dlm struktur sosial mempunyai peran berbeda-beda, diartikan sbg kedudukan atau fungsi yg dimainkan dlm masyarakat.</a:t>
            </a:r>
            <a:endParaRPr lang="id-ID" sz="2400" dirty="0">
              <a:solidFill>
                <a:schemeClr val="tx1"/>
              </a:solidFill>
              <a:latin typeface="Arial Rounded MT Bold" pitchFamily="34" charset="0"/>
              <a:cs typeface="Andalus" pitchFamily="18" charset="-78"/>
            </a:endParaRPr>
          </a:p>
        </p:txBody>
      </p:sp>
    </p:spTree>
    <p:extLst>
      <p:ext uri="{BB962C8B-B14F-4D97-AF65-F5344CB8AC3E}">
        <p14:creationId xmlns:p14="http://schemas.microsoft.com/office/powerpoint/2010/main" val="2552858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25850">
              <a:schemeClr val="tx2">
                <a:lumMod val="40000"/>
                <a:lumOff val="60000"/>
              </a:schemeClr>
            </a:gs>
            <a:gs pos="62900">
              <a:schemeClr val="tx2">
                <a:lumMod val="60000"/>
                <a:lumOff val="40000"/>
              </a:schemeClr>
            </a:gs>
            <a:gs pos="0">
              <a:schemeClr val="tx2">
                <a:lumMod val="20000"/>
                <a:lumOff val="80000"/>
              </a:schemeClr>
            </a:gs>
            <a:gs pos="50000">
              <a:schemeClr val="tx2">
                <a:lumMod val="60000"/>
                <a:lumOff val="40000"/>
              </a:schemeClr>
            </a:gs>
            <a:gs pos="100000">
              <a:schemeClr val="tx2">
                <a:lumMod val="20000"/>
                <a:lumOff val="8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99792" y="188640"/>
            <a:ext cx="3816424" cy="490066"/>
          </a:xfrm>
        </p:spPr>
        <p:txBody>
          <a:bodyPr>
            <a:noAutofit/>
          </a:bodyPr>
          <a:lstStyle/>
          <a:p>
            <a:pPr algn="ctr"/>
            <a:r>
              <a:rPr lang="id-ID" sz="2400" dirty="0" smtClean="0">
                <a:solidFill>
                  <a:schemeClr val="tx1"/>
                </a:solidFill>
                <a:latin typeface="Arial Black" pitchFamily="34" charset="0"/>
              </a:rPr>
              <a:t>KONSEP MAP</a:t>
            </a:r>
            <a:endParaRPr lang="id-ID" sz="2400" dirty="0">
              <a:solidFill>
                <a:schemeClr val="tx1"/>
              </a:solidFill>
              <a:latin typeface="Arial Black" pitchFamily="34" charset="0"/>
            </a:endParaRPr>
          </a:p>
        </p:txBody>
      </p:sp>
      <p:sp>
        <p:nvSpPr>
          <p:cNvPr id="3" name="Rectangle 2"/>
          <p:cNvSpPr/>
          <p:nvPr/>
        </p:nvSpPr>
        <p:spPr>
          <a:xfrm>
            <a:off x="2699792" y="836712"/>
            <a:ext cx="3888432" cy="864096"/>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dirty="0" smtClean="0">
                <a:solidFill>
                  <a:schemeClr val="tx1"/>
                </a:solidFill>
                <a:latin typeface="Arial Rounded MT Bold" pitchFamily="34" charset="0"/>
              </a:rPr>
              <a:t>MASYARAKAT</a:t>
            </a:r>
          </a:p>
          <a:p>
            <a:pPr algn="ctr"/>
            <a:r>
              <a:rPr lang="id-ID" dirty="0" smtClean="0">
                <a:solidFill>
                  <a:schemeClr val="tx1"/>
                </a:solidFill>
                <a:latin typeface="Arial Rounded MT Bold" pitchFamily="34" charset="0"/>
              </a:rPr>
              <a:t>(MASALAH SOSIAL)</a:t>
            </a:r>
          </a:p>
          <a:p>
            <a:pPr algn="ctr"/>
            <a:r>
              <a:rPr lang="id-ID" i="1" dirty="0" smtClean="0">
                <a:solidFill>
                  <a:schemeClr val="tx1"/>
                </a:solidFill>
                <a:latin typeface="Arial Rounded MT Bold" pitchFamily="34" charset="0"/>
              </a:rPr>
              <a:t>AGUSTE COMTE</a:t>
            </a:r>
            <a:endParaRPr lang="id-ID" i="1" dirty="0">
              <a:solidFill>
                <a:schemeClr val="tx1"/>
              </a:solidFill>
              <a:latin typeface="Arial Rounded MT Bold" pitchFamily="34" charset="0"/>
            </a:endParaRPr>
          </a:p>
        </p:txBody>
      </p:sp>
      <p:sp>
        <p:nvSpPr>
          <p:cNvPr id="4" name="Rectangle 3"/>
          <p:cNvSpPr/>
          <p:nvPr/>
        </p:nvSpPr>
        <p:spPr>
          <a:xfrm>
            <a:off x="476463" y="2636912"/>
            <a:ext cx="3015417" cy="72008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dirty="0" smtClean="0">
                <a:solidFill>
                  <a:schemeClr val="tx1"/>
                </a:solidFill>
                <a:latin typeface="Arial Rounded MT Bold" pitchFamily="34" charset="0"/>
              </a:rPr>
              <a:t>STATIKA SOSIAL</a:t>
            </a:r>
            <a:endParaRPr lang="id-ID" dirty="0">
              <a:solidFill>
                <a:schemeClr val="tx1"/>
              </a:solidFill>
              <a:latin typeface="Arial Rounded MT Bold" pitchFamily="34" charset="0"/>
            </a:endParaRPr>
          </a:p>
        </p:txBody>
      </p:sp>
      <p:sp>
        <p:nvSpPr>
          <p:cNvPr id="5" name="Rectangle 4"/>
          <p:cNvSpPr/>
          <p:nvPr/>
        </p:nvSpPr>
        <p:spPr>
          <a:xfrm>
            <a:off x="4499992" y="2646753"/>
            <a:ext cx="2968338" cy="72008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dirty="0" smtClean="0">
                <a:solidFill>
                  <a:schemeClr val="tx1"/>
                </a:solidFill>
                <a:latin typeface="Arial Rounded MT Bold" pitchFamily="34" charset="0"/>
              </a:rPr>
              <a:t>DINAMIKA SOSIAL</a:t>
            </a:r>
            <a:endParaRPr lang="id-ID" dirty="0">
              <a:solidFill>
                <a:schemeClr val="tx1"/>
              </a:solidFill>
              <a:latin typeface="Arial Rounded MT Bold" pitchFamily="34" charset="0"/>
            </a:endParaRPr>
          </a:p>
        </p:txBody>
      </p:sp>
      <p:sp>
        <p:nvSpPr>
          <p:cNvPr id="6" name="Rectangle 5"/>
          <p:cNvSpPr/>
          <p:nvPr/>
        </p:nvSpPr>
        <p:spPr>
          <a:xfrm>
            <a:off x="4129294" y="5069548"/>
            <a:ext cx="2196243" cy="108012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dirty="0" smtClean="0">
                <a:solidFill>
                  <a:schemeClr val="tx1"/>
                </a:solidFill>
                <a:latin typeface="Arial Rounded MT Bold" pitchFamily="34" charset="0"/>
              </a:rPr>
              <a:t>MODEL</a:t>
            </a:r>
          </a:p>
          <a:p>
            <a:pPr algn="ctr"/>
            <a:r>
              <a:rPr lang="id-ID" dirty="0" smtClean="0">
                <a:solidFill>
                  <a:schemeClr val="tx1"/>
                </a:solidFill>
                <a:latin typeface="Arial Rounded MT Bold" pitchFamily="34" charset="0"/>
              </a:rPr>
              <a:t>PEMECAHANNYA</a:t>
            </a:r>
            <a:endParaRPr lang="id-ID" dirty="0">
              <a:solidFill>
                <a:schemeClr val="tx1"/>
              </a:solidFill>
              <a:latin typeface="Arial Rounded MT Bold" pitchFamily="34" charset="0"/>
            </a:endParaRPr>
          </a:p>
        </p:txBody>
      </p:sp>
      <p:sp>
        <p:nvSpPr>
          <p:cNvPr id="7" name="Rectangle 6"/>
          <p:cNvSpPr/>
          <p:nvPr/>
        </p:nvSpPr>
        <p:spPr>
          <a:xfrm>
            <a:off x="2012772" y="5069548"/>
            <a:ext cx="1919064" cy="72008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dirty="0" smtClean="0">
                <a:solidFill>
                  <a:schemeClr val="tx1"/>
                </a:solidFill>
                <a:latin typeface="Arial Rounded MT Bold" pitchFamily="34" charset="0"/>
              </a:rPr>
              <a:t>PERAN</a:t>
            </a:r>
            <a:endParaRPr lang="id-ID" dirty="0">
              <a:solidFill>
                <a:schemeClr val="tx1"/>
              </a:solidFill>
              <a:latin typeface="Arial Rounded MT Bold" pitchFamily="34" charset="0"/>
            </a:endParaRPr>
          </a:p>
        </p:txBody>
      </p:sp>
      <p:sp>
        <p:nvSpPr>
          <p:cNvPr id="8" name="Rectangle 7"/>
          <p:cNvSpPr/>
          <p:nvPr/>
        </p:nvSpPr>
        <p:spPr>
          <a:xfrm>
            <a:off x="107504" y="5069548"/>
            <a:ext cx="1656184" cy="72008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dirty="0" smtClean="0">
                <a:solidFill>
                  <a:schemeClr val="tx1"/>
                </a:solidFill>
                <a:latin typeface="Arial Rounded MT Bold" pitchFamily="34" charset="0"/>
              </a:rPr>
              <a:t>AKTOR</a:t>
            </a:r>
            <a:endParaRPr lang="id-ID" dirty="0">
              <a:solidFill>
                <a:schemeClr val="tx1"/>
              </a:solidFill>
              <a:latin typeface="Arial Rounded MT Bold" pitchFamily="34" charset="0"/>
            </a:endParaRPr>
          </a:p>
        </p:txBody>
      </p:sp>
      <p:cxnSp>
        <p:nvCxnSpPr>
          <p:cNvPr id="10" name="Straight Arrow Connector 9"/>
          <p:cNvCxnSpPr/>
          <p:nvPr/>
        </p:nvCxnSpPr>
        <p:spPr>
          <a:xfrm>
            <a:off x="5112060" y="1700808"/>
            <a:ext cx="1098121" cy="7920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a:xfrm>
            <a:off x="476463" y="4000962"/>
            <a:ext cx="4635597" cy="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flipH="1">
            <a:off x="2771800" y="1700808"/>
            <a:ext cx="1327406" cy="7920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1" name="Straight Arrow Connector 20"/>
          <p:cNvCxnSpPr/>
          <p:nvPr/>
        </p:nvCxnSpPr>
        <p:spPr>
          <a:xfrm>
            <a:off x="2483768" y="3366833"/>
            <a:ext cx="0" cy="64807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2" name="Straight Arrow Connector 21"/>
          <p:cNvCxnSpPr/>
          <p:nvPr/>
        </p:nvCxnSpPr>
        <p:spPr>
          <a:xfrm>
            <a:off x="2483768" y="4014905"/>
            <a:ext cx="0" cy="85425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9" name="Straight Arrow Connector 28"/>
          <p:cNvCxnSpPr/>
          <p:nvPr/>
        </p:nvCxnSpPr>
        <p:spPr>
          <a:xfrm>
            <a:off x="476463" y="4000962"/>
            <a:ext cx="0" cy="85425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Straight Arrow Connector 29"/>
          <p:cNvCxnSpPr/>
          <p:nvPr/>
        </p:nvCxnSpPr>
        <p:spPr>
          <a:xfrm>
            <a:off x="5112060" y="4014905"/>
            <a:ext cx="0" cy="85425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608224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25850">
              <a:schemeClr val="tx2">
                <a:lumMod val="40000"/>
                <a:lumOff val="60000"/>
              </a:schemeClr>
            </a:gs>
            <a:gs pos="62900">
              <a:schemeClr val="tx2">
                <a:lumMod val="60000"/>
                <a:lumOff val="40000"/>
              </a:schemeClr>
            </a:gs>
            <a:gs pos="0">
              <a:schemeClr val="tx2">
                <a:lumMod val="20000"/>
                <a:lumOff val="80000"/>
              </a:schemeClr>
            </a:gs>
            <a:gs pos="50000">
              <a:schemeClr val="tx2">
                <a:lumMod val="60000"/>
                <a:lumOff val="40000"/>
              </a:schemeClr>
            </a:gs>
            <a:gs pos="100000">
              <a:schemeClr val="tx2">
                <a:lumMod val="20000"/>
                <a:lumOff val="8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784976" cy="2088232"/>
          </a:xfrm>
        </p:spPr>
        <p:txBody>
          <a:bodyPr>
            <a:noAutofit/>
          </a:bodyPr>
          <a:lstStyle/>
          <a:p>
            <a:pPr algn="just"/>
            <a:r>
              <a:rPr lang="id-ID" sz="2200" cap="none" dirty="0" smtClean="0">
                <a:solidFill>
                  <a:schemeClr val="tx1"/>
                </a:solidFill>
                <a:latin typeface="Arial Rounded MT Bold" pitchFamily="34" charset="0"/>
              </a:rPr>
              <a:t>Dalam piramida sosial, makin ke atas makin sedikit orang yg menepatinya. Namun makin ke atas kekuasaan yg dimilikinya semakin </a:t>
            </a:r>
            <a:r>
              <a:rPr lang="en-US" sz="2200" cap="none" dirty="0" smtClean="0">
                <a:solidFill>
                  <a:schemeClr val="tx1"/>
                </a:solidFill>
                <a:latin typeface="Arial Rounded MT Bold" pitchFamily="34" charset="0"/>
              </a:rPr>
              <a:t>b</a:t>
            </a:r>
            <a:r>
              <a:rPr lang="id-ID" sz="2200" cap="none" dirty="0" smtClean="0">
                <a:solidFill>
                  <a:schemeClr val="tx1"/>
                </a:solidFill>
                <a:latin typeface="Arial Rounded MT Bold" pitchFamily="34" charset="0"/>
              </a:rPr>
              <a:t>esar</a:t>
            </a:r>
            <a:r>
              <a:rPr lang="id-ID" sz="2200" cap="none" dirty="0" smtClean="0">
                <a:solidFill>
                  <a:schemeClr val="tx1"/>
                </a:solidFill>
                <a:latin typeface="Arial Rounded MT Bold" pitchFamily="34" charset="0"/>
              </a:rPr>
              <a:t>. Untuk merubah keadaan/melakukan perubahan sosial maka hrs dilakukan perubahan struktur sosial. Perubahan struktur paling atas akan mempengaruhi perubahan sistem/keadaan selanjutnya.</a:t>
            </a:r>
            <a:endParaRPr lang="id-ID" sz="2200" cap="none" dirty="0">
              <a:solidFill>
                <a:schemeClr val="tx1"/>
              </a:solidFill>
              <a:latin typeface="Arial Rounded MT Bold" pitchFamily="34" charset="0"/>
            </a:endParaRPr>
          </a:p>
        </p:txBody>
      </p:sp>
      <p:sp>
        <p:nvSpPr>
          <p:cNvPr id="4" name="Isosceles Triangle 3"/>
          <p:cNvSpPr/>
          <p:nvPr/>
        </p:nvSpPr>
        <p:spPr>
          <a:xfrm>
            <a:off x="1259632" y="2564904"/>
            <a:ext cx="6768752" cy="38884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11" name="Straight Connector 10"/>
          <p:cNvCxnSpPr/>
          <p:nvPr/>
        </p:nvCxnSpPr>
        <p:spPr>
          <a:xfrm>
            <a:off x="3563888" y="3933056"/>
            <a:ext cx="2160240" cy="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2369127" y="5229200"/>
            <a:ext cx="4579137" cy="0"/>
          </a:xfrm>
          <a:prstGeom prst="line">
            <a:avLst/>
          </a:prstGeom>
        </p:spPr>
        <p:style>
          <a:lnRef idx="3">
            <a:schemeClr val="dk1"/>
          </a:lnRef>
          <a:fillRef idx="0">
            <a:schemeClr val="dk1"/>
          </a:fillRef>
          <a:effectRef idx="2">
            <a:schemeClr val="dk1"/>
          </a:effectRef>
          <a:fontRef idx="minor">
            <a:schemeClr val="tx1"/>
          </a:fontRef>
        </p:style>
      </p:cxnSp>
      <p:sp>
        <p:nvSpPr>
          <p:cNvPr id="20" name="Rectangle 19"/>
          <p:cNvSpPr/>
          <p:nvPr/>
        </p:nvSpPr>
        <p:spPr>
          <a:xfrm>
            <a:off x="4156954" y="3212976"/>
            <a:ext cx="1003480" cy="584775"/>
          </a:xfrm>
          <a:prstGeom prst="rect">
            <a:avLst/>
          </a:prstGeom>
        </p:spPr>
        <p:txBody>
          <a:bodyPr wrap="none">
            <a:spAutoFit/>
          </a:bodyPr>
          <a:lstStyle/>
          <a:p>
            <a:pPr algn="ctr"/>
            <a:r>
              <a:rPr lang="id-ID" sz="1600" b="1" dirty="0" smtClean="0">
                <a:latin typeface="Arial Rounded MT Bold" pitchFamily="34" charset="0"/>
              </a:rPr>
              <a:t>Struktur</a:t>
            </a:r>
          </a:p>
          <a:p>
            <a:pPr algn="ctr"/>
            <a:r>
              <a:rPr lang="id-ID" sz="1600" b="1" dirty="0" smtClean="0">
                <a:solidFill>
                  <a:schemeClr val="tx1"/>
                </a:solidFill>
                <a:latin typeface="Arial Rounded MT Bold" pitchFamily="34" charset="0"/>
              </a:rPr>
              <a:t>Atas</a:t>
            </a:r>
          </a:p>
        </p:txBody>
      </p:sp>
      <p:sp>
        <p:nvSpPr>
          <p:cNvPr id="21" name="Rectangle 20"/>
          <p:cNvSpPr/>
          <p:nvPr/>
        </p:nvSpPr>
        <p:spPr>
          <a:xfrm>
            <a:off x="3707904" y="4216732"/>
            <a:ext cx="1728192" cy="584775"/>
          </a:xfrm>
          <a:prstGeom prst="rect">
            <a:avLst/>
          </a:prstGeom>
        </p:spPr>
        <p:txBody>
          <a:bodyPr wrap="square">
            <a:spAutoFit/>
          </a:bodyPr>
          <a:lstStyle/>
          <a:p>
            <a:pPr algn="ctr"/>
            <a:r>
              <a:rPr lang="id-ID" sz="1600" b="1" dirty="0" smtClean="0">
                <a:latin typeface="Arial Rounded MT Bold" pitchFamily="34" charset="0"/>
              </a:rPr>
              <a:t>Struktur</a:t>
            </a:r>
          </a:p>
          <a:p>
            <a:pPr algn="ctr"/>
            <a:r>
              <a:rPr lang="id-ID" sz="1600" b="1" dirty="0" smtClean="0">
                <a:latin typeface="Arial Rounded MT Bold" pitchFamily="34" charset="0"/>
              </a:rPr>
              <a:t>Menengah</a:t>
            </a:r>
            <a:endParaRPr lang="id-ID" sz="1600" b="1" dirty="0" smtClean="0">
              <a:solidFill>
                <a:schemeClr val="tx1"/>
              </a:solidFill>
              <a:latin typeface="Arial Rounded MT Bold" pitchFamily="34" charset="0"/>
            </a:endParaRPr>
          </a:p>
        </p:txBody>
      </p:sp>
      <p:sp>
        <p:nvSpPr>
          <p:cNvPr id="23" name="Rectangle 22"/>
          <p:cNvSpPr/>
          <p:nvPr/>
        </p:nvSpPr>
        <p:spPr>
          <a:xfrm>
            <a:off x="3707904" y="5589240"/>
            <a:ext cx="1728192" cy="584775"/>
          </a:xfrm>
          <a:prstGeom prst="rect">
            <a:avLst/>
          </a:prstGeom>
        </p:spPr>
        <p:txBody>
          <a:bodyPr wrap="square">
            <a:spAutoFit/>
          </a:bodyPr>
          <a:lstStyle/>
          <a:p>
            <a:pPr algn="ctr"/>
            <a:r>
              <a:rPr lang="id-ID" sz="1600" b="1" dirty="0" smtClean="0">
                <a:latin typeface="Arial Rounded MT Bold" pitchFamily="34" charset="0"/>
              </a:rPr>
              <a:t>Struktur</a:t>
            </a:r>
          </a:p>
          <a:p>
            <a:pPr algn="ctr"/>
            <a:r>
              <a:rPr lang="id-ID" sz="1600" b="1" dirty="0" smtClean="0">
                <a:latin typeface="Arial Rounded MT Bold" pitchFamily="34" charset="0"/>
              </a:rPr>
              <a:t>Bawah</a:t>
            </a:r>
            <a:endParaRPr lang="id-ID" sz="1600" b="1" dirty="0" smtClean="0">
              <a:solidFill>
                <a:schemeClr val="tx1"/>
              </a:solidFill>
              <a:latin typeface="Arial Rounded MT Bold" pitchFamily="34" charset="0"/>
            </a:endParaRPr>
          </a:p>
        </p:txBody>
      </p:sp>
    </p:spTree>
    <p:extLst>
      <p:ext uri="{BB962C8B-B14F-4D97-AF65-F5344CB8AC3E}">
        <p14:creationId xmlns:p14="http://schemas.microsoft.com/office/powerpoint/2010/main" val="22558940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
              <a:schemeClr val="accent1">
                <a:lumMod val="75000"/>
              </a:schemeClr>
            </a:gs>
            <a:gs pos="50000">
              <a:schemeClr val="tx2">
                <a:lumMod val="75000"/>
              </a:schemeClr>
            </a:gs>
            <a:gs pos="100000">
              <a:schemeClr val="tx2">
                <a:lumMod val="60000"/>
                <a:lumOff val="40000"/>
              </a:schemeClr>
            </a:gs>
          </a:gsLst>
          <a:path path="circle">
            <a:fillToRect l="100000" t="100000"/>
          </a:path>
        </a:gradFill>
        <a:effectLst/>
      </p:bgPr>
    </p:bg>
    <p:spTree>
      <p:nvGrpSpPr>
        <p:cNvPr id="1" name=""/>
        <p:cNvGrpSpPr/>
        <p:nvPr/>
      </p:nvGrpSpPr>
      <p:grpSpPr>
        <a:xfrm>
          <a:off x="0" y="0"/>
          <a:ext cx="0" cy="0"/>
          <a:chOff x="0" y="0"/>
          <a:chExt cx="0" cy="0"/>
        </a:xfrm>
      </p:grpSpPr>
      <p:sp>
        <p:nvSpPr>
          <p:cNvPr id="5" name="Text Placeholder 2"/>
          <p:cNvSpPr txBox="1">
            <a:spLocks/>
          </p:cNvSpPr>
          <p:nvPr/>
        </p:nvSpPr>
        <p:spPr>
          <a:xfrm>
            <a:off x="179512" y="188640"/>
            <a:ext cx="8755360" cy="4752528"/>
          </a:xfrm>
          <a:prstGeom prst="rect">
            <a:avLst/>
          </a:prstGeom>
        </p:spPr>
        <p:txBody>
          <a:bodyPr>
            <a:noAutofit/>
          </a:bodyPr>
          <a:lstStyle>
            <a:lvl1pPr marL="0" indent="0" algn="l" rtl="0" eaLnBrk="1" latinLnBrk="0" hangingPunct="1">
              <a:spcBef>
                <a:spcPts val="580"/>
              </a:spcBef>
              <a:buClr>
                <a:schemeClr val="accent1"/>
              </a:buClr>
              <a:buSzPct val="85000"/>
              <a:buFontTx/>
              <a:buNone/>
              <a:defRPr kumimoji="0" sz="1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12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1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9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9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ctr"/>
            <a:r>
              <a:rPr lang="id-ID" sz="2400" b="1" i="1" dirty="0" smtClean="0">
                <a:solidFill>
                  <a:schemeClr val="bg1"/>
                </a:solidFill>
                <a:latin typeface="Arial Rounded MT Bold" pitchFamily="34" charset="0"/>
              </a:rPr>
              <a:t>KELAS SOSIAL (Karl Marx)</a:t>
            </a:r>
          </a:p>
          <a:p>
            <a:r>
              <a:rPr lang="id-ID" sz="2400" dirty="0" smtClean="0">
                <a:solidFill>
                  <a:schemeClr val="bg1"/>
                </a:solidFill>
                <a:latin typeface="Arial Rounded MT Bold" pitchFamily="34" charset="0"/>
              </a:rPr>
              <a:t>Kelas sosial dpt diartikan sbg lapisan sosial dalam piramida sosial.</a:t>
            </a:r>
          </a:p>
          <a:p>
            <a:pPr algn="just"/>
            <a:r>
              <a:rPr lang="id-ID" sz="2400" dirty="0" smtClean="0">
                <a:solidFill>
                  <a:schemeClr val="bg1"/>
                </a:solidFill>
                <a:latin typeface="Arial Rounded MT Bold" pitchFamily="34" charset="0"/>
              </a:rPr>
              <a:t>Marx dalam kesimpulan analisanya, mengatakan bahwa kelompok borjuis selalu menindas/melakukan eksploitasi terhadap kelompok proletar. </a:t>
            </a:r>
          </a:p>
          <a:p>
            <a:pPr algn="just"/>
            <a:r>
              <a:rPr lang="id-ID" sz="2400" dirty="0" smtClean="0">
                <a:solidFill>
                  <a:schemeClr val="bg1"/>
                </a:solidFill>
                <a:latin typeface="Arial Rounded MT Bold" pitchFamily="34" charset="0"/>
              </a:rPr>
              <a:t>Hal ini juga dipakai dalam analisis aktor, eksploitasi tidak hanya terjadi secara sempit antara buruh dan majikan. Analisis aktor menarik konsep Marx tentang penindasan majikan terhadap buruh menjadi generalisasi, bahwa :</a:t>
            </a:r>
          </a:p>
          <a:p>
            <a:pPr algn="just"/>
            <a:r>
              <a:rPr lang="id-ID" sz="2400" b="1" dirty="0" smtClean="0">
                <a:solidFill>
                  <a:schemeClr val="bg1"/>
                </a:solidFill>
                <a:latin typeface="Arial Rounded MT Bold" pitchFamily="34" charset="0"/>
              </a:rPr>
              <a:t>“kelas atas selalu memanfaatkan, mengambil keuntungan, mengeksploitasi aktor yang ada di bawahnya”</a:t>
            </a:r>
            <a:endParaRPr lang="id-ID" sz="2400" b="1" dirty="0">
              <a:solidFill>
                <a:schemeClr val="bg1"/>
              </a:solidFill>
              <a:latin typeface="Arial Rounded MT Bold" pitchFamily="34" charset="0"/>
            </a:endParaRPr>
          </a:p>
        </p:txBody>
      </p:sp>
      <p:sp>
        <p:nvSpPr>
          <p:cNvPr id="6" name="Rounded Rectangle 5"/>
          <p:cNvSpPr/>
          <p:nvPr/>
        </p:nvSpPr>
        <p:spPr>
          <a:xfrm>
            <a:off x="323528" y="5373216"/>
            <a:ext cx="8611344" cy="1224136"/>
          </a:xfrm>
          <a:prstGeom prst="round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id-ID" sz="2400" dirty="0" smtClean="0">
                <a:latin typeface="Arial Black" pitchFamily="34" charset="0"/>
              </a:rPr>
              <a:t>TEORI DALAM ANALISIS STATIKA SOSIAL / ANALISIS AKTOR</a:t>
            </a:r>
            <a:endParaRPr lang="id-ID" sz="2400" dirty="0">
              <a:latin typeface="Arial Black" pitchFamily="34" charset="0"/>
            </a:endParaRPr>
          </a:p>
        </p:txBody>
      </p:sp>
    </p:spTree>
    <p:extLst>
      <p:ext uri="{BB962C8B-B14F-4D97-AF65-F5344CB8AC3E}">
        <p14:creationId xmlns:p14="http://schemas.microsoft.com/office/powerpoint/2010/main" val="30787882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1000">
              <a:schemeClr val="accent1">
                <a:lumMod val="75000"/>
              </a:schemeClr>
            </a:gs>
            <a:gs pos="50000">
              <a:schemeClr val="tx2">
                <a:lumMod val="75000"/>
              </a:schemeClr>
            </a:gs>
            <a:gs pos="100000">
              <a:schemeClr val="tx2">
                <a:lumMod val="60000"/>
                <a:lumOff val="4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3" name="Round Diagonal Corner Rectangle 2"/>
          <p:cNvSpPr/>
          <p:nvPr/>
        </p:nvSpPr>
        <p:spPr>
          <a:xfrm>
            <a:off x="899592" y="836712"/>
            <a:ext cx="7344816" cy="5112568"/>
          </a:xfrm>
          <a:prstGeom prst="round2Diag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2800" dirty="0" smtClean="0">
                <a:solidFill>
                  <a:schemeClr val="tx1"/>
                </a:solidFill>
                <a:latin typeface="Arial Rounded MT Bold" pitchFamily="34" charset="0"/>
              </a:rPr>
              <a:t>A</a:t>
            </a:r>
            <a:r>
              <a:rPr lang="id-ID" sz="2800" dirty="0" smtClean="0">
                <a:solidFill>
                  <a:schemeClr val="tx1"/>
                </a:solidFill>
                <a:latin typeface="Arial Rounded MT Bold" pitchFamily="34" charset="0"/>
              </a:rPr>
              <a:t>nalisis </a:t>
            </a:r>
            <a:r>
              <a:rPr lang="id-ID" sz="2800" dirty="0" smtClean="0">
                <a:solidFill>
                  <a:schemeClr val="tx1"/>
                </a:solidFill>
                <a:latin typeface="Arial Rounded MT Bold" pitchFamily="34" charset="0"/>
              </a:rPr>
              <a:t>struktur sosial harus dipahami secara hati-hati, karena analisisnya bersifat </a:t>
            </a:r>
            <a:r>
              <a:rPr lang="id-ID" sz="2800" b="1" i="1" dirty="0" smtClean="0">
                <a:solidFill>
                  <a:schemeClr val="tx1"/>
                </a:solidFill>
                <a:latin typeface="Arial Rounded MT Bold" pitchFamily="34" charset="0"/>
              </a:rPr>
              <a:t>generalisir </a:t>
            </a:r>
            <a:r>
              <a:rPr lang="id-ID" sz="2800" dirty="0" smtClean="0">
                <a:solidFill>
                  <a:schemeClr val="tx1"/>
                </a:solidFill>
                <a:latin typeface="Arial Rounded MT Bold" pitchFamily="34" charset="0"/>
              </a:rPr>
              <a:t> terhadap struktur paling atas. </a:t>
            </a:r>
            <a:endParaRPr lang="en-US" sz="2800" dirty="0" smtClean="0">
              <a:solidFill>
                <a:schemeClr val="tx1"/>
              </a:solidFill>
              <a:latin typeface="Arial Rounded MT Bold" pitchFamily="34" charset="0"/>
            </a:endParaRPr>
          </a:p>
          <a:p>
            <a:pPr algn="ctr"/>
            <a:r>
              <a:rPr lang="id-ID" sz="2800" dirty="0" smtClean="0">
                <a:solidFill>
                  <a:schemeClr val="tx1"/>
                </a:solidFill>
                <a:latin typeface="Arial Rounded MT Bold" pitchFamily="34" charset="0"/>
              </a:rPr>
              <a:t>Struktur </a:t>
            </a:r>
            <a:r>
              <a:rPr lang="id-ID" sz="2800" dirty="0" smtClean="0">
                <a:solidFill>
                  <a:schemeClr val="tx1"/>
                </a:solidFill>
                <a:latin typeface="Arial Rounded MT Bold" pitchFamily="34" charset="0"/>
              </a:rPr>
              <a:t>paling atas dianggap selalu jahat dan menindas. Padahal dunia merupakan warna-warni, dimana ada juga orang kaya yg baik dan penuh kebijakan, ada juga orang miskin yg jahat. </a:t>
            </a:r>
            <a:endParaRPr lang="id-ID" sz="2800" dirty="0">
              <a:solidFill>
                <a:schemeClr val="tx1"/>
              </a:solidFill>
            </a:endParaRPr>
          </a:p>
        </p:txBody>
      </p:sp>
    </p:spTree>
    <p:extLst>
      <p:ext uri="{BB962C8B-B14F-4D97-AF65-F5344CB8AC3E}">
        <p14:creationId xmlns:p14="http://schemas.microsoft.com/office/powerpoint/2010/main" val="4018696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1000">
              <a:schemeClr val="accent1">
                <a:lumMod val="75000"/>
              </a:schemeClr>
            </a:gs>
            <a:gs pos="50000">
              <a:schemeClr val="tx2">
                <a:lumMod val="75000"/>
              </a:schemeClr>
            </a:gs>
            <a:gs pos="100000">
              <a:schemeClr val="tx2">
                <a:lumMod val="60000"/>
                <a:lumOff val="4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512" y="2348880"/>
            <a:ext cx="8712968" cy="4104456"/>
          </a:xfrm>
        </p:spPr>
        <p:txBody>
          <a:bodyPr>
            <a:normAutofit/>
          </a:bodyPr>
          <a:lstStyle/>
          <a:p>
            <a:pPr algn="just"/>
            <a:r>
              <a:rPr lang="id-ID" sz="3000" dirty="0" smtClean="0">
                <a:solidFill>
                  <a:schemeClr val="bg1"/>
                </a:solidFill>
                <a:latin typeface="Arial Rounded MT Bold" pitchFamily="34" charset="0"/>
              </a:rPr>
              <a:t>Analisis dinamika sosial melihat proses perkembangan suatu fenomena dari satu waktu ke waktu yang lain. Dalam satu masa sebuah kejadian dianggap sbg sesuatu yg aneh dan dipergunjingkan, namun bisa saja saat ini dianggap sbg </a:t>
            </a:r>
            <a:r>
              <a:rPr lang="id-ID" sz="3000" dirty="0" smtClean="0">
                <a:solidFill>
                  <a:schemeClr val="bg1"/>
                </a:solidFill>
                <a:latin typeface="Arial Rounded MT Bold" pitchFamily="34" charset="0"/>
              </a:rPr>
              <a:t>konve</a:t>
            </a:r>
            <a:r>
              <a:rPr lang="en-US" sz="3000" dirty="0" smtClean="0">
                <a:solidFill>
                  <a:schemeClr val="bg1"/>
                </a:solidFill>
                <a:latin typeface="Arial Rounded MT Bold" pitchFamily="34" charset="0"/>
              </a:rPr>
              <a:t>n</a:t>
            </a:r>
            <a:r>
              <a:rPr lang="id-ID" sz="3000" dirty="0" smtClean="0">
                <a:solidFill>
                  <a:schemeClr val="bg1"/>
                </a:solidFill>
                <a:latin typeface="Arial Rounded MT Bold" pitchFamily="34" charset="0"/>
              </a:rPr>
              <a:t>si </a:t>
            </a:r>
            <a:r>
              <a:rPr lang="id-ID" sz="3000" dirty="0" smtClean="0">
                <a:solidFill>
                  <a:schemeClr val="bg1"/>
                </a:solidFill>
                <a:latin typeface="Arial Rounded MT Bold" pitchFamily="34" charset="0"/>
              </a:rPr>
              <a:t>untuk disebut sbg manusia modern.</a:t>
            </a:r>
            <a:endParaRPr lang="id-ID" sz="3000" dirty="0">
              <a:solidFill>
                <a:schemeClr val="bg1"/>
              </a:solidFill>
              <a:latin typeface="Arial Rounded MT Bold" pitchFamily="34" charset="0"/>
            </a:endParaRPr>
          </a:p>
        </p:txBody>
      </p:sp>
      <p:sp>
        <p:nvSpPr>
          <p:cNvPr id="3" name="Rectangle 2"/>
          <p:cNvSpPr/>
          <p:nvPr/>
        </p:nvSpPr>
        <p:spPr>
          <a:xfrm>
            <a:off x="755576" y="836712"/>
            <a:ext cx="7704856" cy="1080120"/>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id-ID" sz="2400" dirty="0" smtClean="0">
                <a:solidFill>
                  <a:schemeClr val="tx1"/>
                </a:solidFill>
                <a:latin typeface="Arial Black" pitchFamily="34" charset="0"/>
                <a:cs typeface="Andalus" pitchFamily="18" charset="-78"/>
              </a:rPr>
              <a:t>ANALISIS DINAMIKA </a:t>
            </a:r>
            <a:r>
              <a:rPr lang="id-ID" sz="2400" dirty="0" smtClean="0">
                <a:solidFill>
                  <a:schemeClr val="tx1"/>
                </a:solidFill>
                <a:latin typeface="Arial Black" pitchFamily="34" charset="0"/>
                <a:cs typeface="Andalus" pitchFamily="18" charset="-78"/>
              </a:rPr>
              <a:t>SOSIAL</a:t>
            </a:r>
            <a:r>
              <a:rPr lang="en-US" sz="2400" dirty="0" smtClean="0">
                <a:solidFill>
                  <a:schemeClr val="tx1"/>
                </a:solidFill>
                <a:latin typeface="Arial Black" pitchFamily="34" charset="0"/>
                <a:cs typeface="Andalus" pitchFamily="18" charset="-78"/>
              </a:rPr>
              <a:t>/</a:t>
            </a:r>
            <a:r>
              <a:rPr lang="id-ID" sz="2400" dirty="0" smtClean="0">
                <a:solidFill>
                  <a:schemeClr val="tx1"/>
                </a:solidFill>
                <a:latin typeface="Arial Black" pitchFamily="34" charset="0"/>
                <a:cs typeface="Andalus" pitchFamily="18" charset="-78"/>
              </a:rPr>
              <a:t>ANALISIS </a:t>
            </a:r>
            <a:r>
              <a:rPr lang="id-ID" sz="2400" dirty="0" smtClean="0">
                <a:solidFill>
                  <a:schemeClr val="tx1"/>
                </a:solidFill>
                <a:latin typeface="Arial Black" pitchFamily="34" charset="0"/>
                <a:cs typeface="Andalus" pitchFamily="18" charset="-78"/>
              </a:rPr>
              <a:t>PROSES (HISTORIS)</a:t>
            </a:r>
            <a:endParaRPr lang="id-ID" sz="2400" dirty="0">
              <a:solidFill>
                <a:schemeClr val="tx1"/>
              </a:solidFill>
              <a:latin typeface="Arial Black" pitchFamily="34" charset="0"/>
              <a:cs typeface="Andalus" pitchFamily="18" charset="-78"/>
            </a:endParaRPr>
          </a:p>
        </p:txBody>
      </p:sp>
    </p:spTree>
    <p:extLst>
      <p:ext uri="{BB962C8B-B14F-4D97-AF65-F5344CB8AC3E}">
        <p14:creationId xmlns:p14="http://schemas.microsoft.com/office/powerpoint/2010/main" val="2194102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1000">
              <a:schemeClr val="accent1">
                <a:lumMod val="75000"/>
              </a:schemeClr>
            </a:gs>
            <a:gs pos="50000">
              <a:schemeClr val="tx2">
                <a:lumMod val="75000"/>
              </a:schemeClr>
            </a:gs>
            <a:gs pos="100000">
              <a:schemeClr val="tx2">
                <a:lumMod val="60000"/>
                <a:lumOff val="4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Rectangle 1"/>
          <p:cNvSpPr/>
          <p:nvPr/>
        </p:nvSpPr>
        <p:spPr>
          <a:xfrm>
            <a:off x="2699792" y="836712"/>
            <a:ext cx="3888432" cy="8640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Arial Rounded MT Bold" pitchFamily="34" charset="0"/>
              </a:rPr>
              <a:t>MASYARAKAT</a:t>
            </a:r>
          </a:p>
          <a:p>
            <a:pPr algn="ctr"/>
            <a:r>
              <a:rPr lang="id-ID" dirty="0" smtClean="0">
                <a:solidFill>
                  <a:schemeClr val="tx1"/>
                </a:solidFill>
                <a:latin typeface="Arial Rounded MT Bold" pitchFamily="34" charset="0"/>
              </a:rPr>
              <a:t>(MASALAH SOSIAL)</a:t>
            </a:r>
          </a:p>
          <a:p>
            <a:pPr algn="ctr"/>
            <a:r>
              <a:rPr lang="id-ID" i="1" dirty="0" smtClean="0">
                <a:solidFill>
                  <a:schemeClr val="tx1"/>
                </a:solidFill>
                <a:latin typeface="Arial Rounded MT Bold" pitchFamily="34" charset="0"/>
              </a:rPr>
              <a:t>AGUSTE COMTE</a:t>
            </a:r>
            <a:endParaRPr lang="id-ID" i="1" dirty="0">
              <a:solidFill>
                <a:schemeClr val="tx1"/>
              </a:solidFill>
              <a:latin typeface="Arial Rounded MT Bold" pitchFamily="34" charset="0"/>
            </a:endParaRPr>
          </a:p>
        </p:txBody>
      </p:sp>
      <p:sp>
        <p:nvSpPr>
          <p:cNvPr id="3" name="Rectangle 2"/>
          <p:cNvSpPr/>
          <p:nvPr/>
        </p:nvSpPr>
        <p:spPr>
          <a:xfrm>
            <a:off x="179512" y="2636912"/>
            <a:ext cx="3015417" cy="72008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Arial Rounded MT Bold" pitchFamily="34" charset="0"/>
              </a:rPr>
              <a:t>STATIKA SOSIAL</a:t>
            </a:r>
            <a:endParaRPr lang="id-ID" dirty="0">
              <a:solidFill>
                <a:schemeClr val="tx1"/>
              </a:solidFill>
              <a:latin typeface="Arial Rounded MT Bold" pitchFamily="34" charset="0"/>
            </a:endParaRPr>
          </a:p>
        </p:txBody>
      </p:sp>
      <p:sp>
        <p:nvSpPr>
          <p:cNvPr id="4" name="Rectangle 3"/>
          <p:cNvSpPr/>
          <p:nvPr/>
        </p:nvSpPr>
        <p:spPr>
          <a:xfrm>
            <a:off x="5868144" y="2636912"/>
            <a:ext cx="2968338" cy="72008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Arial Rounded MT Bold" pitchFamily="34" charset="0"/>
              </a:rPr>
              <a:t>DINAMIKA SOSIAL</a:t>
            </a:r>
            <a:endParaRPr lang="id-ID" dirty="0">
              <a:solidFill>
                <a:schemeClr val="tx1"/>
              </a:solidFill>
              <a:latin typeface="Arial Rounded MT Bold" pitchFamily="34" charset="0"/>
            </a:endParaRPr>
          </a:p>
        </p:txBody>
      </p:sp>
      <p:sp>
        <p:nvSpPr>
          <p:cNvPr id="6" name="Title 1"/>
          <p:cNvSpPr txBox="1">
            <a:spLocks/>
          </p:cNvSpPr>
          <p:nvPr/>
        </p:nvSpPr>
        <p:spPr>
          <a:xfrm>
            <a:off x="2699792" y="188640"/>
            <a:ext cx="3816424" cy="49006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d-ID" sz="2400" dirty="0" smtClean="0">
                <a:latin typeface="Arial Black" pitchFamily="34" charset="0"/>
              </a:rPr>
              <a:t>KONSEP MAP</a:t>
            </a:r>
            <a:endParaRPr lang="id-ID" sz="2400" dirty="0">
              <a:latin typeface="Arial Black" pitchFamily="34" charset="0"/>
            </a:endParaRPr>
          </a:p>
        </p:txBody>
      </p:sp>
      <p:cxnSp>
        <p:nvCxnSpPr>
          <p:cNvPr id="7" name="Straight Arrow Connector 6"/>
          <p:cNvCxnSpPr/>
          <p:nvPr/>
        </p:nvCxnSpPr>
        <p:spPr>
          <a:xfrm flipH="1">
            <a:off x="4644008" y="1700808"/>
            <a:ext cx="6200" cy="36004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1907704" y="2060848"/>
            <a:ext cx="5444609" cy="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flipH="1">
            <a:off x="1910804" y="2060848"/>
            <a:ext cx="3100" cy="57606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6" name="Straight Arrow Connector 15"/>
          <p:cNvCxnSpPr/>
          <p:nvPr/>
        </p:nvCxnSpPr>
        <p:spPr>
          <a:xfrm flipH="1">
            <a:off x="7337335" y="2060848"/>
            <a:ext cx="3100" cy="57606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7" name="Straight Arrow Connector 16"/>
          <p:cNvCxnSpPr/>
          <p:nvPr/>
        </p:nvCxnSpPr>
        <p:spPr>
          <a:xfrm>
            <a:off x="7337335" y="3356992"/>
            <a:ext cx="0" cy="9361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395536" y="4293096"/>
            <a:ext cx="6956777" cy="0"/>
          </a:xfrm>
          <a:prstGeom prst="line">
            <a:avLst/>
          </a:prstGeom>
        </p:spPr>
        <p:style>
          <a:lnRef idx="3">
            <a:schemeClr val="dk1"/>
          </a:lnRef>
          <a:fillRef idx="0">
            <a:schemeClr val="dk1"/>
          </a:fillRef>
          <a:effectRef idx="2">
            <a:schemeClr val="dk1"/>
          </a:effectRef>
          <a:fontRef idx="minor">
            <a:schemeClr val="tx1"/>
          </a:fontRef>
        </p:style>
      </p:cxnSp>
      <p:cxnSp>
        <p:nvCxnSpPr>
          <p:cNvPr id="23" name="Straight Arrow Connector 22"/>
          <p:cNvCxnSpPr/>
          <p:nvPr/>
        </p:nvCxnSpPr>
        <p:spPr>
          <a:xfrm>
            <a:off x="411117" y="4293096"/>
            <a:ext cx="0" cy="9361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5" name="Straight Arrow Connector 24"/>
          <p:cNvCxnSpPr/>
          <p:nvPr/>
        </p:nvCxnSpPr>
        <p:spPr>
          <a:xfrm>
            <a:off x="6804248" y="4293096"/>
            <a:ext cx="0" cy="9361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6" name="Straight Arrow Connector 25"/>
          <p:cNvCxnSpPr/>
          <p:nvPr/>
        </p:nvCxnSpPr>
        <p:spPr>
          <a:xfrm>
            <a:off x="2267744" y="4293096"/>
            <a:ext cx="0" cy="9361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7" name="Straight Arrow Connector 26"/>
          <p:cNvCxnSpPr/>
          <p:nvPr/>
        </p:nvCxnSpPr>
        <p:spPr>
          <a:xfrm>
            <a:off x="4631194" y="4293096"/>
            <a:ext cx="0" cy="9361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8" name="Straight Arrow Connector 27"/>
          <p:cNvCxnSpPr/>
          <p:nvPr/>
        </p:nvCxnSpPr>
        <p:spPr>
          <a:xfrm>
            <a:off x="8532440" y="4277428"/>
            <a:ext cx="0" cy="9361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9" name="Straight Connector 28"/>
          <p:cNvCxnSpPr/>
          <p:nvPr/>
        </p:nvCxnSpPr>
        <p:spPr>
          <a:xfrm>
            <a:off x="7337335" y="4293096"/>
            <a:ext cx="1195105" cy="0"/>
          </a:xfrm>
          <a:prstGeom prst="line">
            <a:avLst/>
          </a:prstGeom>
        </p:spPr>
        <p:style>
          <a:lnRef idx="3">
            <a:schemeClr val="dk1"/>
          </a:lnRef>
          <a:fillRef idx="0">
            <a:schemeClr val="dk1"/>
          </a:fillRef>
          <a:effectRef idx="2">
            <a:schemeClr val="dk1"/>
          </a:effectRef>
          <a:fontRef idx="minor">
            <a:schemeClr val="tx1"/>
          </a:fontRef>
        </p:style>
      </p:cxnSp>
      <p:sp>
        <p:nvSpPr>
          <p:cNvPr id="32" name="Rectangle 31"/>
          <p:cNvSpPr/>
          <p:nvPr/>
        </p:nvSpPr>
        <p:spPr>
          <a:xfrm>
            <a:off x="0" y="5229200"/>
            <a:ext cx="1403648" cy="122413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Arial Rounded MT Bold" pitchFamily="34" charset="0"/>
              </a:rPr>
              <a:t>Fenomena</a:t>
            </a:r>
          </a:p>
          <a:p>
            <a:pPr algn="ctr"/>
            <a:r>
              <a:rPr lang="id-ID" dirty="0" smtClean="0">
                <a:solidFill>
                  <a:schemeClr val="tx1"/>
                </a:solidFill>
                <a:latin typeface="Arial Rounded MT Bold" pitchFamily="34" charset="0"/>
              </a:rPr>
              <a:t>Disorder</a:t>
            </a:r>
            <a:endParaRPr lang="id-ID" dirty="0">
              <a:solidFill>
                <a:schemeClr val="tx1"/>
              </a:solidFill>
              <a:latin typeface="Arial Rounded MT Bold" pitchFamily="34" charset="0"/>
            </a:endParaRPr>
          </a:p>
        </p:txBody>
      </p:sp>
      <p:sp>
        <p:nvSpPr>
          <p:cNvPr id="33" name="Rectangle 32"/>
          <p:cNvSpPr/>
          <p:nvPr/>
        </p:nvSpPr>
        <p:spPr>
          <a:xfrm>
            <a:off x="1931546" y="5290655"/>
            <a:ext cx="1403648" cy="122413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Arial Rounded MT Bold" pitchFamily="34" charset="0"/>
              </a:rPr>
              <a:t>Deviasi</a:t>
            </a:r>
          </a:p>
          <a:p>
            <a:pPr algn="ctr"/>
            <a:r>
              <a:rPr lang="id-ID" dirty="0" smtClean="0">
                <a:solidFill>
                  <a:schemeClr val="tx1"/>
                </a:solidFill>
                <a:latin typeface="Arial Rounded MT Bold" pitchFamily="34" charset="0"/>
              </a:rPr>
              <a:t>Individual</a:t>
            </a:r>
            <a:endParaRPr lang="id-ID" dirty="0">
              <a:solidFill>
                <a:schemeClr val="tx1"/>
              </a:solidFill>
              <a:latin typeface="Arial Rounded MT Bold" pitchFamily="34" charset="0"/>
            </a:endParaRPr>
          </a:p>
        </p:txBody>
      </p:sp>
      <p:sp>
        <p:nvSpPr>
          <p:cNvPr id="34" name="Rectangle 33"/>
          <p:cNvSpPr/>
          <p:nvPr/>
        </p:nvSpPr>
        <p:spPr>
          <a:xfrm>
            <a:off x="4067944" y="5290655"/>
            <a:ext cx="1512168" cy="122413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Arial Rounded MT Bold" pitchFamily="34" charset="0"/>
              </a:rPr>
              <a:t>Deviasi</a:t>
            </a:r>
          </a:p>
          <a:p>
            <a:pPr algn="ctr"/>
            <a:r>
              <a:rPr lang="id-ID" dirty="0" smtClean="0">
                <a:solidFill>
                  <a:schemeClr val="tx1"/>
                </a:solidFill>
                <a:latin typeface="Arial Rounded MT Bold" pitchFamily="34" charset="0"/>
              </a:rPr>
              <a:t>Situasional</a:t>
            </a:r>
            <a:endParaRPr lang="id-ID" dirty="0">
              <a:solidFill>
                <a:schemeClr val="tx1"/>
              </a:solidFill>
              <a:latin typeface="Arial Rounded MT Bold" pitchFamily="34" charset="0"/>
            </a:endParaRPr>
          </a:p>
        </p:txBody>
      </p:sp>
      <p:sp>
        <p:nvSpPr>
          <p:cNvPr id="35" name="Rectangle 34"/>
          <p:cNvSpPr/>
          <p:nvPr/>
        </p:nvSpPr>
        <p:spPr>
          <a:xfrm>
            <a:off x="5895497" y="5290655"/>
            <a:ext cx="1512168" cy="122413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Arial Rounded MT Bold" pitchFamily="34" charset="0"/>
              </a:rPr>
              <a:t>Deviasi</a:t>
            </a:r>
          </a:p>
          <a:p>
            <a:pPr algn="ctr"/>
            <a:r>
              <a:rPr lang="id-ID" dirty="0" smtClean="0">
                <a:solidFill>
                  <a:schemeClr val="tx1"/>
                </a:solidFill>
                <a:latin typeface="Arial Rounded MT Bold" pitchFamily="34" charset="0"/>
              </a:rPr>
              <a:t>Sistematik</a:t>
            </a:r>
            <a:endParaRPr lang="id-ID" dirty="0">
              <a:solidFill>
                <a:schemeClr val="tx1"/>
              </a:solidFill>
              <a:latin typeface="Arial Rounded MT Bold" pitchFamily="34" charset="0"/>
            </a:endParaRPr>
          </a:p>
        </p:txBody>
      </p:sp>
      <p:sp>
        <p:nvSpPr>
          <p:cNvPr id="36" name="Rectangle 35"/>
          <p:cNvSpPr/>
          <p:nvPr/>
        </p:nvSpPr>
        <p:spPr>
          <a:xfrm>
            <a:off x="7927883" y="5290655"/>
            <a:ext cx="1209113" cy="72008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Arial Rounded MT Bold" pitchFamily="34" charset="0"/>
              </a:rPr>
              <a:t>Order</a:t>
            </a:r>
            <a:endParaRPr lang="id-ID" dirty="0">
              <a:solidFill>
                <a:schemeClr val="tx1"/>
              </a:solidFill>
              <a:latin typeface="Arial Rounded MT Bold" pitchFamily="34" charset="0"/>
            </a:endParaRPr>
          </a:p>
        </p:txBody>
      </p:sp>
    </p:spTree>
    <p:extLst>
      <p:ext uri="{BB962C8B-B14F-4D97-AF65-F5344CB8AC3E}">
        <p14:creationId xmlns:p14="http://schemas.microsoft.com/office/powerpoint/2010/main" val="3423139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60000"/>
                <a:lumOff val="40000"/>
              </a:schemeClr>
            </a:gs>
            <a:gs pos="50000">
              <a:schemeClr val="accent1">
                <a:lumMod val="75000"/>
              </a:schemeClr>
            </a:gs>
            <a:gs pos="100000">
              <a:schemeClr val="tx2">
                <a:lumMod val="60000"/>
                <a:lumOff val="4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856984" cy="6624736"/>
          </a:xfrm>
        </p:spPr>
        <p:txBody>
          <a:bodyPr>
            <a:normAutofit/>
          </a:bodyPr>
          <a:lstStyle/>
          <a:p>
            <a:pPr algn="l"/>
            <a:r>
              <a:rPr lang="id-ID" sz="2000" dirty="0" smtClean="0">
                <a:solidFill>
                  <a:schemeClr val="bg1"/>
                </a:solidFill>
                <a:latin typeface="Arial Rounded MT Bold" pitchFamily="34" charset="0"/>
              </a:rPr>
              <a:t>Fenomena Disorder</a:t>
            </a:r>
            <a:r>
              <a:rPr lang="id-ID" sz="2000" dirty="0" smtClean="0">
                <a:latin typeface="Arial Rounded MT Bold" pitchFamily="34" charset="0"/>
              </a:rPr>
              <a:t/>
            </a:r>
            <a:br>
              <a:rPr lang="id-ID" sz="2000" dirty="0" smtClean="0">
                <a:latin typeface="Arial Rounded MT Bold" pitchFamily="34" charset="0"/>
              </a:rPr>
            </a:br>
            <a:r>
              <a:rPr lang="id-ID" sz="2000" dirty="0" smtClean="0">
                <a:latin typeface="Arial Rounded MT Bold" pitchFamily="34" charset="0"/>
              </a:rPr>
              <a:t>Satu fenomena yg dianggap menyimpang (masalah sosial)</a:t>
            </a:r>
            <a:br>
              <a:rPr lang="id-ID" sz="2000" dirty="0" smtClean="0">
                <a:latin typeface="Arial Rounded MT Bold" pitchFamily="34" charset="0"/>
              </a:rPr>
            </a:br>
            <a:r>
              <a:rPr lang="id-ID" sz="2000" dirty="0">
                <a:latin typeface="Arial Rounded MT Bold" pitchFamily="34" charset="0"/>
              </a:rPr>
              <a:t/>
            </a:r>
            <a:br>
              <a:rPr lang="id-ID" sz="2000" dirty="0">
                <a:latin typeface="Arial Rounded MT Bold" pitchFamily="34" charset="0"/>
              </a:rPr>
            </a:br>
            <a:r>
              <a:rPr lang="id-ID" sz="2000" dirty="0" smtClean="0">
                <a:solidFill>
                  <a:schemeClr val="bg1"/>
                </a:solidFill>
                <a:latin typeface="Arial Rounded MT Bold" pitchFamily="34" charset="0"/>
              </a:rPr>
              <a:t>Deviasi Individual</a:t>
            </a:r>
            <a:r>
              <a:rPr lang="id-ID" sz="2000" dirty="0" smtClean="0">
                <a:latin typeface="Arial Rounded MT Bold" pitchFamily="34" charset="0"/>
              </a:rPr>
              <a:t/>
            </a:r>
            <a:br>
              <a:rPr lang="id-ID" sz="2000" dirty="0" smtClean="0">
                <a:latin typeface="Arial Rounded MT Bold" pitchFamily="34" charset="0"/>
              </a:rPr>
            </a:br>
            <a:r>
              <a:rPr lang="id-ID" sz="2000" dirty="0" smtClean="0">
                <a:latin typeface="Arial Rounded MT Bold" pitchFamily="34" charset="0"/>
              </a:rPr>
              <a:t>adanya penyimpangan (masalah sosial) yg dilakukan sedikit orang yg sifatnya individual (sendiri2)</a:t>
            </a:r>
            <a:br>
              <a:rPr lang="id-ID" sz="2000" dirty="0" smtClean="0">
                <a:latin typeface="Arial Rounded MT Bold" pitchFamily="34" charset="0"/>
              </a:rPr>
            </a:br>
            <a:r>
              <a:rPr lang="id-ID" sz="2000" dirty="0">
                <a:latin typeface="Arial Rounded MT Bold" pitchFamily="34" charset="0"/>
              </a:rPr>
              <a:t/>
            </a:r>
            <a:br>
              <a:rPr lang="id-ID" sz="2000" dirty="0">
                <a:latin typeface="Arial Rounded MT Bold" pitchFamily="34" charset="0"/>
              </a:rPr>
            </a:br>
            <a:r>
              <a:rPr lang="id-ID" sz="2000" dirty="0" smtClean="0">
                <a:solidFill>
                  <a:schemeClr val="bg1"/>
                </a:solidFill>
                <a:latin typeface="Arial Rounded MT Bold" pitchFamily="34" charset="0"/>
              </a:rPr>
              <a:t>Deviasi Situasional</a:t>
            </a:r>
            <a:r>
              <a:rPr lang="id-ID" sz="2000" dirty="0" smtClean="0">
                <a:latin typeface="Arial Rounded MT Bold" pitchFamily="34" charset="0"/>
              </a:rPr>
              <a:t/>
            </a:r>
            <a:br>
              <a:rPr lang="id-ID" sz="2000" dirty="0" smtClean="0">
                <a:latin typeface="Arial Rounded MT Bold" pitchFamily="34" charset="0"/>
              </a:rPr>
            </a:br>
            <a:r>
              <a:rPr lang="id-ID" sz="2000" dirty="0" smtClean="0">
                <a:latin typeface="Arial Rounded MT Bold" pitchFamily="34" charset="0"/>
              </a:rPr>
              <a:t>Keadaan dimana ada situasi yg mendukung/membuat penyimpangan ini harus dilakukan</a:t>
            </a:r>
            <a:br>
              <a:rPr lang="id-ID" sz="2000" dirty="0" smtClean="0">
                <a:latin typeface="Arial Rounded MT Bold" pitchFamily="34" charset="0"/>
              </a:rPr>
            </a:br>
            <a:r>
              <a:rPr lang="id-ID" sz="2000" dirty="0">
                <a:latin typeface="Arial Rounded MT Bold" pitchFamily="34" charset="0"/>
              </a:rPr>
              <a:t/>
            </a:r>
            <a:br>
              <a:rPr lang="id-ID" sz="2000" dirty="0">
                <a:latin typeface="Arial Rounded MT Bold" pitchFamily="34" charset="0"/>
              </a:rPr>
            </a:br>
            <a:r>
              <a:rPr lang="id-ID" sz="2000" dirty="0" smtClean="0">
                <a:solidFill>
                  <a:schemeClr val="bg1"/>
                </a:solidFill>
                <a:latin typeface="Arial Rounded MT Bold" pitchFamily="34" charset="0"/>
              </a:rPr>
              <a:t>Deviasi Sistematik</a:t>
            </a:r>
            <a:r>
              <a:rPr lang="id-ID" sz="2000" dirty="0" smtClean="0">
                <a:latin typeface="Arial Rounded MT Bold" pitchFamily="34" charset="0"/>
              </a:rPr>
              <a:t/>
            </a:r>
            <a:br>
              <a:rPr lang="id-ID" sz="2000" dirty="0" smtClean="0">
                <a:latin typeface="Arial Rounded MT Bold" pitchFamily="34" charset="0"/>
              </a:rPr>
            </a:br>
            <a:r>
              <a:rPr lang="id-ID" sz="2000" dirty="0" smtClean="0">
                <a:latin typeface="Arial Rounded MT Bold" pitchFamily="34" charset="0"/>
              </a:rPr>
              <a:t>Penyimpangan yg telah sistematik dan banyak dilakukan orang, dlm situasi ini pelaku tdk takut/malu lg untuk menunjukkan tindakannya. Ini proses akhir dr perubahan sosial, terjadi metamorfosis tindakan sosial yg dahulu dianggap menyimpang. Saat ini dianggap wajar.</a:t>
            </a:r>
            <a:br>
              <a:rPr lang="id-ID" sz="2000" dirty="0" smtClean="0">
                <a:latin typeface="Arial Rounded MT Bold" pitchFamily="34" charset="0"/>
              </a:rPr>
            </a:br>
            <a:r>
              <a:rPr lang="id-ID" sz="2000" dirty="0">
                <a:latin typeface="Arial Rounded MT Bold" pitchFamily="34" charset="0"/>
              </a:rPr>
              <a:t/>
            </a:r>
            <a:br>
              <a:rPr lang="id-ID" sz="2000" dirty="0">
                <a:latin typeface="Arial Rounded MT Bold" pitchFamily="34" charset="0"/>
              </a:rPr>
            </a:br>
            <a:r>
              <a:rPr lang="id-ID" sz="2000" dirty="0" smtClean="0">
                <a:solidFill>
                  <a:schemeClr val="bg1"/>
                </a:solidFill>
                <a:latin typeface="Arial Rounded MT Bold" pitchFamily="34" charset="0"/>
              </a:rPr>
              <a:t>Order</a:t>
            </a:r>
            <a:r>
              <a:rPr lang="id-ID" sz="2000" dirty="0" smtClean="0">
                <a:latin typeface="Arial Rounded MT Bold" pitchFamily="34" charset="0"/>
              </a:rPr>
              <a:t/>
            </a:r>
            <a:br>
              <a:rPr lang="id-ID" sz="2000" dirty="0" smtClean="0">
                <a:latin typeface="Arial Rounded MT Bold" pitchFamily="34" charset="0"/>
              </a:rPr>
            </a:br>
            <a:r>
              <a:rPr lang="id-ID" sz="2000" dirty="0" smtClean="0">
                <a:latin typeface="Arial Rounded MT Bold" pitchFamily="34" charset="0"/>
              </a:rPr>
              <a:t>Bakunya tatanan yg dahulu dianggap menyimpang, saat ini perilaku tersebut dianggap wajar, bahkan orang merasa bangga melakukannya (menjadi trend).</a:t>
            </a:r>
            <a:endParaRPr lang="id-ID" sz="2000" dirty="0">
              <a:latin typeface="Arial Rounded MT Bold" pitchFamily="34" charset="0"/>
            </a:endParaRPr>
          </a:p>
        </p:txBody>
      </p:sp>
    </p:spTree>
    <p:extLst>
      <p:ext uri="{BB962C8B-B14F-4D97-AF65-F5344CB8AC3E}">
        <p14:creationId xmlns:p14="http://schemas.microsoft.com/office/powerpoint/2010/main" val="858738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172</TotalTime>
  <Words>614</Words>
  <Application>Microsoft Office PowerPoint</Application>
  <PresentationFormat>On-screen Show (4:3)</PresentationFormat>
  <Paragraphs>74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KONSEP MAP</vt:lpstr>
      <vt:lpstr>Dalam piramida sosial, makin ke atas makin sedikit orang yg menepatinya. Namun makin ke atas kekuasaan yg dimilikinya semakin besar. Untuk merubah keadaan/melakukan perubahan sosial maka hrs dilakukan perubahan struktur sosial. Perubahan struktur paling atas akan mempengaruhi perubahan sistem/keadaan selanjutnya.</vt:lpstr>
      <vt:lpstr>PowerPoint Presentation</vt:lpstr>
      <vt:lpstr>PowerPoint Presentation</vt:lpstr>
      <vt:lpstr>Analisis dinamika sosial melihat proses perkembangan suatu fenomena dari satu waktu ke waktu yang lain. Dalam satu masa sebuah kejadian dianggap sbg sesuatu yg aneh dan dipergunjingkan, namun bisa saja saat ini dianggap sbg konvensi untuk disebut sbg manusia modern.</vt:lpstr>
      <vt:lpstr>PowerPoint Presentation</vt:lpstr>
      <vt:lpstr>Fenomena Disorder Satu fenomena yg dianggap menyimpang (masalah sosial)  Deviasi Individual adanya penyimpangan (masalah sosial) yg dilakukan sedikit orang yg sifatnya individual (sendiri2)  Deviasi Situasional Keadaan dimana ada situasi yg mendukung/membuat penyimpangan ini harus dilakukan  Deviasi Sistematik Penyimpangan yg telah sistematik dan banyak dilakukan orang, dlm situasi ini pelaku tdk takut/malu lg untuk menunjukkan tindakannya. Ini proses akhir dr perubahan sosial, terjadi metamorfosis tindakan sosial yg dahulu dianggap menyimpang. Saat ini dianggap wajar.  Order Bakunya tatanan yg dahulu dianggap menyimpang, saat ini perilaku tersebut dianggap wajar, bahkan orang merasa bangga melakukannya (menjadi trend).</vt:lpstr>
      <vt:lpstr>PowerPoint Presentation</vt:lpstr>
      <vt:lpstr>PowerPoint Presentation</vt:lpstr>
      <vt:lpstr>PowerPoint Presentation</vt:lpstr>
      <vt:lpstr>Teori Postkolonial Suatu studi /alat analisis untuk melihat kondisi masyarakat pasca penjajahan yg mengalami sub-ordinasi sbg bekas bangsa penjajahan. Berbicara seputar budaya, hegemoni, subalter, dan penindasan. Inti dr teori ini berbicara tentang bagaimana melakuakan pencerahan, penyadaran (enlightment) terhadap asumsi yg biasa diwacanakan/disampaikan ke masyarakat.  </vt:lpstr>
      <vt:lpstr>Teori Postmodern Michel Foucault tokoh postmodern konsep Wacana/Kuasa.  Wacana merupakan ide/gagasan yg dapat mengandung kuasa. Sering orang mempunyai pengetahuan tertentu kemudian mewacanakan ke masyarakat, sehingga masyarakat mengikuti wacana yg dibangun, misal: orang dianggap sakit jiwa karena diwacanakan oleh rezim wacana, membuat orang2 sekitar harus memperlakukan orang yg dianggap sakit jiwa tsb dgn perilaku yg berbeda </vt:lpstr>
      <vt:lpstr>Teori Poststrukturalis Konsep dr post-strukturalis atau postmodern pd umumnya adalah pencerahan. Joan Baudrillard tokoh teori ini dgn konsep Simulakrum  (simulacra dan simulasi), suatu realitas yg nampak, terkadang juga menyembunyikan (conceal) sesuatu (berbohong) karena semuanya adalah imaginer.  Semua yg nampak adalah kebohongan yg seolah2 benar.  Konsep ini terkait dgn simbol dan simbol juga dpt dipakai sbg wacana. Jd baik dr teori postmodern/ teori post-strukturalis, konsep yg digunakan dlm analisis kesadran adalah wacana, yg banyak dipakai untuk menganalisis iklan di media massa.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Dell</cp:lastModifiedBy>
  <cp:revision>30</cp:revision>
  <dcterms:created xsi:type="dcterms:W3CDTF">2019-11-07T16:05:22Z</dcterms:created>
  <dcterms:modified xsi:type="dcterms:W3CDTF">2019-11-08T02:24:18Z</dcterms:modified>
</cp:coreProperties>
</file>