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7" r:id="rId4"/>
    <p:sldId id="278" r:id="rId5"/>
    <p:sldId id="279" r:id="rId6"/>
    <p:sldId id="262" r:id="rId7"/>
    <p:sldId id="281" r:id="rId8"/>
    <p:sldId id="264" r:id="rId9"/>
    <p:sldId id="265" r:id="rId10"/>
    <p:sldId id="266" r:id="rId11"/>
    <p:sldId id="267" r:id="rId12"/>
    <p:sldId id="261" r:id="rId13"/>
    <p:sldId id="268" r:id="rId14"/>
    <p:sldId id="270" r:id="rId15"/>
    <p:sldId id="271" r:id="rId16"/>
    <p:sldId id="272" r:id="rId17"/>
    <p:sldId id="273" r:id="rId18"/>
    <p:sldId id="274" r:id="rId19"/>
    <p:sldId id="275" r:id="rId20"/>
    <p:sldId id="276" r:id="rId21"/>
    <p:sldId id="282"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35BF88E-996C-419F-BC3A-737927C8E925}" type="datetimeFigureOut">
              <a:rPr lang="id-ID" smtClean="0"/>
              <a:t>28/10/2020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2532925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35BF88E-996C-419F-BC3A-737927C8E925}" type="datetimeFigureOut">
              <a:rPr lang="id-ID" smtClean="0"/>
              <a:t>28/10/2020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385657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35BF88E-996C-419F-BC3A-737927C8E925}" type="datetimeFigureOut">
              <a:rPr lang="id-ID" smtClean="0"/>
              <a:t>28/10/2020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354707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35BF88E-996C-419F-BC3A-737927C8E925}" type="datetimeFigureOut">
              <a:rPr lang="id-ID" smtClean="0"/>
              <a:t>28/10/2020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168127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5BF88E-996C-419F-BC3A-737927C8E925}" type="datetimeFigureOut">
              <a:rPr lang="id-ID" smtClean="0"/>
              <a:t>28/10/2020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2147459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35BF88E-996C-419F-BC3A-737927C8E925}" type="datetimeFigureOut">
              <a:rPr lang="id-ID" smtClean="0"/>
              <a:t>28/10/2020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1244257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35BF88E-996C-419F-BC3A-737927C8E925}" type="datetimeFigureOut">
              <a:rPr lang="id-ID" smtClean="0"/>
              <a:t>28/10/2020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291154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35BF88E-996C-419F-BC3A-737927C8E925}" type="datetimeFigureOut">
              <a:rPr lang="id-ID" smtClean="0"/>
              <a:t>28/10/2020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159674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5BF88E-996C-419F-BC3A-737927C8E925}" type="datetimeFigureOut">
              <a:rPr lang="id-ID" smtClean="0"/>
              <a:t>28/10/2020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972452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5BF88E-996C-419F-BC3A-737927C8E925}" type="datetimeFigureOut">
              <a:rPr lang="id-ID" smtClean="0"/>
              <a:t>28/10/2020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1669152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5BF88E-996C-419F-BC3A-737927C8E925}" type="datetimeFigureOut">
              <a:rPr lang="id-ID" smtClean="0"/>
              <a:t>28/10/2020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C71CC4F-6858-4728-B7AF-F1657402D8C0}" type="slidenum">
              <a:rPr lang="id-ID" smtClean="0"/>
              <a:t>‹#›</a:t>
            </a:fld>
            <a:endParaRPr lang="id-ID"/>
          </a:p>
        </p:txBody>
      </p:sp>
    </p:spTree>
    <p:extLst>
      <p:ext uri="{BB962C8B-B14F-4D97-AF65-F5344CB8AC3E}">
        <p14:creationId xmlns:p14="http://schemas.microsoft.com/office/powerpoint/2010/main" val="141100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BF88E-996C-419F-BC3A-737927C8E925}" type="datetimeFigureOut">
              <a:rPr lang="id-ID" smtClean="0"/>
              <a:t>28/10/2020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71CC4F-6858-4728-B7AF-F1657402D8C0}" type="slidenum">
              <a:rPr lang="id-ID" smtClean="0"/>
              <a:t>‹#›</a:t>
            </a:fld>
            <a:endParaRPr lang="id-ID"/>
          </a:p>
        </p:txBody>
      </p:sp>
    </p:spTree>
    <p:extLst>
      <p:ext uri="{BB962C8B-B14F-4D97-AF65-F5344CB8AC3E}">
        <p14:creationId xmlns:p14="http://schemas.microsoft.com/office/powerpoint/2010/main" val="4120984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d.wikipedia.org/wiki/Monarki" TargetMode="External"/><Relationship Id="rId2" Type="http://schemas.openxmlformats.org/officeDocument/2006/relationships/hyperlink" Target="https://id.wikipedia.org/wiki/Daerah_Istimewa" TargetMode="External"/><Relationship Id="rId1" Type="http://schemas.openxmlformats.org/officeDocument/2006/relationships/slideLayout" Target="../slideLayouts/slideLayout2.xml"/><Relationship Id="rId4" Type="http://schemas.openxmlformats.org/officeDocument/2006/relationships/hyperlink" Target="https://id.wikipedia.org/w/index.php?title=Zelfbesturende_landschappen&amp;action=edit&amp;redlink=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PEMERINTAHAN DAERAH PADA AWAL KEMERDEKAAN</a:t>
            </a:r>
            <a:endParaRPr lang="id-ID" dirty="0"/>
          </a:p>
        </p:txBody>
      </p:sp>
      <p:sp>
        <p:nvSpPr>
          <p:cNvPr id="3" name="Subtitle 2"/>
          <p:cNvSpPr>
            <a:spLocks noGrp="1"/>
          </p:cNvSpPr>
          <p:nvPr>
            <p:ph type="subTitle" idx="1"/>
          </p:nvPr>
        </p:nvSpPr>
        <p:spPr/>
        <p:txBody>
          <a:bodyPr/>
          <a:lstStyle/>
          <a:p>
            <a:r>
              <a:rPr lang="id-ID" dirty="0" smtClean="0"/>
              <a:t>TIM PRODI IP</a:t>
            </a:r>
          </a:p>
          <a:p>
            <a:r>
              <a:rPr lang="id-ID" dirty="0" smtClean="0"/>
              <a:t>STPMD”APMD”</a:t>
            </a:r>
            <a:endParaRPr lang="id-ID" dirty="0"/>
          </a:p>
        </p:txBody>
      </p:sp>
    </p:spTree>
    <p:extLst>
      <p:ext uri="{BB962C8B-B14F-4D97-AF65-F5344CB8AC3E}">
        <p14:creationId xmlns:p14="http://schemas.microsoft.com/office/powerpoint/2010/main" val="2854451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a:bodyPr>
          <a:lstStyle/>
          <a:p>
            <a:r>
              <a:rPr lang="id-ID" dirty="0"/>
              <a:t>Berdasarkan hubungan kelembagaan dari alat perlengkapan Pemerintahan Daerah dalam UU No. 1 Tahun 1945 itu, maka nyatalah adanya </a:t>
            </a:r>
            <a:r>
              <a:rPr lang="id-ID" dirty="0" smtClean="0"/>
              <a:t>Dualisme kekuasaan eksekutif yang menimbulkan </a:t>
            </a:r>
            <a:r>
              <a:rPr lang="id-ID" dirty="0"/>
              <a:t>persoalan-persoalan dalam lapangan pemerintahan di daerah. </a:t>
            </a:r>
            <a:endParaRPr lang="id-ID" dirty="0" smtClean="0"/>
          </a:p>
          <a:p>
            <a:r>
              <a:rPr lang="id-ID" dirty="0" smtClean="0"/>
              <a:t>Keadaan </a:t>
            </a:r>
            <a:r>
              <a:rPr lang="id-ID" dirty="0"/>
              <a:t>ini pula yang menjadi salah satu dasar untuk memperbaharui UU No. 1 Tahun 1945, yakni dengan diundangkannya UU No. 22/1948.</a:t>
            </a:r>
          </a:p>
        </p:txBody>
      </p:sp>
    </p:spTree>
    <p:extLst>
      <p:ext uri="{BB962C8B-B14F-4D97-AF65-F5344CB8AC3E}">
        <p14:creationId xmlns:p14="http://schemas.microsoft.com/office/powerpoint/2010/main" val="2030484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Penjelasan Umum UU. No. 22 Tahun 1948 menyebutkan</a:t>
            </a:r>
          </a:p>
        </p:txBody>
      </p:sp>
      <p:sp>
        <p:nvSpPr>
          <p:cNvPr id="3" name="Content Placeholder 2"/>
          <p:cNvSpPr>
            <a:spLocks noGrp="1"/>
          </p:cNvSpPr>
          <p:nvPr>
            <p:ph idx="1"/>
          </p:nvPr>
        </p:nvSpPr>
        <p:spPr/>
        <p:txBody>
          <a:bodyPr>
            <a:normAutofit fontScale="77500" lnSpcReduction="20000"/>
          </a:bodyPr>
          <a:lstStyle/>
          <a:p>
            <a:r>
              <a:rPr lang="id-ID" dirty="0"/>
              <a:t>"Pemerintahan daerah pada sekarang ini masih merupakan dualistis, yang kuat, oleh karena di samping Pemerintahan Daerah yang berdasarkan perwakilan rakyat (Dewan Perwakilan Daerah dan Badan Eksekutifnya, yang termasuk juga Kepala Daerahnya), terdapat juga pemerintahan yang dijalankan oleh Kepala Daerah sendiri, dan pemerintahan ini mengambil bagian yang terbesar di daerah. Maka Pemerintahan daerah yang serupa itulah yang merupakan pemerintahan dualistis, dan kuat, sehingga tidak sesuai lagi dengan pemerintahan yang berdasarkan demokrasi, sebagai tujuan revolusi kita. Dengan undang- undang baru inilah pemerintahan dualistis akan dihindarkan."</a:t>
            </a:r>
          </a:p>
          <a:p>
            <a:endParaRPr lang="id-ID" dirty="0"/>
          </a:p>
        </p:txBody>
      </p:sp>
    </p:spTree>
    <p:extLst>
      <p:ext uri="{BB962C8B-B14F-4D97-AF65-F5344CB8AC3E}">
        <p14:creationId xmlns:p14="http://schemas.microsoft.com/office/powerpoint/2010/main" val="1888421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err="1">
                <a:latin typeface="Arial" pitchFamily="34" charset="0"/>
                <a:cs typeface="Arial" pitchFamily="34" charset="0"/>
              </a:rPr>
              <a:t>Periode</a:t>
            </a:r>
            <a:r>
              <a:rPr lang="en-US" b="1" dirty="0">
                <a:latin typeface="Arial" pitchFamily="34" charset="0"/>
                <a:cs typeface="Arial" pitchFamily="34" charset="0"/>
              </a:rPr>
              <a:t> II (1948-1957</a:t>
            </a:r>
            <a:endParaRPr lang="en-US" dirty="0"/>
          </a:p>
        </p:txBody>
      </p:sp>
      <p:sp>
        <p:nvSpPr>
          <p:cNvPr id="3" name="Content Placeholder 2"/>
          <p:cNvSpPr>
            <a:spLocks noGrp="1"/>
          </p:cNvSpPr>
          <p:nvPr>
            <p:ph idx="1"/>
          </p:nvPr>
        </p:nvSpPr>
        <p:spPr>
          <a:xfrm>
            <a:off x="457200" y="990600"/>
            <a:ext cx="8229600" cy="5562600"/>
          </a:xfrm>
        </p:spPr>
        <p:txBody>
          <a:bodyPr>
            <a:normAutofit lnSpcReduction="10000"/>
          </a:bodyPr>
          <a:lstStyle/>
          <a:p>
            <a:r>
              <a:rPr lang="en-US" sz="2000" dirty="0" err="1" smtClean="0">
                <a:latin typeface="Arial" pitchFamily="34" charset="0"/>
                <a:cs typeface="Arial" pitchFamily="34" charset="0"/>
              </a:rPr>
              <a:t>Pada</a:t>
            </a:r>
            <a:r>
              <a:rPr lang="en-US" sz="2000" dirty="0" smtClean="0">
                <a:latin typeface="Arial" pitchFamily="34" charset="0"/>
                <a:cs typeface="Arial" pitchFamily="34" charset="0"/>
              </a:rPr>
              <a:t> </a:t>
            </a:r>
            <a:r>
              <a:rPr lang="en-US" sz="2000" dirty="0" err="1">
                <a:latin typeface="Arial" pitchFamily="34" charset="0"/>
                <a:cs typeface="Arial" pitchFamily="34" charset="0"/>
              </a:rPr>
              <a:t>periode</a:t>
            </a:r>
            <a:r>
              <a:rPr lang="en-US" sz="2000" dirty="0">
                <a:latin typeface="Arial" pitchFamily="34" charset="0"/>
                <a:cs typeface="Arial" pitchFamily="34" charset="0"/>
              </a:rPr>
              <a:t> </a:t>
            </a:r>
            <a:r>
              <a:rPr lang="en-US" sz="2000" dirty="0" err="1">
                <a:latin typeface="Arial" pitchFamily="34" charset="0"/>
                <a:cs typeface="Arial" pitchFamily="34" charset="0"/>
              </a:rPr>
              <a:t>ini</a:t>
            </a:r>
            <a:r>
              <a:rPr lang="en-US" sz="2000" dirty="0">
                <a:latin typeface="Arial" pitchFamily="34" charset="0"/>
                <a:cs typeface="Arial" pitchFamily="34" charset="0"/>
              </a:rPr>
              <a:t> </a:t>
            </a:r>
            <a:r>
              <a:rPr lang="en-US" sz="2000" dirty="0" err="1">
                <a:latin typeface="Arial" pitchFamily="34" charset="0"/>
                <a:cs typeface="Arial" pitchFamily="34" charset="0"/>
              </a:rPr>
              <a:t>berlaku</a:t>
            </a:r>
            <a:r>
              <a:rPr lang="en-US" sz="2000" dirty="0">
                <a:latin typeface="Arial" pitchFamily="34" charset="0"/>
                <a:cs typeface="Arial" pitchFamily="34" charset="0"/>
              </a:rPr>
              <a:t>  </a:t>
            </a:r>
            <a:r>
              <a:rPr lang="en-US" sz="2000" dirty="0" err="1">
                <a:latin typeface="Arial" pitchFamily="34" charset="0"/>
                <a:cs typeface="Arial" pitchFamily="34" charset="0"/>
              </a:rPr>
              <a:t>Undang-undang</a:t>
            </a:r>
            <a:r>
              <a:rPr lang="en-US" sz="2000" dirty="0">
                <a:latin typeface="Arial" pitchFamily="34" charset="0"/>
                <a:cs typeface="Arial" pitchFamily="34" charset="0"/>
              </a:rPr>
              <a:t> </a:t>
            </a:r>
            <a:r>
              <a:rPr lang="en-US" sz="2000" b="1" dirty="0">
                <a:latin typeface="Arial" pitchFamily="34" charset="0"/>
                <a:cs typeface="Arial" pitchFamily="34" charset="0"/>
              </a:rPr>
              <a:t> </a:t>
            </a:r>
            <a:r>
              <a:rPr lang="en-US" sz="2000" b="1" dirty="0" err="1">
                <a:latin typeface="Arial" pitchFamily="34" charset="0"/>
                <a:cs typeface="Arial" pitchFamily="34" charset="0"/>
              </a:rPr>
              <a:t>Pokok</a:t>
            </a:r>
            <a:r>
              <a:rPr lang="en-US" sz="2000" b="1" dirty="0">
                <a:latin typeface="Arial" pitchFamily="34" charset="0"/>
                <a:cs typeface="Arial" pitchFamily="34" charset="0"/>
              </a:rPr>
              <a:t> No. 22 </a:t>
            </a:r>
            <a:r>
              <a:rPr lang="en-US" sz="2000" b="1" dirty="0" err="1">
                <a:latin typeface="Arial" pitchFamily="34" charset="0"/>
                <a:cs typeface="Arial" pitchFamily="34" charset="0"/>
              </a:rPr>
              <a:t>Tahun</a:t>
            </a:r>
            <a:r>
              <a:rPr lang="en-US" sz="2000" b="1" dirty="0">
                <a:latin typeface="Arial" pitchFamily="34" charset="0"/>
                <a:cs typeface="Arial" pitchFamily="34" charset="0"/>
              </a:rPr>
              <a:t> 1948 </a:t>
            </a:r>
            <a:r>
              <a:rPr lang="en-US" sz="2000" b="1" dirty="0" err="1">
                <a:latin typeface="Arial" pitchFamily="34" charset="0"/>
                <a:cs typeface="Arial" pitchFamily="34" charset="0"/>
              </a:rPr>
              <a:t>tentang</a:t>
            </a:r>
            <a:r>
              <a:rPr lang="en-US" sz="2000" b="1" dirty="0">
                <a:latin typeface="Arial" pitchFamily="34" charset="0"/>
                <a:cs typeface="Arial" pitchFamily="34" charset="0"/>
              </a:rPr>
              <a:t> </a:t>
            </a:r>
            <a:r>
              <a:rPr lang="en-US" sz="2000" b="1" dirty="0" err="1">
                <a:latin typeface="Arial" pitchFamily="34" charset="0"/>
                <a:cs typeface="Arial" pitchFamily="34" charset="0"/>
              </a:rPr>
              <a:t>Pemerintahan</a:t>
            </a:r>
            <a:r>
              <a:rPr lang="en-US" sz="2000" b="1" dirty="0">
                <a:latin typeface="Arial" pitchFamily="34" charset="0"/>
                <a:cs typeface="Arial" pitchFamily="34" charset="0"/>
              </a:rPr>
              <a:t> Daerah</a:t>
            </a:r>
            <a:r>
              <a:rPr lang="en-US" sz="2000" b="1" dirty="0" smtClean="0">
                <a:latin typeface="Arial" pitchFamily="34" charset="0"/>
                <a:cs typeface="Arial" pitchFamily="34" charset="0"/>
              </a:rPr>
              <a:t>.</a:t>
            </a:r>
          </a:p>
          <a:p>
            <a:r>
              <a:rPr lang="en-US" sz="2000" b="1" dirty="0" smtClean="0">
                <a:latin typeface="Arial" pitchFamily="34" charset="0"/>
                <a:cs typeface="Arial" pitchFamily="34" charset="0"/>
              </a:rPr>
              <a:t> </a:t>
            </a:r>
            <a:r>
              <a:rPr lang="en-US" sz="2000" dirty="0">
                <a:latin typeface="Arial" pitchFamily="34" charset="0"/>
                <a:cs typeface="Arial" pitchFamily="34" charset="0"/>
              </a:rPr>
              <a:t>UU </a:t>
            </a:r>
            <a:r>
              <a:rPr lang="en-US" sz="2000" dirty="0" err="1">
                <a:latin typeface="Arial" pitchFamily="34" charset="0"/>
                <a:cs typeface="Arial" pitchFamily="34" charset="0"/>
              </a:rPr>
              <a:t>ini</a:t>
            </a:r>
            <a:r>
              <a:rPr lang="en-US" sz="2000" dirty="0">
                <a:latin typeface="Arial" pitchFamily="34" charset="0"/>
                <a:cs typeface="Arial" pitchFamily="34" charset="0"/>
              </a:rPr>
              <a:t> </a:t>
            </a:r>
            <a:r>
              <a:rPr lang="en-US" sz="2000" dirty="0" err="1">
                <a:latin typeface="Arial" pitchFamily="34" charset="0"/>
                <a:cs typeface="Arial" pitchFamily="34" charset="0"/>
              </a:rPr>
              <a:t>adalah</a:t>
            </a:r>
            <a:r>
              <a:rPr lang="en-US" sz="2000" dirty="0">
                <a:latin typeface="Arial" pitchFamily="34" charset="0"/>
                <a:cs typeface="Arial" pitchFamily="34" charset="0"/>
              </a:rPr>
              <a:t> UU </a:t>
            </a:r>
            <a:r>
              <a:rPr lang="en-US" sz="2000" dirty="0" err="1">
                <a:latin typeface="Arial" pitchFamily="34" charset="0"/>
                <a:cs typeface="Arial" pitchFamily="34" charset="0"/>
              </a:rPr>
              <a:t>pertama</a:t>
            </a:r>
            <a:r>
              <a:rPr lang="en-US" sz="2000" dirty="0">
                <a:latin typeface="Arial" pitchFamily="34" charset="0"/>
                <a:cs typeface="Arial" pitchFamily="34" charset="0"/>
              </a:rPr>
              <a:t> </a:t>
            </a:r>
            <a:r>
              <a:rPr lang="en-US" sz="2000" dirty="0" err="1">
                <a:latin typeface="Arial" pitchFamily="34" charset="0"/>
                <a:cs typeface="Arial" pitchFamily="34" charset="0"/>
              </a:rPr>
              <a:t>kalinya</a:t>
            </a:r>
            <a:r>
              <a:rPr lang="en-US" sz="2000" dirty="0">
                <a:latin typeface="Arial" pitchFamily="34" charset="0"/>
                <a:cs typeface="Arial" pitchFamily="34" charset="0"/>
              </a:rPr>
              <a:t> yang </a:t>
            </a:r>
            <a:r>
              <a:rPr lang="en-US" sz="2000" dirty="0" err="1">
                <a:latin typeface="Arial" pitchFamily="34" charset="0"/>
                <a:cs typeface="Arial" pitchFamily="34" charset="0"/>
              </a:rPr>
              <a:t>mengatur</a:t>
            </a:r>
            <a:r>
              <a:rPr lang="en-US" sz="2000" dirty="0">
                <a:latin typeface="Arial" pitchFamily="34" charset="0"/>
                <a:cs typeface="Arial" pitchFamily="34" charset="0"/>
              </a:rPr>
              <a:t> </a:t>
            </a:r>
            <a:r>
              <a:rPr lang="en-US" sz="2000" dirty="0" err="1">
                <a:latin typeface="Arial" pitchFamily="34" charset="0"/>
                <a:cs typeface="Arial" pitchFamily="34" charset="0"/>
              </a:rPr>
              <a:t>susunan</a:t>
            </a:r>
            <a:r>
              <a:rPr lang="en-US" sz="2000" dirty="0">
                <a:latin typeface="Arial" pitchFamily="34" charset="0"/>
                <a:cs typeface="Arial" pitchFamily="34" charset="0"/>
              </a:rPr>
              <a:t> </a:t>
            </a:r>
            <a:r>
              <a:rPr lang="en-US" sz="2000" dirty="0" err="1">
                <a:latin typeface="Arial" pitchFamily="34" charset="0"/>
                <a:cs typeface="Arial" pitchFamily="34" charset="0"/>
              </a:rPr>
              <a:t>dan</a:t>
            </a:r>
            <a:r>
              <a:rPr lang="en-US" sz="2000" dirty="0">
                <a:latin typeface="Arial" pitchFamily="34" charset="0"/>
                <a:cs typeface="Arial" pitchFamily="34" charset="0"/>
              </a:rPr>
              <a:t> </a:t>
            </a:r>
            <a:r>
              <a:rPr lang="en-US" sz="2000" dirty="0" err="1">
                <a:latin typeface="Arial" pitchFamily="34" charset="0"/>
                <a:cs typeface="Arial" pitchFamily="34" charset="0"/>
              </a:rPr>
              <a:t>kedudukan</a:t>
            </a:r>
            <a:r>
              <a:rPr lang="en-US" sz="2000" dirty="0">
                <a:latin typeface="Arial" pitchFamily="34" charset="0"/>
                <a:cs typeface="Arial" pitchFamily="34" charset="0"/>
              </a:rPr>
              <a:t> </a:t>
            </a:r>
            <a:r>
              <a:rPr lang="en-US" sz="2000" b="1" dirty="0" err="1">
                <a:latin typeface="Arial" pitchFamily="34" charset="0"/>
                <a:cs typeface="Arial" pitchFamily="34" charset="0"/>
              </a:rPr>
              <a:t>Pemerintahan</a:t>
            </a:r>
            <a:r>
              <a:rPr lang="en-US" sz="2000" b="1" dirty="0">
                <a:latin typeface="Arial" pitchFamily="34" charset="0"/>
                <a:cs typeface="Arial" pitchFamily="34" charset="0"/>
              </a:rPr>
              <a:t> Daerah </a:t>
            </a:r>
            <a:r>
              <a:rPr lang="en-US" sz="2000" dirty="0">
                <a:latin typeface="Arial" pitchFamily="34" charset="0"/>
                <a:cs typeface="Arial" pitchFamily="34" charset="0"/>
              </a:rPr>
              <a:t> di </a:t>
            </a:r>
            <a:r>
              <a:rPr lang="en-US" sz="2000" dirty="0" smtClean="0">
                <a:latin typeface="Arial" pitchFamily="34" charset="0"/>
                <a:cs typeface="Arial" pitchFamily="34" charset="0"/>
              </a:rPr>
              <a:t>Indonesia </a:t>
            </a:r>
          </a:p>
          <a:p>
            <a:r>
              <a:rPr lang="en-US" sz="2000" dirty="0" err="1" smtClean="0">
                <a:latin typeface="Arial" pitchFamily="34" charset="0"/>
                <a:cs typeface="Arial" pitchFamily="34" charset="0"/>
              </a:rPr>
              <a:t>Secara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umum</a:t>
            </a:r>
            <a:r>
              <a:rPr lang="en-US" sz="2000" dirty="0">
                <a:latin typeface="Arial" pitchFamily="34" charset="0"/>
                <a:cs typeface="Arial" pitchFamily="34" charset="0"/>
              </a:rPr>
              <a:t> Indonesia   </a:t>
            </a:r>
            <a:r>
              <a:rPr lang="en-US" sz="2000" dirty="0" err="1">
                <a:latin typeface="Arial" pitchFamily="34" charset="0"/>
                <a:cs typeface="Arial" pitchFamily="34" charset="0"/>
              </a:rPr>
              <a:t>memiliki</a:t>
            </a:r>
            <a:r>
              <a:rPr lang="en-US" sz="2000" dirty="0">
                <a:latin typeface="Arial" pitchFamily="34" charset="0"/>
                <a:cs typeface="Arial" pitchFamily="34" charset="0"/>
              </a:rPr>
              <a:t> </a:t>
            </a:r>
            <a:r>
              <a:rPr lang="en-US" sz="2000" dirty="0" err="1">
                <a:latin typeface="Arial" pitchFamily="34" charset="0"/>
                <a:cs typeface="Arial" pitchFamily="34" charset="0"/>
              </a:rPr>
              <a:t>dua</a:t>
            </a:r>
            <a:r>
              <a:rPr lang="en-US" sz="2000" dirty="0">
                <a:latin typeface="Arial" pitchFamily="34" charset="0"/>
                <a:cs typeface="Arial" pitchFamily="34" charset="0"/>
              </a:rPr>
              <a:t> </a:t>
            </a:r>
            <a:r>
              <a:rPr lang="en-US" sz="2000" dirty="0" err="1">
                <a:latin typeface="Arial" pitchFamily="34" charset="0"/>
                <a:cs typeface="Arial" pitchFamily="34" charset="0"/>
              </a:rPr>
              <a:t>jenis</a:t>
            </a:r>
            <a:r>
              <a:rPr lang="en-US" sz="2000" dirty="0">
                <a:latin typeface="Arial" pitchFamily="34" charset="0"/>
                <a:cs typeface="Arial" pitchFamily="34" charset="0"/>
              </a:rPr>
              <a:t> </a:t>
            </a:r>
            <a:r>
              <a:rPr lang="en-US" sz="2000" b="1" dirty="0">
                <a:latin typeface="Arial" pitchFamily="34" charset="0"/>
                <a:cs typeface="Arial" pitchFamily="34" charset="0"/>
              </a:rPr>
              <a:t> </a:t>
            </a:r>
            <a:r>
              <a:rPr lang="en-US" sz="2000" b="1" dirty="0" err="1">
                <a:latin typeface="Arial" pitchFamily="34" charset="0"/>
                <a:cs typeface="Arial" pitchFamily="34" charset="0"/>
              </a:rPr>
              <a:t>daerah</a:t>
            </a:r>
            <a:r>
              <a:rPr lang="en-US" sz="2000" b="1" dirty="0">
                <a:latin typeface="Arial" pitchFamily="34" charset="0"/>
                <a:cs typeface="Arial" pitchFamily="34" charset="0"/>
              </a:rPr>
              <a:t> </a:t>
            </a:r>
            <a:r>
              <a:rPr lang="en-US" sz="2000" b="1" dirty="0" err="1" smtClean="0">
                <a:latin typeface="Arial" pitchFamily="34" charset="0"/>
                <a:cs typeface="Arial" pitchFamily="34" charset="0"/>
              </a:rPr>
              <a:t>berotonomi</a:t>
            </a:r>
            <a:r>
              <a:rPr lang="en-US" sz="2000" b="1" dirty="0" smtClean="0">
                <a:latin typeface="Arial" pitchFamily="34" charset="0"/>
                <a:cs typeface="Arial" pitchFamily="34" charset="0"/>
              </a:rPr>
              <a:t> </a:t>
            </a:r>
            <a:r>
              <a:rPr lang="en-US" sz="2000" dirty="0">
                <a:latin typeface="Arial" pitchFamily="34" charset="0"/>
                <a:cs typeface="Arial" pitchFamily="34" charset="0"/>
              </a:rPr>
              <a:t> </a:t>
            </a:r>
            <a:r>
              <a:rPr lang="en-US" sz="2000" dirty="0" err="1">
                <a:latin typeface="Arial" pitchFamily="34" charset="0"/>
                <a:cs typeface="Arial" pitchFamily="34" charset="0"/>
              </a:rPr>
              <a:t>yaitu</a:t>
            </a:r>
            <a:r>
              <a:rPr lang="en-US" sz="2000" dirty="0">
                <a:latin typeface="Arial" pitchFamily="34" charset="0"/>
                <a:cs typeface="Arial" pitchFamily="34" charset="0"/>
              </a:rPr>
              <a:t> </a:t>
            </a:r>
            <a:r>
              <a:rPr lang="en-US" sz="2000" b="1" dirty="0">
                <a:latin typeface="Arial" pitchFamily="34" charset="0"/>
                <a:cs typeface="Arial" pitchFamily="34" charset="0"/>
              </a:rPr>
              <a:t> </a:t>
            </a:r>
            <a:r>
              <a:rPr lang="en-US" sz="2000" b="1" dirty="0" err="1">
                <a:latin typeface="Arial" pitchFamily="34" charset="0"/>
                <a:cs typeface="Arial" pitchFamily="34" charset="0"/>
              </a:rPr>
              <a:t>daerah</a:t>
            </a:r>
            <a:r>
              <a:rPr lang="en-US" sz="2000" b="1" dirty="0">
                <a:latin typeface="Arial" pitchFamily="34" charset="0"/>
                <a:cs typeface="Arial" pitchFamily="34" charset="0"/>
              </a:rPr>
              <a:t> </a:t>
            </a:r>
            <a:r>
              <a:rPr lang="en-US" sz="2000" b="1" dirty="0" err="1" smtClean="0">
                <a:latin typeface="Arial" pitchFamily="34" charset="0"/>
                <a:cs typeface="Arial" pitchFamily="34" charset="0"/>
              </a:rPr>
              <a:t>otonom</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biasa</a:t>
            </a:r>
            <a:r>
              <a:rPr lang="en-US" sz="2000" b="1" dirty="0" smtClean="0">
                <a:latin typeface="Arial" pitchFamily="34" charset="0"/>
                <a:cs typeface="Arial" pitchFamily="34" charset="0"/>
              </a:rPr>
              <a:t>  </a:t>
            </a:r>
            <a:r>
              <a:rPr lang="en-US" sz="2000" dirty="0">
                <a:latin typeface="Arial" pitchFamily="34" charset="0"/>
                <a:cs typeface="Arial" pitchFamily="34" charset="0"/>
              </a:rPr>
              <a:t> </a:t>
            </a:r>
            <a:r>
              <a:rPr lang="en-US" sz="2000" dirty="0" err="1" smtClean="0">
                <a:latin typeface="Arial" pitchFamily="34" charset="0"/>
                <a:cs typeface="Arial" pitchFamily="34" charset="0"/>
              </a:rPr>
              <a:t>dan</a:t>
            </a:r>
            <a:r>
              <a:rPr lang="en-US" sz="2000" b="1" dirty="0">
                <a:latin typeface="Arial" pitchFamily="34" charset="0"/>
                <a:cs typeface="Arial" pitchFamily="34" charset="0"/>
              </a:rPr>
              <a:t> </a:t>
            </a:r>
            <a:r>
              <a:rPr lang="en-US" sz="2000" b="1" dirty="0" err="1">
                <a:latin typeface="Arial" pitchFamily="34" charset="0"/>
                <a:cs typeface="Arial" pitchFamily="34" charset="0"/>
              </a:rPr>
              <a:t>daerah</a:t>
            </a:r>
            <a:r>
              <a:rPr lang="en-US" sz="2000" b="1" dirty="0">
                <a:latin typeface="Arial" pitchFamily="34" charset="0"/>
                <a:cs typeface="Arial" pitchFamily="34" charset="0"/>
              </a:rPr>
              <a:t> </a:t>
            </a:r>
            <a:r>
              <a:rPr lang="en-US" sz="2000" b="1" dirty="0" err="1">
                <a:latin typeface="Arial" pitchFamily="34" charset="0"/>
                <a:cs typeface="Arial" pitchFamily="34" charset="0"/>
              </a:rPr>
              <a:t>otonom</a:t>
            </a:r>
            <a:r>
              <a:rPr lang="en-US" sz="2000" b="1" dirty="0">
                <a:latin typeface="Arial" pitchFamily="34" charset="0"/>
                <a:cs typeface="Arial" pitchFamily="34" charset="0"/>
              </a:rPr>
              <a:t> </a:t>
            </a:r>
            <a:r>
              <a:rPr lang="en-US" sz="2000" dirty="0">
                <a:latin typeface="Arial" pitchFamily="34" charset="0"/>
                <a:cs typeface="Arial" pitchFamily="34" charset="0"/>
              </a:rPr>
              <a:t> </a:t>
            </a:r>
            <a:r>
              <a:rPr lang="en-US" sz="2000" dirty="0" err="1" smtClean="0">
                <a:latin typeface="Arial" pitchFamily="34" charset="0"/>
                <a:cs typeface="Arial" pitchFamily="34" charset="0"/>
              </a:rPr>
              <a:t>khusus</a:t>
            </a:r>
            <a:r>
              <a:rPr lang="en-US" sz="2000" dirty="0" smtClean="0">
                <a:latin typeface="Arial" pitchFamily="34" charset="0"/>
                <a:cs typeface="Arial" pitchFamily="34" charset="0"/>
              </a:rPr>
              <a:t> </a:t>
            </a:r>
            <a:r>
              <a:rPr lang="en-US" sz="2000" dirty="0">
                <a:latin typeface="Arial" pitchFamily="34" charset="0"/>
                <a:cs typeface="Arial" pitchFamily="34" charset="0"/>
              </a:rPr>
              <a:t> yang </a:t>
            </a:r>
            <a:r>
              <a:rPr lang="en-US" sz="2000" dirty="0" err="1">
                <a:latin typeface="Arial" pitchFamily="34" charset="0"/>
                <a:cs typeface="Arial" pitchFamily="34" charset="0"/>
              </a:rPr>
              <a:t>disebut</a:t>
            </a:r>
            <a:r>
              <a:rPr lang="en-US" sz="2000" dirty="0">
                <a:latin typeface="Arial" pitchFamily="34" charset="0"/>
                <a:cs typeface="Arial" pitchFamily="34" charset="0"/>
              </a:rPr>
              <a:t> </a:t>
            </a:r>
            <a:r>
              <a:rPr lang="en-US" sz="2000" dirty="0" err="1">
                <a:latin typeface="Arial" pitchFamily="34" charset="0"/>
                <a:cs typeface="Arial" pitchFamily="34" charset="0"/>
              </a:rPr>
              <a:t>dengan</a:t>
            </a:r>
            <a:r>
              <a:rPr lang="en-US" sz="2000" dirty="0">
                <a:latin typeface="Arial" pitchFamily="34" charset="0"/>
                <a:cs typeface="Arial" pitchFamily="34" charset="0"/>
              </a:rPr>
              <a:t> </a:t>
            </a:r>
            <a:r>
              <a:rPr lang="en-US" sz="2000" b="1" dirty="0" err="1">
                <a:latin typeface="Arial" pitchFamily="34" charset="0"/>
                <a:cs typeface="Arial" pitchFamily="34" charset="0"/>
              </a:rPr>
              <a:t>daerah</a:t>
            </a:r>
            <a:r>
              <a:rPr lang="en-US" sz="2000" b="1" dirty="0">
                <a:latin typeface="Arial" pitchFamily="34" charset="0"/>
                <a:cs typeface="Arial" pitchFamily="34" charset="0"/>
              </a:rPr>
              <a:t> </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istimewa</a:t>
            </a:r>
            <a:r>
              <a:rPr lang="en-US" sz="2000" b="1" dirty="0" smtClean="0">
                <a:latin typeface="Arial" pitchFamily="34" charset="0"/>
                <a:cs typeface="Arial" pitchFamily="34" charset="0"/>
              </a:rPr>
              <a:t> </a:t>
            </a:r>
            <a:r>
              <a:rPr lang="en-US" sz="2000" dirty="0" smtClean="0">
                <a:latin typeface="Arial" pitchFamily="34" charset="0"/>
                <a:cs typeface="Arial" pitchFamily="34" charset="0"/>
              </a:rPr>
              <a:t>.</a:t>
            </a:r>
            <a:r>
              <a:rPr lang="en-US" sz="2000" dirty="0">
                <a:latin typeface="Arial" pitchFamily="34" charset="0"/>
                <a:cs typeface="Arial" pitchFamily="34" charset="0"/>
              </a:rPr>
              <a:t> </a:t>
            </a:r>
            <a:endParaRPr lang="en-US" sz="2000" dirty="0" smtClean="0">
              <a:latin typeface="Arial" pitchFamily="34" charset="0"/>
              <a:cs typeface="Arial" pitchFamily="34" charset="0"/>
            </a:endParaRPr>
          </a:p>
          <a:p>
            <a:r>
              <a:rPr lang="en-US" sz="2000" b="1" dirty="0" err="1">
                <a:latin typeface="Arial" pitchFamily="34" charset="0"/>
                <a:cs typeface="Arial" pitchFamily="34" charset="0"/>
              </a:rPr>
              <a:t>daerah</a:t>
            </a:r>
            <a:r>
              <a:rPr lang="en-US" sz="2000" b="1" dirty="0">
                <a:latin typeface="Arial" pitchFamily="34" charset="0"/>
                <a:cs typeface="Arial" pitchFamily="34" charset="0"/>
              </a:rPr>
              <a:t> </a:t>
            </a:r>
            <a:r>
              <a:rPr lang="en-US" sz="2000" b="1" dirty="0" err="1">
                <a:latin typeface="Arial" pitchFamily="34" charset="0"/>
                <a:cs typeface="Arial" pitchFamily="34" charset="0"/>
              </a:rPr>
              <a:t>otonom</a:t>
            </a:r>
            <a:r>
              <a:rPr lang="en-US" sz="2000" b="1" dirty="0">
                <a:latin typeface="Arial" pitchFamily="34" charset="0"/>
                <a:cs typeface="Arial" pitchFamily="34" charset="0"/>
              </a:rPr>
              <a:t> </a:t>
            </a:r>
            <a:r>
              <a:rPr lang="en-US" sz="2000" b="1" dirty="0" err="1" smtClean="0">
                <a:latin typeface="Arial" pitchFamily="34" charset="0"/>
                <a:cs typeface="Arial" pitchFamily="34" charset="0"/>
              </a:rPr>
              <a:t>khusus</a:t>
            </a:r>
            <a:r>
              <a:rPr lang="en-US" sz="2000" b="1" dirty="0" smtClean="0">
                <a:latin typeface="Arial" pitchFamily="34" charset="0"/>
                <a:cs typeface="Arial" pitchFamily="34" charset="0"/>
              </a:rPr>
              <a:t> </a:t>
            </a:r>
            <a:r>
              <a:rPr lang="en-US" sz="2000" dirty="0">
                <a:latin typeface="Arial" pitchFamily="34" charset="0"/>
                <a:cs typeface="Arial" pitchFamily="34" charset="0"/>
              </a:rPr>
              <a:t> yang </a:t>
            </a:r>
            <a:r>
              <a:rPr lang="en-US" sz="2000" dirty="0" err="1">
                <a:latin typeface="Arial" pitchFamily="34" charset="0"/>
                <a:cs typeface="Arial" pitchFamily="34" charset="0"/>
              </a:rPr>
              <a:t>diberi</a:t>
            </a:r>
            <a:r>
              <a:rPr lang="en-US" sz="2000" dirty="0">
                <a:latin typeface="Arial" pitchFamily="34" charset="0"/>
                <a:cs typeface="Arial" pitchFamily="34" charset="0"/>
              </a:rPr>
              <a:t> </a:t>
            </a:r>
            <a:r>
              <a:rPr lang="en-US" sz="2000" dirty="0" err="1">
                <a:latin typeface="Arial" pitchFamily="34" charset="0"/>
                <a:cs typeface="Arial" pitchFamily="34" charset="0"/>
              </a:rPr>
              <a:t>nomenklatur</a:t>
            </a:r>
            <a:r>
              <a:rPr lang="en-US" sz="2000" dirty="0">
                <a:latin typeface="Arial" pitchFamily="34" charset="0"/>
                <a:cs typeface="Arial" pitchFamily="34" charset="0"/>
              </a:rPr>
              <a:t> </a:t>
            </a:r>
            <a:r>
              <a:rPr lang="en-US" sz="2000" dirty="0" smtClean="0">
                <a:latin typeface="Arial" pitchFamily="34" charset="0"/>
                <a:cs typeface="Arial" pitchFamily="34" charset="0"/>
              </a:rPr>
              <a:t>"</a:t>
            </a:r>
            <a:r>
              <a:rPr lang="en-US" sz="2000" dirty="0" smtClean="0">
                <a:latin typeface="Arial" pitchFamily="34" charset="0"/>
                <a:cs typeface="Arial" pitchFamily="34" charset="0"/>
                <a:hlinkClick r:id="rId2" tooltip="Daerah Istimewa"/>
              </a:rPr>
              <a:t> </a:t>
            </a:r>
            <a:r>
              <a:rPr lang="en-US" sz="2000" b="1" dirty="0" smtClean="0">
                <a:latin typeface="Arial" pitchFamily="34" charset="0"/>
                <a:cs typeface="Arial" pitchFamily="34" charset="0"/>
              </a:rPr>
              <a:t>Daerah </a:t>
            </a:r>
            <a:r>
              <a:rPr lang="en-US" sz="2000" b="1" dirty="0" err="1">
                <a:latin typeface="Arial" pitchFamily="34" charset="0"/>
                <a:cs typeface="Arial" pitchFamily="34" charset="0"/>
              </a:rPr>
              <a:t>istimewa</a:t>
            </a:r>
            <a:r>
              <a:rPr lang="en-US" sz="2000" b="1"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adalah</a:t>
            </a:r>
            <a:r>
              <a:rPr lang="en-US" sz="2000" b="1" dirty="0">
                <a:latin typeface="Arial" pitchFamily="34" charset="0"/>
                <a:cs typeface="Arial" pitchFamily="34" charset="0"/>
              </a:rPr>
              <a:t> </a:t>
            </a:r>
            <a:r>
              <a:rPr lang="en-US" sz="2000" b="1" dirty="0" err="1">
                <a:latin typeface="Arial" pitchFamily="34" charset="0"/>
                <a:cs typeface="Arial" pitchFamily="34" charset="0"/>
              </a:rPr>
              <a:t>daerah</a:t>
            </a:r>
            <a:r>
              <a:rPr lang="en-US" sz="2000" b="1" dirty="0">
                <a:latin typeface="Arial" pitchFamily="34" charset="0"/>
                <a:cs typeface="Arial" pitchFamily="34" charset="0"/>
              </a:rPr>
              <a:t> </a:t>
            </a:r>
            <a:r>
              <a:rPr lang="en-US" sz="2000" dirty="0">
                <a:latin typeface="Arial" pitchFamily="34" charset="0"/>
                <a:cs typeface="Arial" pitchFamily="34" charset="0"/>
              </a:rPr>
              <a:t> </a:t>
            </a:r>
            <a:r>
              <a:rPr lang="en-US" sz="2000" dirty="0" err="1" smtClean="0">
                <a:latin typeface="Arial" pitchFamily="34" charset="0"/>
                <a:cs typeface="Arial" pitchFamily="34" charset="0"/>
              </a:rPr>
              <a:t>Kerajaan</a:t>
            </a:r>
            <a:r>
              <a:rPr lang="en-US" sz="2000" dirty="0" smtClean="0">
                <a:latin typeface="Arial" pitchFamily="34" charset="0"/>
                <a:cs typeface="Arial" pitchFamily="34" charset="0"/>
              </a:rPr>
              <a:t>/</a:t>
            </a:r>
            <a:r>
              <a:rPr lang="en-US" sz="2000" dirty="0" err="1" smtClean="0">
                <a:latin typeface="Arial" pitchFamily="34" charset="0"/>
                <a:cs typeface="Arial" pitchFamily="34" charset="0"/>
              </a:rPr>
              <a:t>kesultanan</a:t>
            </a:r>
            <a:r>
              <a:rPr lang="en-US" sz="2000" dirty="0" smtClean="0">
                <a:latin typeface="Arial" pitchFamily="34" charset="0"/>
                <a:cs typeface="Arial" pitchFamily="34" charset="0"/>
              </a:rPr>
              <a:t> </a:t>
            </a:r>
            <a:r>
              <a:rPr lang="en-US" sz="2000" dirty="0" smtClean="0">
                <a:latin typeface="Arial" pitchFamily="34" charset="0"/>
                <a:cs typeface="Arial" pitchFamily="34" charset="0"/>
                <a:hlinkClick r:id="rId3" tooltip="Monarki"/>
              </a:rPr>
              <a:t> </a:t>
            </a:r>
            <a:r>
              <a:rPr lang="en-US" sz="2000" dirty="0">
                <a:latin typeface="Arial" pitchFamily="34" charset="0"/>
                <a:cs typeface="Arial" pitchFamily="34" charset="0"/>
              </a:rPr>
              <a:t> </a:t>
            </a:r>
            <a:r>
              <a:rPr lang="en-US" sz="2000" dirty="0" err="1">
                <a:latin typeface="Arial" pitchFamily="34" charset="0"/>
                <a:cs typeface="Arial" pitchFamily="34" charset="0"/>
              </a:rPr>
              <a:t>dengan</a:t>
            </a:r>
            <a:r>
              <a:rPr lang="en-US" sz="2000" dirty="0">
                <a:latin typeface="Arial" pitchFamily="34" charset="0"/>
                <a:cs typeface="Arial" pitchFamily="34" charset="0"/>
              </a:rPr>
              <a:t> </a:t>
            </a:r>
            <a:r>
              <a:rPr lang="en-US" sz="2000" dirty="0" err="1">
                <a:latin typeface="Arial" pitchFamily="34" charset="0"/>
                <a:cs typeface="Arial" pitchFamily="34" charset="0"/>
              </a:rPr>
              <a:t>kedudukan</a:t>
            </a:r>
            <a:r>
              <a:rPr lang="en-US" sz="2000" dirty="0">
                <a:latin typeface="Arial" pitchFamily="34" charset="0"/>
                <a:cs typeface="Arial" pitchFamily="34" charset="0"/>
              </a:rPr>
              <a:t> </a:t>
            </a:r>
            <a:r>
              <a:rPr lang="en-US" sz="2000" dirty="0" err="1">
                <a:latin typeface="Arial" pitchFamily="34" charset="0"/>
                <a:cs typeface="Arial" pitchFamily="34" charset="0"/>
                <a:hlinkClick r:id="rId4" tooltip="Zelfbesturende landschappen (halaman belum tersedia)"/>
              </a:rPr>
              <a:t>zelfbesturende</a:t>
            </a:r>
            <a:r>
              <a:rPr lang="en-US" sz="2000" dirty="0">
                <a:latin typeface="Arial" pitchFamily="34" charset="0"/>
                <a:cs typeface="Arial" pitchFamily="34" charset="0"/>
                <a:hlinkClick r:id="rId4" tooltip="Zelfbesturende landschappen (halaman belum tersedia)"/>
              </a:rPr>
              <a:t> </a:t>
            </a:r>
            <a:r>
              <a:rPr lang="en-US" sz="2000" dirty="0" err="1">
                <a:latin typeface="Arial" pitchFamily="34" charset="0"/>
                <a:cs typeface="Arial" pitchFamily="34" charset="0"/>
                <a:hlinkClick r:id="rId4" tooltip="Zelfbesturende landschappen (halaman belum tersedia)"/>
              </a:rPr>
              <a:t>landschappen</a:t>
            </a:r>
            <a:r>
              <a:rPr lang="en-US" sz="2000" dirty="0">
                <a:latin typeface="Arial" pitchFamily="34" charset="0"/>
                <a:cs typeface="Arial" pitchFamily="34" charset="0"/>
              </a:rPr>
              <a:t>/</a:t>
            </a:r>
            <a:r>
              <a:rPr lang="en-US" sz="2000" dirty="0" err="1">
                <a:latin typeface="Arial" pitchFamily="34" charset="0"/>
                <a:cs typeface="Arial" pitchFamily="34" charset="0"/>
              </a:rPr>
              <a:t>kooti</a:t>
            </a:r>
            <a:r>
              <a:rPr lang="en-US" sz="2000" dirty="0">
                <a:latin typeface="Arial" pitchFamily="34" charset="0"/>
                <a:cs typeface="Arial" pitchFamily="34" charset="0"/>
              </a:rPr>
              <a:t>/</a:t>
            </a:r>
            <a:r>
              <a:rPr lang="en-US" sz="2000" dirty="0" err="1">
                <a:latin typeface="Arial" pitchFamily="34" charset="0"/>
                <a:cs typeface="Arial" pitchFamily="34" charset="0"/>
              </a:rPr>
              <a:t>daerah</a:t>
            </a:r>
            <a:r>
              <a:rPr lang="en-US" sz="2000" dirty="0">
                <a:latin typeface="Arial" pitchFamily="34" charset="0"/>
                <a:cs typeface="Arial" pitchFamily="34" charset="0"/>
              </a:rPr>
              <a:t> </a:t>
            </a:r>
            <a:r>
              <a:rPr lang="en-US" sz="2000" dirty="0" err="1">
                <a:latin typeface="Arial" pitchFamily="34" charset="0"/>
                <a:cs typeface="Arial" pitchFamily="34" charset="0"/>
              </a:rPr>
              <a:t>swapraja</a:t>
            </a:r>
            <a:r>
              <a:rPr lang="en-US" sz="2000" dirty="0">
                <a:latin typeface="Arial" pitchFamily="34" charset="0"/>
                <a:cs typeface="Arial" pitchFamily="34" charset="0"/>
              </a:rPr>
              <a:t> yang </a:t>
            </a:r>
            <a:r>
              <a:rPr lang="en-US" sz="2000" dirty="0" err="1">
                <a:latin typeface="Arial" pitchFamily="34" charset="0"/>
                <a:cs typeface="Arial" pitchFamily="34" charset="0"/>
              </a:rPr>
              <a:t>telah</a:t>
            </a:r>
            <a:r>
              <a:rPr lang="en-US" sz="2000" dirty="0">
                <a:latin typeface="Arial" pitchFamily="34" charset="0"/>
                <a:cs typeface="Arial" pitchFamily="34" charset="0"/>
              </a:rPr>
              <a:t> </a:t>
            </a:r>
            <a:r>
              <a:rPr lang="en-US" sz="2000" dirty="0" err="1">
                <a:latin typeface="Arial" pitchFamily="34" charset="0"/>
                <a:cs typeface="Arial" pitchFamily="34" charset="0"/>
              </a:rPr>
              <a:t>ada</a:t>
            </a:r>
            <a:r>
              <a:rPr lang="en-US" sz="2000" dirty="0">
                <a:latin typeface="Arial" pitchFamily="34" charset="0"/>
                <a:cs typeface="Arial" pitchFamily="34" charset="0"/>
              </a:rPr>
              <a:t> </a:t>
            </a:r>
            <a:r>
              <a:rPr lang="en-US" sz="2000" dirty="0" err="1" smtClean="0">
                <a:latin typeface="Arial" pitchFamily="34" charset="0"/>
                <a:cs typeface="Arial" pitchFamily="34" charset="0"/>
              </a:rPr>
              <a:t>sebelum</a:t>
            </a:r>
            <a:r>
              <a:rPr lang="en-US" sz="2000" dirty="0">
                <a:latin typeface="Arial" pitchFamily="34" charset="0"/>
                <a:cs typeface="Arial" pitchFamily="34" charset="0"/>
              </a:rPr>
              <a:t> Indonesia  </a:t>
            </a:r>
            <a:r>
              <a:rPr lang="en-US" sz="2000" dirty="0" err="1" smtClean="0">
                <a:latin typeface="Arial" pitchFamily="34" charset="0"/>
                <a:cs typeface="Arial" pitchFamily="34" charset="0"/>
              </a:rPr>
              <a:t>merdeka</a:t>
            </a:r>
            <a:r>
              <a:rPr lang="en-US" sz="2000" dirty="0" smtClean="0">
                <a:latin typeface="Arial" pitchFamily="34" charset="0"/>
                <a:cs typeface="Arial" pitchFamily="34" charset="0"/>
              </a:rPr>
              <a:t> </a:t>
            </a:r>
            <a:r>
              <a:rPr lang="en-US" sz="2000" dirty="0">
                <a:latin typeface="Arial" pitchFamily="34" charset="0"/>
                <a:cs typeface="Arial" pitchFamily="34" charset="0"/>
              </a:rPr>
              <a:t>  </a:t>
            </a:r>
            <a:r>
              <a:rPr lang="en-US" sz="2000" dirty="0" err="1">
                <a:latin typeface="Arial" pitchFamily="34" charset="0"/>
                <a:cs typeface="Arial" pitchFamily="34" charset="0"/>
              </a:rPr>
              <a:t>dan</a:t>
            </a:r>
            <a:r>
              <a:rPr lang="en-US" sz="2000" dirty="0">
                <a:latin typeface="Arial" pitchFamily="34" charset="0"/>
                <a:cs typeface="Arial" pitchFamily="34" charset="0"/>
              </a:rPr>
              <a:t> </a:t>
            </a:r>
            <a:r>
              <a:rPr lang="en-US" sz="2000" dirty="0" err="1">
                <a:latin typeface="Arial" pitchFamily="34" charset="0"/>
                <a:cs typeface="Arial" pitchFamily="34" charset="0"/>
              </a:rPr>
              <a:t>masih</a:t>
            </a:r>
            <a:r>
              <a:rPr lang="en-US" sz="2000" dirty="0">
                <a:latin typeface="Arial" pitchFamily="34" charset="0"/>
                <a:cs typeface="Arial" pitchFamily="34" charset="0"/>
              </a:rPr>
              <a:t> </a:t>
            </a:r>
            <a:r>
              <a:rPr lang="en-US" sz="2000" dirty="0" err="1">
                <a:latin typeface="Arial" pitchFamily="34" charset="0"/>
                <a:cs typeface="Arial" pitchFamily="34" charset="0"/>
              </a:rPr>
              <a:t>dikuasai</a:t>
            </a:r>
            <a:r>
              <a:rPr lang="en-US" sz="2000" dirty="0">
                <a:latin typeface="Arial" pitchFamily="34" charset="0"/>
                <a:cs typeface="Arial" pitchFamily="34" charset="0"/>
              </a:rPr>
              <a:t> </a:t>
            </a:r>
            <a:r>
              <a:rPr lang="en-US" sz="2000" dirty="0" err="1">
                <a:latin typeface="Arial" pitchFamily="34" charset="0"/>
                <a:cs typeface="Arial" pitchFamily="34" charset="0"/>
              </a:rPr>
              <a:t>oleh</a:t>
            </a:r>
            <a:r>
              <a:rPr lang="en-US" sz="2000" dirty="0">
                <a:latin typeface="Arial" pitchFamily="34" charset="0"/>
                <a:cs typeface="Arial" pitchFamily="34" charset="0"/>
              </a:rPr>
              <a:t> </a:t>
            </a:r>
            <a:r>
              <a:rPr lang="en-US" sz="2000" dirty="0" err="1" smtClean="0">
                <a:latin typeface="Arial" pitchFamily="34" charset="0"/>
                <a:cs typeface="Arial" pitchFamily="34" charset="0"/>
              </a:rPr>
              <a:t>dinasti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pemerintahannya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Undang-undang</a:t>
            </a:r>
            <a:r>
              <a:rPr lang="en-US" sz="2000" dirty="0" smtClean="0">
                <a:latin typeface="Arial" pitchFamily="34" charset="0"/>
                <a:cs typeface="Arial" pitchFamily="34" charset="0"/>
              </a:rPr>
              <a:t> </a:t>
            </a:r>
            <a:r>
              <a:rPr lang="en-US" sz="2000" dirty="0" err="1">
                <a:latin typeface="Arial" pitchFamily="34" charset="0"/>
                <a:cs typeface="Arial" pitchFamily="34" charset="0"/>
              </a:rPr>
              <a:t>menentukan</a:t>
            </a:r>
            <a:r>
              <a:rPr lang="en-US" sz="2000" dirty="0">
                <a:latin typeface="Arial" pitchFamily="34" charset="0"/>
                <a:cs typeface="Arial" pitchFamily="34" charset="0"/>
              </a:rPr>
              <a:t> </a:t>
            </a:r>
            <a:r>
              <a:rPr lang="en-US" sz="2000" dirty="0" err="1">
                <a:latin typeface="Arial" pitchFamily="34" charset="0"/>
                <a:cs typeface="Arial" pitchFamily="34" charset="0"/>
              </a:rPr>
              <a:t>bahwa</a:t>
            </a:r>
            <a:r>
              <a:rPr lang="en-US" sz="2000" dirty="0">
                <a:latin typeface="Arial" pitchFamily="34" charset="0"/>
                <a:cs typeface="Arial" pitchFamily="34" charset="0"/>
              </a:rPr>
              <a:t> </a:t>
            </a:r>
            <a:r>
              <a:rPr lang="en-US" sz="2000" b="1" dirty="0">
                <a:latin typeface="Arial" pitchFamily="34" charset="0"/>
                <a:cs typeface="Arial" pitchFamily="34" charset="0"/>
              </a:rPr>
              <a:t> </a:t>
            </a:r>
            <a:r>
              <a:rPr lang="en-US" sz="2000" b="1" dirty="0" err="1">
                <a:latin typeface="Arial" pitchFamily="34" charset="0"/>
                <a:cs typeface="Arial" pitchFamily="34" charset="0"/>
              </a:rPr>
              <a:t>Pemerintahan</a:t>
            </a:r>
            <a:r>
              <a:rPr lang="en-US" sz="2000" b="1" dirty="0">
                <a:latin typeface="Arial" pitchFamily="34" charset="0"/>
                <a:cs typeface="Arial" pitchFamily="34" charset="0"/>
              </a:rPr>
              <a:t> </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lokal</a:t>
            </a:r>
            <a:r>
              <a:rPr lang="en-US" sz="2000" b="1" dirty="0" smtClean="0">
                <a:latin typeface="Arial" pitchFamily="34" charset="0"/>
                <a:cs typeface="Arial" pitchFamily="34" charset="0"/>
              </a:rPr>
              <a:t> </a:t>
            </a:r>
            <a:r>
              <a:rPr lang="en-US" sz="2000" dirty="0">
                <a:latin typeface="Arial" pitchFamily="34" charset="0"/>
                <a:cs typeface="Arial" pitchFamily="34" charset="0"/>
              </a:rPr>
              <a:t> </a:t>
            </a:r>
            <a:r>
              <a:rPr lang="en-US" sz="2000" dirty="0" err="1">
                <a:latin typeface="Arial" pitchFamily="34" charset="0"/>
                <a:cs typeface="Arial" pitchFamily="34" charset="0"/>
              </a:rPr>
              <a:t>menggunakan</a:t>
            </a:r>
            <a:r>
              <a:rPr lang="en-US" sz="2000" dirty="0">
                <a:latin typeface="Arial" pitchFamily="34" charset="0"/>
                <a:cs typeface="Arial" pitchFamily="34" charset="0"/>
              </a:rPr>
              <a:t> </a:t>
            </a:r>
            <a:r>
              <a:rPr lang="en-US" sz="2000" dirty="0" err="1">
                <a:latin typeface="Arial" pitchFamily="34" charset="0"/>
                <a:cs typeface="Arial" pitchFamily="34" charset="0"/>
              </a:rPr>
              <a:t>nomenklatur</a:t>
            </a:r>
            <a:r>
              <a:rPr lang="en-US" sz="2000" dirty="0">
                <a:latin typeface="Arial" pitchFamily="34" charset="0"/>
                <a:cs typeface="Arial" pitchFamily="34" charset="0"/>
              </a:rPr>
              <a:t> </a:t>
            </a:r>
            <a:r>
              <a:rPr lang="en-US" sz="2000" dirty="0" smtClean="0">
                <a:latin typeface="Arial" pitchFamily="34" charset="0"/>
                <a:cs typeface="Arial" pitchFamily="34" charset="0"/>
              </a:rPr>
              <a:t>"</a:t>
            </a:r>
            <a:r>
              <a:rPr lang="en-US" sz="2000" b="1" dirty="0">
                <a:latin typeface="Arial" pitchFamily="34" charset="0"/>
                <a:cs typeface="Arial" pitchFamily="34" charset="0"/>
              </a:rPr>
              <a:t> </a:t>
            </a:r>
            <a:r>
              <a:rPr lang="en-US" sz="2000" b="1" dirty="0" err="1" smtClean="0">
                <a:latin typeface="Arial" pitchFamily="34" charset="0"/>
                <a:cs typeface="Arial" pitchFamily="34" charset="0"/>
              </a:rPr>
              <a:t>Pemerintah</a:t>
            </a:r>
            <a:r>
              <a:rPr lang="en-US" sz="2000" b="1" dirty="0" smtClean="0">
                <a:latin typeface="Arial" pitchFamily="34" charset="0"/>
                <a:cs typeface="Arial" pitchFamily="34" charset="0"/>
              </a:rPr>
              <a:t> </a:t>
            </a:r>
            <a:r>
              <a:rPr lang="en-US" sz="2000" b="1" dirty="0">
                <a:latin typeface="Arial" pitchFamily="34" charset="0"/>
                <a:cs typeface="Arial" pitchFamily="34" charset="0"/>
              </a:rPr>
              <a:t>Daerah </a:t>
            </a:r>
            <a:r>
              <a:rPr lang="en-US" sz="2000" dirty="0" smtClean="0">
                <a:latin typeface="Arial" pitchFamily="34" charset="0"/>
                <a:cs typeface="Arial" pitchFamily="34" charset="0"/>
              </a:rPr>
              <a:t>".</a:t>
            </a:r>
            <a:r>
              <a:rPr lang="en-US" sz="2000" dirty="0">
                <a:latin typeface="Arial" pitchFamily="34" charset="0"/>
                <a:cs typeface="Arial" pitchFamily="34" charset="0"/>
              </a:rPr>
              <a:t> </a:t>
            </a:r>
            <a:endParaRPr lang="en-US" sz="2000" dirty="0" smtClean="0">
              <a:latin typeface="Arial" pitchFamily="34" charset="0"/>
              <a:cs typeface="Arial" pitchFamily="34" charset="0"/>
            </a:endParaRPr>
          </a:p>
          <a:p>
            <a:pPr marL="0" indent="0">
              <a:buNone/>
            </a:pP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Pemerintah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lokal</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terdiri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dari</a:t>
            </a:r>
            <a:r>
              <a:rPr lang="en-US" sz="2000" dirty="0" smtClean="0">
                <a:latin typeface="Arial" pitchFamily="34" charset="0"/>
                <a:cs typeface="Arial" pitchFamily="34" charset="0"/>
              </a:rPr>
              <a:t>: </a:t>
            </a:r>
          </a:p>
          <a:p>
            <a:r>
              <a:rPr lang="en-US" sz="2000" dirty="0" err="1" smtClean="0">
                <a:latin typeface="Arial" pitchFamily="34" charset="0"/>
                <a:cs typeface="Arial" pitchFamily="34" charset="0"/>
              </a:rPr>
              <a:t>L</a:t>
            </a:r>
            <a:r>
              <a:rPr lang="en-US" sz="2000" b="1" dirty="0" err="1" smtClean="0">
                <a:latin typeface="Arial" pitchFamily="34" charset="0"/>
                <a:cs typeface="Arial" pitchFamily="34" charset="0"/>
              </a:rPr>
              <a:t>egislatif</a:t>
            </a:r>
            <a:r>
              <a:rPr lang="en-US" sz="2000" dirty="0" smtClean="0">
                <a:latin typeface="Arial" pitchFamily="34" charset="0"/>
                <a:cs typeface="Arial" pitchFamily="34" charset="0"/>
              </a:rPr>
              <a:t> : </a:t>
            </a:r>
            <a:r>
              <a:rPr lang="en-US" sz="2000" dirty="0" err="1">
                <a:latin typeface="Arial" pitchFamily="34" charset="0"/>
                <a:cs typeface="Arial" pitchFamily="34" charset="0"/>
              </a:rPr>
              <a:t>D</a:t>
            </a:r>
            <a:r>
              <a:rPr lang="en-US" sz="2000" dirty="0" err="1" smtClean="0">
                <a:latin typeface="Arial" pitchFamily="34" charset="0"/>
                <a:cs typeface="Arial" pitchFamily="34" charset="0"/>
              </a:rPr>
              <a:t>ewan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Perwakilan</a:t>
            </a:r>
            <a:r>
              <a:rPr lang="en-US" sz="2000" dirty="0" smtClean="0">
                <a:latin typeface="Arial" pitchFamily="34" charset="0"/>
                <a:cs typeface="Arial" pitchFamily="34" charset="0"/>
              </a:rPr>
              <a:t> Rakyat Daerah (DPRD)</a:t>
            </a:r>
          </a:p>
          <a:p>
            <a:r>
              <a:rPr lang="en-US" sz="2000" b="1" dirty="0" err="1" smtClean="0">
                <a:latin typeface="Arial" pitchFamily="34" charset="0"/>
                <a:cs typeface="Arial" pitchFamily="34" charset="0"/>
              </a:rPr>
              <a:t>Eksekutif</a:t>
            </a:r>
            <a:r>
              <a:rPr lang="en-US" sz="2000" dirty="0" smtClean="0">
                <a:latin typeface="Arial" pitchFamily="34" charset="0"/>
                <a:cs typeface="Arial" pitchFamily="34" charset="0"/>
              </a:rPr>
              <a:t> : </a:t>
            </a:r>
            <a:r>
              <a:rPr lang="en-US" sz="2000" dirty="0" err="1" smtClean="0">
                <a:latin typeface="Arial" pitchFamily="34" charset="0"/>
                <a:cs typeface="Arial" pitchFamily="34" charset="0"/>
              </a:rPr>
              <a:t>Dewan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Pemerintah</a:t>
            </a:r>
            <a:r>
              <a:rPr lang="en-US" sz="2000" dirty="0" smtClean="0">
                <a:latin typeface="Arial" pitchFamily="34" charset="0"/>
                <a:cs typeface="Arial" pitchFamily="34" charset="0"/>
              </a:rPr>
              <a:t> Daerah (DPD)</a:t>
            </a:r>
          </a:p>
        </p:txBody>
      </p:sp>
    </p:spTree>
    <p:extLst>
      <p:ext uri="{BB962C8B-B14F-4D97-AF65-F5344CB8AC3E}">
        <p14:creationId xmlns:p14="http://schemas.microsoft.com/office/powerpoint/2010/main" val="4065900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Isi Undang undang No 22 Tahun 1948 </a:t>
            </a:r>
            <a:endParaRPr lang="id-ID" dirty="0"/>
          </a:p>
        </p:txBody>
      </p:sp>
      <p:sp>
        <p:nvSpPr>
          <p:cNvPr id="3" name="Content Placeholder 2"/>
          <p:cNvSpPr>
            <a:spLocks noGrp="1"/>
          </p:cNvSpPr>
          <p:nvPr>
            <p:ph idx="1"/>
          </p:nvPr>
        </p:nvSpPr>
        <p:spPr/>
        <p:txBody>
          <a:bodyPr>
            <a:normAutofit fontScale="70000" lnSpcReduction="20000"/>
          </a:bodyPr>
          <a:lstStyle/>
          <a:p>
            <a:r>
              <a:rPr lang="id-ID" dirty="0" smtClean="0"/>
              <a:t>Menyusun </a:t>
            </a:r>
            <a:r>
              <a:rPr lang="id-ID" dirty="0"/>
              <a:t>pemerintahan </a:t>
            </a:r>
            <a:r>
              <a:rPr lang="id-ID" dirty="0" smtClean="0"/>
              <a:t>Daerah dengan </a:t>
            </a:r>
            <a:r>
              <a:rPr lang="id-ID" dirty="0"/>
              <a:t>hak otonomi yang rasional sebagai jalan untuk mempercepat kemajuan rakyat di daerah;</a:t>
            </a:r>
          </a:p>
          <a:p>
            <a:pPr lvl="0"/>
            <a:r>
              <a:rPr lang="id-ID" dirty="0" smtClean="0"/>
              <a:t>Mengadakan </a:t>
            </a:r>
            <a:r>
              <a:rPr lang="id-ID" dirty="0"/>
              <a:t>tiga tingkatan Daerah dengan tugas dan kewenangan yang pada pokoknya diatur dalam suatu undang- undang;</a:t>
            </a:r>
          </a:p>
          <a:p>
            <a:pPr lvl="0"/>
            <a:r>
              <a:rPr lang="id-ID" dirty="0" smtClean="0"/>
              <a:t>Memodernisir </a:t>
            </a:r>
            <a:r>
              <a:rPr lang="id-ID" dirty="0"/>
              <a:t>dan mendinamisir pemerintahan desa dengan menetapkan desa sebagai Daerah Tingkat III;</a:t>
            </a:r>
          </a:p>
          <a:p>
            <a:pPr lvl="0"/>
            <a:r>
              <a:rPr lang="id-ID" dirty="0" smtClean="0"/>
              <a:t>Menghilangkan </a:t>
            </a:r>
            <a:r>
              <a:rPr lang="id-ID" dirty="0"/>
              <a:t>pemerintahan di daerah yang dualistis, dengan menetapkan Dewan Perwakilan Rakyat Daerah dan Dewan Pemerintah Daerah sebagai instansi pemegang kekuasaan tertinggi, sedangkan Kepala Daerah diberi kedudukan sebagai Ketua dan anggota Dewan Pemerintah Daerah, dan tidak lagi menjadi Ketua Dewan Perwakilan Rakyat Daerah (DPRD);</a:t>
            </a:r>
          </a:p>
          <a:p>
            <a:pPr lvl="0"/>
            <a:r>
              <a:rPr lang="id-ID" dirty="0" smtClean="0"/>
              <a:t>Memungkinkan </a:t>
            </a:r>
            <a:r>
              <a:rPr lang="id-ID" dirty="0"/>
              <a:t>Daerah-daerah yang mempunyai hak-hak asal usul di zaman sebelum Republik Indonesia mempunyai pemerintahan sendiri, dibentuk sebagai Daerah Istimewa.</a:t>
            </a:r>
          </a:p>
          <a:p>
            <a:pPr lvl="0"/>
            <a:endParaRPr lang="id-ID" dirty="0"/>
          </a:p>
          <a:p>
            <a:endParaRPr lang="id-ID" dirty="0"/>
          </a:p>
        </p:txBody>
      </p:sp>
    </p:spTree>
    <p:extLst>
      <p:ext uri="{BB962C8B-B14F-4D97-AF65-F5344CB8AC3E}">
        <p14:creationId xmlns:p14="http://schemas.microsoft.com/office/powerpoint/2010/main" val="3786301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Menghapus </a:t>
            </a:r>
            <a:r>
              <a:rPr lang="id-ID" dirty="0"/>
              <a:t>Pamong Praja dan memberikan otonomi sebanyak-banyaknya (UU ini belum mempergunakan istilah otonomi "seluas-luasnya") kepada Daerah (Penjelasan angka III, UU No. 22 Tahun 1948). </a:t>
            </a:r>
            <a:endParaRPr lang="id-ID" dirty="0" smtClean="0"/>
          </a:p>
          <a:p>
            <a:r>
              <a:rPr lang="id-ID" dirty="0" smtClean="0"/>
              <a:t>Istilah  </a:t>
            </a:r>
            <a:r>
              <a:rPr lang="id-ID" dirty="0"/>
              <a:t>sebanyak- banyaknya mengandung arti beraneka ragam urusan pemerintahan sedapat mungkin akan diserahkan kepada daerah. </a:t>
            </a:r>
            <a:endParaRPr lang="id-ID" dirty="0" smtClean="0"/>
          </a:p>
          <a:p>
            <a:r>
              <a:rPr lang="id-ID" dirty="0" smtClean="0"/>
              <a:t>Otonomi </a:t>
            </a:r>
            <a:r>
              <a:rPr lang="id-ID" dirty="0"/>
              <a:t>Daerah akan mencakup berbagai urusan pemerintahan yang luas. Sehingga, pengertian otonomi "sebanyak-banyaknya" pada dasarnya sama dengan "otonomi seluas- luasnya". </a:t>
            </a:r>
            <a:endParaRPr lang="id-ID" dirty="0" smtClean="0"/>
          </a:p>
          <a:p>
            <a:r>
              <a:rPr lang="id-ID" dirty="0" smtClean="0"/>
              <a:t>Titik </a:t>
            </a:r>
            <a:r>
              <a:rPr lang="id-ID" dirty="0"/>
              <a:t>berat otonomi pada Desa dan daerah lain setingkat </a:t>
            </a:r>
            <a:r>
              <a:rPr lang="id-ID" dirty="0" smtClean="0"/>
              <a:t>Desa</a:t>
            </a:r>
            <a:endParaRPr lang="id-ID" dirty="0"/>
          </a:p>
        </p:txBody>
      </p:sp>
    </p:spTree>
    <p:extLst>
      <p:ext uri="{BB962C8B-B14F-4D97-AF65-F5344CB8AC3E}">
        <p14:creationId xmlns:p14="http://schemas.microsoft.com/office/powerpoint/2010/main" val="98650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UU No. 22 Tahun 1948 tidak berjalan sebagaimana yang diharapkan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Tentara </a:t>
            </a:r>
            <a:r>
              <a:rPr lang="id-ID" dirty="0"/>
              <a:t>Belanda kembali melanjutkan aksi militernya ke-II.</a:t>
            </a:r>
          </a:p>
          <a:p>
            <a:r>
              <a:rPr lang="id-ID" dirty="0"/>
              <a:t>Pada akhirnya dengan tercapainya persetujuan Konperensi Meja Bundar 27 Desember 1948, Republik Indonesia hanya berstatus Negara Bagian yang wilayahnya hanya meliputi Jawa, Madura, Sumatera (minus Sumatera Timur) dan Kalimantan, yang karena itu pula UU No. 22 Tahun 1948 tidak dapat diberlakukan sepenuhnya di seluruh nusantara.</a:t>
            </a:r>
          </a:p>
        </p:txBody>
      </p:sp>
    </p:spTree>
    <p:extLst>
      <p:ext uri="{BB962C8B-B14F-4D97-AF65-F5344CB8AC3E}">
        <p14:creationId xmlns:p14="http://schemas.microsoft.com/office/powerpoint/2010/main" val="2747500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id-ID" sz="3600" dirty="0" smtClean="0"/>
              <a:t>Beberapa hal pokok dalam UU </a:t>
            </a:r>
            <a:r>
              <a:rPr lang="id-ID" sz="3600" dirty="0" smtClean="0"/>
              <a:t>22.1948</a:t>
            </a:r>
            <a:r>
              <a:rPr lang="id-ID" sz="3600" dirty="0"/>
              <a:t/>
            </a:r>
            <a:br>
              <a:rPr lang="id-ID" sz="3600" dirty="0"/>
            </a:br>
            <a:r>
              <a:rPr lang="id-ID" sz="1800" dirty="0" smtClean="0"/>
              <a:t>(artikel  Faisal T ia.stialanbandung.ac.id/index.php/jia/article/download/14/pdf</a:t>
            </a:r>
            <a:r>
              <a:rPr lang="id-ID" sz="1800" dirty="0"/>
              <a:t> </a:t>
            </a:r>
            <a:r>
              <a:rPr lang="id-ID" sz="1800" dirty="0" smtClean="0"/>
              <a:t>)</a:t>
            </a:r>
            <a:endParaRPr lang="id-ID" sz="1800" dirty="0"/>
          </a:p>
        </p:txBody>
      </p:sp>
      <p:sp>
        <p:nvSpPr>
          <p:cNvPr id="3" name="Content Placeholder 2"/>
          <p:cNvSpPr>
            <a:spLocks noGrp="1"/>
          </p:cNvSpPr>
          <p:nvPr>
            <p:ph idx="1"/>
          </p:nvPr>
        </p:nvSpPr>
        <p:spPr/>
        <p:txBody>
          <a:bodyPr>
            <a:normAutofit fontScale="70000" lnSpcReduction="20000"/>
          </a:bodyPr>
          <a:lstStyle/>
          <a:p>
            <a:pPr lvl="0"/>
            <a:r>
              <a:rPr lang="id-ID" b="1" dirty="0"/>
              <a:t>Cita "ketunggalan</a:t>
            </a:r>
            <a:r>
              <a:rPr lang="id-ID" dirty="0"/>
              <a:t>" yaitu untuk semua jenis dan tingkatan daerah diperlakukan satu UU pemerintahan daerah yang sama. Ini akan memupuk rasa kesatuan antara daerah- daerah otonom di seluruh Indonesia. Bagi Pemerintah Pusat sendiri juga memudahkan dalam menjalankan tindakan-tindakan yang seragam Pada masa Hindia Belanda dan pendudukkan Jepang terdapat pluralisme dalam perundang-undangan desentralisasi.</a:t>
            </a:r>
          </a:p>
          <a:p>
            <a:pPr lvl="0"/>
            <a:r>
              <a:rPr lang="id-ID" b="1" dirty="0"/>
              <a:t>Cita "persamaan" </a:t>
            </a:r>
            <a:r>
              <a:rPr lang="id-ID" dirty="0"/>
              <a:t>antara cara pemerintahan di Jawa/Madura dengan luar pulau tersebut. Ini akan menghilangkan rasa iri hati karena seolah-olah dianak tirikan yang terdapat pada wilayah di luar Jawa/Madura.</a:t>
            </a:r>
          </a:p>
          <a:p>
            <a:pPr lvl="0"/>
            <a:r>
              <a:rPr lang="id-ID" b="1" dirty="0"/>
              <a:t>Penghapusan dualisme</a:t>
            </a:r>
            <a:r>
              <a:rPr lang="id-ID" dirty="0"/>
              <a:t> dalam Pemerintahan Daerah, yaitu UU No. 22/1948 dicita-citakan agar Daerah tidak akan berlangsung terus pemerintahan yang dijalankan oleh pamong praja.</a:t>
            </a:r>
          </a:p>
          <a:p>
            <a:endParaRPr lang="id-ID" dirty="0"/>
          </a:p>
        </p:txBody>
      </p:sp>
    </p:spTree>
    <p:extLst>
      <p:ext uri="{BB962C8B-B14F-4D97-AF65-F5344CB8AC3E}">
        <p14:creationId xmlns:p14="http://schemas.microsoft.com/office/powerpoint/2010/main" val="3698299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Lanjutan..</a:t>
            </a:r>
            <a:endParaRPr lang="id-ID" dirty="0"/>
          </a:p>
        </p:txBody>
      </p:sp>
      <p:sp>
        <p:nvSpPr>
          <p:cNvPr id="3" name="Content Placeholder 2"/>
          <p:cNvSpPr>
            <a:spLocks noGrp="1"/>
          </p:cNvSpPr>
          <p:nvPr>
            <p:ph idx="1"/>
          </p:nvPr>
        </p:nvSpPr>
        <p:spPr/>
        <p:txBody>
          <a:bodyPr>
            <a:normAutofit fontScale="85000" lnSpcReduction="20000"/>
          </a:bodyPr>
          <a:lstStyle/>
          <a:p>
            <a:pPr lvl="0"/>
            <a:r>
              <a:rPr lang="id-ID" b="1" dirty="0"/>
              <a:t>Cita desentralisasi</a:t>
            </a:r>
            <a:r>
              <a:rPr lang="id-ID" dirty="0"/>
              <a:t> yang merata di seluruh wilayah negara Republik Indonesia akan terdiri atas Daerah-daerah otonom diluar itu tidak ada wilayah yang mempunyai kedudukkan lain.</a:t>
            </a:r>
          </a:p>
          <a:p>
            <a:pPr lvl="0"/>
            <a:r>
              <a:rPr lang="id-ID" b="1" dirty="0"/>
              <a:t>Pemberian otonomi dan medebewind yang luas, </a:t>
            </a:r>
            <a:r>
              <a:rPr lang="id-ID" dirty="0"/>
              <a:t>sehingga rakyat akan dibangunkan inisiatifnya untuk memajukan Daerahnya.</a:t>
            </a:r>
          </a:p>
          <a:p>
            <a:r>
              <a:rPr lang="id-ID" b="1" dirty="0"/>
              <a:t>Pemerintahan Daerah yang demokratis</a:t>
            </a:r>
            <a:r>
              <a:rPr lang="id-ID" dirty="0"/>
              <a:t>, </a:t>
            </a:r>
            <a:r>
              <a:rPr lang="id-ID" dirty="0" smtClean="0"/>
              <a:t>yaitu susunan </a:t>
            </a:r>
            <a:r>
              <a:rPr lang="id-ID" dirty="0"/>
              <a:t>aparatur Daerah yang dipilih oleh dan dari rakyat. Ini akan mendidik rakyat kearah kemampuan memerintah diri sendiri serta penghargaan terhadap kebebasan dan tanggung jawab.</a:t>
            </a:r>
          </a:p>
          <a:p>
            <a:pPr lvl="0"/>
            <a:endParaRPr lang="id-ID" dirty="0"/>
          </a:p>
          <a:p>
            <a:endParaRPr lang="id-ID" dirty="0"/>
          </a:p>
        </p:txBody>
      </p:sp>
    </p:spTree>
    <p:extLst>
      <p:ext uri="{BB962C8B-B14F-4D97-AF65-F5344CB8AC3E}">
        <p14:creationId xmlns:p14="http://schemas.microsoft.com/office/powerpoint/2010/main" val="1530377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85000" lnSpcReduction="20000"/>
          </a:bodyPr>
          <a:lstStyle/>
          <a:p>
            <a:pPr lvl="0"/>
            <a:r>
              <a:rPr lang="id-ID" b="1" dirty="0" smtClean="0"/>
              <a:t>Pemerintahan kolegial</a:t>
            </a:r>
            <a:r>
              <a:rPr lang="id-ID" dirty="0" smtClean="0"/>
              <a:t>. Soal-soal pemerintahan </a:t>
            </a:r>
            <a:r>
              <a:rPr lang="id-ID" dirty="0"/>
              <a:t>tidak akan lagi diputuskan oleh  seorang  tunggal,  melainkan  </a:t>
            </a:r>
            <a:r>
              <a:rPr lang="id-ID" dirty="0" smtClean="0"/>
              <a:t>oleh sekelompok orang atas dasar permusyawaratan </a:t>
            </a:r>
            <a:r>
              <a:rPr lang="id-ID" dirty="0"/>
              <a:t>yang dipimpin oleh hikmah kebijaksanaan.</a:t>
            </a:r>
          </a:p>
          <a:p>
            <a:pPr lvl="0"/>
            <a:r>
              <a:rPr lang="id-ID" b="1" dirty="0"/>
              <a:t>Cita mendekatkan rakyat dan Daerah tingkat terbawah dengan pemerintah Pusat. </a:t>
            </a:r>
            <a:r>
              <a:rPr lang="id-ID" dirty="0"/>
              <a:t> Kalau </a:t>
            </a:r>
            <a:r>
              <a:rPr lang="id-ID" dirty="0" smtClean="0"/>
              <a:t>pada masa lampau tata jenjang kepamongprajaan </a:t>
            </a:r>
            <a:r>
              <a:rPr lang="id-ID" dirty="0"/>
              <a:t>dari lapisan terbawah sampai teratas </a:t>
            </a:r>
            <a:r>
              <a:rPr lang="id-ID" dirty="0" smtClean="0"/>
              <a:t>melalui </a:t>
            </a:r>
            <a:r>
              <a:rPr lang="id-ID" dirty="0"/>
              <a:t>tidak kurang dari lima tingkat (desa, kecamatan, kewedanaan, </a:t>
            </a:r>
            <a:r>
              <a:rPr lang="id-ID" dirty="0" smtClean="0"/>
              <a:t>dan seterusnya), maka susunan Pemerintahan </a:t>
            </a:r>
            <a:r>
              <a:rPr lang="id-ID" dirty="0"/>
              <a:t>Daerah yang baru hanya mengenal  3  t ingkatan  Daerah. Ini </a:t>
            </a:r>
            <a:r>
              <a:rPr lang="id-ID" dirty="0" smtClean="0"/>
              <a:t>memudahkan pembinaan dan pembimbingan </a:t>
            </a:r>
            <a:r>
              <a:rPr lang="id-ID" dirty="0"/>
              <a:t>Daerah tingkat terbawah oleh Pemerintah Pusat.</a:t>
            </a:r>
          </a:p>
          <a:p>
            <a:endParaRPr lang="id-ID" dirty="0"/>
          </a:p>
        </p:txBody>
      </p:sp>
    </p:spTree>
    <p:extLst>
      <p:ext uri="{BB962C8B-B14F-4D97-AF65-F5344CB8AC3E}">
        <p14:creationId xmlns:p14="http://schemas.microsoft.com/office/powerpoint/2010/main" val="167469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77500" lnSpcReduction="20000"/>
          </a:bodyPr>
          <a:lstStyle/>
          <a:p>
            <a:pPr lvl="0"/>
            <a:r>
              <a:rPr lang="id-ID" b="1" dirty="0" smtClean="0"/>
              <a:t>Cita pendinamisan kehidupan desa</a:t>
            </a:r>
            <a:r>
              <a:rPr lang="id-ID" dirty="0" smtClean="0"/>
              <a:t> dan wilayahwilayah lainnya yang sejenis dengan ini. Untuk memajukan negara dan memakmurkan rakyat Indonesia, desa harus dijadikan sendi yang kokoh dan senantiasa bergerak maju. Pada masa lampau desa dan wilayah-wilayah lainnya yang sejenis ditaruh di luar lingkungan pemerintahan modern dan dibiarkan hidup dalam alamnya sendiri yang statis.</a:t>
            </a:r>
          </a:p>
          <a:p>
            <a:pPr lvl="0"/>
            <a:r>
              <a:rPr lang="id-ID" b="1" dirty="0" smtClean="0"/>
              <a:t>Cita pendemokrasian pemerintahan </a:t>
            </a:r>
            <a:r>
              <a:rPr lang="id-ID" b="1" i="1" dirty="0" smtClean="0"/>
              <a:t>zelfbesturende landschappen</a:t>
            </a:r>
            <a:r>
              <a:rPr lang="id-ID" b="1" dirty="0" smtClean="0"/>
              <a:t>. </a:t>
            </a:r>
            <a:r>
              <a:rPr lang="id-ID" dirty="0" smtClean="0"/>
              <a:t>Kerajaan-kerajaan warisan masa lampau dengan sifatnya yang otokratis dan feodal dijadikan bagian dari wilayah RI yang berhak mengatur dan mengurus rumah tangga daerahnya sesuai dengan asas-asas yang dianut oleh negara.</a:t>
            </a:r>
          </a:p>
          <a:p>
            <a:endParaRPr lang="id-ID" dirty="0"/>
          </a:p>
        </p:txBody>
      </p:sp>
    </p:spTree>
    <p:extLst>
      <p:ext uri="{BB962C8B-B14F-4D97-AF65-F5344CB8AC3E}">
        <p14:creationId xmlns:p14="http://schemas.microsoft.com/office/powerpoint/2010/main" val="2009366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Periode I (1945-1948)</a:t>
            </a:r>
            <a:endParaRPr lang="id-ID" dirty="0"/>
          </a:p>
        </p:txBody>
      </p:sp>
      <p:sp>
        <p:nvSpPr>
          <p:cNvPr id="3" name="Content Placeholder 2"/>
          <p:cNvSpPr>
            <a:spLocks noGrp="1"/>
          </p:cNvSpPr>
          <p:nvPr>
            <p:ph idx="1"/>
          </p:nvPr>
        </p:nvSpPr>
        <p:spPr/>
        <p:txBody>
          <a:bodyPr>
            <a:normAutofit lnSpcReduction="10000"/>
          </a:bodyPr>
          <a:lstStyle/>
          <a:p>
            <a:r>
              <a:rPr lang="id-ID" dirty="0"/>
              <a:t>Pada periode ini </a:t>
            </a:r>
            <a:r>
              <a:rPr lang="id-ID" b="1" dirty="0"/>
              <a:t>belum</a:t>
            </a:r>
            <a:r>
              <a:rPr lang="id-ID" dirty="0"/>
              <a:t> terdapat sebuah undang-undang yang mengatur </a:t>
            </a:r>
            <a:r>
              <a:rPr lang="en-US" b="1" dirty="0" err="1"/>
              <a:t>Pemerintahan</a:t>
            </a:r>
            <a:r>
              <a:rPr lang="en-US" b="1" dirty="0"/>
              <a:t> Daerah</a:t>
            </a:r>
            <a:r>
              <a:rPr lang="id-ID" b="1" dirty="0"/>
              <a:t> </a:t>
            </a:r>
            <a:r>
              <a:rPr lang="id-ID" dirty="0"/>
              <a:t>secara khusus. Aturan yang digunakan adalah aturan yang ditetapkan oleh </a:t>
            </a:r>
            <a:r>
              <a:rPr lang="en-US" b="1" dirty="0"/>
              <a:t>PPKI</a:t>
            </a:r>
            <a:r>
              <a:rPr lang="id-ID" dirty="0"/>
              <a:t>. </a:t>
            </a:r>
            <a:endParaRPr lang="en-US" dirty="0"/>
          </a:p>
          <a:p>
            <a:r>
              <a:rPr lang="en-US" dirty="0"/>
              <a:t>PPKI </a:t>
            </a:r>
            <a:r>
              <a:rPr lang="id-ID" dirty="0"/>
              <a:t> dalam rapatnya pada </a:t>
            </a:r>
            <a:r>
              <a:rPr lang="en-US" dirty="0"/>
              <a:t>19 </a:t>
            </a:r>
            <a:r>
              <a:rPr lang="en-US" dirty="0" err="1"/>
              <a:t>Agustus</a:t>
            </a:r>
            <a:r>
              <a:rPr lang="en-US" dirty="0"/>
              <a:t> 1945 </a:t>
            </a:r>
            <a:r>
              <a:rPr lang="id-ID" dirty="0"/>
              <a:t> menetapkan pembagian daerah dan pelaksanaan pemerintahan secara umum dengan melanjutkan pelaksanaan yang sudah ada. </a:t>
            </a:r>
            <a:endParaRPr lang="en-US" dirty="0"/>
          </a:p>
          <a:p>
            <a:endParaRPr lang="id-ID" dirty="0"/>
          </a:p>
        </p:txBody>
      </p:sp>
    </p:spTree>
    <p:extLst>
      <p:ext uri="{BB962C8B-B14F-4D97-AF65-F5344CB8AC3E}">
        <p14:creationId xmlns:p14="http://schemas.microsoft.com/office/powerpoint/2010/main" val="939727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RI berubah menjadi RIS</a:t>
            </a:r>
            <a:endParaRPr lang="id-ID" dirty="0"/>
          </a:p>
        </p:txBody>
      </p:sp>
      <p:sp>
        <p:nvSpPr>
          <p:cNvPr id="3" name="Content Placeholder 2"/>
          <p:cNvSpPr>
            <a:spLocks noGrp="1"/>
          </p:cNvSpPr>
          <p:nvPr>
            <p:ph idx="1"/>
          </p:nvPr>
        </p:nvSpPr>
        <p:spPr/>
        <p:txBody>
          <a:bodyPr>
            <a:normAutofit fontScale="92500" lnSpcReduction="20000"/>
          </a:bodyPr>
          <a:lstStyle/>
          <a:p>
            <a:r>
              <a:rPr lang="id-ID" dirty="0"/>
              <a:t>Pada tanggal 17 Agustus 1950 terjadi perubahan ketatanegaraan, dimana Republik Indonesia Serikat menjadi Negara Kesatuan Republik Indonesia di bawah Undang-Undang Dasar Sementara (UUDS) 1950. Berdasarkan Pasal 1 ayat (1) dan Pasal 131 UUDS 1950, maka bentuk Negara Kesatuan  Republik  Indonesia  a d a l a h N e g a r a K e s a t u a n y a n g didesentralisasikan. Dengan adanya perubahan ketatanegaraan itu, maka UU No. 22 Tahun 1948 tidak berlaku lagi, dan digantikan UU No. 1 Tahun 1957.</a:t>
            </a:r>
          </a:p>
          <a:p>
            <a:endParaRPr lang="id-ID" dirty="0"/>
          </a:p>
        </p:txBody>
      </p:sp>
    </p:spTree>
    <p:extLst>
      <p:ext uri="{BB962C8B-B14F-4D97-AF65-F5344CB8AC3E}">
        <p14:creationId xmlns:p14="http://schemas.microsoft.com/office/powerpoint/2010/main" val="275409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dirty="0" smtClean="0"/>
              <a:t>MARI BERDISKUSI</a:t>
            </a:r>
            <a:endParaRPr lang="id-ID" dirty="0"/>
          </a:p>
        </p:txBody>
      </p:sp>
      <p:sp>
        <p:nvSpPr>
          <p:cNvPr id="5" name="Subtitle 4"/>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418674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a:bodyPr>
          <a:lstStyle/>
          <a:p>
            <a:r>
              <a:rPr lang="id-ID" dirty="0" smtClean="0"/>
              <a:t>Keputusan </a:t>
            </a:r>
            <a:r>
              <a:rPr lang="id-ID" dirty="0"/>
              <a:t>yang dihasilkan PPKI pada Tangal 19 Agustus 1945 yang intinya mengusahakan hal hal : untuk sementara menetapkan pembagian wilayah Negara RI kedalam delapan daerah administratif yang disebut dengan Provinsi yang dipimpin oleh seorang Gubernur, yang terdiri dari : Jawa Barat, Jawa Tengah, Jawa Timur, Sumatera, Kalimantan, Sulawesi, Sunda Kecil, dan Maluku.</a:t>
            </a:r>
          </a:p>
          <a:p>
            <a:endParaRPr lang="id-ID" dirty="0"/>
          </a:p>
        </p:txBody>
      </p:sp>
    </p:spTree>
    <p:extLst>
      <p:ext uri="{BB962C8B-B14F-4D97-AF65-F5344CB8AC3E}">
        <p14:creationId xmlns:p14="http://schemas.microsoft.com/office/powerpoint/2010/main" val="1450589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Masing-masing propinsi dibagi dalam Karesidenan yang dikepalai oleh seorang Residen. </a:t>
            </a:r>
            <a:endParaRPr lang="id-ID" dirty="0" smtClean="0"/>
          </a:p>
          <a:p>
            <a:r>
              <a:rPr lang="id-ID" dirty="0" smtClean="0"/>
              <a:t>Gubernur </a:t>
            </a:r>
            <a:r>
              <a:rPr lang="id-ID" dirty="0"/>
              <a:t>dan Residen dibantu oleh Komite Nasional Daerah. </a:t>
            </a:r>
            <a:endParaRPr lang="id-ID" dirty="0" smtClean="0"/>
          </a:p>
          <a:p>
            <a:r>
              <a:rPr lang="id-ID" dirty="0" smtClean="0"/>
              <a:t>Dibawah </a:t>
            </a:r>
            <a:r>
              <a:rPr lang="id-ID" dirty="0"/>
              <a:t>Karisidenan, terdapat unit-unit Pemerintahan Administratif Kabupaten, Daerah Kota, Kawedanan (distrik), Kecamatan, (Onderdistrik), dan Desa. </a:t>
            </a:r>
            <a:endParaRPr lang="id-ID" dirty="0" smtClean="0"/>
          </a:p>
          <a:p>
            <a:endParaRPr lang="id-ID" dirty="0"/>
          </a:p>
        </p:txBody>
      </p:sp>
    </p:spTree>
    <p:extLst>
      <p:ext uri="{BB962C8B-B14F-4D97-AF65-F5344CB8AC3E}">
        <p14:creationId xmlns:p14="http://schemas.microsoft.com/office/powerpoint/2010/main" val="21251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 Undang Undang Nomor 1 Tahun 1945</a:t>
            </a:r>
          </a:p>
        </p:txBody>
      </p:sp>
      <p:sp>
        <p:nvSpPr>
          <p:cNvPr id="3" name="Content Placeholder 2"/>
          <p:cNvSpPr>
            <a:spLocks noGrp="1"/>
          </p:cNvSpPr>
          <p:nvPr>
            <p:ph idx="1"/>
          </p:nvPr>
        </p:nvSpPr>
        <p:spPr/>
        <p:txBody>
          <a:bodyPr>
            <a:normAutofit lnSpcReduction="10000"/>
          </a:bodyPr>
          <a:lstStyle/>
          <a:p>
            <a:pPr lvl="0"/>
            <a:r>
              <a:rPr lang="id-ID" dirty="0"/>
              <a:t>Tanggal 23 November 1945 </a:t>
            </a:r>
            <a:r>
              <a:rPr lang="id-ID" dirty="0" smtClean="0"/>
              <a:t>Pada  </a:t>
            </a:r>
            <a:r>
              <a:rPr lang="id-ID" dirty="0"/>
              <a:t>disetujui dan diundangkannya Undang Undang Nomor 1 Tahun 1945 </a:t>
            </a:r>
            <a:r>
              <a:rPr lang="id-ID" dirty="0" smtClean="0"/>
              <a:t>tentang maka</a:t>
            </a:r>
            <a:r>
              <a:rPr lang="id-ID" dirty="0"/>
              <a:t>   </a:t>
            </a:r>
            <a:r>
              <a:rPr lang="id-ID" dirty="0"/>
              <a:t> Komite Nasional </a:t>
            </a:r>
            <a:r>
              <a:rPr lang="id-ID" dirty="0" smtClean="0"/>
              <a:t>Daerah.</a:t>
            </a:r>
          </a:p>
          <a:p>
            <a:pPr lvl="0"/>
            <a:r>
              <a:rPr lang="id-ID" dirty="0" smtClean="0"/>
              <a:t>Dalam UU tsb,  </a:t>
            </a:r>
            <a:r>
              <a:rPr lang="id-ID" dirty="0"/>
              <a:t>Komite Nasional Daerah menjadi Badan Perwakilan Rakyat Daerah yang diketuai oleh Kepala Daerah tetapi tidak merupakan anggota Badan Perwakilan Rakyat Daerah, sehingga tidak mempunyai hak suara.</a:t>
            </a:r>
          </a:p>
          <a:p>
            <a:endParaRPr lang="id-ID" dirty="0"/>
          </a:p>
        </p:txBody>
      </p:sp>
    </p:spTree>
    <p:extLst>
      <p:ext uri="{BB962C8B-B14F-4D97-AF65-F5344CB8AC3E}">
        <p14:creationId xmlns:p14="http://schemas.microsoft.com/office/powerpoint/2010/main" val="494706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Isi UU no 1 tahun 1945</a:t>
            </a:r>
            <a:endParaRPr lang="id-ID" dirty="0"/>
          </a:p>
        </p:txBody>
      </p:sp>
      <p:sp>
        <p:nvSpPr>
          <p:cNvPr id="3" name="Content Placeholder 2"/>
          <p:cNvSpPr>
            <a:spLocks noGrp="1"/>
          </p:cNvSpPr>
          <p:nvPr>
            <p:ph idx="1"/>
          </p:nvPr>
        </p:nvSpPr>
        <p:spPr/>
        <p:txBody>
          <a:bodyPr>
            <a:normAutofit fontScale="85000" lnSpcReduction="10000"/>
          </a:bodyPr>
          <a:lstStyle/>
          <a:p>
            <a:pPr lvl="0" algn="just"/>
            <a:r>
              <a:rPr lang="id-ID" dirty="0"/>
              <a:t>Komite Nasional Daerah diadakan, kecuali di Daerah Surakarta dan Yogyakarta, di Kresidenan, di Kota berotonomi, Kabupaten dan lain-lain Daerah yang dianggap perlu oleh Menteri Dalam Negeri ( Pasal 1).</a:t>
            </a:r>
          </a:p>
          <a:p>
            <a:pPr lvl="0" algn="just"/>
            <a:r>
              <a:rPr lang="id-ID" dirty="0"/>
              <a:t>Komite  Nasional  Daerah   menjadi   Badan P e r w a k i l a n R a k y a t D a e r a h y a n g bersamasama dengan dan dipimpin oleh Kepala Daerah menjalankan pekerjaan mengatur rumah tangga Daerahnya, asal tidak bertentangan dengan peraturan Pemerintah Pusat dan Pemerintah Daerah yang lebih luas dari padanya (Pasal 2)</a:t>
            </a:r>
          </a:p>
          <a:p>
            <a:pPr marL="0" indent="0">
              <a:buNone/>
            </a:pPr>
            <a:endParaRPr lang="id-ID" dirty="0"/>
          </a:p>
        </p:txBody>
      </p:sp>
    </p:spTree>
    <p:extLst>
      <p:ext uri="{BB962C8B-B14F-4D97-AF65-F5344CB8AC3E}">
        <p14:creationId xmlns:p14="http://schemas.microsoft.com/office/powerpoint/2010/main" val="1083800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pPr lvl="0"/>
            <a:r>
              <a:rPr lang="id-ID" dirty="0"/>
              <a:t>Oleh Komite Nasional dipilih beberapa orang, sebanyak-banyaknya 5 orang sebagai Badan Executive, yang bersama-sama dengan dan pimpinan oleh Kepala Daerah menjalankan pemerintahan sehari-hari dalam Daerah itu (Pasal 3</a:t>
            </a:r>
            <a:r>
              <a:rPr lang="id-ID" dirty="0" smtClean="0"/>
              <a:t>).</a:t>
            </a:r>
          </a:p>
          <a:p>
            <a:pPr marL="0" lvl="0" indent="0">
              <a:buNone/>
            </a:pPr>
            <a:endParaRPr lang="id-ID" dirty="0"/>
          </a:p>
          <a:p>
            <a:r>
              <a:rPr lang="id-ID" dirty="0"/>
              <a:t>Berdasarkan UU No. 1 Tahun 1945 inilah Komite Nasional Daerah berubah atau menjelma menjadi Badan Perwakilan Rakyat Daerah, dan diketuai oleh Kepala Daerah, serta mempunyai tugas mengatur dan mengurus rumah tangga Daerahnya dengan syarat tidak boleh bertentangan dengan peraturan pemerintah Pusat dan peraturan Pemerintah Daerah yang lebih tinggi kedudukannya. </a:t>
            </a:r>
            <a:endParaRPr lang="id-ID" dirty="0" smtClean="0"/>
          </a:p>
          <a:p>
            <a:r>
              <a:rPr lang="id-ID" dirty="0" smtClean="0"/>
              <a:t>Meskipun </a:t>
            </a:r>
            <a:r>
              <a:rPr lang="id-ID" dirty="0"/>
              <a:t>Badan Perwakilan Rakyat Daerah diketuai Kepala Daerah, tetapi Kepala Daerah bukanlah merupakan anggota Badan Perwakilan Rakyat Daerah, dan karenanya tidak mempunyai hak suara</a:t>
            </a:r>
            <a:r>
              <a:rPr lang="id-ID" dirty="0" smtClean="0"/>
              <a:t>.</a:t>
            </a:r>
            <a:endParaRPr lang="id-ID" dirty="0"/>
          </a:p>
        </p:txBody>
      </p:sp>
    </p:spTree>
    <p:extLst>
      <p:ext uri="{BB962C8B-B14F-4D97-AF65-F5344CB8AC3E}">
        <p14:creationId xmlns:p14="http://schemas.microsoft.com/office/powerpoint/2010/main" val="3647941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Wewenang badan legislatif Badan Perwakilan Rakyat Daerah:</a:t>
            </a:r>
            <a:endParaRPr lang="id-ID" dirty="0"/>
          </a:p>
        </p:txBody>
      </p:sp>
      <p:sp>
        <p:nvSpPr>
          <p:cNvPr id="3" name="Content Placeholder 2"/>
          <p:cNvSpPr>
            <a:spLocks noGrp="1"/>
          </p:cNvSpPr>
          <p:nvPr>
            <p:ph idx="1"/>
          </p:nvPr>
        </p:nvSpPr>
        <p:spPr/>
        <p:txBody>
          <a:bodyPr>
            <a:normAutofit fontScale="85000" lnSpcReduction="10000"/>
          </a:bodyPr>
          <a:lstStyle/>
          <a:p>
            <a:pPr lvl="0"/>
            <a:r>
              <a:rPr lang="id-ID" dirty="0" smtClean="0"/>
              <a:t>Kemerdekaan </a:t>
            </a:r>
            <a:r>
              <a:rPr lang="id-ID" dirty="0"/>
              <a:t>untuk mengadakan peraturan- peraturan untuk kepentingan daerahnya (otonomi);</a:t>
            </a:r>
          </a:p>
          <a:p>
            <a:pPr lvl="0"/>
            <a:r>
              <a:rPr lang="id-ID" dirty="0"/>
              <a:t>Pertolongan kepada Pemerintah atasan untuk menjalankan peraturan-peraturan yang ditetapkan oleh Pemerintah itu (</a:t>
            </a:r>
            <a:r>
              <a:rPr lang="id-ID" i="1" dirty="0"/>
              <a:t>medebewind </a:t>
            </a:r>
            <a:r>
              <a:rPr lang="id-ID" dirty="0"/>
              <a:t>dan </a:t>
            </a:r>
            <a:r>
              <a:rPr lang="id-ID" i="1" dirty="0"/>
              <a:t>selfgovernment</a:t>
            </a:r>
            <a:r>
              <a:rPr lang="id-ID" dirty="0"/>
              <a:t>);</a:t>
            </a:r>
          </a:p>
          <a:p>
            <a:pPr lvl="0"/>
            <a:r>
              <a:rPr lang="id-ID" dirty="0"/>
              <a:t>Membuat peraturan mengenai suatu hal yang diperintahkan oleh undang-undang umum, dengan ketentuan bahwa peraturan itu harus disyahkan lebih dahulu oleh pemerintah atasan (wewenang antara otonomi dan </a:t>
            </a:r>
            <a:r>
              <a:rPr lang="id-ID" i="1" dirty="0"/>
              <a:t>selfgovernment</a:t>
            </a:r>
            <a:r>
              <a:rPr lang="id-ID" dirty="0"/>
              <a:t>).</a:t>
            </a:r>
          </a:p>
          <a:p>
            <a:endParaRPr lang="id-ID" dirty="0"/>
          </a:p>
        </p:txBody>
      </p:sp>
    </p:spTree>
    <p:extLst>
      <p:ext uri="{BB962C8B-B14F-4D97-AF65-F5344CB8AC3E}">
        <p14:creationId xmlns:p14="http://schemas.microsoft.com/office/powerpoint/2010/main" val="934440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dirty="0" smtClean="0"/>
              <a:t>alat kelengkapan (organ) Pemerintahan Daerah ada tiga (meskipun tidak dinyatakan secara tegas), yakni :</a:t>
            </a:r>
            <a:endParaRPr lang="id-ID" sz="2800" dirty="0"/>
          </a:p>
        </p:txBody>
      </p:sp>
      <p:sp>
        <p:nvSpPr>
          <p:cNvPr id="3" name="Content Placeholder 2"/>
          <p:cNvSpPr>
            <a:spLocks noGrp="1"/>
          </p:cNvSpPr>
          <p:nvPr>
            <p:ph idx="1"/>
          </p:nvPr>
        </p:nvSpPr>
        <p:spPr/>
        <p:txBody>
          <a:bodyPr>
            <a:normAutofit fontScale="85000" lnSpcReduction="10000"/>
          </a:bodyPr>
          <a:lstStyle/>
          <a:p>
            <a:pPr lvl="0"/>
            <a:r>
              <a:rPr lang="id-ID" dirty="0" smtClean="0"/>
              <a:t>KND </a:t>
            </a:r>
            <a:r>
              <a:rPr lang="id-ID" dirty="0"/>
              <a:t>sebagai DPRD Sementara yang bersama-sama dan dipimpin Kepala Daerah menjalankan fungsi legislatif.</a:t>
            </a:r>
          </a:p>
          <a:p>
            <a:pPr lvl="0"/>
            <a:r>
              <a:rPr lang="id-ID" dirty="0"/>
              <a:t>Badan (terdiri dari sebanyakbanyaknya 5 orang) yang dipilih dari dan oleh anggota KND sebagai "Badan Eksekutif" bersama- sama dan dipimpin oleh Kepala Daerah menjalankan pemerintahan sehari-hari (di bidang otonomi dan tugas pembantuan).</a:t>
            </a:r>
          </a:p>
          <a:p>
            <a:pPr lvl="0"/>
            <a:r>
              <a:rPr lang="id-ID" dirty="0"/>
              <a:t>Kepala Daerah yang diangkat oleh Pemerintah Pusat menjalankan urusan pemerintahan Pusat di daerah, kecuali urusan-urusan yang dijalankan oleh kantor- kantor Departemen di daerah.</a:t>
            </a:r>
          </a:p>
          <a:p>
            <a:endParaRPr lang="id-ID" dirty="0"/>
          </a:p>
        </p:txBody>
      </p:sp>
    </p:spTree>
    <p:extLst>
      <p:ext uri="{BB962C8B-B14F-4D97-AF65-F5344CB8AC3E}">
        <p14:creationId xmlns:p14="http://schemas.microsoft.com/office/powerpoint/2010/main" val="777844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1466</Words>
  <Application>Microsoft Office PowerPoint</Application>
  <PresentationFormat>On-screen Show (4:3)</PresentationFormat>
  <Paragraphs>71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PEMERINTAHAN DAERAH PADA AWAL KEMERDEKAAN</vt:lpstr>
      <vt:lpstr>Periode I (1945-1948)</vt:lpstr>
      <vt:lpstr>PowerPoint Presentation</vt:lpstr>
      <vt:lpstr>PowerPoint Presentation</vt:lpstr>
      <vt:lpstr> Undang Undang Nomor 1 Tahun 1945</vt:lpstr>
      <vt:lpstr>Isi UU no 1 tahun 1945</vt:lpstr>
      <vt:lpstr>PowerPoint Presentation</vt:lpstr>
      <vt:lpstr>Wewenang badan legislatif Badan Perwakilan Rakyat Daerah:</vt:lpstr>
      <vt:lpstr>alat kelengkapan (organ) Pemerintahan Daerah ada tiga (meskipun tidak dinyatakan secara tegas), yakni :</vt:lpstr>
      <vt:lpstr>PowerPoint Presentation</vt:lpstr>
      <vt:lpstr>Penjelasan Umum UU. No. 22 Tahun 1948 menyebutkan</vt:lpstr>
      <vt:lpstr>Periode II (1948-1957</vt:lpstr>
      <vt:lpstr>Isi Undang undang No 22 Tahun 1948 </vt:lpstr>
      <vt:lpstr>Lanjutan..</vt:lpstr>
      <vt:lpstr>UU No. 22 Tahun 1948 tidak berjalan sebagaimana yang diharapkan</vt:lpstr>
      <vt:lpstr>Beberapa hal pokok dalam UU 22.1948 (artikel  Faisal T ia.stialanbandung.ac.id/index.php/jia/article/download/14/pdf )</vt:lpstr>
      <vt:lpstr>Lanjutan..</vt:lpstr>
      <vt:lpstr>Lanjutan..</vt:lpstr>
      <vt:lpstr>Lanjutan..</vt:lpstr>
      <vt:lpstr>RI berubah menjadi RIS</vt:lpstr>
      <vt:lpstr>MARI BERDISKUSI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PEMERINTAHAN DAERAH PADA AWAL KEMERDEKAAN</dc:title>
  <dc:creator>User</dc:creator>
  <cp:lastModifiedBy>User</cp:lastModifiedBy>
  <cp:revision>16</cp:revision>
  <dcterms:created xsi:type="dcterms:W3CDTF">2020-10-27T15:01:16Z</dcterms:created>
  <dcterms:modified xsi:type="dcterms:W3CDTF">2020-10-27T22:43:15Z</dcterms:modified>
</cp:coreProperties>
</file>