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7" r:id="rId4"/>
    <p:sldId id="265" r:id="rId5"/>
    <p:sldId id="259" r:id="rId6"/>
    <p:sldId id="276" r:id="rId7"/>
    <p:sldId id="260" r:id="rId8"/>
    <p:sldId id="269" r:id="rId9"/>
    <p:sldId id="278" r:id="rId10"/>
    <p:sldId id="281" r:id="rId11"/>
    <p:sldId id="285" r:id="rId12"/>
    <p:sldId id="282" r:id="rId13"/>
    <p:sldId id="271" r:id="rId14"/>
    <p:sldId id="283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71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2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1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4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4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09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5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7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9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103D-3707-41F2-BAA3-183DA672CFA7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74DB6-F61A-4FF1-84DD-4AFF60AEE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9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111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Pelaksanaan</a:t>
            </a:r>
            <a:r>
              <a:rPr lang="en-US" sz="3600" b="1" dirty="0" smtClean="0"/>
              <a:t> Otonomi Daerah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772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+mj-lt"/>
              </a:rPr>
              <a:t>Dalam </a:t>
            </a:r>
            <a:r>
              <a:rPr lang="en-US" sz="2800" dirty="0" err="1">
                <a:latin typeface="+mj-lt"/>
              </a:rPr>
              <a:t>negara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seperti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halnya</a:t>
            </a:r>
            <a:r>
              <a:rPr lang="en-US" sz="2800" dirty="0">
                <a:latin typeface="+mj-lt"/>
              </a:rPr>
              <a:t> NKRI </a:t>
            </a:r>
            <a:r>
              <a:rPr lang="en-US" sz="2800" dirty="0" err="1">
                <a:latin typeface="+mj-lt"/>
              </a:rPr>
              <a:t>ditemukan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adanya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dapat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menghubungkan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antara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Daerah</a:t>
            </a: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yaitu 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+mj-lt"/>
              </a:rPr>
              <a:t>S</a:t>
            </a:r>
            <a:r>
              <a:rPr lang="en-US" sz="2800" b="1" dirty="0" err="1" smtClean="0">
                <a:latin typeface="+mj-lt"/>
              </a:rPr>
              <a:t>entralisasi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dimana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segala</a:t>
            </a:r>
            <a:r>
              <a:rPr lang="en-US" sz="2800" dirty="0">
                <a:latin typeface="+mj-lt"/>
              </a:rPr>
              <a:t> urusan, </a:t>
            </a:r>
            <a:r>
              <a:rPr lang="en-US" sz="2800" dirty="0" err="1">
                <a:latin typeface="+mj-lt"/>
              </a:rPr>
              <a:t>fungsi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 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dlm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ada </a:t>
            </a:r>
            <a:r>
              <a:rPr lang="en-US" sz="2800" dirty="0" err="1">
                <a:latin typeface="+mj-lt"/>
              </a:rPr>
              <a:t>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yang  </a:t>
            </a:r>
            <a:r>
              <a:rPr lang="en-US" sz="2800" dirty="0" err="1">
                <a:latin typeface="+mj-lt"/>
              </a:rPr>
              <a:t>pelaksanaannya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dekonsentrasi</a:t>
            </a:r>
            <a:r>
              <a:rPr lang="en-US" sz="2800" dirty="0">
                <a:latin typeface="+mj-lt"/>
              </a:rPr>
              <a:t>. </a:t>
            </a:r>
            <a:endParaRPr lang="id-ID" sz="2800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+mj-lt"/>
              </a:rPr>
              <a:t>D</a:t>
            </a:r>
            <a:r>
              <a:rPr lang="en-US" sz="2800" b="1" dirty="0" err="1" smtClean="0">
                <a:latin typeface="+mj-lt"/>
              </a:rPr>
              <a:t>esentralisasi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dimana</a:t>
            </a:r>
            <a:r>
              <a:rPr lang="en-US" sz="2800" dirty="0">
                <a:latin typeface="+mj-lt"/>
              </a:rPr>
              <a:t> urusan, 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wewenang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pelaksaaan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diserahkan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seluas-luasnya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 </a:t>
            </a:r>
            <a:endParaRPr lang="en-US" sz="28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1203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111111"/>
                </a:solidFill>
              </a:rPr>
              <a:t>Komponen Yang </a:t>
            </a:r>
            <a:r>
              <a:rPr lang="id-ID" b="1" dirty="0" smtClean="0">
                <a:solidFill>
                  <a:srgbClr val="111111"/>
                </a:solidFill>
              </a:rPr>
              <a:t>Dinilai</a:t>
            </a:r>
            <a:r>
              <a:rPr lang="id-ID" b="1" dirty="0">
                <a:solidFill>
                  <a:srgbClr val="111111"/>
                </a:solidFill>
              </a:rPr>
              <a:t> </a:t>
            </a:r>
            <a:r>
              <a:rPr lang="id-ID" b="1" dirty="0" smtClean="0">
                <a:solidFill>
                  <a:srgbClr val="111111"/>
                </a:solidFill>
              </a:rPr>
              <a:t>       Nilai - 2020</a:t>
            </a:r>
            <a:endParaRPr lang="id-ID" dirty="0"/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 smtClean="0"/>
              <a:t> Perencanaan Kinerja                           27,66</a:t>
            </a:r>
            <a:endParaRPr lang="id-ID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/>
              <a:t>Pengukuran </a:t>
            </a:r>
            <a:r>
              <a:rPr lang="id-ID" sz="2400" dirty="0" smtClean="0"/>
              <a:t>Kinerja                              21,80</a:t>
            </a:r>
            <a:endParaRPr lang="id-ID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/>
              <a:t>Pelaporan </a:t>
            </a:r>
            <a:r>
              <a:rPr lang="id-ID" sz="2400" dirty="0" smtClean="0"/>
              <a:t>Kinerja                                 13,62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 smtClean="0"/>
              <a:t>Evaluasi Internal                                      9,85</a:t>
            </a:r>
            <a:endParaRPr lang="id-ID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 smtClean="0"/>
              <a:t>Capaian kinerja                                     17, 38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/>
              <a:t>Nilai Hasil </a:t>
            </a:r>
            <a:r>
              <a:rPr lang="id-ID" sz="2400" dirty="0" smtClean="0"/>
              <a:t>Evaluasi                                90,31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dirty="0"/>
              <a:t>Tingkat Akuntabilitas </a:t>
            </a:r>
            <a:r>
              <a:rPr lang="id-ID" sz="2400" dirty="0" smtClean="0"/>
              <a:t>Kinerja                AA</a:t>
            </a:r>
            <a:endParaRPr lang="id-ID" sz="2400" dirty="0"/>
          </a:p>
          <a:p>
            <a:pPr marL="0" indent="0">
              <a:buNone/>
            </a:pPr>
            <a:endParaRPr lang="id-ID" sz="1000" dirty="0"/>
          </a:p>
          <a:p>
            <a:pPr marL="0" indent="0">
              <a:buNone/>
            </a:pPr>
            <a:endParaRPr lang="id-ID" sz="1000" dirty="0"/>
          </a:p>
        </p:txBody>
      </p:sp>
    </p:spTree>
    <p:extLst>
      <p:ext uri="{BB962C8B-B14F-4D97-AF65-F5344CB8AC3E}">
        <p14:creationId xmlns:p14="http://schemas.microsoft.com/office/powerpoint/2010/main" val="2553170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cs typeface="Arial" pitchFamily="34" charset="0"/>
              </a:rPr>
              <a:t>Sistem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Akuntabilitas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Kinerja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Instansi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Pemerintah</a:t>
            </a:r>
            <a:r>
              <a:rPr lang="en-US" sz="3200" b="1" dirty="0">
                <a:cs typeface="Arial" pitchFamily="34" charset="0"/>
              </a:rPr>
              <a:t> (SAKIP</a:t>
            </a:r>
            <a:r>
              <a:rPr lang="en-US" sz="3200" b="1" dirty="0" smtClean="0">
                <a:cs typeface="Arial" pitchFamily="34" charset="0"/>
              </a:rPr>
              <a:t>)</a:t>
            </a:r>
            <a:r>
              <a:rPr lang="id-ID" sz="3200" b="1" dirty="0" smtClean="0">
                <a:cs typeface="Arial" pitchFamily="34" charset="0"/>
              </a:rPr>
              <a:t> -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id-ID" sz="3200" b="1" dirty="0" smtClean="0"/>
              <a:t>DIY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id-ID" sz="3000" dirty="0" smtClean="0">
                <a:latin typeface="+mj-lt"/>
              </a:rPr>
              <a:t>SAKIP </a:t>
            </a:r>
            <a:r>
              <a:rPr lang="id-ID" sz="3000" dirty="0">
                <a:latin typeface="+mj-lt"/>
              </a:rPr>
              <a:t>DIY Kembali Raih Predikat </a:t>
            </a:r>
            <a:r>
              <a:rPr lang="id-ID" sz="3000" dirty="0" smtClean="0">
                <a:latin typeface="+mj-lt"/>
              </a:rPr>
              <a:t>AA</a:t>
            </a:r>
            <a:r>
              <a:rPr lang="id-ID" sz="3000" dirty="0">
                <a:latin typeface="+mj-lt"/>
              </a:rPr>
              <a:t> Terbaik Nasional, </a:t>
            </a:r>
          </a:p>
          <a:p>
            <a:r>
              <a:rPr lang="id-ID" sz="3000" dirty="0">
                <a:latin typeface="+mj-lt"/>
              </a:rPr>
              <a:t>Daerah Istimewa Yogyakarta kembali menjadi satu-satunya provinsi yang meraih nilai AA dari Kementerian Pendayagunaan Aparatur Negara dan Reformasi Birokrasi (PAN-RB) untuk Sistem Akuntabilitas Kinerja Instansi Pemerintahan (SAKIP) tahun 2020. Predikat ini merupakan penilaian tertinggi nasional yang didapatkan suatu provinsi. Dengan diperolehnya ini, SAKIP DIY terhitung telah mendapatkan nilai AA sebanyak 3 kali berturut-turut sejak penilaian tahun 2018.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6985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>
                <a:latin typeface="+mj-lt"/>
                <a:cs typeface="Arial" pitchFamily="34" charset="0"/>
              </a:rPr>
              <a:t>Mnurut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Gubernur</a:t>
            </a:r>
            <a:r>
              <a:rPr lang="en-US" b="1" dirty="0">
                <a:latin typeface="+mj-lt"/>
                <a:cs typeface="Arial" pitchFamily="34" charset="0"/>
              </a:rPr>
              <a:t> DIY Sri Sultan </a:t>
            </a:r>
            <a:r>
              <a:rPr lang="en-US" b="1" dirty="0" err="1">
                <a:latin typeface="+mj-lt"/>
                <a:cs typeface="Arial" pitchFamily="34" charset="0"/>
              </a:rPr>
              <a:t>Hamengku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BuwonoX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Implementasi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Penilaian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Sistem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Akuntabilitas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Kinerja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Instansi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Pemerintah</a:t>
            </a:r>
            <a:r>
              <a:rPr lang="en-US" b="1" dirty="0">
                <a:latin typeface="+mj-lt"/>
                <a:cs typeface="Arial" pitchFamily="34" charset="0"/>
              </a:rPr>
              <a:t> (SAKIP) </a:t>
            </a:r>
            <a:r>
              <a:rPr lang="en-US" dirty="0">
                <a:latin typeface="+mj-lt"/>
                <a:cs typeface="Arial" pitchFamily="34" charset="0"/>
              </a:rPr>
              <a:t>yang </a:t>
            </a:r>
            <a:r>
              <a:rPr lang="en-US" dirty="0" err="1">
                <a:latin typeface="+mj-lt"/>
                <a:cs typeface="Arial" pitchFamily="34" charset="0"/>
              </a:rPr>
              <a:t>baik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berpengaruh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terhadap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peningkatan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publik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hingga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mempermudah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pertanggung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jawaban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kinerja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para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abdi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negara</a:t>
            </a:r>
            <a:r>
              <a:rPr lang="en-US" dirty="0">
                <a:latin typeface="+mj-lt"/>
                <a:cs typeface="Arial" pitchFamily="34" charset="0"/>
              </a:rPr>
              <a:t>, dg </a:t>
            </a:r>
            <a:r>
              <a:rPr lang="en-US" dirty="0" err="1">
                <a:latin typeface="+mj-lt"/>
                <a:cs typeface="Arial" pitchFamily="34" charset="0"/>
              </a:rPr>
              <a:t>metode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dapat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melaksanakan</a:t>
            </a:r>
            <a:r>
              <a:rPr lang="en-US" dirty="0">
                <a:latin typeface="+mj-lt"/>
                <a:cs typeface="Arial" pitchFamily="34" charset="0"/>
              </a:rPr>
              <a:t> program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kegiatan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lebih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berorientasi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hasil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mampu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mengalihkan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belanja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aparatur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belanja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publik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serta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pengukuran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kinerja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organisasi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hingga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individu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lebih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akurat</a:t>
            </a:r>
            <a:r>
              <a:rPr lang="en-US" dirty="0">
                <a:latin typeface="+mj-lt"/>
                <a:cs typeface="Arial" pitchFamily="34" charset="0"/>
              </a:rPr>
              <a:t>. SAKIP </a:t>
            </a:r>
            <a:r>
              <a:rPr lang="en-US" dirty="0" err="1">
                <a:latin typeface="+mj-lt"/>
                <a:cs typeface="Arial" pitchFamily="34" charset="0"/>
              </a:rPr>
              <a:t>mengubah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budaya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sehingga</a:t>
            </a:r>
            <a:r>
              <a:rPr lang="en-US" dirty="0">
                <a:latin typeface="+mj-lt"/>
                <a:cs typeface="Arial" pitchFamily="34" charset="0"/>
              </a:rPr>
              <a:t> ASN </a:t>
            </a:r>
            <a:r>
              <a:rPr lang="en-US" dirty="0" err="1">
                <a:latin typeface="+mj-lt"/>
                <a:cs typeface="Arial" pitchFamily="34" charset="0"/>
              </a:rPr>
              <a:t>bekerja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semakin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efektif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efisien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>
                <a:latin typeface="+mj-lt"/>
                <a:cs typeface="Arial" pitchFamily="34" charset="0"/>
              </a:rPr>
              <a:t>Sultan </a:t>
            </a:r>
            <a:r>
              <a:rPr lang="en-US" dirty="0" err="1">
                <a:latin typeface="+mj-lt"/>
                <a:cs typeface="Arial" pitchFamily="34" charset="0"/>
              </a:rPr>
              <a:t>mendorong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seluruh</a:t>
            </a:r>
            <a:r>
              <a:rPr lang="en-US" dirty="0">
                <a:latin typeface="+mj-lt"/>
                <a:cs typeface="Arial" pitchFamily="34" charset="0"/>
              </a:rPr>
              <a:t> Kepala Organisasi </a:t>
            </a:r>
            <a:r>
              <a:rPr lang="en-US" dirty="0" err="1">
                <a:latin typeface="+mj-lt"/>
                <a:cs typeface="Arial" pitchFamily="34" charset="0"/>
              </a:rPr>
              <a:t>Perangkat</a:t>
            </a:r>
            <a:r>
              <a:rPr lang="en-US" dirty="0">
                <a:latin typeface="+mj-lt"/>
                <a:cs typeface="Arial" pitchFamily="34" charset="0"/>
              </a:rPr>
              <a:t> Daerah (OPD) agar </a:t>
            </a:r>
            <a:r>
              <a:rPr lang="en-US" dirty="0" err="1">
                <a:latin typeface="+mj-lt"/>
                <a:cs typeface="Arial" pitchFamily="34" charset="0"/>
              </a:rPr>
              <a:t>tak</a:t>
            </a:r>
            <a:r>
              <a:rPr lang="en-US" dirty="0">
                <a:latin typeface="+mj-lt"/>
                <a:cs typeface="Arial" pitchFamily="34" charset="0"/>
              </a:rPr>
              <a:t> ‘</a:t>
            </a:r>
            <a:r>
              <a:rPr lang="en-US" dirty="0" err="1">
                <a:latin typeface="+mj-lt"/>
                <a:cs typeface="Arial" pitchFamily="34" charset="0"/>
              </a:rPr>
              <a:t>terkurung</a:t>
            </a:r>
            <a:r>
              <a:rPr lang="en-US" dirty="0">
                <a:latin typeface="+mj-lt"/>
                <a:cs typeface="Arial" pitchFamily="34" charset="0"/>
              </a:rPr>
              <a:t>”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rutinitas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saja</a:t>
            </a:r>
            <a:r>
              <a:rPr lang="en-US" dirty="0">
                <a:latin typeface="+mj-lt"/>
                <a:cs typeface="Arial" pitchFamily="34" charset="0"/>
              </a:rPr>
              <a:t>.  OPD </a:t>
            </a:r>
            <a:r>
              <a:rPr lang="en-US" dirty="0" err="1">
                <a:latin typeface="+mj-lt"/>
                <a:cs typeface="Arial" pitchFamily="34" charset="0"/>
              </a:rPr>
              <a:t>harus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melakukan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</a:t>
            </a:r>
            <a:r>
              <a:rPr lang="en-US" b="1" dirty="0" err="1">
                <a:latin typeface="+mj-lt"/>
                <a:cs typeface="Arial" pitchFamily="34" charset="0"/>
              </a:rPr>
              <a:t>novasi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&amp; </a:t>
            </a:r>
            <a:r>
              <a:rPr lang="en-US" dirty="0" err="1">
                <a:latin typeface="+mj-lt"/>
                <a:cs typeface="Arial" pitchFamily="34" charset="0"/>
              </a:rPr>
              <a:t>memastikan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capaian</a:t>
            </a:r>
            <a:r>
              <a:rPr lang="en-US" dirty="0">
                <a:latin typeface="+mj-lt"/>
                <a:cs typeface="Arial" pitchFamily="34" charset="0"/>
              </a:rPr>
              <a:t>  </a:t>
            </a:r>
            <a:r>
              <a:rPr lang="en-US" b="1" i="1" dirty="0">
                <a:latin typeface="+mj-lt"/>
                <a:cs typeface="Arial" pitchFamily="34" charset="0"/>
              </a:rPr>
              <a:t>outcome</a:t>
            </a:r>
            <a:r>
              <a:rPr lang="en-US" dirty="0">
                <a:latin typeface="+mj-lt"/>
                <a:cs typeface="Arial" pitchFamily="34" charset="0"/>
              </a:rPr>
              <a:t> </a:t>
            </a:r>
            <a:r>
              <a:rPr lang="en-US" dirty="0" err="1">
                <a:latin typeface="+mj-lt"/>
                <a:cs typeface="Arial" pitchFamily="34" charset="0"/>
              </a:rPr>
              <a:t>melalui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penilaian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kinerja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kegiatan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berorientasi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 </a:t>
            </a:r>
            <a:r>
              <a:rPr lang="en-US" b="1" i="1" dirty="0">
                <a:latin typeface="+mj-lt"/>
                <a:cs typeface="Arial" pitchFamily="34" charset="0"/>
              </a:rPr>
              <a:t>customer perspective</a:t>
            </a:r>
            <a:r>
              <a:rPr lang="en-US" dirty="0">
                <a:latin typeface="+mj-lt"/>
                <a:cs typeface="Arial" pitchFamily="34" charset="0"/>
              </a:rPr>
              <a:t>,”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6755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enilaian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Sistem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Akuntabilitas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Kinerja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Instansi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Pemerintah</a:t>
            </a:r>
            <a:r>
              <a:rPr lang="en-US" sz="2800" b="1" dirty="0">
                <a:cs typeface="Arial" pitchFamily="34" charset="0"/>
              </a:rPr>
              <a:t> (SAKIP</a:t>
            </a:r>
            <a:r>
              <a:rPr lang="en-US" sz="2800" b="1" dirty="0" smtClean="0">
                <a:cs typeface="Arial" pitchFamily="34" charset="0"/>
              </a:rPr>
              <a:t>) </a:t>
            </a:r>
            <a:r>
              <a:rPr lang="en-US" sz="2800" b="1" dirty="0" err="1" smtClean="0">
                <a:cs typeface="Arial" pitchFamily="34" charset="0"/>
              </a:rPr>
              <a:t>Tahun</a:t>
            </a:r>
            <a:r>
              <a:rPr lang="en-US" sz="2800" b="1" dirty="0" smtClean="0">
                <a:cs typeface="Arial" pitchFamily="34" charset="0"/>
              </a:rPr>
              <a:t> 2018</a:t>
            </a:r>
            <a:endParaRPr lang="en-US" sz="28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Peringkat  </a:t>
            </a:r>
            <a:r>
              <a:rPr lang="en-US" b="1" dirty="0">
                <a:latin typeface="+mj-lt"/>
                <a:cs typeface="Arial" pitchFamily="34" charset="0"/>
              </a:rPr>
              <a:t>AA </a:t>
            </a:r>
            <a:r>
              <a:rPr lang="en-US" dirty="0" err="1">
                <a:latin typeface="+mj-lt"/>
                <a:cs typeface="Arial" pitchFamily="34" charset="0"/>
              </a:rPr>
              <a:t>nilai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90-100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Pemprov </a:t>
            </a:r>
            <a:r>
              <a:rPr lang="en-US" b="1" dirty="0">
                <a:latin typeface="+mj-lt"/>
              </a:rPr>
              <a:t>DIY</a:t>
            </a:r>
            <a:endParaRPr lang="en-US" b="1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Peringkat 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id-ID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A </a:t>
            </a:r>
            <a:r>
              <a:rPr lang="id-ID" b="1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nilai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80-90</a:t>
            </a:r>
            <a:r>
              <a:rPr lang="en-US" dirty="0" smtClean="0">
                <a:latin typeface="+mj-lt"/>
                <a:cs typeface="Arial" pitchFamily="34" charset="0"/>
              </a:rPr>
              <a:t>,</a:t>
            </a:r>
            <a:r>
              <a:rPr lang="en-US" dirty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13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pemda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terdiri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empat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4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lain 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Jawa</a:t>
            </a:r>
            <a:r>
              <a:rPr lang="en-US" dirty="0">
                <a:latin typeface="+mj-lt"/>
              </a:rPr>
              <a:t> Tengah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9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al Kabupaten </a:t>
            </a:r>
            <a:r>
              <a:rPr lang="en-US" dirty="0" err="1">
                <a:latin typeface="+mj-lt"/>
              </a:rPr>
              <a:t>Kulon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Progo</a:t>
            </a:r>
            <a:r>
              <a:rPr lang="en-US" dirty="0">
                <a:latin typeface="+mj-lt"/>
              </a:rPr>
              <a:t>, Kabupaten </a:t>
            </a:r>
            <a:r>
              <a:rPr lang="en-US" dirty="0" err="1">
                <a:latin typeface="+mj-lt"/>
              </a:rPr>
              <a:t>Bantul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Kabupaten </a:t>
            </a:r>
            <a:r>
              <a:rPr lang="en-US" dirty="0" err="1">
                <a:latin typeface="+mj-lt"/>
              </a:rPr>
              <a:t>Sleman</a:t>
            </a:r>
            <a:r>
              <a:rPr lang="en-US" dirty="0" smtClean="0">
                <a:latin typeface="+mj-lt"/>
              </a:rPr>
              <a:t>,</a:t>
            </a:r>
            <a:r>
              <a:rPr lang="en-US" dirty="0">
                <a:latin typeface="+mj-lt"/>
              </a:rPr>
              <a:t> </a:t>
            </a:r>
            <a:endParaRPr lang="en-US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Peringkat </a:t>
            </a:r>
            <a:r>
              <a:rPr lang="en-US" b="1" dirty="0">
                <a:latin typeface="+mj-lt"/>
                <a:cs typeface="Arial" pitchFamily="34" charset="0"/>
              </a:rPr>
              <a:t>BB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nilai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70-80</a:t>
            </a:r>
            <a:r>
              <a:rPr lang="en-US" b="1" dirty="0" smtClean="0">
                <a:latin typeface="+mj-lt"/>
                <a:cs typeface="Arial" pitchFamily="34" charset="0"/>
              </a:rPr>
              <a:t>,</a:t>
            </a:r>
            <a:r>
              <a:rPr lang="en-US" dirty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ada </a:t>
            </a:r>
            <a:r>
              <a:rPr lang="en-US" b="1" dirty="0">
                <a:latin typeface="+mj-lt"/>
              </a:rPr>
              <a:t>46</a:t>
            </a:r>
            <a:r>
              <a:rPr lang="en-US" b="1" dirty="0" smtClean="0">
                <a:latin typeface="+mj-lt"/>
              </a:rPr>
              <a:t>,</a:t>
            </a:r>
            <a:r>
              <a:rPr lang="en-US" b="1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terdiri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6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40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lain 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Jawa</a:t>
            </a:r>
            <a:r>
              <a:rPr lang="en-US" dirty="0">
                <a:latin typeface="+mj-lt"/>
              </a:rPr>
              <a:t> Tengah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 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 lain </a:t>
            </a:r>
            <a:r>
              <a:rPr lang="en-US" dirty="0" smtClean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Wonogiri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Jateng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),Kabupaten </a:t>
            </a:r>
            <a:r>
              <a:rPr lang="en-US" dirty="0" err="1">
                <a:latin typeface="+mj-lt"/>
              </a:rPr>
              <a:t>Cilacap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Jateng</a:t>
            </a:r>
            <a:r>
              <a:rPr lang="en-US" dirty="0">
                <a:latin typeface="+mj-lt"/>
              </a:rPr>
              <a:t>), Kota </a:t>
            </a:r>
            <a:r>
              <a:rPr lang="en-US" dirty="0" err="1">
                <a:latin typeface="+mj-lt"/>
              </a:rPr>
              <a:t>Pekalongan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Jateng</a:t>
            </a:r>
            <a:r>
              <a:rPr lang="en-US" dirty="0">
                <a:latin typeface="+mj-lt"/>
              </a:rPr>
              <a:t>), Kabupaten </a:t>
            </a:r>
            <a:r>
              <a:rPr lang="en-US" dirty="0" err="1">
                <a:latin typeface="+mj-lt"/>
              </a:rPr>
              <a:t>Banyumas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Jateng</a:t>
            </a:r>
            <a:r>
              <a:rPr lang="en-US" dirty="0">
                <a:latin typeface="+mj-lt"/>
              </a:rPr>
              <a:t>), Kabupaten </a:t>
            </a:r>
            <a:r>
              <a:rPr lang="en-US" dirty="0" err="1">
                <a:latin typeface="+mj-lt"/>
              </a:rPr>
              <a:t>Gunung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Kidul</a:t>
            </a:r>
            <a:r>
              <a:rPr lang="en-US" dirty="0">
                <a:latin typeface="+mj-lt"/>
              </a:rPr>
              <a:t> (DIY), Kota Yogyakarta </a:t>
            </a:r>
            <a:r>
              <a:rPr lang="en-US" dirty="0" smtClean="0">
                <a:latin typeface="+mj-lt"/>
              </a:rPr>
              <a:t>(</a:t>
            </a:r>
            <a:r>
              <a:rPr lang="en-US" dirty="0">
                <a:latin typeface="+mj-lt"/>
              </a:rPr>
              <a:t>Dari </a:t>
            </a:r>
            <a:r>
              <a:rPr lang="en-US" b="1" dirty="0">
                <a:latin typeface="+mj-lt"/>
              </a:rPr>
              <a:t>186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pemda</a:t>
            </a:r>
            <a:r>
              <a:rPr lang="en-US" dirty="0">
                <a:latin typeface="+mj-lt"/>
              </a:rPr>
              <a:t> </a:t>
            </a:r>
            <a:r>
              <a:rPr lang="en-US" dirty="0" smtClean="0"/>
              <a:t>)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062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197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+mj-lt"/>
                <a:cs typeface="Arial" pitchFamily="34" charset="0"/>
              </a:rPr>
              <a:t>Peringkat </a:t>
            </a:r>
            <a:r>
              <a:rPr lang="en-US" sz="3000" b="1" dirty="0">
                <a:latin typeface="+mj-lt"/>
                <a:cs typeface="Arial" pitchFamily="34" charset="0"/>
              </a:rPr>
              <a:t>B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untuk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nilainya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60-70</a:t>
            </a:r>
            <a:r>
              <a:rPr lang="en-US" sz="3000" dirty="0">
                <a:latin typeface="+mj-lt"/>
              </a:rPr>
              <a:t> </a:t>
            </a:r>
            <a:endParaRPr lang="id-ID" sz="3000" dirty="0">
              <a:latin typeface="+mj-lt"/>
            </a:endParaRPr>
          </a:p>
          <a:p>
            <a:pPr marL="0" indent="0">
              <a:buNone/>
            </a:pPr>
            <a:r>
              <a:rPr lang="id-ID" sz="3000" dirty="0" smtClean="0">
                <a:latin typeface="+mj-lt"/>
              </a:rPr>
              <a:t>   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b="1" dirty="0">
                <a:latin typeface="+mj-lt"/>
              </a:rPr>
              <a:t>203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pemda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terdiri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dari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>
                <a:latin typeface="+mj-lt"/>
              </a:rPr>
              <a:t>18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pemprov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1</a:t>
            </a:r>
            <a:r>
              <a:rPr lang="en-US" sz="3000" b="1" dirty="0">
                <a:latin typeface="+mj-lt"/>
              </a:rPr>
              <a:t>85</a:t>
            </a:r>
            <a:r>
              <a:rPr lang="en-US" sz="3000" dirty="0">
                <a:latin typeface="+mj-lt"/>
              </a:rPr>
              <a:t> </a:t>
            </a:r>
            <a:endParaRPr lang="id-ID" sz="3000" dirty="0" smtClean="0">
              <a:latin typeface="+mj-lt"/>
            </a:endParaRPr>
          </a:p>
          <a:p>
            <a:pPr marL="0" indent="0">
              <a:buNone/>
            </a:pPr>
            <a:r>
              <a:rPr lang="id-ID" sz="3000" dirty="0">
                <a:latin typeface="+mj-lt"/>
              </a:rPr>
              <a:t> </a:t>
            </a:r>
            <a:r>
              <a:rPr lang="id-ID" sz="3000" dirty="0" smtClean="0">
                <a:latin typeface="+mj-lt"/>
              </a:rPr>
              <a:t>   </a:t>
            </a:r>
            <a:r>
              <a:rPr lang="en-US" sz="3000" dirty="0" err="1" smtClean="0">
                <a:latin typeface="+mj-lt"/>
              </a:rPr>
              <a:t>kabupaten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kota</a:t>
            </a:r>
            <a:r>
              <a:rPr lang="en-US" sz="3000" dirty="0">
                <a:latin typeface="+mj-lt"/>
              </a:rPr>
              <a:t>. </a:t>
            </a:r>
            <a:endParaRPr lang="en-US" sz="3000" b="1" dirty="0">
              <a:latin typeface="+mj-lt"/>
              <a:cs typeface="Arial" pitchFamily="34" charset="0"/>
            </a:endParaRPr>
          </a:p>
          <a:p>
            <a:r>
              <a:rPr lang="en-US" sz="3000" dirty="0">
                <a:latin typeface="+mj-lt"/>
                <a:cs typeface="Arial" pitchFamily="34" charset="0"/>
              </a:rPr>
              <a:t>Peringkat </a:t>
            </a:r>
            <a:r>
              <a:rPr lang="en-US" sz="3000" b="1" dirty="0">
                <a:latin typeface="+mj-lt"/>
                <a:cs typeface="Arial" pitchFamily="34" charset="0"/>
              </a:rPr>
              <a:t>CC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nilai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50-60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3000" dirty="0" smtClean="0">
                <a:latin typeface="+mj-lt"/>
                <a:cs typeface="Arial" pitchFamily="34" charset="0"/>
              </a:rPr>
              <a:t>    </a:t>
            </a:r>
            <a:r>
              <a:rPr lang="en-US" sz="3000" dirty="0" smtClean="0">
                <a:latin typeface="+mj-lt"/>
                <a:cs typeface="Arial" pitchFamily="34" charset="0"/>
              </a:rPr>
              <a:t>ada </a:t>
            </a:r>
            <a:r>
              <a:rPr lang="en-US" sz="3000" b="1" dirty="0">
                <a:latin typeface="+mj-lt"/>
                <a:cs typeface="Arial" pitchFamily="34" charset="0"/>
              </a:rPr>
              <a:t>5 </a:t>
            </a:r>
            <a:r>
              <a:rPr lang="en-US" sz="3000" dirty="0" err="1">
                <a:latin typeface="+mj-lt"/>
              </a:rPr>
              <a:t>provinsi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>
                <a:latin typeface="+mj-lt"/>
              </a:rPr>
              <a:t>162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kabupaten</a:t>
            </a:r>
            <a:r>
              <a:rPr lang="en-US" sz="3000" dirty="0">
                <a:latin typeface="+mj-lt"/>
              </a:rPr>
              <a:t>/ </a:t>
            </a:r>
            <a:r>
              <a:rPr lang="en-US" sz="3000" dirty="0" err="1">
                <a:latin typeface="+mj-lt"/>
              </a:rPr>
              <a:t>kota</a:t>
            </a:r>
            <a:r>
              <a:rPr lang="en-US" sz="3000" dirty="0">
                <a:latin typeface="+mj-lt"/>
              </a:rPr>
              <a:t>. </a:t>
            </a:r>
          </a:p>
          <a:p>
            <a:r>
              <a:rPr lang="en-US" sz="3000" dirty="0">
                <a:latin typeface="+mj-lt"/>
                <a:cs typeface="Arial" pitchFamily="34" charset="0"/>
              </a:rPr>
              <a:t>Peringkat </a:t>
            </a:r>
            <a:r>
              <a:rPr lang="en-US" sz="3000" b="1" dirty="0">
                <a:latin typeface="+mj-lt"/>
                <a:cs typeface="Arial" pitchFamily="34" charset="0"/>
              </a:rPr>
              <a:t>C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untuk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nilainya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30-50,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ada </a:t>
            </a:r>
            <a:r>
              <a:rPr lang="en-US" sz="3000" b="1" dirty="0">
                <a:latin typeface="+mj-lt"/>
              </a:rPr>
              <a:t>97. </a:t>
            </a:r>
          </a:p>
          <a:p>
            <a:r>
              <a:rPr lang="en-US" sz="3000" dirty="0">
                <a:latin typeface="+mj-lt"/>
                <a:cs typeface="Arial" pitchFamily="34" charset="0"/>
              </a:rPr>
              <a:t>Peringkat  </a:t>
            </a:r>
            <a:r>
              <a:rPr lang="en-US" sz="3000" b="1" dirty="0">
                <a:latin typeface="+mj-lt"/>
                <a:cs typeface="Arial" pitchFamily="34" charset="0"/>
              </a:rPr>
              <a:t>D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nilanya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kurang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dari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30 </a:t>
            </a:r>
            <a:r>
              <a:rPr lang="en-US" sz="3000" dirty="0" err="1">
                <a:latin typeface="+mj-lt"/>
              </a:rPr>
              <a:t>masih</a:t>
            </a:r>
            <a:r>
              <a:rPr lang="en-US" sz="3000" dirty="0">
                <a:latin typeface="+mj-lt"/>
              </a:rPr>
              <a:t> ada</a:t>
            </a:r>
            <a:r>
              <a:rPr lang="en-US" sz="3000" b="1" dirty="0">
                <a:latin typeface="+mj-lt"/>
              </a:rPr>
              <a:t> 5 </a:t>
            </a:r>
            <a:r>
              <a:rPr lang="en-US" sz="3000" dirty="0" err="1">
                <a:latin typeface="+mj-lt"/>
              </a:rPr>
              <a:t>kabupaten</a:t>
            </a:r>
            <a:r>
              <a:rPr lang="en-US" sz="3000" dirty="0">
                <a:latin typeface="+mj-lt"/>
              </a:rPr>
              <a:t>/</a:t>
            </a:r>
            <a:r>
              <a:rPr lang="en-US" sz="3000" dirty="0" err="1">
                <a:latin typeface="+mj-lt"/>
              </a:rPr>
              <a:t>kota</a:t>
            </a:r>
            <a:endParaRPr lang="en-US" sz="30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5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+mj-lt"/>
              </a:rPr>
              <a:t>Peraih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Predikat</a:t>
            </a:r>
            <a:r>
              <a:rPr lang="en-US" b="1" dirty="0">
                <a:latin typeface="+mj-lt"/>
              </a:rPr>
              <a:t> A </a:t>
            </a:r>
            <a:r>
              <a:rPr lang="en-US" b="1" dirty="0" err="1">
                <a:latin typeface="+mj-lt"/>
              </a:rPr>
              <a:t>WIlayah</a:t>
            </a:r>
            <a:r>
              <a:rPr lang="en-US" b="1" dirty="0">
                <a:latin typeface="+mj-lt"/>
              </a:rPr>
              <a:t> II</a:t>
            </a:r>
            <a:endParaRPr lang="en-US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Pemprov </a:t>
            </a:r>
            <a:r>
              <a:rPr lang="en-US" dirty="0" err="1">
                <a:latin typeface="+mj-lt"/>
              </a:rPr>
              <a:t>Jawa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Timur</a:t>
            </a:r>
            <a:endParaRPr lang="en-US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Pemprov Kalimantan Selatan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Banyuwangi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Gresik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Lamongan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Sidoarjo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Ngawi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7769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+mj-lt"/>
              </a:rPr>
              <a:t>Peraih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Predikat</a:t>
            </a:r>
            <a:r>
              <a:rPr lang="en-US" b="1" dirty="0">
                <a:latin typeface="+mj-lt"/>
              </a:rPr>
              <a:t> BB Wilayah II</a:t>
            </a:r>
            <a:endParaRPr lang="en-US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Pemprov Bali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Pemprov DKI Jakarta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Pemprov Kalimantan </a:t>
            </a:r>
            <a:r>
              <a:rPr lang="en-US" dirty="0" err="1">
                <a:latin typeface="+mj-lt"/>
              </a:rPr>
              <a:t>Timur</a:t>
            </a:r>
            <a:endParaRPr lang="en-US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Badung</a:t>
            </a:r>
            <a:r>
              <a:rPr lang="en-US" dirty="0">
                <a:latin typeface="+mj-lt"/>
              </a:rPr>
              <a:t> (Bali)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Pasuruan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Tulungagung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Kota </a:t>
            </a:r>
            <a:r>
              <a:rPr lang="en-US" dirty="0" err="1">
                <a:latin typeface="+mj-lt"/>
              </a:rPr>
              <a:t>Blitar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Trenggalek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Mojokerto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Situbondo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96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Kabupaten Malang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Kediri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</a:t>
            </a:r>
            <a:r>
              <a:rPr lang="en-US" dirty="0" err="1">
                <a:latin typeface="+mj-lt"/>
              </a:rPr>
              <a:t>Probolinggo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Bondowoso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Probolinggo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Malang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Surabaya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Madiun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Jatim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Pontianak (</a:t>
            </a:r>
            <a:r>
              <a:rPr lang="en-US" dirty="0" err="1">
                <a:latin typeface="+mj-lt"/>
              </a:rPr>
              <a:t>Kalbar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Kabupaten </a:t>
            </a:r>
            <a:r>
              <a:rPr lang="en-US" dirty="0" err="1">
                <a:latin typeface="+mj-lt"/>
              </a:rPr>
              <a:t>Hulu</a:t>
            </a:r>
            <a:r>
              <a:rPr lang="en-US" dirty="0">
                <a:latin typeface="+mj-lt"/>
              </a:rPr>
              <a:t> Sungai Selatan (</a:t>
            </a:r>
            <a:r>
              <a:rPr lang="en-US" dirty="0" err="1">
                <a:latin typeface="+mj-lt"/>
              </a:rPr>
              <a:t>Kalsel</a:t>
            </a:r>
            <a:r>
              <a:rPr lang="en-US" dirty="0">
                <a:latin typeface="+mj-lt"/>
              </a:rPr>
              <a:t>)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>
                <a:latin typeface="+mj-lt"/>
              </a:rPr>
              <a:t>Kota Banjarmasin (</a:t>
            </a:r>
            <a:r>
              <a:rPr lang="en-US" dirty="0" err="1">
                <a:latin typeface="+mj-lt"/>
              </a:rPr>
              <a:t>Kalsel</a:t>
            </a:r>
            <a:r>
              <a:rPr lang="en-US" dirty="0">
                <a:latin typeface="+mj-lt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1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6172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</a:rPr>
              <a:t>Hakekat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pendelegasian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bermakna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lepas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kontrol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karena</a:t>
            </a:r>
            <a:r>
              <a:rPr lang="en-US" sz="2400" dirty="0">
                <a:latin typeface="+mj-lt"/>
              </a:rPr>
              <a:t> legal standing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bersifat</a:t>
            </a:r>
            <a:r>
              <a:rPr lang="en-US" sz="2400" dirty="0">
                <a:latin typeface="+mj-lt"/>
              </a:rPr>
              <a:t> “sub-</a:t>
            </a:r>
            <a:r>
              <a:rPr lang="en-US" sz="2400" dirty="0" err="1">
                <a:latin typeface="+mj-lt"/>
              </a:rPr>
              <a:t>ordinat</a:t>
            </a:r>
            <a:r>
              <a:rPr lang="en-US" sz="2400" dirty="0">
                <a:latin typeface="+mj-lt"/>
              </a:rPr>
              <a:t>”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. </a:t>
            </a:r>
          </a:p>
          <a:p>
            <a:r>
              <a:rPr lang="en-US" sz="2400" dirty="0">
                <a:latin typeface="+mj-lt"/>
              </a:rPr>
              <a:t>Format  </a:t>
            </a:r>
            <a:r>
              <a:rPr lang="en-US" sz="2400" dirty="0" err="1">
                <a:latin typeface="+mj-lt"/>
              </a:rPr>
              <a:t>inilah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mempengaruhi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karakter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hubungan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NKRI </a:t>
            </a:r>
            <a:r>
              <a:rPr lang="en-US" sz="2400" dirty="0" err="1">
                <a:latin typeface="+mj-lt"/>
              </a:rPr>
              <a:t>selama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perpanjangan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kebijakan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di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+mj-lt"/>
              </a:rPr>
              <a:t>Menutut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Strong</a:t>
            </a:r>
            <a:r>
              <a:rPr lang="en-US" sz="2400" dirty="0">
                <a:latin typeface="+mj-lt"/>
              </a:rPr>
              <a:t>, 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merupakan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, di </a:t>
            </a:r>
            <a:r>
              <a:rPr lang="en-US" sz="2400" dirty="0" err="1">
                <a:latin typeface="+mj-lt"/>
              </a:rPr>
              <a:t>mana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wewenang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legislatif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dipusatkan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legislatif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+mj-lt"/>
              </a:rPr>
              <a:t>Ciri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yang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esensial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>
                <a:latin typeface="+mj-lt"/>
              </a:rPr>
              <a:t>A</a:t>
            </a:r>
            <a:r>
              <a:rPr lang="en-US" sz="2400" dirty="0" err="1" smtClean="0">
                <a:latin typeface="+mj-lt"/>
              </a:rPr>
              <a:t>danya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supremasi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parlemen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DPR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badan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2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bawahan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mempunyai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kedaulatan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Kedaulatan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trdpt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dlm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tdk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dapat</a:t>
            </a:r>
            <a:r>
              <a:rPr lang="en-US" sz="2400" dirty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bagi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2</a:t>
            </a:r>
            <a:r>
              <a:rPr lang="en-US" sz="2400" dirty="0" smtClean="0">
                <a:latin typeface="+mj-lt"/>
              </a:rPr>
              <a:t>. </a:t>
            </a:r>
            <a:endParaRPr lang="id-ID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</a:rPr>
              <a:t>NKRI </a:t>
            </a:r>
            <a:r>
              <a:rPr lang="en-US" sz="2400" b="1" dirty="0" err="1">
                <a:latin typeface="+mj-lt"/>
              </a:rPr>
              <a:t>kedaulatan</a:t>
            </a:r>
            <a:r>
              <a:rPr lang="en-US" sz="2400" b="1" dirty="0">
                <a:latin typeface="+mj-lt"/>
              </a:rPr>
              <a:t> ada </a:t>
            </a:r>
            <a:r>
              <a:rPr lang="en-US" sz="2400" b="1" dirty="0" err="1">
                <a:latin typeface="+mj-lt"/>
              </a:rPr>
              <a:t>ditangan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rakyat</a:t>
            </a:r>
            <a:r>
              <a:rPr lang="en-US" sz="2400" b="1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130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388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+mj-lt"/>
                <a:cs typeface="Arial" pitchFamily="34" charset="0"/>
              </a:rPr>
              <a:t>Perbedaan</a:t>
            </a:r>
            <a:r>
              <a:rPr lang="en-US" sz="2400" dirty="0">
                <a:latin typeface="+mj-lt"/>
                <a:cs typeface="Arial" pitchFamily="34" charset="0"/>
              </a:rPr>
              <a:t> Sentralisasi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Desentralisasi,terletak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wewenang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memutuskan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masalah</a:t>
            </a:r>
            <a:r>
              <a:rPr lang="en-US" sz="2400" dirty="0">
                <a:latin typeface="+mj-lt"/>
                <a:cs typeface="Arial" pitchFamily="34" charset="0"/>
              </a:rPr>
              <a:t> urusan </a:t>
            </a:r>
            <a:r>
              <a:rPr lang="en-US" sz="2400" dirty="0" err="1">
                <a:latin typeface="+mj-lt"/>
                <a:cs typeface="Arial" pitchFamily="34" charset="0"/>
              </a:rPr>
              <a:t>negara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serta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diantara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jabatan-jabatan</a:t>
            </a:r>
            <a:r>
              <a:rPr lang="en-US" sz="2400" dirty="0">
                <a:latin typeface="+mj-lt"/>
                <a:cs typeface="Arial" pitchFamily="34" charset="0"/>
              </a:rPr>
              <a:t> yang ada.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Wewenang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mengatur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mengurus</a:t>
            </a:r>
            <a:r>
              <a:rPr lang="en-US" sz="2400" dirty="0">
                <a:latin typeface="+mj-lt"/>
                <a:cs typeface="Arial" pitchFamily="34" charset="0"/>
              </a:rPr>
              <a:t> urusan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tidak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semata</a:t>
            </a:r>
            <a:r>
              <a:rPr lang="en-US" sz="2400" dirty="0">
                <a:latin typeface="+mj-lt"/>
                <a:cs typeface="Arial" pitchFamily="34" charset="0"/>
              </a:rPr>
              <a:t> -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pusat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melankan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juga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satuan-satuan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lebih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rendah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baik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teritorial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maupun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fungsional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  <a:r>
              <a:rPr lang="en-US" sz="2400" dirty="0" err="1">
                <a:latin typeface="+mj-lt"/>
                <a:cs typeface="Arial" pitchFamily="34" charset="0"/>
              </a:rPr>
              <a:t>satuan-satuan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lebih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rendah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diserahi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dibiarkan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mengatur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sendiri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urusan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pusat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menyerahkan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kewenangannya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>
                <a:latin typeface="+mj-lt"/>
                <a:cs typeface="Arial" pitchFamily="34" charset="0"/>
              </a:rPr>
              <a:t>Desentralisasi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bermakna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terjadinya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pemencaran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kekuasaan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penguatan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kedaulatan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rakyat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b="1" dirty="0" err="1">
                <a:latin typeface="+mj-lt"/>
                <a:cs typeface="Arial" pitchFamily="34" charset="0"/>
              </a:rPr>
              <a:t>pemerintahan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demokrasi</a:t>
            </a:r>
            <a:r>
              <a:rPr lang="en-US" sz="2400" b="1" dirty="0">
                <a:latin typeface="+mj-lt"/>
                <a:cs typeface="Arial" pitchFamily="34" charset="0"/>
              </a:rPr>
              <a:t>)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77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j-lt"/>
              </a:rPr>
              <a:t>Sebelum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reformas</a:t>
            </a:r>
            <a:r>
              <a:rPr lang="en-US" sz="2800" dirty="0" err="1">
                <a:latin typeface="+mj-lt"/>
              </a:rPr>
              <a:t>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penyelenggaraan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dijalankan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sebagaimana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mestinya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diberdayakan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mandiri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melainkan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dibuat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serba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tergantung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harus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mematuhi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kehendak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pusat</a:t>
            </a:r>
            <a:r>
              <a:rPr lang="en-US" sz="2800" b="1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Urusan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rumah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tangga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terbatas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serba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diawasi</a:t>
            </a:r>
            <a:r>
              <a:rPr lang="en-US" sz="2800" dirty="0">
                <a:latin typeface="+mj-lt"/>
              </a:rPr>
              <a:t>, </a:t>
            </a:r>
            <a:r>
              <a:rPr lang="en-US" sz="2800" b="1" dirty="0" err="1">
                <a:latin typeface="+mj-lt"/>
              </a:rPr>
              <a:t>keuangan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daerah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tergantung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pada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kebaikan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pemerintah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pusat</a:t>
            </a:r>
            <a:r>
              <a:rPr lang="en-US" sz="2800" b="1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9468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Pemaknaan</a:t>
            </a:r>
            <a:r>
              <a:rPr lang="en-US" sz="3600" dirty="0" smtClean="0"/>
              <a:t> </a:t>
            </a:r>
            <a:r>
              <a:rPr lang="en-US" sz="3600" b="1" dirty="0" err="1" smtClean="0"/>
              <a:t>Desentralisasi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latin typeface="+mj-lt"/>
              </a:rPr>
              <a:t>Desentralisasi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sebagai</a:t>
            </a:r>
            <a:r>
              <a:rPr lang="id-ID" sz="2800" b="1" dirty="0" smtClean="0">
                <a:latin typeface="+mj-lt"/>
              </a:rPr>
              <a:t> :</a:t>
            </a:r>
            <a:endParaRPr lang="en-US" sz="2800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Penyerahan </a:t>
            </a:r>
            <a:r>
              <a:rPr lang="en-US" sz="2800" dirty="0" err="1" smtClean="0">
                <a:latin typeface="+mj-lt"/>
              </a:rPr>
              <a:t>kewenangan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kekuasaan</a:t>
            </a:r>
            <a:r>
              <a:rPr lang="en-US" sz="2800" dirty="0" smtClean="0">
                <a:latin typeface="+mj-lt"/>
              </a:rPr>
              <a:t>.</a:t>
            </a:r>
            <a:endParaRPr lang="id-ID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Pelimpahan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kekuasaan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kewenangan</a:t>
            </a:r>
            <a:endParaRPr lang="id-ID" sz="28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Pembagian, </a:t>
            </a:r>
            <a:r>
              <a:rPr lang="en-US" sz="2800" dirty="0" err="1" smtClean="0">
                <a:latin typeface="+mj-lt"/>
              </a:rPr>
              <a:t>penyebaran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pemencaran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pemberian </a:t>
            </a:r>
            <a:r>
              <a:rPr lang="en-US" sz="2800" dirty="0" err="1" smtClean="0">
                <a:latin typeface="+mj-lt"/>
              </a:rPr>
              <a:t>kekuasaan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kewenangan</a:t>
            </a:r>
            <a:r>
              <a:rPr lang="en-US" sz="2800" dirty="0" smtClean="0">
                <a:latin typeface="+mj-lt"/>
              </a:rPr>
              <a:t>.</a:t>
            </a:r>
            <a:endParaRPr lang="id-ID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Sarana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pembagian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pembentukan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516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Autofit/>
          </a:bodyPr>
          <a:lstStyle/>
          <a:p>
            <a:r>
              <a:rPr lang="id-ID" sz="3600" b="1" dirty="0" err="1" smtClean="0"/>
              <a:t>T</a:t>
            </a:r>
            <a:r>
              <a:rPr lang="en-US" sz="3600" b="1" dirty="0" err="1" smtClean="0"/>
              <a:t>ujuan</a:t>
            </a:r>
            <a:r>
              <a:rPr lang="en-US" sz="3600" b="1" dirty="0" smtClean="0"/>
              <a:t> </a:t>
            </a:r>
            <a:r>
              <a:rPr lang="en-US" sz="3600" b="1" dirty="0" err="1"/>
              <a:t>Desentralisasi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sz="3000" dirty="0">
                <a:latin typeface="+mj-lt"/>
              </a:rPr>
              <a:t>Salah </a:t>
            </a:r>
            <a:r>
              <a:rPr lang="en-US" sz="3000" dirty="0" err="1">
                <a:latin typeface="+mj-lt"/>
              </a:rPr>
              <a:t>satu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tujuan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Desentralisasi</a:t>
            </a:r>
            <a:r>
              <a:rPr lang="en-US" sz="3000" dirty="0">
                <a:latin typeface="+mj-lt"/>
              </a:rPr>
              <a:t> yang paling </a:t>
            </a:r>
            <a:r>
              <a:rPr lang="en-US" sz="3000" dirty="0" err="1">
                <a:latin typeface="+mj-lt"/>
              </a:rPr>
              <a:t>unjversal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adalah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mendorong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terciptanya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demokratiasi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pemerintahan</a:t>
            </a:r>
            <a:r>
              <a:rPr lang="en-US" sz="3000" dirty="0">
                <a:latin typeface="+mj-lt"/>
              </a:rPr>
              <a:t>.</a:t>
            </a:r>
          </a:p>
          <a:p>
            <a:r>
              <a:rPr lang="en-US" sz="3000" dirty="0">
                <a:latin typeface="+mj-lt"/>
              </a:rPr>
              <a:t> Dalam </a:t>
            </a:r>
            <a:r>
              <a:rPr lang="en-US" sz="3000" dirty="0" err="1">
                <a:latin typeface="+mj-lt"/>
              </a:rPr>
              <a:t>hal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ini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demokrasi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desentralisasi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sebagai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strategi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untuk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menciptakan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stabilitas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politik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menciptakan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mekanisme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institusional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membawa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kekuatan</a:t>
            </a:r>
            <a:r>
              <a:rPr lang="en-US" sz="3000" dirty="0">
                <a:latin typeface="+mj-lt"/>
              </a:rPr>
              <a:t> non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untuk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terlibat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proses </a:t>
            </a:r>
            <a:r>
              <a:rPr lang="en-US" sz="3000" dirty="0" err="1">
                <a:latin typeface="+mj-lt"/>
              </a:rPr>
              <a:t>pemerintahan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secara</a:t>
            </a:r>
            <a:r>
              <a:rPr lang="en-US" sz="3000" dirty="0">
                <a:latin typeface="+mj-lt"/>
              </a:rPr>
              <a:t> formal</a:t>
            </a:r>
          </a:p>
          <a:p>
            <a:r>
              <a:rPr lang="en-US" sz="3000" dirty="0" err="1">
                <a:latin typeface="+mj-lt"/>
              </a:rPr>
              <a:t>Pelaksanaan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pemerintahan</a:t>
            </a:r>
            <a:r>
              <a:rPr lang="en-US" sz="3000" dirty="0">
                <a:latin typeface="+mj-lt"/>
              </a:rPr>
              <a:t> di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merupakan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amanat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konstitusi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dilandasi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oleh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sendi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desentralisasi</a:t>
            </a:r>
            <a:r>
              <a:rPr lang="en-US" sz="3000" dirty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arenR"/>
            </a:pPr>
            <a:endParaRPr lang="en-US" sz="30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82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Pemaknaan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Desentralisasi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UU </a:t>
            </a:r>
            <a:r>
              <a:rPr lang="en-US" sz="2800" b="1" dirty="0" err="1" smtClean="0"/>
              <a:t>Pemda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pernah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berlaku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berlaku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positif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sekarang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78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1  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1945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22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1948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1  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1957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Penetapan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Presiden</a:t>
            </a:r>
            <a:r>
              <a:rPr lang="en-US" sz="3000" dirty="0" smtClean="0">
                <a:latin typeface="+mj-lt"/>
              </a:rPr>
              <a:t> RI No 6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1959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RI No. 18 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1965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5  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1974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22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1999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32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2004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UU No. 23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2014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1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334962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Reformasi</a:t>
            </a:r>
            <a:r>
              <a:rPr lang="en-US" sz="3600" b="1" dirty="0"/>
              <a:t> </a:t>
            </a:r>
            <a:r>
              <a:rPr lang="en-US" sz="3600" b="1" dirty="0" err="1" smtClean="0"/>
              <a:t>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Indikator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penentu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Efesiensi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program,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Kemanfaatan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Pelayanan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Deputi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Bidang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Reformasi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Birokrasi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Akuntabilitas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Aparatur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Pengawasan (RB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Kunwas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Kementerian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PANRB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Indikator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90-100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80-90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BB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70-80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60-70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50-60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30-50,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Peringkat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76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166"/>
            <a:ext cx="8229600" cy="1357633"/>
          </a:xfrm>
        </p:spPr>
        <p:txBody>
          <a:bodyPr>
            <a:normAutofit fontScale="90000"/>
          </a:bodyPr>
          <a:lstStyle/>
          <a:p>
            <a:r>
              <a:rPr lang="id-ID" sz="2700" b="1" dirty="0" smtClean="0"/>
              <a:t/>
            </a:r>
            <a:br>
              <a:rPr lang="id-ID" sz="2700" b="1" dirty="0" smtClean="0"/>
            </a:br>
            <a:r>
              <a:rPr lang="id-ID" sz="2700" b="1" dirty="0" smtClean="0"/>
              <a:t>Penilaian Kemen </a:t>
            </a:r>
            <a:r>
              <a:rPr lang="id-ID" sz="2700" b="1" dirty="0"/>
              <a:t>PAN-RB, </a:t>
            </a:r>
            <a:r>
              <a:rPr lang="id-ID" sz="2700" b="1" dirty="0" smtClean="0"/>
              <a:t>atas capaian </a:t>
            </a:r>
            <a:r>
              <a:rPr lang="en-US" sz="2400" b="1" dirty="0" err="1">
                <a:cs typeface="Arial" pitchFamily="34" charset="0"/>
              </a:rPr>
              <a:t>Penilaian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Sistem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Akuntabilitas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Kinerja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Instansi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</a:t>
            </a:r>
            <a:r>
              <a:rPr lang="en-US" sz="2400" b="1" dirty="0">
                <a:cs typeface="Arial" pitchFamily="34" charset="0"/>
              </a:rPr>
              <a:t> (SAKIP) </a:t>
            </a:r>
            <a:r>
              <a:rPr lang="id-ID" sz="2700" b="1" dirty="0" smtClean="0"/>
              <a:t>dan </a:t>
            </a:r>
            <a:r>
              <a:rPr lang="id-ID" sz="2700" b="1" dirty="0"/>
              <a:t>RB </a:t>
            </a:r>
            <a:r>
              <a:rPr lang="id-ID" sz="2700" b="1" dirty="0" smtClean="0"/>
              <a:t>2021 Kabupaten / Kota dan DIY</a:t>
            </a:r>
            <a:endParaRPr lang="id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967361"/>
              </p:ext>
            </p:extLst>
          </p:nvPr>
        </p:nvGraphicFramePr>
        <p:xfrm>
          <a:off x="2743200" y="2308701"/>
          <a:ext cx="3657600" cy="3108960"/>
        </p:xfrm>
        <a:graphic>
          <a:graphicData uri="http://schemas.openxmlformats.org/drawingml/2006/table">
            <a:tbl>
              <a:tblPr/>
              <a:tblGrid>
                <a:gridCol w="2424928"/>
                <a:gridCol w="616336"/>
                <a:gridCol w="616336"/>
              </a:tblGrid>
              <a:tr h="0">
                <a:tc>
                  <a:txBody>
                    <a:bodyPr/>
                    <a:lstStyle/>
                    <a:p>
                      <a:r>
                        <a:rPr lang="id-ID" b="1" dirty="0">
                          <a:solidFill>
                            <a:srgbClr val="111111"/>
                          </a:solidFill>
                          <a:effectLst/>
                        </a:rPr>
                        <a:t>Institusi</a:t>
                      </a:r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b="1">
                          <a:solidFill>
                            <a:srgbClr val="111111"/>
                          </a:solidFill>
                          <a:effectLst/>
                        </a:rPr>
                        <a:t> SAKIP</a:t>
                      </a:r>
                      <a:endParaRPr lang="id-ID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rgbClr val="111111"/>
                          </a:solidFill>
                          <a:effectLst/>
                        </a:rPr>
                        <a:t>RB</a:t>
                      </a:r>
                      <a:endParaRPr lang="id-ID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 dirty="0">
                          <a:effectLst/>
                        </a:rPr>
                        <a:t>Daerah Istimewa Yogyakarta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AA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Kabupaten Bantul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Kabupaten Gunungkidul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Kabupaten Kulon Progo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3391"/>
            <a:ext cx="822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20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09070"/>
              </p:ext>
            </p:extLst>
          </p:nvPr>
        </p:nvGraphicFramePr>
        <p:xfrm>
          <a:off x="914400" y="2362200"/>
          <a:ext cx="7162800" cy="3454756"/>
        </p:xfrm>
        <a:graphic>
          <a:graphicData uri="http://schemas.openxmlformats.org/drawingml/2006/table">
            <a:tbl>
              <a:tblPr/>
              <a:tblGrid>
                <a:gridCol w="4698298"/>
                <a:gridCol w="1194151"/>
                <a:gridCol w="1270351"/>
              </a:tblGrid>
              <a:tr h="584378">
                <a:tc>
                  <a:txBody>
                    <a:bodyPr/>
                    <a:lstStyle/>
                    <a:p>
                      <a:r>
                        <a:rPr lang="id-ID" sz="2400" b="1" dirty="0" smtClean="0">
                          <a:solidFill>
                            <a:srgbClr val="111111"/>
                          </a:solidFill>
                          <a:effectLst/>
                        </a:rPr>
                        <a:t>Institusi</a:t>
                      </a:r>
                      <a:endParaRPr lang="id-ID" sz="24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1" dirty="0">
                          <a:solidFill>
                            <a:srgbClr val="111111"/>
                          </a:solidFill>
                          <a:effectLst/>
                        </a:rPr>
                        <a:t> SAKIP</a:t>
                      </a:r>
                      <a:endParaRPr lang="id-ID" sz="24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b="1" dirty="0">
                          <a:solidFill>
                            <a:srgbClr val="111111"/>
                          </a:solidFill>
                          <a:effectLst/>
                        </a:rPr>
                        <a:t>RB</a:t>
                      </a:r>
                      <a:endParaRPr lang="id-ID" sz="24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378">
                <a:tc>
                  <a:txBody>
                    <a:bodyPr/>
                    <a:lstStyle/>
                    <a:p>
                      <a:r>
                        <a:rPr lang="id-ID" sz="2400">
                          <a:effectLst/>
                        </a:rPr>
                        <a:t>Daerah Istimewa Yogyakarta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AA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321">
                <a:tc>
                  <a:txBody>
                    <a:bodyPr/>
                    <a:lstStyle/>
                    <a:p>
                      <a:r>
                        <a:rPr lang="id-ID" sz="2400">
                          <a:effectLst/>
                        </a:rPr>
                        <a:t>Kabupaten Bantul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321">
                <a:tc>
                  <a:txBody>
                    <a:bodyPr/>
                    <a:lstStyle/>
                    <a:p>
                      <a:r>
                        <a:rPr lang="id-ID" sz="2400">
                          <a:effectLst/>
                        </a:rPr>
                        <a:t>Kabupaten Gunungkidul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321">
                <a:tc>
                  <a:txBody>
                    <a:bodyPr/>
                    <a:lstStyle/>
                    <a:p>
                      <a:r>
                        <a:rPr lang="id-ID" sz="2400">
                          <a:effectLst/>
                        </a:rPr>
                        <a:t>Kabupaten Kulon Progo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321">
                <a:tc>
                  <a:txBody>
                    <a:bodyPr/>
                    <a:lstStyle/>
                    <a:p>
                      <a:r>
                        <a:rPr lang="id-ID" sz="2400">
                          <a:effectLst/>
                        </a:rPr>
                        <a:t>Kabupaten Sleman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321">
                <a:tc>
                  <a:txBody>
                    <a:bodyPr/>
                    <a:lstStyle/>
                    <a:p>
                      <a:r>
                        <a:rPr lang="id-ID" sz="2400" dirty="0">
                          <a:effectLst/>
                        </a:rPr>
                        <a:t>Kota Yogyakarta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effectLst/>
                        </a:rPr>
                        <a:t>BB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212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1137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Pelaksanaan Otonomi Daerah </vt:lpstr>
      <vt:lpstr>PowerPoint Presentation</vt:lpstr>
      <vt:lpstr>PowerPoint Presentation</vt:lpstr>
      <vt:lpstr>PowerPoint Presentation</vt:lpstr>
      <vt:lpstr>Pemaknaan Desentralisasi</vt:lpstr>
      <vt:lpstr>Tujuan Desentralisasi</vt:lpstr>
      <vt:lpstr>Pemaknaan Desentralisasi dalam UU Pemda yang pernah berlaku dan berlaku positif sekarang ini. </vt:lpstr>
      <vt:lpstr>Reformasi Birokrasi</vt:lpstr>
      <vt:lpstr> Penilaian Kemen PAN-RB, atas capaian Penilaian Sistem Akuntabilitas Kinerja Instansi Pemerintah (SAKIP) dan RB 2021 Kabupaten / Kota dan DIY</vt:lpstr>
      <vt:lpstr>PowerPoint Presentation</vt:lpstr>
      <vt:lpstr>Sistem Akuntabilitas Kinerja Instansi Pemerintah (SAKIP) - DIY</vt:lpstr>
      <vt:lpstr>PowerPoint Presentation</vt:lpstr>
      <vt:lpstr>Penilaian Sistem Akuntabilitas Kinerja Instansi Pemerintah (SAKIP) Tahun 2018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Pelaksanaan Otonomi Daerah</dc:title>
  <dc:creator>asus</dc:creator>
  <cp:lastModifiedBy>My PC</cp:lastModifiedBy>
  <cp:revision>45</cp:revision>
  <dcterms:created xsi:type="dcterms:W3CDTF">2019-11-25T06:48:37Z</dcterms:created>
  <dcterms:modified xsi:type="dcterms:W3CDTF">2021-12-27T06:32:02Z</dcterms:modified>
</cp:coreProperties>
</file>