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3" r:id="rId5"/>
    <p:sldId id="259" r:id="rId6"/>
    <p:sldId id="260" r:id="rId7"/>
    <p:sldId id="265" r:id="rId8"/>
    <p:sldId id="261" r:id="rId9"/>
    <p:sldId id="262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3"/>
    <p:restoredTop sz="94609"/>
  </p:normalViewPr>
  <p:slideViewPr>
    <p:cSldViewPr>
      <p:cViewPr varScale="1">
        <p:scale>
          <a:sx n="147" d="100"/>
          <a:sy n="147" d="100"/>
        </p:scale>
        <p:origin x="2368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A59EA2-0153-4487-997B-E8B49D7959E8}" type="datetimeFigureOut">
              <a:rPr lang="en-US" smtClean="0"/>
              <a:t>3/21/22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E39D-A788-4BE3-B0C0-BACFA69D7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462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CE39D-A788-4BE3-B0C0-BACFA69D71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766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3948-2D52-4FAC-9045-5CE40A5788E4}" type="datetimeFigureOut">
              <a:rPr lang="en-US" smtClean="0"/>
              <a:t>3/21/22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610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3948-2D52-4FAC-9045-5CE40A5788E4}" type="datetimeFigureOut">
              <a:rPr lang="en-US" smtClean="0"/>
              <a:t>3/21/22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86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3948-2D52-4FAC-9045-5CE40A5788E4}" type="datetimeFigureOut">
              <a:rPr lang="en-US" smtClean="0"/>
              <a:t>3/21/22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38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3948-2D52-4FAC-9045-5CE40A5788E4}" type="datetimeFigureOut">
              <a:rPr lang="en-US" smtClean="0"/>
              <a:t>3/21/22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420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3948-2D52-4FAC-9045-5CE40A5788E4}" type="datetimeFigureOut">
              <a:rPr lang="en-US" smtClean="0"/>
              <a:t>3/21/22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9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3948-2D52-4FAC-9045-5CE40A5788E4}" type="datetimeFigureOut">
              <a:rPr lang="en-US" smtClean="0"/>
              <a:t>3/21/22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144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3948-2D52-4FAC-9045-5CE40A5788E4}" type="datetimeFigureOut">
              <a:rPr lang="en-US" smtClean="0"/>
              <a:t>3/21/22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496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3948-2D52-4FAC-9045-5CE40A5788E4}" type="datetimeFigureOut">
              <a:rPr lang="en-US" smtClean="0"/>
              <a:t>3/21/22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653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3948-2D52-4FAC-9045-5CE40A5788E4}" type="datetimeFigureOut">
              <a:rPr lang="en-US" smtClean="0"/>
              <a:t>3/21/22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60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3948-2D52-4FAC-9045-5CE40A5788E4}" type="datetimeFigureOut">
              <a:rPr lang="en-US" smtClean="0"/>
              <a:t>3/21/22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895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3948-2D52-4FAC-9045-5CE40A5788E4}" type="datetimeFigureOut">
              <a:rPr lang="en-US" smtClean="0"/>
              <a:t>3/21/22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39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F3948-2D52-4FAC-9045-5CE40A5788E4}" type="datetimeFigureOut">
              <a:rPr lang="en-US" smtClean="0"/>
              <a:t>3/21/22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50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err="1"/>
              <a:t>Konsep</a:t>
            </a:r>
            <a:r>
              <a:rPr lang="en-US" dirty="0"/>
              <a:t> Wilayah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879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/>
              <a:t>Wilayah </a:t>
            </a:r>
            <a:r>
              <a:rPr lang="en-US" sz="3600" dirty="0" err="1"/>
              <a:t>Perencanaan</a:t>
            </a:r>
            <a:r>
              <a:rPr lang="en-US" sz="3600" dirty="0"/>
              <a:t>/</a:t>
            </a:r>
            <a:r>
              <a:rPr lang="en-US" sz="3600" dirty="0" err="1"/>
              <a:t>Pengelolaan</a:t>
            </a:r>
            <a:r>
              <a:rPr lang="en-US" sz="3600" dirty="0"/>
              <a:t> </a:t>
            </a:r>
            <a:r>
              <a:rPr lang="en-US" sz="3600" dirty="0" err="1"/>
              <a:t>khusus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berwujud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,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yang </a:t>
            </a:r>
            <a:r>
              <a:rPr lang="en-US" dirty="0" err="1"/>
              <a:t>dibatasi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 </a:t>
            </a:r>
            <a:r>
              <a:rPr lang="en-US" dirty="0" err="1"/>
              <a:t>sifat-sifat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wiayah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alamiah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non </a:t>
            </a:r>
            <a:r>
              <a:rPr lang="en-US" dirty="0" err="1"/>
              <a:t>alamiah</a:t>
            </a:r>
            <a:r>
              <a:rPr lang="en-US" dirty="0"/>
              <a:t>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rupa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direncanakan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/</a:t>
            </a:r>
            <a:r>
              <a:rPr lang="en-US" dirty="0" err="1"/>
              <a:t>pengelolaan</a:t>
            </a:r>
            <a:r>
              <a:rPr lang="en-US" dirty="0"/>
              <a:t>.</a:t>
            </a:r>
          </a:p>
          <a:p>
            <a:r>
              <a:rPr lang="en-US" dirty="0" err="1"/>
              <a:t>Misalnya</a:t>
            </a:r>
            <a:r>
              <a:rPr lang="en-US" dirty="0"/>
              <a:t> DAS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yang </a:t>
            </a:r>
            <a:r>
              <a:rPr lang="en-US" dirty="0" err="1"/>
              <a:t>terbentuk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sirkulasi</a:t>
            </a:r>
            <a:r>
              <a:rPr lang="en-US" dirty="0"/>
              <a:t> air, </a:t>
            </a:r>
            <a:r>
              <a:rPr lang="en-US" dirty="0" err="1"/>
              <a:t>sehingga</a:t>
            </a:r>
            <a:r>
              <a:rPr lang="en-US" dirty="0"/>
              <a:t> DAS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ekologi</a:t>
            </a:r>
            <a:r>
              <a:rPr lang="en-US" dirty="0"/>
              <a:t> (</a:t>
            </a:r>
            <a:r>
              <a:rPr lang="en-US" dirty="0" err="1"/>
              <a:t>ekosistem</a:t>
            </a:r>
            <a:r>
              <a:rPr lang="en-US" dirty="0"/>
              <a:t>)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dikelola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direncanakan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seksama</a:t>
            </a:r>
            <a:r>
              <a:rPr lang="en-US" dirty="0"/>
              <a:t>.</a:t>
            </a:r>
          </a:p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Reboisasi</a:t>
            </a:r>
            <a:endParaRPr lang="en-US" dirty="0"/>
          </a:p>
          <a:p>
            <a:r>
              <a:rPr lang="en-US" dirty="0" err="1"/>
              <a:t>Pewilayahan</a:t>
            </a:r>
            <a:r>
              <a:rPr lang="en-US" dirty="0"/>
              <a:t> </a:t>
            </a:r>
            <a:r>
              <a:rPr lang="en-US" dirty="0" err="1"/>
              <a:t>komoditas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/</a:t>
            </a:r>
            <a:r>
              <a:rPr lang="en-US" dirty="0" err="1"/>
              <a:t>pengelolaan</a:t>
            </a:r>
            <a:r>
              <a:rPr lang="en-US" dirty="0"/>
              <a:t> yang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 unit-unit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homogen</a:t>
            </a:r>
            <a:r>
              <a:rPr lang="en-US" dirty="0"/>
              <a:t>. </a:t>
            </a:r>
            <a:r>
              <a:rPr lang="en-US" dirty="0" err="1"/>
              <a:t>Pewilayahan</a:t>
            </a:r>
            <a:r>
              <a:rPr lang="en-US" dirty="0"/>
              <a:t> </a:t>
            </a:r>
            <a:r>
              <a:rPr lang="en-US" dirty="0" err="1"/>
              <a:t>komoditas</a:t>
            </a:r>
            <a:r>
              <a:rPr lang="en-US" dirty="0"/>
              <a:t> </a:t>
            </a:r>
            <a:r>
              <a:rPr lang="en-US" dirty="0" err="1"/>
              <a:t>pertanian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kehomogenan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alamiah</a:t>
            </a:r>
            <a:r>
              <a:rPr lang="en-US" dirty="0"/>
              <a:t> (</a:t>
            </a:r>
            <a:r>
              <a:rPr lang="en-US" dirty="0" err="1"/>
              <a:t>kesesuaian</a:t>
            </a:r>
            <a:r>
              <a:rPr lang="en-US" dirty="0"/>
              <a:t> </a:t>
            </a:r>
            <a:r>
              <a:rPr lang="en-US" dirty="0" err="1"/>
              <a:t>lahan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lahan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non </a:t>
            </a:r>
            <a:r>
              <a:rPr lang="en-US" dirty="0" err="1"/>
              <a:t>alamiah</a:t>
            </a:r>
            <a:r>
              <a:rPr lang="en-US" dirty="0"/>
              <a:t> (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, </a:t>
            </a:r>
            <a:r>
              <a:rPr lang="en-US" dirty="0" err="1"/>
              <a:t>pengetahuan</a:t>
            </a:r>
            <a:r>
              <a:rPr lang="en-US" dirty="0"/>
              <a:t>, </a:t>
            </a:r>
            <a:r>
              <a:rPr lang="en-US" dirty="0" err="1"/>
              <a:t>ketrampilan</a:t>
            </a:r>
            <a:r>
              <a:rPr lang="en-US" dirty="0"/>
              <a:t>,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petani</a:t>
            </a:r>
            <a:r>
              <a:rPr lang="en-US" dirty="0"/>
              <a:t>,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208777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pewilayahan</a:t>
            </a:r>
            <a:r>
              <a:rPr lang="en-US" dirty="0"/>
              <a:t> </a:t>
            </a:r>
            <a:r>
              <a:rPr lang="en-US" dirty="0" err="1"/>
              <a:t>komoditas</a:t>
            </a:r>
            <a:r>
              <a:rPr lang="en-US" dirty="0"/>
              <a:t>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komoditas</a:t>
            </a:r>
            <a:endParaRPr lang="en-US" dirty="0"/>
          </a:p>
          <a:p>
            <a:r>
              <a:rPr lang="en-US" dirty="0" err="1"/>
              <a:t>Pewilayahan</a:t>
            </a:r>
            <a:r>
              <a:rPr lang="en-US" dirty="0"/>
              <a:t> </a:t>
            </a:r>
            <a:r>
              <a:rPr lang="en-US" dirty="0" err="1"/>
              <a:t>komoditas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“comparative advantage”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.</a:t>
            </a:r>
          </a:p>
          <a:p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pewilayahan</a:t>
            </a:r>
            <a:r>
              <a:rPr lang="en-US" dirty="0"/>
              <a:t> </a:t>
            </a:r>
            <a:r>
              <a:rPr lang="en-US" dirty="0" err="1"/>
              <a:t>komoditas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homogen</a:t>
            </a:r>
            <a:r>
              <a:rPr lang="en-US" dirty="0"/>
              <a:t>: </a:t>
            </a:r>
            <a:r>
              <a:rPr lang="en-US" dirty="0" err="1"/>
              <a:t>Budidaya</a:t>
            </a:r>
            <a:r>
              <a:rPr lang="en-US" dirty="0"/>
              <a:t> </a:t>
            </a:r>
            <a:r>
              <a:rPr lang="en-US" dirty="0" err="1"/>
              <a:t>bermacam-macam</a:t>
            </a:r>
            <a:r>
              <a:rPr lang="en-US" dirty="0"/>
              <a:t> </a:t>
            </a:r>
            <a:r>
              <a:rPr lang="en-US" dirty="0" err="1"/>
              <a:t>komoditas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yang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,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menurunkan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pendistribuasian</a:t>
            </a:r>
            <a:r>
              <a:rPr lang="en-US" dirty="0"/>
              <a:t> input </a:t>
            </a:r>
            <a:r>
              <a:rPr lang="en-US" dirty="0" err="1"/>
              <a:t>dan</a:t>
            </a:r>
            <a:r>
              <a:rPr lang="en-US" dirty="0"/>
              <a:t> output, </a:t>
            </a:r>
            <a:r>
              <a:rPr lang="en-US" dirty="0" err="1"/>
              <a:t>memudahkan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39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Wilayah </a:t>
            </a:r>
            <a:r>
              <a:rPr lang="en-US" sz="3200" dirty="0" err="1"/>
              <a:t>Administratif-Politis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Wilayah </a:t>
            </a:r>
            <a:r>
              <a:rPr lang="en-US" dirty="0" err="1"/>
              <a:t>perencanaan</a:t>
            </a:r>
            <a:r>
              <a:rPr lang="en-US" dirty="0"/>
              <a:t>/</a:t>
            </a:r>
            <a:r>
              <a:rPr lang="en-US" dirty="0" err="1"/>
              <a:t>pengelolaan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/>
              <a:t>yuridis-politis</a:t>
            </a:r>
            <a:r>
              <a:rPr lang="en-US" dirty="0"/>
              <a:t> yang paling </a:t>
            </a:r>
            <a:r>
              <a:rPr lang="en-US" dirty="0" err="1"/>
              <a:t>kuat</a:t>
            </a:r>
            <a:r>
              <a:rPr lang="en-US" dirty="0"/>
              <a:t>.</a:t>
            </a:r>
          </a:p>
          <a:p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politis</a:t>
            </a:r>
            <a:r>
              <a:rPr lang="en-US" dirty="0"/>
              <a:t> yang </a:t>
            </a:r>
            <a:r>
              <a:rPr lang="en-US" dirty="0" err="1"/>
              <a:t>dipimpin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r>
              <a:rPr lang="en-US" dirty="0"/>
              <a:t>Wilayah yang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perencanaannya</a:t>
            </a:r>
            <a:r>
              <a:rPr lang="en-US" dirty="0"/>
              <a:t>.</a:t>
            </a:r>
          </a:p>
          <a:p>
            <a:r>
              <a:rPr lang="en-US" dirty="0" err="1"/>
              <a:t>Seringkali</a:t>
            </a:r>
            <a:r>
              <a:rPr lang="en-US" dirty="0"/>
              <a:t> wilayah </a:t>
            </a:r>
            <a:r>
              <a:rPr lang="en-US" dirty="0" err="1"/>
              <a:t>administrasif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wilayah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wilayah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otoritas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dan </a:t>
            </a:r>
            <a:r>
              <a:rPr lang="en-US" dirty="0" err="1"/>
              <a:t>kebijaksanaan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sumberdaya</a:t>
            </a:r>
            <a:r>
              <a:rPr lang="en-US" dirty="0"/>
              <a:t> </a:t>
            </a:r>
            <a:r>
              <a:rPr lang="en-US" dirty="0" err="1"/>
              <a:t>didalamnya</a:t>
            </a:r>
            <a:r>
              <a:rPr lang="en-US" dirty="0"/>
              <a:t>.</a:t>
            </a:r>
          </a:p>
          <a:p>
            <a:r>
              <a:rPr lang="en-US" dirty="0"/>
              <a:t>Wilayah </a:t>
            </a:r>
            <a:r>
              <a:rPr lang="en-US" dirty="0" err="1"/>
              <a:t>administratif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batas-batas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/</a:t>
            </a:r>
            <a:r>
              <a:rPr lang="en-US" dirty="0" err="1"/>
              <a:t>tatanan</a:t>
            </a:r>
            <a:r>
              <a:rPr lang="en-US" dirty="0"/>
              <a:t> </a:t>
            </a:r>
            <a:r>
              <a:rPr lang="en-US" dirty="0" err="1"/>
              <a:t>politis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</a:p>
          <a:p>
            <a:r>
              <a:rPr lang="en-US" dirty="0" err="1"/>
              <a:t>Misalnya</a:t>
            </a:r>
            <a:r>
              <a:rPr lang="en-US" dirty="0"/>
              <a:t> negara, </a:t>
            </a:r>
            <a:r>
              <a:rPr lang="en-US" dirty="0" err="1"/>
              <a:t>provinsi</a:t>
            </a:r>
            <a:r>
              <a:rPr lang="en-US" dirty="0"/>
              <a:t>, </a:t>
            </a:r>
            <a:r>
              <a:rPr lang="en-US" dirty="0" err="1"/>
              <a:t>Kabupaten</a:t>
            </a:r>
            <a:r>
              <a:rPr lang="en-US" dirty="0"/>
              <a:t>, </a:t>
            </a:r>
            <a:r>
              <a:rPr lang="en-US" dirty="0" err="1"/>
              <a:t>Kecamatan</a:t>
            </a:r>
            <a:r>
              <a:rPr lang="en-US" dirty="0"/>
              <a:t>, </a:t>
            </a:r>
            <a:r>
              <a:rPr lang="en-US" dirty="0" err="1"/>
              <a:t>Desa</a:t>
            </a:r>
            <a:r>
              <a:rPr lang="en-US" dirty="0"/>
              <a:t>/</a:t>
            </a:r>
            <a:r>
              <a:rPr lang="en-US" dirty="0" err="1"/>
              <a:t>Kelurahan</a:t>
            </a:r>
            <a:endParaRPr lang="en-US" dirty="0"/>
          </a:p>
          <a:p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historis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ekologinya</a:t>
            </a:r>
            <a:r>
              <a:rPr lang="en-US" dirty="0"/>
              <a:t>.</a:t>
            </a:r>
          </a:p>
          <a:p>
            <a:r>
              <a:rPr lang="en-US" dirty="0"/>
              <a:t>Wilayah </a:t>
            </a:r>
            <a:r>
              <a:rPr lang="en-US" dirty="0" err="1"/>
              <a:t>administratif</a:t>
            </a:r>
            <a:r>
              <a:rPr lang="en-US" dirty="0"/>
              <a:t> yang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seyogyanya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ekologi</a:t>
            </a:r>
            <a:r>
              <a:rPr lang="en-US" dirty="0"/>
              <a:t> yang </a:t>
            </a:r>
            <a:r>
              <a:rPr lang="en-US" dirty="0" err="1"/>
              <a:t>efektif</a:t>
            </a:r>
            <a:r>
              <a:rPr lang="en-US" dirty="0"/>
              <a:t> pula.</a:t>
            </a:r>
          </a:p>
        </p:txBody>
      </p:sp>
    </p:spTree>
    <p:extLst>
      <p:ext uri="{BB962C8B-B14F-4D97-AF65-F5344CB8AC3E}">
        <p14:creationId xmlns:p14="http://schemas.microsoft.com/office/powerpoint/2010/main" val="455296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Wilayah </a:t>
            </a:r>
            <a:r>
              <a:rPr lang="en-US" dirty="0" err="1"/>
              <a:t>Homogen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homogenitas</a:t>
            </a:r>
            <a:r>
              <a:rPr lang="en-US" dirty="0"/>
              <a:t>  (</a:t>
            </a:r>
            <a:r>
              <a:rPr lang="en-US" dirty="0" err="1"/>
              <a:t>kesamaan</a:t>
            </a:r>
            <a:r>
              <a:rPr lang="en-US" dirty="0"/>
              <a:t>)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 (</a:t>
            </a:r>
            <a:r>
              <a:rPr lang="en-US" dirty="0" err="1"/>
              <a:t>interaksi</a:t>
            </a:r>
            <a:r>
              <a:rPr lang="en-US" dirty="0"/>
              <a:t>) </a:t>
            </a:r>
            <a:r>
              <a:rPr lang="en-US" dirty="0" err="1"/>
              <a:t>antarwilayah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antarkomponen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. </a:t>
            </a:r>
          </a:p>
          <a:p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kesamaan</a:t>
            </a:r>
            <a:r>
              <a:rPr lang="en-US" dirty="0"/>
              <a:t>: </a:t>
            </a:r>
            <a:r>
              <a:rPr lang="en-US" dirty="0" err="1"/>
              <a:t>kesamaan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, </a:t>
            </a:r>
            <a:r>
              <a:rPr lang="en-US" dirty="0" err="1"/>
              <a:t>konsumsi</a:t>
            </a:r>
            <a:r>
              <a:rPr lang="en-US" dirty="0"/>
              <a:t>, </a:t>
            </a:r>
            <a:r>
              <a:rPr lang="en-US" dirty="0" err="1"/>
              <a:t>pekerjaan</a:t>
            </a:r>
            <a:r>
              <a:rPr lang="en-US" dirty="0"/>
              <a:t>, </a:t>
            </a:r>
            <a:r>
              <a:rPr lang="en-US" dirty="0" err="1"/>
              <a:t>topografi</a:t>
            </a:r>
            <a:r>
              <a:rPr lang="en-US" dirty="0"/>
              <a:t>, </a:t>
            </a:r>
            <a:r>
              <a:rPr lang="en-US" dirty="0" err="1"/>
              <a:t>iklim</a:t>
            </a:r>
            <a:r>
              <a:rPr lang="en-US" dirty="0"/>
              <a:t>,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, </a:t>
            </a:r>
            <a:r>
              <a:rPr lang="en-US" dirty="0" err="1"/>
              <a:t>dll</a:t>
            </a:r>
            <a:r>
              <a:rPr lang="en-US" dirty="0"/>
              <a:t>.</a:t>
            </a:r>
          </a:p>
          <a:p>
            <a:r>
              <a:rPr lang="en-US" dirty="0" err="1"/>
              <a:t>Penyebab</a:t>
            </a:r>
            <a:r>
              <a:rPr lang="en-US" dirty="0"/>
              <a:t> </a:t>
            </a:r>
            <a:r>
              <a:rPr lang="en-US" dirty="0" err="1"/>
              <a:t>homogenitas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: </a:t>
            </a:r>
            <a:r>
              <a:rPr lang="en-US" dirty="0" err="1"/>
              <a:t>penyebab</a:t>
            </a:r>
            <a:r>
              <a:rPr lang="en-US" dirty="0"/>
              <a:t> </a:t>
            </a:r>
            <a:r>
              <a:rPr lang="en-US" dirty="0" err="1"/>
              <a:t>alamiah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penyebab</a:t>
            </a:r>
            <a:r>
              <a:rPr lang="en-US" dirty="0"/>
              <a:t> </a:t>
            </a:r>
            <a:r>
              <a:rPr lang="en-US" dirty="0" err="1"/>
              <a:t>artifisial</a:t>
            </a:r>
            <a:r>
              <a:rPr lang="en-US" dirty="0"/>
              <a:t>.</a:t>
            </a:r>
          </a:p>
          <a:p>
            <a:r>
              <a:rPr lang="en-US" dirty="0" err="1"/>
              <a:t>Penyebab</a:t>
            </a:r>
            <a:r>
              <a:rPr lang="en-US" dirty="0"/>
              <a:t> </a:t>
            </a:r>
            <a:r>
              <a:rPr lang="en-US" dirty="0" err="1"/>
              <a:t>alamiah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lahan</a:t>
            </a:r>
            <a:r>
              <a:rPr lang="en-US" dirty="0"/>
              <a:t>, </a:t>
            </a:r>
            <a:r>
              <a:rPr lang="en-US" dirty="0" err="1"/>
              <a:t>iklim</a:t>
            </a:r>
            <a:r>
              <a:rPr lang="en-US" dirty="0"/>
              <a:t>, </a:t>
            </a:r>
            <a:r>
              <a:rPr lang="en-US" dirty="0" err="1"/>
              <a:t>dll</a:t>
            </a:r>
            <a:endParaRPr lang="en-US" dirty="0"/>
          </a:p>
          <a:p>
            <a:r>
              <a:rPr lang="en-US" dirty="0" err="1"/>
              <a:t>Penyebab</a:t>
            </a:r>
            <a:r>
              <a:rPr lang="en-US" dirty="0"/>
              <a:t> </a:t>
            </a:r>
            <a:r>
              <a:rPr lang="en-US" dirty="0" err="1"/>
              <a:t>artifisial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kemiskinan</a:t>
            </a:r>
            <a:r>
              <a:rPr lang="en-US" dirty="0"/>
              <a:t>,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,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. </a:t>
            </a:r>
          </a:p>
          <a:p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pendeskripsian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,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ekologis</a:t>
            </a:r>
            <a:r>
              <a:rPr lang="en-US" dirty="0"/>
              <a:t>,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homogen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stabil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berhimpitan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623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Wilayah Nodal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/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memandang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dikotomis</a:t>
            </a:r>
            <a:r>
              <a:rPr lang="en-US" dirty="0"/>
              <a:t> (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).</a:t>
            </a:r>
          </a:p>
          <a:p>
            <a:r>
              <a:rPr lang="en-US" dirty="0" err="1"/>
              <a:t>Diasumsikan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“</a:t>
            </a:r>
            <a:r>
              <a:rPr lang="en-US" dirty="0" err="1"/>
              <a:t>sel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”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plasma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inti</a:t>
            </a:r>
            <a:r>
              <a:rPr lang="en-US" dirty="0"/>
              <a:t>. </a:t>
            </a:r>
          </a:p>
          <a:p>
            <a:r>
              <a:rPr lang="en-US" dirty="0" err="1"/>
              <a:t>Inti</a:t>
            </a:r>
            <a:r>
              <a:rPr lang="en-US" dirty="0"/>
              <a:t> (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simpul</a:t>
            </a:r>
            <a:r>
              <a:rPr lang="en-US" dirty="0"/>
              <a:t>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pemukiman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plasma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(periphery/hinterland),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.</a:t>
            </a:r>
          </a:p>
          <a:p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nodal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/</a:t>
            </a:r>
            <a:r>
              <a:rPr lang="en-US" dirty="0" err="1"/>
              <a:t>pengaruh</a:t>
            </a:r>
            <a:r>
              <a:rPr lang="en-US" dirty="0"/>
              <a:t> central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(node)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ketergantungan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(nucleus)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elemen-elemen</a:t>
            </a:r>
            <a:r>
              <a:rPr lang="en-US" dirty="0"/>
              <a:t> </a:t>
            </a:r>
            <a:r>
              <a:rPr lang="en-US" dirty="0" err="1"/>
              <a:t>sekelilingnya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.</a:t>
            </a:r>
          </a:p>
          <a:p>
            <a:r>
              <a:rPr lang="en-US" dirty="0"/>
              <a:t>Batas </a:t>
            </a:r>
            <a:r>
              <a:rPr lang="en-US" dirty="0" err="1"/>
              <a:t>wilayah</a:t>
            </a:r>
            <a:r>
              <a:rPr lang="en-US" dirty="0"/>
              <a:t> nodal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memotong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yang </a:t>
            </a:r>
            <a:r>
              <a:rPr lang="en-US" dirty="0" err="1"/>
              <a:t>memisahkan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orientasi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 Batas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baur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dinamis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505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err="1"/>
              <a:t>Hubungan</a:t>
            </a:r>
            <a:r>
              <a:rPr lang="en-US" sz="2800" dirty="0"/>
              <a:t> </a:t>
            </a:r>
            <a:r>
              <a:rPr lang="en-US" sz="2800" dirty="0" err="1"/>
              <a:t>fungsional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inti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hinterland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wilayah</a:t>
            </a:r>
            <a:r>
              <a:rPr lang="en-US" sz="2800" dirty="0"/>
              <a:t> nodal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81000" y="2819400"/>
            <a:ext cx="2057400" cy="18214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HINTERLAND </a:t>
            </a:r>
          </a:p>
          <a:p>
            <a:pPr algn="ctr"/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Mentah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629400" y="2744429"/>
            <a:ext cx="2057400" cy="18214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INTI </a:t>
            </a:r>
          </a:p>
          <a:p>
            <a:pPr algn="ctr"/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Pengolahan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124200" y="1718187"/>
            <a:ext cx="2804652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Mentah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148781" y="5562600"/>
            <a:ext cx="2804652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124200" y="2477729"/>
            <a:ext cx="2804652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Uang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124200" y="3196713"/>
            <a:ext cx="2804652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Industri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124200" y="4032455"/>
            <a:ext cx="2804652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Uang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148781" y="4800600"/>
            <a:ext cx="2804652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(</a:t>
            </a:r>
            <a:r>
              <a:rPr lang="en-US" dirty="0" err="1"/>
              <a:t>Upah</a:t>
            </a:r>
            <a:r>
              <a:rPr lang="en-US" dirty="0"/>
              <a:t>)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6050526" y="2042036"/>
            <a:ext cx="959874" cy="7773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1905000" y="2042036"/>
            <a:ext cx="990600" cy="777364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2209800" y="2744429"/>
            <a:ext cx="838200" cy="379771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2453148" y="3463413"/>
            <a:ext cx="594852" cy="2704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2453148" y="4099746"/>
            <a:ext cx="594852" cy="106618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 flipV="1">
            <a:off x="2057400" y="4565855"/>
            <a:ext cx="838202" cy="501446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 flipV="1">
            <a:off x="1651819" y="4800600"/>
            <a:ext cx="1053282" cy="102870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6010583" y="2808031"/>
            <a:ext cx="672280" cy="3886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6029633" y="3452504"/>
            <a:ext cx="599767" cy="3794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6008124" y="4099746"/>
            <a:ext cx="617589" cy="15762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6050526" y="4565855"/>
            <a:ext cx="632337" cy="5014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6145776" y="4640826"/>
            <a:ext cx="959874" cy="11860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3079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: </a:t>
            </a:r>
          </a:p>
          <a:p>
            <a:pPr marL="796925" indent="-457200">
              <a:buFontTx/>
              <a:buChar char="-"/>
            </a:pP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terkonsentrasinya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 (</a:t>
            </a:r>
            <a:r>
              <a:rPr lang="en-US" dirty="0" err="1"/>
              <a:t>pemukiman</a:t>
            </a:r>
            <a:r>
              <a:rPr lang="en-US" dirty="0"/>
              <a:t>)</a:t>
            </a:r>
          </a:p>
          <a:p>
            <a:pPr marL="796925" indent="-457200">
              <a:buFontTx/>
              <a:buChar char="-"/>
            </a:pP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hinterland</a:t>
            </a:r>
          </a:p>
          <a:p>
            <a:pPr marL="796925" indent="-457200">
              <a:buFontTx/>
              <a:buChar char="-"/>
            </a:pP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komoditas</a:t>
            </a:r>
            <a:r>
              <a:rPr lang="en-US" dirty="0"/>
              <a:t> </a:t>
            </a:r>
            <a:r>
              <a:rPr lang="en-US" dirty="0" err="1"/>
              <a:t>pertanian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industri</a:t>
            </a:r>
            <a:endParaRPr lang="en-US" dirty="0"/>
          </a:p>
          <a:p>
            <a:pPr marL="796925" indent="-457200">
              <a:buFontTx/>
              <a:buChar char="-"/>
            </a:pP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pemusatan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manufaktur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mengorganisasikan</a:t>
            </a:r>
            <a:r>
              <a:rPr lang="en-US" dirty="0"/>
              <a:t> </a:t>
            </a:r>
            <a:r>
              <a:rPr lang="en-US" dirty="0" err="1"/>
              <a:t>faktor-faktor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output </a:t>
            </a:r>
            <a:r>
              <a:rPr lang="en-US" dirty="0" err="1"/>
              <a:t>tertentu</a:t>
            </a:r>
            <a:endParaRPr lang="en-US" dirty="0"/>
          </a:p>
          <a:p>
            <a:r>
              <a:rPr lang="en-US" dirty="0"/>
              <a:t>Hinterland </a:t>
            </a:r>
            <a:r>
              <a:rPr lang="en-US" dirty="0" err="1"/>
              <a:t>berfungsi</a:t>
            </a:r>
            <a:r>
              <a:rPr lang="en-US" dirty="0"/>
              <a:t>: </a:t>
            </a:r>
          </a:p>
          <a:p>
            <a:pPr marL="738188" indent="-398463">
              <a:buFontTx/>
              <a:buChar char="-"/>
            </a:pPr>
            <a:r>
              <a:rPr lang="en-US" dirty="0" err="1"/>
              <a:t>Pemasok</a:t>
            </a:r>
            <a:r>
              <a:rPr lang="en-US" dirty="0"/>
              <a:t> (</a:t>
            </a:r>
            <a:r>
              <a:rPr lang="en-US" dirty="0" err="1"/>
              <a:t>produsen</a:t>
            </a:r>
            <a:r>
              <a:rPr lang="en-US" dirty="0"/>
              <a:t>) </a:t>
            </a:r>
            <a:r>
              <a:rPr lang="en-US" dirty="0" err="1"/>
              <a:t>bahan-bahan</a:t>
            </a:r>
            <a:r>
              <a:rPr lang="en-US" dirty="0"/>
              <a:t> </a:t>
            </a:r>
            <a:r>
              <a:rPr lang="en-US" dirty="0" err="1"/>
              <a:t>mentah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baku</a:t>
            </a:r>
            <a:endParaRPr lang="en-US" dirty="0"/>
          </a:p>
          <a:p>
            <a:pPr marL="693738" indent="-354013">
              <a:buFontTx/>
              <a:buChar char="-"/>
            </a:pPr>
            <a:r>
              <a:rPr lang="en-US" dirty="0" err="1"/>
              <a:t>Pemasok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proses </a:t>
            </a:r>
            <a:r>
              <a:rPr lang="en-US" dirty="0" err="1"/>
              <a:t>urbanisasi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commuting (</a:t>
            </a:r>
            <a:r>
              <a:rPr lang="en-US" dirty="0" err="1"/>
              <a:t>menglaju</a:t>
            </a:r>
            <a:r>
              <a:rPr lang="en-US" dirty="0"/>
              <a:t>)</a:t>
            </a:r>
          </a:p>
          <a:p>
            <a:pPr marL="693738" indent="-354013">
              <a:buFontTx/>
              <a:buChar char="-"/>
            </a:pPr>
            <a:r>
              <a:rPr lang="en-US" dirty="0"/>
              <a:t>Daerah </a:t>
            </a: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manufaktur</a:t>
            </a:r>
            <a:endParaRPr lang="en-US" dirty="0"/>
          </a:p>
          <a:p>
            <a:pPr marL="693738" indent="-354013">
              <a:buFontTx/>
              <a:buChar char="-"/>
            </a:pPr>
            <a:r>
              <a:rPr lang="en-US" dirty="0" err="1"/>
              <a:t>Penjaga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ekologis</a:t>
            </a:r>
            <a:endParaRPr lang="en-US" dirty="0"/>
          </a:p>
          <a:p>
            <a:pPr marL="693738" indent="-354013"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  <a:p>
            <a:pPr marL="796925" indent="-457200">
              <a:buFontTx/>
              <a:buChar char="-"/>
            </a:pPr>
            <a:endParaRPr lang="en-US" dirty="0"/>
          </a:p>
          <a:p>
            <a:pPr marL="796925" indent="-457200">
              <a:buFontTx/>
              <a:buChar char="-"/>
            </a:pPr>
            <a:endParaRPr lang="en-US" dirty="0"/>
          </a:p>
          <a:p>
            <a:pPr marL="796925" indent="-457200">
              <a:buFontTx/>
              <a:buChar char="-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22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interdepensi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inti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plasma</a:t>
            </a:r>
          </a:p>
          <a:p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ditunjang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hinterland yang </a:t>
            </a:r>
            <a:r>
              <a:rPr lang="en-US" dirty="0" err="1"/>
              <a:t>baik</a:t>
            </a:r>
            <a:r>
              <a:rPr lang="en-US" dirty="0"/>
              <a:t>.</a:t>
            </a:r>
          </a:p>
          <a:p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hirarki</a:t>
            </a:r>
            <a:r>
              <a:rPr lang="en-US" dirty="0"/>
              <a:t> yang </a:t>
            </a:r>
            <a:r>
              <a:rPr lang="en-US" dirty="0" err="1"/>
              <a:t>spesifik</a:t>
            </a:r>
            <a:r>
              <a:rPr lang="en-US" dirty="0"/>
              <a:t> yang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pelayanannya</a:t>
            </a:r>
            <a:r>
              <a:rPr lang="en-US" dirty="0"/>
              <a:t>.</a:t>
            </a:r>
          </a:p>
          <a:p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(regional services capacity)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sumberdaya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wilayah (regional resources) yang </a:t>
            </a:r>
            <a:r>
              <a:rPr lang="en-US" dirty="0" err="1"/>
              <a:t>mencakup</a:t>
            </a:r>
            <a:r>
              <a:rPr lang="en-US" dirty="0"/>
              <a:t>: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sumberdaya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(natural resources), </a:t>
            </a:r>
            <a:r>
              <a:rPr lang="en-US" dirty="0" err="1"/>
              <a:t>sumberdaya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(human resources), </a:t>
            </a:r>
            <a:r>
              <a:rPr lang="en-US" dirty="0" err="1"/>
              <a:t>sumberdaya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( social capital) dan </a:t>
            </a:r>
            <a:r>
              <a:rPr lang="en-US" dirty="0" err="1"/>
              <a:t>sumberdaya</a:t>
            </a:r>
            <a:r>
              <a:rPr lang="en-US" dirty="0"/>
              <a:t> </a:t>
            </a:r>
            <a:r>
              <a:rPr lang="en-US" dirty="0" err="1"/>
              <a:t>buatan</a:t>
            </a:r>
            <a:r>
              <a:rPr lang="en-US" dirty="0"/>
              <a:t> (man-mad resources/</a:t>
            </a:r>
            <a:r>
              <a:rPr lang="en-US" dirty="0" err="1"/>
              <a:t>infrastucture</a:t>
            </a:r>
            <a:r>
              <a:rPr lang="en-US" dirty="0"/>
              <a:t>).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dicerminkan</a:t>
            </a:r>
            <a:r>
              <a:rPr lang="en-US" dirty="0"/>
              <a:t> pula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besaran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disuatu</a:t>
            </a:r>
            <a:r>
              <a:rPr lang="en-US" dirty="0"/>
              <a:t> </a:t>
            </a:r>
            <a:r>
              <a:rPr lang="en-US" dirty="0" err="1"/>
              <a:t>wilayah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706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990" y="3048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400" dirty="0"/>
              <a:t>Sub-sub </a:t>
            </a:r>
            <a:r>
              <a:rPr lang="en-US" sz="2400" dirty="0" err="1"/>
              <a:t>wilayah</a:t>
            </a:r>
            <a:r>
              <a:rPr lang="en-US" sz="2400" dirty="0"/>
              <a:t> </a:t>
            </a:r>
            <a:r>
              <a:rPr lang="en-US" sz="2400" dirty="0" err="1"/>
              <a:t>inti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tingkat</a:t>
            </a:r>
            <a:r>
              <a:rPr lang="en-US" sz="2400" dirty="0"/>
              <a:t> </a:t>
            </a:r>
            <a:r>
              <a:rPr lang="en-US" sz="2400" dirty="0" err="1"/>
              <a:t>hierarki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wilayah</a:t>
            </a:r>
            <a:r>
              <a:rPr lang="en-US" sz="2400" dirty="0"/>
              <a:t> nodal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714500" y="3048000"/>
            <a:ext cx="1943100" cy="1752600"/>
            <a:chOff x="876300" y="3048000"/>
            <a:chExt cx="1943100" cy="1752600"/>
          </a:xfrm>
        </p:grpSpPr>
        <p:sp>
          <p:nvSpPr>
            <p:cNvPr id="4" name="Oval 3"/>
            <p:cNvSpPr/>
            <p:nvPr/>
          </p:nvSpPr>
          <p:spPr>
            <a:xfrm>
              <a:off x="876300" y="3048000"/>
              <a:ext cx="1943100" cy="1752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1537827" y="3200400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1537827" y="4224184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914400" y="3752235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152650" y="3641623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1676400" y="3810000"/>
              <a:ext cx="318627" cy="3429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810000" y="1600200"/>
            <a:ext cx="1943100" cy="1752600"/>
            <a:chOff x="876300" y="3048000"/>
            <a:chExt cx="1943100" cy="1752600"/>
          </a:xfrm>
        </p:grpSpPr>
        <p:sp>
          <p:nvSpPr>
            <p:cNvPr id="12" name="Oval 11"/>
            <p:cNvSpPr/>
            <p:nvPr/>
          </p:nvSpPr>
          <p:spPr>
            <a:xfrm>
              <a:off x="876300" y="3048000"/>
              <a:ext cx="1943100" cy="1752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537827" y="3200400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4" name="Oval 13"/>
            <p:cNvSpPr/>
            <p:nvPr/>
          </p:nvSpPr>
          <p:spPr>
            <a:xfrm>
              <a:off x="1537827" y="4224184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914400" y="3752235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2152650" y="3641623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1676400" y="3810000"/>
              <a:ext cx="318627" cy="3429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096000" y="2875935"/>
            <a:ext cx="1943100" cy="1752600"/>
            <a:chOff x="876300" y="3048000"/>
            <a:chExt cx="1943100" cy="1752600"/>
          </a:xfrm>
        </p:grpSpPr>
        <p:sp>
          <p:nvSpPr>
            <p:cNvPr id="19" name="Oval 18"/>
            <p:cNvSpPr/>
            <p:nvPr/>
          </p:nvSpPr>
          <p:spPr>
            <a:xfrm>
              <a:off x="876300" y="3048000"/>
              <a:ext cx="1943100" cy="1752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1537827" y="3200400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1" name="Oval 20"/>
            <p:cNvSpPr/>
            <p:nvPr/>
          </p:nvSpPr>
          <p:spPr>
            <a:xfrm>
              <a:off x="1537827" y="4224184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2" name="Oval 21"/>
            <p:cNvSpPr/>
            <p:nvPr/>
          </p:nvSpPr>
          <p:spPr>
            <a:xfrm>
              <a:off x="914400" y="3752235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2152650" y="3641623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1676400" y="3810000"/>
              <a:ext cx="318627" cy="3429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795252" y="4485968"/>
            <a:ext cx="1943100" cy="1752600"/>
            <a:chOff x="876300" y="3048000"/>
            <a:chExt cx="1943100" cy="1752600"/>
          </a:xfrm>
        </p:grpSpPr>
        <p:sp>
          <p:nvSpPr>
            <p:cNvPr id="26" name="Oval 25"/>
            <p:cNvSpPr/>
            <p:nvPr/>
          </p:nvSpPr>
          <p:spPr>
            <a:xfrm>
              <a:off x="876300" y="3048000"/>
              <a:ext cx="1943100" cy="1752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1537827" y="3200400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8" name="Oval 27"/>
            <p:cNvSpPr/>
            <p:nvPr/>
          </p:nvSpPr>
          <p:spPr>
            <a:xfrm>
              <a:off x="1537827" y="4224184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9" name="Oval 28"/>
            <p:cNvSpPr/>
            <p:nvPr/>
          </p:nvSpPr>
          <p:spPr>
            <a:xfrm>
              <a:off x="914400" y="3752235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30" name="Oval 29"/>
            <p:cNvSpPr/>
            <p:nvPr/>
          </p:nvSpPr>
          <p:spPr>
            <a:xfrm>
              <a:off x="2152650" y="3641623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31" name="Oval 30"/>
            <p:cNvSpPr/>
            <p:nvPr/>
          </p:nvSpPr>
          <p:spPr>
            <a:xfrm>
              <a:off x="1676400" y="3810000"/>
              <a:ext cx="318627" cy="3429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sp>
        <p:nvSpPr>
          <p:cNvPr id="32" name="Oval 31"/>
          <p:cNvSpPr/>
          <p:nvPr/>
        </p:nvSpPr>
        <p:spPr>
          <a:xfrm>
            <a:off x="4503790" y="3688325"/>
            <a:ext cx="592240" cy="54814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3" name="Oval 32"/>
          <p:cNvSpPr/>
          <p:nvPr/>
        </p:nvSpPr>
        <p:spPr>
          <a:xfrm>
            <a:off x="1219200" y="1295400"/>
            <a:ext cx="7315199" cy="5410199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904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, </a:t>
            </a:r>
            <a:r>
              <a:rPr lang="en-US" dirty="0" err="1"/>
              <a:t>sumberdaya</a:t>
            </a:r>
            <a:r>
              <a:rPr lang="en-US" dirty="0"/>
              <a:t> yang paling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dinilai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penghitungan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sumberdaya</a:t>
            </a:r>
            <a:r>
              <a:rPr lang="en-US" dirty="0"/>
              <a:t> </a:t>
            </a:r>
            <a:r>
              <a:rPr lang="en-US" dirty="0" err="1"/>
              <a:t>buatan</a:t>
            </a:r>
            <a:r>
              <a:rPr lang="en-US" dirty="0"/>
              <a:t> (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prasarana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).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infrastruktur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diukur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: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,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,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pelayanan</a:t>
            </a:r>
            <a:endParaRPr lang="en-US" dirty="0"/>
          </a:p>
          <a:p>
            <a:r>
              <a:rPr lang="en-US" dirty="0" err="1"/>
              <a:t>Besaran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diukur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: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, </a:t>
            </a:r>
            <a:r>
              <a:rPr lang="en-US" dirty="0" err="1"/>
              <a:t>perputaran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,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PDRB,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formal </a:t>
            </a:r>
            <a:r>
              <a:rPr lang="en-US" dirty="0" err="1"/>
              <a:t>dan</a:t>
            </a:r>
            <a:r>
              <a:rPr lang="en-US" dirty="0"/>
              <a:t> non formal.</a:t>
            </a:r>
          </a:p>
          <a:p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dan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mencerminkan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wilayah yang </a:t>
            </a:r>
            <a:r>
              <a:rPr lang="en-US" dirty="0" err="1"/>
              <a:t>tinggi</a:t>
            </a:r>
            <a:r>
              <a:rPr lang="en-US" dirty="0"/>
              <a:t>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hierarki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yang </a:t>
            </a:r>
            <a:r>
              <a:rPr lang="en-US" dirty="0" err="1"/>
              <a:t>tinggi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607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berkorelasi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di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. </a:t>
            </a:r>
          </a:p>
          <a:p>
            <a:r>
              <a:rPr lang="en-US" dirty="0"/>
              <a:t>Pusat-</a:t>
            </a:r>
            <a:r>
              <a:rPr lang="en-US" dirty="0" err="1"/>
              <a:t>pusat</a:t>
            </a:r>
            <a:r>
              <a:rPr lang="en-US" dirty="0"/>
              <a:t> yang </a:t>
            </a:r>
            <a:r>
              <a:rPr lang="en-US" dirty="0" err="1"/>
              <a:t>berhierarki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 </a:t>
            </a:r>
            <a:r>
              <a:rPr lang="en-US" dirty="0" err="1"/>
              <a:t>pusat-pusat</a:t>
            </a:r>
            <a:r>
              <a:rPr lang="en-US" dirty="0"/>
              <a:t> yang </a:t>
            </a:r>
            <a:r>
              <a:rPr lang="en-US" dirty="0" err="1"/>
              <a:t>berhierarki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disamping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 hinterland </a:t>
            </a:r>
            <a:r>
              <a:rPr lang="en-US" dirty="0" err="1"/>
              <a:t>disekitarnya</a:t>
            </a:r>
            <a:r>
              <a:rPr lang="en-US" dirty="0"/>
              <a:t>. </a:t>
            </a:r>
          </a:p>
          <a:p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dilayani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yang </a:t>
            </a:r>
            <a:r>
              <a:rPr lang="en-US" dirty="0" err="1"/>
              <a:t>berhierarki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 </a:t>
            </a:r>
            <a:r>
              <a:rPr lang="en-US" dirty="0" err="1"/>
              <a:t>dilayani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yang </a:t>
            </a:r>
            <a:r>
              <a:rPr lang="en-US" dirty="0" err="1"/>
              <a:t>berhierarki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.</a:t>
            </a:r>
          </a:p>
          <a:p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nodal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transportasi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65023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959</Words>
  <Application>Microsoft Macintosh PowerPoint</Application>
  <PresentationFormat>On-screen Show (4:3)</PresentationFormat>
  <Paragraphs>90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Konsep Wilayah</vt:lpstr>
      <vt:lpstr>Wilayah Homogen</vt:lpstr>
      <vt:lpstr>Wilayah Nodal</vt:lpstr>
      <vt:lpstr>Hubungan fungsional antara inti dan hinterland dalam suatu wilayah nodal</vt:lpstr>
      <vt:lpstr>PowerPoint Presentation</vt:lpstr>
      <vt:lpstr>PowerPoint Presentation</vt:lpstr>
      <vt:lpstr>Sub-sub wilayah inti dengan berbagai tingkat hierarki pada suatu wilayah nodal</vt:lpstr>
      <vt:lpstr>PowerPoint Presentation</vt:lpstr>
      <vt:lpstr>PowerPoint Presentation</vt:lpstr>
      <vt:lpstr>Wilayah Perencanaan/Pengelolaan khusus</vt:lpstr>
      <vt:lpstr>PowerPoint Presentation</vt:lpstr>
      <vt:lpstr>Wilayah Administratif-Politis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Wilayah</dc:title>
  <dc:creator>Widati</dc:creator>
  <cp:lastModifiedBy>Microsoft Office User</cp:lastModifiedBy>
  <cp:revision>20</cp:revision>
  <dcterms:created xsi:type="dcterms:W3CDTF">2017-03-05T20:49:29Z</dcterms:created>
  <dcterms:modified xsi:type="dcterms:W3CDTF">2022-03-21T06:18:39Z</dcterms:modified>
</cp:coreProperties>
</file>