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97" r:id="rId2"/>
    <p:sldId id="310" r:id="rId3"/>
    <p:sldId id="311" r:id="rId4"/>
    <p:sldId id="308" r:id="rId5"/>
    <p:sldId id="313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FF99"/>
    <a:srgbClr val="003300"/>
    <a:srgbClr val="A7297A"/>
    <a:srgbClr val="663300"/>
    <a:srgbClr val="FFCC00"/>
    <a:srgbClr val="FFFF99"/>
    <a:srgbClr val="FF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59" autoAdjust="0"/>
    <p:restoredTop sz="93548" autoAdjust="0"/>
  </p:normalViewPr>
  <p:slideViewPr>
    <p:cSldViewPr>
      <p:cViewPr varScale="1">
        <p:scale>
          <a:sx n="65" d="100"/>
          <a:sy n="65" d="100"/>
        </p:scale>
        <p:origin x="-129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59DA20-5130-4308-AA15-3733AF1FBB54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7DAE7-6B60-4188-9265-B74AF5990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304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1391538-F13A-4F40-A1C9-9B0C73D2E0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6484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6B5B69-6A85-46A8-B6AB-62068DEF91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E0AFF8-B14F-4C9B-9656-CB1763DD44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228600"/>
            <a:ext cx="2114550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191250" cy="58975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985057-02F2-454E-9179-D1E51289D9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28600" y="228600"/>
            <a:ext cx="48768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5029200" y="6324600"/>
            <a:ext cx="457200" cy="320675"/>
          </a:xfrm>
        </p:spPr>
        <p:txBody>
          <a:bodyPr/>
          <a:lstStyle>
            <a:lvl1pPr>
              <a:defRPr/>
            </a:lvl1pPr>
          </a:lstStyle>
          <a:p>
            <a:fld id="{962A83E6-3EDA-43C1-A29C-56F14118D5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DEE61DE-324B-4B03-85D0-4CDF4C74F1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4E374C5-69C2-4C7A-8E78-1A86CDABA1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849903E-5DA3-4938-BB1A-0217EDE67C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6BC5AD-E444-40B1-99D4-90FBDE5B50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4E34AB-915E-4309-A343-B92C914156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48D594-F00F-46EF-8734-0810E9D470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91D874F-4DA1-43F7-8710-9FC3D7FE89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C1F0AA-7282-47C8-93BB-68AA169375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487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29200" y="6324600"/>
            <a:ext cx="4572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90F57E2D-AAB4-433B-926A-FABD91D5DAEB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2" name="Picture 8" descr="Elephnt1"/>
          <p:cNvPicPr>
            <a:picLocks noChangeAspect="1" noChangeArrowheads="1" noCrop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089650"/>
            <a:ext cx="762000" cy="625475"/>
          </a:xfrm>
          <a:prstGeom prst="rect">
            <a:avLst/>
          </a:prstGeom>
          <a:noFill/>
        </p:spPr>
      </p:pic>
      <p:sp>
        <p:nvSpPr>
          <p:cNvPr id="1042" name="Oval 18"/>
          <p:cNvSpPr>
            <a:spLocks noChangeArrowheads="1"/>
          </p:cNvSpPr>
          <p:nvPr userDrawn="1"/>
        </p:nvSpPr>
        <p:spPr bwMode="auto">
          <a:xfrm>
            <a:off x="762000" y="6324600"/>
            <a:ext cx="381000" cy="3048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 Black" pitchFamily="34" charset="0"/>
              </a:rPr>
              <a:t>C</a:t>
            </a:r>
          </a:p>
        </p:txBody>
      </p:sp>
      <p:sp>
        <p:nvSpPr>
          <p:cNvPr id="1043" name="Oval 19"/>
          <p:cNvSpPr>
            <a:spLocks noChangeArrowheads="1"/>
          </p:cNvSpPr>
          <p:nvPr userDrawn="1"/>
        </p:nvSpPr>
        <p:spPr bwMode="auto">
          <a:xfrm>
            <a:off x="914400" y="6477000"/>
            <a:ext cx="381000" cy="3048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 Black" pitchFamily="34" charset="0"/>
              </a:rPr>
              <a:t>I</a:t>
            </a:r>
          </a:p>
        </p:txBody>
      </p:sp>
      <p:sp>
        <p:nvSpPr>
          <p:cNvPr id="1044" name="Oval 20"/>
          <p:cNvSpPr>
            <a:spLocks noChangeArrowheads="1"/>
          </p:cNvSpPr>
          <p:nvPr userDrawn="1"/>
        </p:nvSpPr>
        <p:spPr bwMode="auto">
          <a:xfrm>
            <a:off x="1066800" y="6324600"/>
            <a:ext cx="381000" cy="3048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CC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 Black" pitchFamily="34" charset="0"/>
              </a:rPr>
              <a:t>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0.80834 0.01088 " pathEditMode="fixed" rAng="0" ptsTypes="AA">
                                      <p:cBhvr>
                                        <p:cTn id="14" dur="3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00" y="5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80416 0.01112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200" y="60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8125 0.0111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00" y="60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-4.44444E-6 L 0.8125 0.01112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00" y="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42" grpId="0" animBg="1"/>
      <p:bldP spid="1042" grpId="1" animBg="1"/>
      <p:bldP spid="1043" grpId="0" animBg="1"/>
      <p:bldP spid="1043" grpId="1" animBg="1"/>
      <p:bldP spid="1044" grpId="0" animBg="1"/>
      <p:bldP spid="1044" grpId="1" animBg="1"/>
    </p:bld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8D594-F00F-46EF-8734-0810E9D4707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09800" y="3962400"/>
            <a:ext cx="4419600" cy="1143000"/>
          </a:xfrm>
          <a:prstGeom prst="rect">
            <a:avLst/>
          </a:prstGeom>
          <a:solidFill>
            <a:srgbClr val="FFFF00"/>
          </a:solidFill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UKURAN SENTRAL TENDENSI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STATISTIK SOSIAL</a:t>
            </a: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31073" name="Picture 3" descr="images"/>
          <p:cNvPicPr>
            <a:picLocks noChangeAspect="1" noChangeArrowheads="1"/>
          </p:cNvPicPr>
          <p:nvPr/>
        </p:nvPicPr>
        <p:blipFill>
          <a:blip r:embed="rId2">
            <a:lum bright="-40000" contrast="60000"/>
          </a:blip>
          <a:srcRect/>
          <a:stretch>
            <a:fillRect/>
          </a:stretch>
        </p:blipFill>
        <p:spPr bwMode="auto">
          <a:xfrm>
            <a:off x="2667000" y="990600"/>
            <a:ext cx="32766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609600"/>
          </a:xfrm>
        </p:spPr>
        <p:txBody>
          <a:bodyPr/>
          <a:lstStyle/>
          <a:p>
            <a:r>
              <a:rPr lang="en-US" dirty="0" smtClean="0"/>
              <a:t>UKURAN TENDENSI SENTRAL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838200"/>
            <a:ext cx="8610600" cy="5181600"/>
          </a:xfrm>
        </p:spPr>
        <p:txBody>
          <a:bodyPr/>
          <a:lstStyle/>
          <a:p>
            <a:pPr marL="0" indent="0" algn="just"/>
            <a:r>
              <a:rPr lang="en-US" sz="2800" dirty="0" err="1" smtClean="0">
                <a:latin typeface="+mj-lt"/>
              </a:rPr>
              <a:t>Adalah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harga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menggambarkan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pusat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dari</a:t>
            </a:r>
            <a:r>
              <a:rPr lang="en-US" sz="2800" dirty="0" smtClean="0">
                <a:latin typeface="+mj-lt"/>
              </a:rPr>
              <a:t> data/</a:t>
            </a:r>
            <a:r>
              <a:rPr lang="en-US" sz="2800" dirty="0" err="1" smtClean="0">
                <a:latin typeface="+mj-lt"/>
              </a:rPr>
              <a:t>nilai-nilai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observasi</a:t>
            </a:r>
            <a:r>
              <a:rPr lang="en-US" sz="2800" dirty="0" smtClean="0">
                <a:latin typeface="+mj-lt"/>
              </a:rPr>
              <a:t>.</a:t>
            </a:r>
          </a:p>
          <a:p>
            <a:pPr marL="0" indent="0" algn="just"/>
            <a:r>
              <a:rPr lang="en-US" sz="2800" dirty="0" smtClean="0">
                <a:latin typeface="+mj-lt"/>
              </a:rPr>
              <a:t>Cara </a:t>
            </a:r>
            <a:r>
              <a:rPr lang="en-US" sz="2800" dirty="0" err="1" smtClean="0">
                <a:latin typeface="+mj-lt"/>
              </a:rPr>
              <a:t>pengukuran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tendensi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sentral</a:t>
            </a:r>
            <a:r>
              <a:rPr lang="en-US" sz="2800" dirty="0" smtClean="0">
                <a:latin typeface="+mj-lt"/>
              </a:rPr>
              <a:t> :</a:t>
            </a:r>
          </a:p>
          <a:p>
            <a:pPr marL="0" indent="0" algn="just"/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Mean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adalah</a:t>
            </a:r>
            <a:r>
              <a:rPr lang="en-US" sz="2800" dirty="0" smtClean="0">
                <a:latin typeface="+mj-lt"/>
              </a:rPr>
              <a:t> rata-rata </a:t>
            </a:r>
            <a:r>
              <a:rPr lang="en-US" sz="2800" dirty="0" err="1" smtClean="0">
                <a:latin typeface="+mj-lt"/>
              </a:rPr>
              <a:t>hitung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merupakan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bilangan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diperoleh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dari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pembagian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jumlah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nilai</a:t>
            </a:r>
            <a:r>
              <a:rPr lang="en-US" sz="2800" dirty="0" smtClean="0">
                <a:latin typeface="+mj-lt"/>
              </a:rPr>
              <a:t> data </a:t>
            </a:r>
            <a:r>
              <a:rPr lang="en-US" sz="2800" dirty="0" err="1" smtClean="0">
                <a:latin typeface="+mj-lt"/>
              </a:rPr>
              <a:t>dengan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jumlah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frekuensi</a:t>
            </a:r>
            <a:r>
              <a:rPr lang="en-US" sz="2800" dirty="0" smtClean="0">
                <a:latin typeface="+mj-lt"/>
              </a:rPr>
              <a:t>, </a:t>
            </a:r>
          </a:p>
          <a:p>
            <a:pPr marL="0" indent="0" algn="just"/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Median </a:t>
            </a:r>
            <a:r>
              <a:rPr lang="en-US" sz="2800" dirty="0" err="1" smtClean="0">
                <a:latin typeface="+mj-lt"/>
              </a:rPr>
              <a:t>adalah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nilai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sentral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dari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sebuah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distribusi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frekuensi</a:t>
            </a:r>
            <a:endParaRPr lang="en-US" sz="2800" dirty="0" smtClean="0">
              <a:latin typeface="+mj-lt"/>
            </a:endParaRPr>
          </a:p>
          <a:p>
            <a:pPr marL="0" indent="0" algn="just"/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Modus </a:t>
            </a:r>
            <a:r>
              <a:rPr lang="en-US" sz="2800" dirty="0" err="1" smtClean="0">
                <a:latin typeface="+mj-lt"/>
              </a:rPr>
              <a:t>adalah</a:t>
            </a:r>
            <a:r>
              <a:rPr lang="en-US" sz="2800" dirty="0" smtClean="0">
                <a:latin typeface="+mj-lt"/>
              </a:rPr>
              <a:t> data </a:t>
            </a:r>
            <a:r>
              <a:rPr lang="en-US" sz="2800" dirty="0" err="1" smtClean="0">
                <a:latin typeface="+mj-lt"/>
              </a:rPr>
              <a:t>yg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mempunyai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frekuensi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terbesar</a:t>
            </a:r>
            <a:r>
              <a:rPr lang="en-US" sz="2800" dirty="0" smtClean="0">
                <a:latin typeface="+mj-lt"/>
              </a:rPr>
              <a:t> </a:t>
            </a:r>
          </a:p>
          <a:p>
            <a:pPr marL="0" indent="0" algn="just"/>
            <a:r>
              <a:rPr lang="en-US" sz="2800" dirty="0" err="1" smtClean="0">
                <a:latin typeface="+mj-lt"/>
              </a:rPr>
              <a:t>Mean,Median</a:t>
            </a:r>
            <a:r>
              <a:rPr lang="en-US" sz="2800" dirty="0" smtClean="0">
                <a:latin typeface="+mj-lt"/>
              </a:rPr>
              <a:t> &amp; Modus </a:t>
            </a:r>
            <a:r>
              <a:rPr lang="en-US" sz="2800" dirty="0" err="1" smtClean="0">
                <a:latin typeface="+mj-lt"/>
              </a:rPr>
              <a:t>ada</a:t>
            </a:r>
            <a:r>
              <a:rPr lang="en-US" sz="2800" dirty="0" smtClean="0">
                <a:latin typeface="+mj-lt"/>
              </a:rPr>
              <a:t> 2 </a:t>
            </a:r>
            <a:r>
              <a:rPr lang="en-US" sz="2800" dirty="0" err="1" smtClean="0">
                <a:latin typeface="+mj-lt"/>
              </a:rPr>
              <a:t>rumus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yaitu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untuk</a:t>
            </a:r>
            <a:r>
              <a:rPr lang="en-US" sz="2800" dirty="0" smtClean="0">
                <a:latin typeface="+mj-lt"/>
              </a:rPr>
              <a:t>: Data Tunggal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Data </a:t>
            </a:r>
            <a:r>
              <a:rPr lang="en-US" sz="2800" dirty="0" err="1" smtClean="0">
                <a:latin typeface="+mj-lt"/>
              </a:rPr>
              <a:t>Ganda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8D594-F00F-46EF-8734-0810E9D4707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TUNGGAL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153400" cy="4876799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MEAN</a:t>
            </a:r>
            <a:r>
              <a:rPr lang="en-US" b="1" dirty="0" smtClean="0"/>
              <a:t> :</a:t>
            </a:r>
            <a:r>
              <a:rPr lang="en-US" dirty="0" smtClean="0"/>
              <a:t>             X = X</a:t>
            </a:r>
            <a:r>
              <a:rPr lang="en-US" sz="2800" dirty="0" smtClean="0"/>
              <a:t>1</a:t>
            </a:r>
            <a:r>
              <a:rPr lang="en-US" dirty="0" smtClean="0"/>
              <a:t>+X</a:t>
            </a:r>
            <a:r>
              <a:rPr lang="en-US" sz="2800" dirty="0" smtClean="0"/>
              <a:t>2</a:t>
            </a:r>
            <a:r>
              <a:rPr lang="en-US" dirty="0" smtClean="0"/>
              <a:t>+X</a:t>
            </a:r>
            <a:r>
              <a:rPr lang="en-US" sz="2800" dirty="0" smtClean="0"/>
              <a:t>3+…..</a:t>
            </a:r>
            <a:r>
              <a:rPr lang="en-US" sz="2800" dirty="0" err="1" smtClean="0"/>
              <a:t>Xn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                                           n</a:t>
            </a:r>
          </a:p>
          <a:p>
            <a:r>
              <a:rPr lang="en-US" dirty="0" smtClean="0"/>
              <a:t>                           </a:t>
            </a:r>
            <a:r>
              <a:rPr lang="en-US" sz="2800" dirty="0" smtClean="0"/>
              <a:t>X = ∑ Xi</a:t>
            </a:r>
          </a:p>
          <a:p>
            <a:r>
              <a:rPr lang="en-US" sz="2800" dirty="0" smtClean="0"/>
              <a:t>                                          n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MEDIAN</a:t>
            </a:r>
            <a:r>
              <a:rPr lang="en-US" sz="2800" dirty="0" smtClean="0"/>
              <a:t> :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data </a:t>
            </a:r>
            <a:r>
              <a:rPr lang="en-US" sz="2800" dirty="0" err="1" smtClean="0"/>
              <a:t>ganjil</a:t>
            </a:r>
            <a:r>
              <a:rPr lang="en-US" sz="2800" dirty="0" smtClean="0"/>
              <a:t> = n+ 1</a:t>
            </a:r>
          </a:p>
          <a:p>
            <a:r>
              <a:rPr lang="en-US" sz="2800" dirty="0" smtClean="0"/>
              <a:t>                                                    2</a:t>
            </a:r>
          </a:p>
          <a:p>
            <a:r>
              <a:rPr lang="en-US" sz="2800" dirty="0" smtClean="0"/>
              <a:t>                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data </a:t>
            </a:r>
            <a:r>
              <a:rPr lang="en-US" sz="2800" dirty="0" err="1" smtClean="0"/>
              <a:t>genap</a:t>
            </a:r>
            <a:r>
              <a:rPr lang="en-US" sz="2800" dirty="0" smtClean="0"/>
              <a:t> = n      </a:t>
            </a:r>
            <a:r>
              <a:rPr lang="en-US" sz="2800" dirty="0" err="1" smtClean="0"/>
              <a:t>dan</a:t>
            </a:r>
            <a:r>
              <a:rPr lang="en-US" sz="2800" dirty="0" smtClean="0"/>
              <a:t>   n</a:t>
            </a:r>
            <a:r>
              <a:rPr lang="id-ID" sz="2800" dirty="0" smtClean="0"/>
              <a:t>    + 1  </a:t>
            </a:r>
            <a:endParaRPr lang="en-US" sz="2800" dirty="0" smtClean="0"/>
          </a:p>
          <a:p>
            <a:r>
              <a:rPr lang="en-US" sz="2400" dirty="0" smtClean="0"/>
              <a:t>                                                           2                  2</a:t>
            </a:r>
            <a:r>
              <a:rPr lang="id-ID" sz="2400" dirty="0" smtClean="0"/>
              <a:t>      </a:t>
            </a:r>
            <a:endParaRPr lang="en-US" sz="2400" dirty="0" smtClean="0"/>
          </a:p>
          <a:p>
            <a:r>
              <a:rPr lang="en-US" sz="2800" b="1" dirty="0" smtClean="0">
                <a:solidFill>
                  <a:srgbClr val="FF0000"/>
                </a:solidFill>
              </a:rPr>
              <a:t>MODUS</a:t>
            </a:r>
            <a:r>
              <a:rPr lang="en-US" sz="2800" dirty="0" smtClean="0"/>
              <a:t> : </a:t>
            </a:r>
            <a:r>
              <a:rPr lang="en-US" sz="2800" dirty="0" err="1" smtClean="0"/>
              <a:t>sekumpulan</a:t>
            </a:r>
            <a:r>
              <a:rPr lang="en-US" sz="2800" dirty="0" smtClean="0"/>
              <a:t> data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frekuensi</a:t>
            </a:r>
            <a:r>
              <a:rPr lang="en-US" sz="2800" dirty="0" smtClean="0"/>
              <a:t> </a:t>
            </a:r>
            <a:r>
              <a:rPr lang="en-US" sz="2800" dirty="0" err="1" smtClean="0"/>
              <a:t>terbesar</a:t>
            </a:r>
            <a:endParaRPr lang="en-US" sz="28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E61DE-324B-4B03-85D0-4CDF4C74F188}" type="slidenum">
              <a:rPr lang="en-US" smtClean="0"/>
              <a:pPr/>
              <a:t>3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581400" y="1524000"/>
            <a:ext cx="2514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781300" y="10668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48000" y="22098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657600" y="2819400"/>
            <a:ext cx="762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72000" y="38100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575464" y="4799012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981700" y="4800600"/>
            <a:ext cx="342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2209800"/>
            <a:ext cx="2438400" cy="2000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DATA GANDA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143000"/>
            <a:ext cx="4724400" cy="2514600"/>
          </a:xfrm>
          <a:solidFill>
            <a:srgbClr val="FFFF00"/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MEAN</a:t>
            </a:r>
          </a:p>
          <a:p>
            <a:r>
              <a:rPr lang="en-US" dirty="0" smtClean="0"/>
              <a:t>X=Tt</a:t>
            </a:r>
            <a:r>
              <a:rPr lang="en-US" sz="2800" dirty="0" smtClean="0"/>
              <a:t>i</a:t>
            </a:r>
            <a:r>
              <a:rPr lang="en-US" dirty="0" smtClean="0"/>
              <a:t>.f</a:t>
            </a:r>
            <a:r>
              <a:rPr lang="en-US" sz="2000" dirty="0" smtClean="0"/>
              <a:t>1</a:t>
            </a:r>
            <a:r>
              <a:rPr lang="en-US" dirty="0" smtClean="0"/>
              <a:t>+Tti.f</a:t>
            </a:r>
            <a:r>
              <a:rPr lang="en-US" sz="2000" dirty="0" smtClean="0"/>
              <a:t>2</a:t>
            </a:r>
            <a:r>
              <a:rPr lang="en-US" dirty="0" smtClean="0"/>
              <a:t>+Tti.f</a:t>
            </a:r>
            <a:r>
              <a:rPr lang="en-US" sz="2000" dirty="0" smtClean="0"/>
              <a:t>3</a:t>
            </a:r>
            <a:r>
              <a:rPr lang="en-US" dirty="0" smtClean="0"/>
              <a:t>+…+Tti.f</a:t>
            </a:r>
            <a:r>
              <a:rPr lang="en-US" sz="2400" dirty="0" smtClean="0"/>
              <a:t>k</a:t>
            </a:r>
            <a:endParaRPr lang="en-US" dirty="0" smtClean="0"/>
          </a:p>
          <a:p>
            <a:r>
              <a:rPr lang="en-US" dirty="0" smtClean="0"/>
              <a:t>                f</a:t>
            </a:r>
            <a:r>
              <a:rPr lang="en-US" sz="2000" dirty="0" smtClean="0"/>
              <a:t>1</a:t>
            </a:r>
            <a:r>
              <a:rPr lang="en-US" dirty="0" smtClean="0"/>
              <a:t>+f</a:t>
            </a:r>
            <a:r>
              <a:rPr lang="en-US" sz="2000" dirty="0" smtClean="0"/>
              <a:t>2</a:t>
            </a:r>
            <a:r>
              <a:rPr lang="en-US" dirty="0" smtClean="0"/>
              <a:t>+f</a:t>
            </a:r>
            <a:r>
              <a:rPr lang="en-US" sz="2000" dirty="0" smtClean="0"/>
              <a:t>3</a:t>
            </a:r>
            <a:r>
              <a:rPr lang="en-US" dirty="0" smtClean="0"/>
              <a:t>+…+</a:t>
            </a:r>
            <a:r>
              <a:rPr lang="en-US" dirty="0" err="1" smtClean="0"/>
              <a:t>f</a:t>
            </a:r>
            <a:r>
              <a:rPr lang="en-US" sz="2400" dirty="0" err="1" smtClean="0"/>
              <a:t>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257800" y="1143000"/>
            <a:ext cx="3581400" cy="2643188"/>
          </a:xfrm>
          <a:solidFill>
            <a:schemeClr val="accent1"/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MEDIAN</a:t>
            </a:r>
          </a:p>
          <a:p>
            <a:r>
              <a:rPr lang="en-US" dirty="0" err="1" smtClean="0"/>
              <a:t>Md</a:t>
            </a:r>
            <a:r>
              <a:rPr lang="en-US" dirty="0" smtClean="0"/>
              <a:t> = </a:t>
            </a:r>
            <a:r>
              <a:rPr lang="en-US" dirty="0" err="1" smtClean="0"/>
              <a:t>TBK</a:t>
            </a:r>
            <a:r>
              <a:rPr lang="en-US" sz="2400" dirty="0" err="1" smtClean="0"/>
              <a:t>md</a:t>
            </a:r>
            <a:r>
              <a:rPr lang="en-US" dirty="0" err="1" smtClean="0"/>
              <a:t>+i</a:t>
            </a:r>
            <a:r>
              <a:rPr lang="en-US" dirty="0" smtClean="0"/>
              <a:t>  (n/2-F)</a:t>
            </a:r>
          </a:p>
          <a:p>
            <a:r>
              <a:rPr lang="en-US" dirty="0" smtClean="0"/>
              <a:t>                             </a:t>
            </a:r>
            <a:r>
              <a:rPr lang="en-US" dirty="0" err="1" smtClean="0"/>
              <a:t>f</a:t>
            </a:r>
            <a:r>
              <a:rPr lang="en-US" sz="2400" dirty="0" err="1" smtClean="0"/>
              <a:t>md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"/>
          </p:nvPr>
        </p:nvSpPr>
        <p:spPr>
          <a:xfrm>
            <a:off x="838200" y="3962400"/>
            <a:ext cx="5257800" cy="2187575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MODUS</a:t>
            </a:r>
          </a:p>
          <a:p>
            <a:r>
              <a:rPr lang="en-US" dirty="0" smtClean="0"/>
              <a:t>Mo = </a:t>
            </a:r>
            <a:r>
              <a:rPr lang="en-US" dirty="0" err="1" smtClean="0"/>
              <a:t>TBK</a:t>
            </a:r>
            <a:r>
              <a:rPr lang="en-US" sz="2400" dirty="0" err="1" smtClean="0"/>
              <a:t>mo</a:t>
            </a:r>
            <a:r>
              <a:rPr lang="en-US" sz="2800" dirty="0" smtClean="0"/>
              <a:t> + </a:t>
            </a:r>
            <a:r>
              <a:rPr lang="id-ID" sz="2800" dirty="0" smtClean="0"/>
              <a:t>    </a:t>
            </a:r>
            <a:r>
              <a:rPr lang="en-US" sz="2800" dirty="0" smtClean="0"/>
              <a:t>i   (</a:t>
            </a:r>
            <a:r>
              <a:rPr lang="en-US" sz="2800" dirty="0" err="1" smtClean="0"/>
              <a:t>f</a:t>
            </a:r>
            <a:r>
              <a:rPr lang="en-US" sz="2000" dirty="0" err="1" smtClean="0"/>
              <a:t>mo</a:t>
            </a:r>
            <a:r>
              <a:rPr lang="en-US" sz="2800" dirty="0" smtClean="0"/>
              <a:t> – f </a:t>
            </a:r>
            <a:r>
              <a:rPr lang="en-US" sz="2000" dirty="0" smtClean="0"/>
              <a:t>-1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                           </a:t>
            </a:r>
            <a:r>
              <a:rPr lang="id-ID" sz="2800" dirty="0" smtClean="0"/>
              <a:t>  </a:t>
            </a:r>
            <a:r>
              <a:rPr lang="en-US" sz="2800" dirty="0" smtClean="0"/>
              <a:t>(f</a:t>
            </a:r>
            <a:r>
              <a:rPr lang="en-US" sz="2000" dirty="0" smtClean="0"/>
              <a:t>mo</a:t>
            </a:r>
            <a:r>
              <a:rPr lang="en-US" sz="2800" dirty="0" smtClean="0"/>
              <a:t>-f</a:t>
            </a:r>
            <a:r>
              <a:rPr lang="en-US" sz="2400" dirty="0" smtClean="0"/>
              <a:t>-</a:t>
            </a:r>
            <a:r>
              <a:rPr lang="en-US" sz="2000" dirty="0" smtClean="0"/>
              <a:t>1</a:t>
            </a:r>
            <a:r>
              <a:rPr lang="en-US" sz="2800" dirty="0" smtClean="0"/>
              <a:t>)+(f</a:t>
            </a:r>
            <a:r>
              <a:rPr lang="en-US" sz="2000" dirty="0" smtClean="0"/>
              <a:t>mo</a:t>
            </a:r>
            <a:r>
              <a:rPr lang="en-US" sz="2800" dirty="0" smtClean="0"/>
              <a:t>-f</a:t>
            </a:r>
            <a:r>
              <a:rPr lang="en-US" sz="2000" dirty="0" smtClean="0"/>
              <a:t>1</a:t>
            </a:r>
            <a:r>
              <a:rPr lang="en-US" sz="2800" dirty="0" smtClean="0"/>
              <a:t>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8D594-F00F-46EF-8734-0810E9D47078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6498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00800" y="4302306"/>
            <a:ext cx="2438400" cy="2000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Straight Connector 9"/>
          <p:cNvCxnSpPr/>
          <p:nvPr/>
        </p:nvCxnSpPr>
        <p:spPr>
          <a:xfrm>
            <a:off x="457200" y="18288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90600" y="2362200"/>
            <a:ext cx="403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848600" y="2286000"/>
            <a:ext cx="762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00400" y="5029200"/>
            <a:ext cx="2057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DATA GANDA</a:t>
            </a:r>
            <a:r>
              <a:rPr lang="id-ID" dirty="0" smtClean="0">
                <a:solidFill>
                  <a:schemeClr val="bg1"/>
                </a:solidFill>
              </a:rPr>
              <a:t/>
            </a:r>
            <a:br>
              <a:rPr lang="id-ID" dirty="0" smtClean="0">
                <a:solidFill>
                  <a:schemeClr val="bg1"/>
                </a:solidFill>
              </a:rPr>
            </a:br>
            <a:r>
              <a:rPr lang="id-ID" dirty="0" smtClean="0">
                <a:solidFill>
                  <a:schemeClr val="bg1"/>
                </a:solidFill>
              </a:rPr>
              <a:t>(TBK Md = B)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143000"/>
            <a:ext cx="4724400" cy="2514600"/>
          </a:xfrm>
          <a:solidFill>
            <a:srgbClr val="FFFF00"/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MEAN</a:t>
            </a:r>
          </a:p>
          <a:p>
            <a:r>
              <a:rPr lang="en-US" dirty="0" smtClean="0"/>
              <a:t>X=Tt</a:t>
            </a:r>
            <a:r>
              <a:rPr lang="en-US" sz="2800" dirty="0" smtClean="0"/>
              <a:t>i</a:t>
            </a:r>
            <a:r>
              <a:rPr lang="en-US" dirty="0" smtClean="0"/>
              <a:t>.f</a:t>
            </a:r>
            <a:r>
              <a:rPr lang="en-US" sz="2000" dirty="0" smtClean="0"/>
              <a:t>1</a:t>
            </a:r>
            <a:r>
              <a:rPr lang="en-US" dirty="0" smtClean="0"/>
              <a:t>+Tti.f</a:t>
            </a:r>
            <a:r>
              <a:rPr lang="en-US" sz="2000" dirty="0" smtClean="0"/>
              <a:t>2</a:t>
            </a:r>
            <a:r>
              <a:rPr lang="en-US" dirty="0" smtClean="0"/>
              <a:t>+Tti.f</a:t>
            </a:r>
            <a:r>
              <a:rPr lang="en-US" sz="2000" dirty="0" smtClean="0"/>
              <a:t>3</a:t>
            </a:r>
            <a:r>
              <a:rPr lang="en-US" dirty="0" smtClean="0"/>
              <a:t>+…+Tti.f</a:t>
            </a:r>
            <a:r>
              <a:rPr lang="en-US" sz="2400" dirty="0" smtClean="0"/>
              <a:t>k</a:t>
            </a:r>
            <a:endParaRPr lang="en-US" dirty="0" smtClean="0"/>
          </a:p>
          <a:p>
            <a:r>
              <a:rPr lang="en-US" dirty="0" smtClean="0"/>
              <a:t>                f</a:t>
            </a:r>
            <a:r>
              <a:rPr lang="en-US" sz="2000" dirty="0" smtClean="0"/>
              <a:t>1</a:t>
            </a:r>
            <a:r>
              <a:rPr lang="en-US" dirty="0" smtClean="0"/>
              <a:t>+f</a:t>
            </a:r>
            <a:r>
              <a:rPr lang="en-US" sz="2000" dirty="0" smtClean="0"/>
              <a:t>2</a:t>
            </a:r>
            <a:r>
              <a:rPr lang="en-US" dirty="0" smtClean="0"/>
              <a:t>+f</a:t>
            </a:r>
            <a:r>
              <a:rPr lang="en-US" sz="2000" dirty="0" smtClean="0"/>
              <a:t>3</a:t>
            </a:r>
            <a:r>
              <a:rPr lang="en-US" dirty="0" smtClean="0"/>
              <a:t>+…+</a:t>
            </a:r>
            <a:r>
              <a:rPr lang="en-US" dirty="0" err="1" smtClean="0"/>
              <a:t>f</a:t>
            </a:r>
            <a:r>
              <a:rPr lang="en-US" sz="2400" dirty="0" err="1" smtClean="0"/>
              <a:t>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257800" y="1143000"/>
            <a:ext cx="3581400" cy="2643188"/>
          </a:xfrm>
          <a:solidFill>
            <a:schemeClr val="accent1"/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MEDIAN</a:t>
            </a:r>
          </a:p>
          <a:p>
            <a:r>
              <a:rPr lang="en-US" dirty="0" err="1" smtClean="0"/>
              <a:t>Md</a:t>
            </a:r>
            <a:r>
              <a:rPr lang="en-US" dirty="0" smtClean="0"/>
              <a:t> </a:t>
            </a:r>
            <a:r>
              <a:rPr lang="id-ID" dirty="0" smtClean="0"/>
              <a:t>   </a:t>
            </a:r>
            <a:r>
              <a:rPr lang="en-US" dirty="0" smtClean="0"/>
              <a:t>= </a:t>
            </a:r>
            <a:r>
              <a:rPr lang="id-ID" dirty="0" smtClean="0"/>
              <a:t>    </a:t>
            </a:r>
            <a:r>
              <a:rPr lang="en-US" dirty="0" smtClean="0"/>
              <a:t>B</a:t>
            </a:r>
            <a:r>
              <a:rPr lang="id-ID" dirty="0" smtClean="0"/>
              <a:t> </a:t>
            </a:r>
            <a:r>
              <a:rPr lang="en-US" dirty="0" smtClean="0"/>
              <a:t>+</a:t>
            </a:r>
            <a:r>
              <a:rPr lang="id-ID" dirty="0" smtClean="0"/>
              <a:t> </a:t>
            </a:r>
            <a:r>
              <a:rPr lang="en-US" dirty="0" smtClean="0"/>
              <a:t>i  (n/2-F)</a:t>
            </a:r>
          </a:p>
          <a:p>
            <a:r>
              <a:rPr lang="en-US" dirty="0" smtClean="0"/>
              <a:t>                             </a:t>
            </a:r>
            <a:r>
              <a:rPr lang="en-US" dirty="0" err="1" smtClean="0"/>
              <a:t>f</a:t>
            </a:r>
            <a:r>
              <a:rPr lang="en-US" sz="2400" dirty="0" err="1" smtClean="0"/>
              <a:t>md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"/>
          </p:nvPr>
        </p:nvSpPr>
        <p:spPr>
          <a:xfrm>
            <a:off x="838200" y="3962400"/>
            <a:ext cx="5257800" cy="2187575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MODUS</a:t>
            </a:r>
          </a:p>
          <a:p>
            <a:r>
              <a:rPr lang="id-ID" dirty="0" smtClean="0"/>
              <a:t>    </a:t>
            </a:r>
            <a:r>
              <a:rPr lang="en-US" dirty="0" smtClean="0"/>
              <a:t>Mo = B</a:t>
            </a:r>
            <a:r>
              <a:rPr lang="en-US" sz="2800" dirty="0" smtClean="0"/>
              <a:t> + </a:t>
            </a:r>
            <a:r>
              <a:rPr lang="id-ID" sz="2800" dirty="0" smtClean="0"/>
              <a:t>   </a:t>
            </a:r>
            <a:r>
              <a:rPr lang="en-US" sz="2800" dirty="0" smtClean="0"/>
              <a:t>i  </a:t>
            </a:r>
            <a:r>
              <a:rPr lang="id-ID" sz="2800" dirty="0" smtClean="0"/>
              <a:t>    </a:t>
            </a:r>
            <a:r>
              <a:rPr lang="en-US" sz="2800" dirty="0" smtClean="0"/>
              <a:t> (</a:t>
            </a:r>
            <a:r>
              <a:rPr lang="en-US" sz="2800" dirty="0" err="1" smtClean="0"/>
              <a:t>f</a:t>
            </a:r>
            <a:r>
              <a:rPr lang="en-US" sz="2000" dirty="0" err="1" smtClean="0"/>
              <a:t>mo</a:t>
            </a:r>
            <a:r>
              <a:rPr lang="en-US" sz="2800" dirty="0" smtClean="0"/>
              <a:t> – f </a:t>
            </a:r>
            <a:r>
              <a:rPr lang="en-US" sz="2000" dirty="0" smtClean="0"/>
              <a:t>-1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                           </a:t>
            </a:r>
            <a:r>
              <a:rPr lang="id-ID" sz="2800" dirty="0" smtClean="0"/>
              <a:t>  </a:t>
            </a:r>
            <a:r>
              <a:rPr lang="en-US" sz="2800" dirty="0" smtClean="0"/>
              <a:t>(f</a:t>
            </a:r>
            <a:r>
              <a:rPr lang="en-US" sz="2000" dirty="0" smtClean="0"/>
              <a:t>mo</a:t>
            </a:r>
            <a:r>
              <a:rPr lang="en-US" sz="2800" dirty="0" smtClean="0"/>
              <a:t>-f</a:t>
            </a:r>
            <a:r>
              <a:rPr lang="en-US" sz="2400" dirty="0" smtClean="0"/>
              <a:t>-</a:t>
            </a:r>
            <a:r>
              <a:rPr lang="en-US" sz="2000" dirty="0" smtClean="0"/>
              <a:t>1</a:t>
            </a:r>
            <a:r>
              <a:rPr lang="en-US" sz="2800" dirty="0" smtClean="0"/>
              <a:t>)+(f</a:t>
            </a:r>
            <a:r>
              <a:rPr lang="en-US" sz="2000" dirty="0" smtClean="0"/>
              <a:t>mo</a:t>
            </a:r>
            <a:r>
              <a:rPr lang="en-US" sz="2800" dirty="0" smtClean="0"/>
              <a:t>-f</a:t>
            </a:r>
            <a:r>
              <a:rPr lang="en-US" sz="2000" dirty="0" smtClean="0"/>
              <a:t>1</a:t>
            </a:r>
            <a:r>
              <a:rPr lang="en-US" sz="2800" dirty="0" smtClean="0"/>
              <a:t>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8D594-F00F-46EF-8734-0810E9D47078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6498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00800" y="4302306"/>
            <a:ext cx="2438400" cy="2000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Straight Connector 9"/>
          <p:cNvCxnSpPr/>
          <p:nvPr/>
        </p:nvCxnSpPr>
        <p:spPr>
          <a:xfrm>
            <a:off x="457200" y="18288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90600" y="2362200"/>
            <a:ext cx="403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848600" y="2286000"/>
            <a:ext cx="762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00400" y="5029200"/>
            <a:ext cx="2057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26870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201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PowerPoint Presentation</vt:lpstr>
      <vt:lpstr>UKURAN TENDENSI SENTRAL</vt:lpstr>
      <vt:lpstr>DATA TUNGGAL</vt:lpstr>
      <vt:lpstr>DATA GANDA</vt:lpstr>
      <vt:lpstr>DATA GANDA (TBK Md = B)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Penyusunan SEh-MU</dc:title>
  <dc:subject>Manahemen University</dc:subject>
  <dc:creator>CI Sutrisno</dc:creator>
  <cp:keywords>Inovasi belajar</cp:keywords>
  <cp:lastModifiedBy>ASUS</cp:lastModifiedBy>
  <cp:revision>144</cp:revision>
  <dcterms:created xsi:type="dcterms:W3CDTF">2007-09-02T01:47:06Z</dcterms:created>
  <dcterms:modified xsi:type="dcterms:W3CDTF">2020-05-08T16:16:04Z</dcterms:modified>
  <cp:category>Hibah Pengajaran</cp:category>
</cp:coreProperties>
</file>