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3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72595" y="2512770"/>
            <a:ext cx="7772400" cy="167975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6940" y="4345230"/>
            <a:ext cx="6400800" cy="152705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4525963"/>
          </a:xfrm>
        </p:spPr>
        <p:txBody>
          <a:bodyPr/>
          <a:lstStyle>
            <a:lvl1pPr>
              <a:defRPr sz="28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900" y="274638"/>
            <a:ext cx="6710784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E8E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443836"/>
            <a:ext cx="6710784" cy="4275740"/>
          </a:xfrm>
        </p:spPr>
        <p:txBody>
          <a:bodyPr/>
          <a:lstStyle>
            <a:lvl1pPr>
              <a:defRPr sz="28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EE8E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EE8E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0" y="2512770"/>
            <a:ext cx="5034995" cy="1679755"/>
          </a:xfrm>
        </p:spPr>
        <p:txBody>
          <a:bodyPr>
            <a:noAutofit/>
          </a:bodyPr>
          <a:lstStyle/>
          <a:p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b="1" dirty="0" smtClean="0"/>
              <a:t>DEVELOPMENT &amp; EMPOWERMENT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6940" y="4572000"/>
            <a:ext cx="6400800" cy="1300280"/>
          </a:xfrm>
        </p:spPr>
        <p:txBody>
          <a:bodyPr/>
          <a:lstStyle/>
          <a:p>
            <a:r>
              <a:rPr lang="en-US" sz="2000" dirty="0" smtClean="0"/>
              <a:t>YULI SETYOWATI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91867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Pembangunan </a:t>
            </a:r>
            <a:r>
              <a:rPr lang="en-US" b="1" dirty="0" err="1" smtClean="0">
                <a:solidFill>
                  <a:schemeClr val="tx1"/>
                </a:solidFill>
              </a:rPr>
              <a:t>berbasis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Pemberdayaan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Masyarakat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799" cy="50292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Pembangunan yang </a:t>
            </a:r>
            <a:r>
              <a:rPr lang="en-US" dirty="0" err="1" smtClean="0">
                <a:solidFill>
                  <a:schemeClr val="tx1"/>
                </a:solidFill>
              </a:rPr>
              <a:t>berhasil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pembangunan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melibatkan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masyarakat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</a:rPr>
              <a:t>Keterlibatan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aktif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masyarakat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proses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pembangunan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sering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dimaknai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pemberdayaan</a:t>
            </a:r>
            <a:r>
              <a:rPr lang="en-US" dirty="0" smtClean="0">
                <a:solidFill>
                  <a:schemeClr val="tx1"/>
                </a:solidFill>
              </a:rPr>
              <a:t>, yang </a:t>
            </a:r>
            <a:r>
              <a:rPr lang="en-US" dirty="0" err="1" smtClean="0">
                <a:solidFill>
                  <a:schemeClr val="tx1"/>
                </a:solidFill>
              </a:rPr>
              <a:t>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upaya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membangkitkan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mengembangkan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potensi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masyarakat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menuju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kemandirian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</a:rPr>
              <a:t>Esensi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setiap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kegiatan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pembangunan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terjadinya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perubahan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sikap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memproyeksikan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situasi</a:t>
            </a:r>
            <a:r>
              <a:rPr lang="en-US" dirty="0" smtClean="0">
                <a:solidFill>
                  <a:schemeClr val="tx1"/>
                </a:solidFill>
              </a:rPr>
              <a:t> lain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arena </a:t>
            </a:r>
            <a:r>
              <a:rPr lang="en-US" dirty="0" err="1" smtClean="0">
                <a:solidFill>
                  <a:schemeClr val="tx1"/>
                </a:solidFill>
              </a:rPr>
              <a:t>itu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sadar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terencana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menyiapkan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melakukan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perubahan-perubahan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memperbaiki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mutu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hidupnya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</a:rPr>
              <a:t>Tujuan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pembangunan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perubahan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menyeluruh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mencakup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beragam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aspek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tatanan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kehidupan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masyarakat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bersangkutan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baik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materiil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maupun</a:t>
            </a:r>
            <a:r>
              <a:rPr lang="en-US" dirty="0" smtClean="0">
                <a:solidFill>
                  <a:schemeClr val="tx1"/>
                </a:solidFill>
              </a:rPr>
              <a:t> non-</a:t>
            </a:r>
            <a:r>
              <a:rPr lang="en-US" dirty="0" err="1" smtClean="0">
                <a:solidFill>
                  <a:schemeClr val="tx1"/>
                </a:solidFill>
              </a:rPr>
              <a:t>materiil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 smtClean="0">
                <a:solidFill>
                  <a:schemeClr val="tx1"/>
                </a:solidFill>
              </a:rPr>
              <a:t>Mardikanto</a:t>
            </a:r>
            <a:r>
              <a:rPr lang="en-US" dirty="0" smtClean="0">
                <a:solidFill>
                  <a:schemeClr val="tx1"/>
                </a:solidFill>
              </a:rPr>
              <a:t>, 2010)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Pemberdayaan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295400" y="1443836"/>
            <a:ext cx="7620000" cy="4575964"/>
          </a:xfrm>
        </p:spPr>
        <p:txBody>
          <a:bodyPr>
            <a:normAutofit fontScale="85000" lnSpcReduction="20000"/>
          </a:bodyPr>
          <a:lstStyle/>
          <a:p>
            <a:r>
              <a:rPr lang="id-ID" dirty="0"/>
              <a:t>Payne (</a:t>
            </a:r>
            <a:r>
              <a:rPr lang="en-US" dirty="0"/>
              <a:t>1997</a:t>
            </a:r>
            <a:r>
              <a:rPr lang="id-ID" dirty="0"/>
              <a:t>) </a:t>
            </a:r>
            <a:r>
              <a:rPr lang="en-US" dirty="0"/>
              <a:t>: </a:t>
            </a: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/>
              <a:t>mrpk</a:t>
            </a:r>
            <a:r>
              <a:rPr lang="en-US" dirty="0"/>
              <a:t> </a:t>
            </a:r>
            <a:r>
              <a:rPr lang="en-US" b="1" dirty="0"/>
              <a:t>program</a:t>
            </a:r>
            <a:r>
              <a:rPr lang="en-US" dirty="0"/>
              <a:t> &amp; </a:t>
            </a:r>
            <a:r>
              <a:rPr lang="en-US" b="1" dirty="0"/>
              <a:t>proses.</a:t>
            </a:r>
          </a:p>
          <a:p>
            <a:r>
              <a:rPr lang="en-US" b="1" dirty="0" err="1"/>
              <a:t>Sebagai</a:t>
            </a:r>
            <a:r>
              <a:rPr lang="en-US" b="1" dirty="0"/>
              <a:t> PROGRAM: </a:t>
            </a:r>
            <a:r>
              <a:rPr lang="id-ID" dirty="0"/>
              <a:t>Pemberdayaan dilakukan dengan jalan meningkatkan kapasitas, pengembangan rasa percaya diri untuk menggunakan kekuatan dan mentransfer kekuatan dari lingkungannya</a:t>
            </a:r>
            <a:r>
              <a:rPr lang="en-US" dirty="0"/>
              <a:t>.</a:t>
            </a:r>
          </a:p>
          <a:p>
            <a:r>
              <a:rPr lang="en-US" b="1" dirty="0" err="1"/>
              <a:t>Sebagai</a:t>
            </a:r>
            <a:r>
              <a:rPr lang="en-US" b="1" dirty="0"/>
              <a:t> PROSES: </a:t>
            </a:r>
            <a:r>
              <a:rPr lang="id-ID" dirty="0"/>
              <a:t>pemberdayaan adalah usaha yang terjadi terus menerus sepanjang hidup manusia</a:t>
            </a:r>
            <a:r>
              <a:rPr lang="en-US" dirty="0"/>
              <a:t>.</a:t>
            </a:r>
            <a:endParaRPr lang="en-US" b="1" dirty="0"/>
          </a:p>
          <a:p>
            <a:r>
              <a:rPr lang="en-US" dirty="0" smtClean="0"/>
              <a:t>Chambers </a:t>
            </a:r>
            <a:r>
              <a:rPr lang="en-US" dirty="0"/>
              <a:t>(</a:t>
            </a:r>
            <a:r>
              <a:rPr lang="en-US" dirty="0" smtClean="0"/>
              <a:t>1995):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yang </a:t>
            </a:r>
            <a:r>
              <a:rPr lang="en-US" dirty="0" err="1"/>
              <a:t>merangkum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/>
              <a:t>mencerminkan</a:t>
            </a:r>
            <a:r>
              <a:rPr lang="en-US" dirty="0"/>
              <a:t> </a:t>
            </a:r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“</a:t>
            </a:r>
            <a:r>
              <a:rPr lang="en-US" i="1" dirty="0"/>
              <a:t>people centered development, participatory, empowering, and sustainable</a:t>
            </a:r>
            <a:r>
              <a:rPr lang="en-US" i="1" dirty="0" smtClean="0"/>
              <a:t>”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43835"/>
            <a:ext cx="8686799" cy="5033165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Teori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People Centered Development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diciptakan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Korten</a:t>
            </a:r>
            <a:r>
              <a:rPr lang="en-US" dirty="0">
                <a:solidFill>
                  <a:schemeClr val="tx1"/>
                </a:solidFill>
              </a:rPr>
              <a:t> (1984) </a:t>
            </a:r>
            <a:r>
              <a:rPr lang="en-US" dirty="0" err="1">
                <a:solidFill>
                  <a:schemeClr val="tx1"/>
                </a:solidFill>
              </a:rPr>
              <a:t>mengingat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perjalanan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teori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pembangunan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negara-negara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berkembang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kebanyakan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berorientasi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pertumbuhan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cenderung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adil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endParaRPr lang="en-US" i="1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Teori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menyatakan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pembangunan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berorientasi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peningkatan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hidup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manusia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pertumbuhan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pasar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maupun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memperkuat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Teori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muncul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pemikiran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pembangunan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mengarah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pembangunan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berkeadilan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guna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memantapkan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pertumbuhan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kesejahteraan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manusia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keadilan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kelestarian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pembangunan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sendiri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C00000"/>
                </a:solidFill>
              </a:rPr>
              <a:t>People Centered Development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3835"/>
            <a:ext cx="8686799" cy="518556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tx1"/>
                </a:solidFill>
              </a:rPr>
              <a:t>CIRI-CIRI PEMBANGUNAN YANG BERPUSAT PADA RAKYAT MENURUT MOELJARTO TJOKROWINOTO (1999): </a:t>
            </a:r>
          </a:p>
          <a:p>
            <a:r>
              <a:rPr lang="en-US" i="1" dirty="0" err="1" smtClean="0"/>
              <a:t>pertama</a:t>
            </a:r>
            <a:r>
              <a:rPr lang="en-US" dirty="0"/>
              <a:t>,  </a:t>
            </a:r>
            <a:r>
              <a:rPr lang="en-US" dirty="0" err="1"/>
              <a:t>prakarsa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proses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demi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diletakkan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i="1" dirty="0"/>
              <a:t>. </a:t>
            </a:r>
            <a:endParaRPr lang="en-US" i="1" dirty="0" smtClean="0"/>
          </a:p>
          <a:p>
            <a:r>
              <a:rPr lang="en-US" i="1" dirty="0" err="1" smtClean="0"/>
              <a:t>Kedua</a:t>
            </a:r>
            <a:r>
              <a:rPr lang="en-US" dirty="0"/>
              <a:t>,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utamanya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memobilisasikan</a:t>
            </a:r>
            <a:r>
              <a:rPr lang="en-US" dirty="0"/>
              <a:t> </a:t>
            </a:r>
            <a:r>
              <a:rPr lang="en-US" dirty="0" err="1"/>
              <a:t>sumber-sumber</a:t>
            </a:r>
            <a:r>
              <a:rPr lang="en-US" dirty="0"/>
              <a:t> yang </a:t>
            </a:r>
            <a:r>
              <a:rPr lang="en-US" dirty="0" err="1"/>
              <a:t>terdapat</a:t>
            </a:r>
            <a:r>
              <a:rPr lang="en-US" dirty="0"/>
              <a:t> di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i="1" dirty="0" err="1" smtClean="0"/>
              <a:t>Ketiga</a:t>
            </a:r>
            <a:r>
              <a:rPr lang="en-US" dirty="0"/>
              <a:t>, </a:t>
            </a:r>
            <a:r>
              <a:rPr lang="en-US" dirty="0" err="1"/>
              <a:t>mentoleransi</a:t>
            </a:r>
            <a:r>
              <a:rPr lang="en-US" dirty="0"/>
              <a:t> </a:t>
            </a:r>
            <a:r>
              <a:rPr lang="en-US" dirty="0" err="1"/>
              <a:t>variasi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sifatnya</a:t>
            </a:r>
            <a:r>
              <a:rPr lang="en-US" dirty="0"/>
              <a:t> </a:t>
            </a:r>
            <a:r>
              <a:rPr lang="en-US" dirty="0" err="1"/>
              <a:t>fleksibel</a:t>
            </a:r>
            <a:r>
              <a:rPr lang="en-US" dirty="0"/>
              <a:t> (</a:t>
            </a:r>
            <a:r>
              <a:rPr lang="en-US" dirty="0" err="1"/>
              <a:t>menyesuaikan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i="1" dirty="0" err="1" smtClean="0"/>
              <a:t>Keempat</a:t>
            </a:r>
            <a:r>
              <a:rPr lang="en-US" dirty="0"/>
              <a:t>,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proses </a:t>
            </a:r>
            <a:r>
              <a:rPr lang="en-US" i="1" dirty="0"/>
              <a:t>social learning</a:t>
            </a:r>
            <a:r>
              <a:rPr lang="en-US" dirty="0"/>
              <a:t> yang </a:t>
            </a:r>
            <a:r>
              <a:rPr lang="en-US" dirty="0" err="1"/>
              <a:t>didalamnya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kolaboratif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proses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mendasarkan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i="1" dirty="0" err="1" smtClean="0"/>
              <a:t>Kelima</a:t>
            </a:r>
            <a:r>
              <a:rPr lang="en-US" dirty="0"/>
              <a:t>, proses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jejaring</a:t>
            </a:r>
            <a:r>
              <a:rPr lang="en-US" dirty="0"/>
              <a:t> (</a:t>
            </a:r>
            <a:r>
              <a:rPr lang="en-US" i="1" dirty="0"/>
              <a:t>networking</a:t>
            </a:r>
            <a:r>
              <a:rPr lang="en-US" dirty="0"/>
              <a:t>)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swadaya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satuan-satuan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tradisional</a:t>
            </a:r>
            <a:r>
              <a:rPr lang="en-US" dirty="0"/>
              <a:t> yang </a:t>
            </a:r>
            <a:r>
              <a:rPr lang="en-US" dirty="0" err="1"/>
              <a:t>mandiri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yang integral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pelbagai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vertikal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horizontal.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8831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Pembangunan </a:t>
            </a:r>
            <a:r>
              <a:rPr lang="en-US" dirty="0" err="1">
                <a:solidFill>
                  <a:schemeClr val="tx1"/>
                </a:solidFill>
              </a:rPr>
              <a:t>berbasis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pemberdayaan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dasarnya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merupakan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pembangunan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berpusat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rakyat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(people centered development</a:t>
            </a:r>
            <a:r>
              <a:rPr lang="en-US" dirty="0">
                <a:solidFill>
                  <a:schemeClr val="tx1"/>
                </a:solidFill>
              </a:rPr>
              <a:t>). </a:t>
            </a:r>
            <a:r>
              <a:rPr lang="en-US" dirty="0" err="1">
                <a:solidFill>
                  <a:schemeClr val="tx1"/>
                </a:solidFill>
              </a:rPr>
              <a:t>Implementasinya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dijabarkan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pendekatan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pemberdayaan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kesempatan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wewenang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terutama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lokal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mengelola</a:t>
            </a:r>
            <a:r>
              <a:rPr lang="en-US" dirty="0">
                <a:solidFill>
                  <a:schemeClr val="tx1"/>
                </a:solidFill>
              </a:rPr>
              <a:t> proses </a:t>
            </a:r>
            <a:r>
              <a:rPr lang="en-US" dirty="0" err="1">
                <a:solidFill>
                  <a:schemeClr val="tx1"/>
                </a:solidFill>
              </a:rPr>
              <a:t>pembangunannya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24463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610600" cy="3814576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keyakinan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kemiskinan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keterbelakangan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ketidakberdayaan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/>
              <a:t>ketidakberdayaan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proses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kolonial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yang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 </a:t>
            </a:r>
            <a:r>
              <a:rPr lang="en-US" dirty="0" err="1"/>
              <a:t>justru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marjinal</a:t>
            </a:r>
            <a:r>
              <a:rPr lang="en-US" dirty="0"/>
              <a:t> (</a:t>
            </a:r>
            <a:r>
              <a:rPr lang="en-US" dirty="0" err="1"/>
              <a:t>Soetomo</a:t>
            </a:r>
            <a:r>
              <a:rPr lang="en-US" dirty="0"/>
              <a:t>, 2011).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9792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382000" cy="43434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Pemberdayaan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selalu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dikaitkan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aspek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demokratis</a:t>
            </a:r>
            <a:r>
              <a:rPr lang="en-US" dirty="0">
                <a:solidFill>
                  <a:schemeClr val="tx1"/>
                </a:solidFill>
              </a:rPr>
              <a:t>,  </a:t>
            </a:r>
            <a:r>
              <a:rPr lang="en-US" dirty="0" err="1">
                <a:solidFill>
                  <a:schemeClr val="tx1"/>
                </a:solidFill>
              </a:rPr>
              <a:t>partisipasi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berfokus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lokalitas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isu-isu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lokal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Anthony </a:t>
            </a:r>
            <a:r>
              <a:rPr lang="en-US" dirty="0" err="1">
                <a:solidFill>
                  <a:schemeClr val="tx1"/>
                </a:solidFill>
              </a:rPr>
              <a:t>Bebbington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Mardikanto</a:t>
            </a:r>
            <a:r>
              <a:rPr lang="en-US" dirty="0">
                <a:solidFill>
                  <a:schemeClr val="tx1"/>
                </a:solidFill>
              </a:rPr>
              <a:t>,  2013</a:t>
            </a:r>
            <a:r>
              <a:rPr lang="en-US" dirty="0" smtClean="0">
                <a:solidFill>
                  <a:schemeClr val="tx1"/>
                </a:solidFill>
              </a:rPr>
              <a:t>): ”</a:t>
            </a:r>
            <a:r>
              <a:rPr lang="en-US" i="1" dirty="0">
                <a:solidFill>
                  <a:schemeClr val="tx1"/>
                </a:solidFill>
              </a:rPr>
              <a:t>Empowerment is a process through which those excluded are able to participate more fully in decisions about forms of growth strategies of development, and distribution of their product</a:t>
            </a:r>
            <a:r>
              <a:rPr lang="en-US" i="1" dirty="0" smtClean="0">
                <a:solidFill>
                  <a:schemeClr val="tx1"/>
                </a:solidFill>
              </a:rPr>
              <a:t>.”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Ada 3 </a:t>
            </a:r>
            <a:r>
              <a:rPr lang="en-US" dirty="0" err="1" smtClean="0">
                <a:solidFill>
                  <a:schemeClr val="tx1"/>
                </a:solidFill>
              </a:rPr>
              <a:t>aspek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>
              <a:buFont typeface="Wingdings" pitchFamily="2" charset="2"/>
              <a:buChar char="§"/>
            </a:pPr>
            <a:r>
              <a:rPr lang="en-US" b="1" i="1" dirty="0" smtClean="0">
                <a:solidFill>
                  <a:schemeClr val="tx1"/>
                </a:solidFill>
              </a:rPr>
              <a:t>Enabling: </a:t>
            </a:r>
            <a:r>
              <a:rPr lang="en-US" dirty="0" err="1" smtClean="0">
                <a:solidFill>
                  <a:schemeClr val="tx1"/>
                </a:solidFill>
              </a:rPr>
              <a:t>menciptakan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suasana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iklim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memungkinkan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potensi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berkembang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b="1" dirty="0">
                <a:solidFill>
                  <a:schemeClr val="tx1"/>
                </a:solidFill>
              </a:rPr>
              <a:t>E</a:t>
            </a:r>
            <a:r>
              <a:rPr lang="en-US" b="1" i="1" dirty="0" smtClean="0">
                <a:solidFill>
                  <a:schemeClr val="tx1"/>
                </a:solidFill>
              </a:rPr>
              <a:t>mpowering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memperkuat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potensi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daya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masyarakat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b="1" i="1" dirty="0" smtClean="0">
                <a:solidFill>
                  <a:schemeClr val="tx1"/>
                </a:solidFill>
              </a:rPr>
              <a:t>Advocacy: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memberdayakan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mengandung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melindungi</a:t>
            </a:r>
            <a:r>
              <a:rPr lang="en-US" dirty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835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6482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Sumodiningrat</a:t>
            </a:r>
            <a:r>
              <a:rPr lang="en-US" dirty="0"/>
              <a:t> (1999</a:t>
            </a:r>
            <a:r>
              <a:rPr lang="en-US" dirty="0" smtClean="0"/>
              <a:t>):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memandirikan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lewat</a:t>
            </a:r>
            <a:r>
              <a:rPr lang="en-US" dirty="0"/>
              <a:t> </a:t>
            </a:r>
            <a:r>
              <a:rPr lang="en-US" dirty="0" err="1"/>
              <a:t>perwujudan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miliki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err="1"/>
              <a:t>Ciri-ciri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</a:t>
            </a:r>
            <a:r>
              <a:rPr lang="en-US" b="1" dirty="0" err="1"/>
              <a:t>telah</a:t>
            </a:r>
            <a:r>
              <a:rPr lang="en-US" b="1" dirty="0"/>
              <a:t> </a:t>
            </a:r>
            <a:r>
              <a:rPr lang="en-US" b="1" dirty="0" err="1" smtClean="0"/>
              <a:t>berdaya</a:t>
            </a:r>
            <a:r>
              <a:rPr lang="en-US" b="1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potensinya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/>
              <a:t>merencanakan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mengantisipasi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;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/>
              <a:t>mengarahkan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;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berunding</a:t>
            </a:r>
            <a:r>
              <a:rPr lang="en-US" dirty="0"/>
              <a:t>;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i="1" dirty="0"/>
              <a:t>bargaining power</a:t>
            </a:r>
            <a:r>
              <a:rPr lang="en-US" dirty="0"/>
              <a:t> yang </a:t>
            </a:r>
            <a:r>
              <a:rPr lang="en-US" dirty="0" err="1"/>
              <a:t>memadai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yang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menguntungkan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bertanggungjawab</a:t>
            </a:r>
            <a:r>
              <a:rPr lang="en-US" dirty="0" smtClean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tindakannya</a:t>
            </a:r>
            <a:r>
              <a:rPr lang="en-US" dirty="0"/>
              <a:t> (</a:t>
            </a:r>
            <a:r>
              <a:rPr lang="en-US" dirty="0" err="1"/>
              <a:t>Nugroho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Randy, 2007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b="1" i="1" dirty="0" err="1">
                <a:solidFill>
                  <a:schemeClr val="tx1"/>
                </a:solidFill>
              </a:rPr>
              <a:t>M</a:t>
            </a:r>
            <a:r>
              <a:rPr lang="en-US" b="1" i="1" dirty="0" err="1" smtClean="0">
                <a:solidFill>
                  <a:schemeClr val="tx1"/>
                </a:solidFill>
              </a:rPr>
              <a:t>anusia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dan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kemanusiaan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sebagai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tolok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ukur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normatif</a:t>
            </a:r>
            <a:r>
              <a:rPr lang="en-US" b="1" i="1" dirty="0">
                <a:solidFill>
                  <a:schemeClr val="tx1"/>
                </a:solidFill>
              </a:rPr>
              <a:t>, </a:t>
            </a:r>
            <a:endParaRPr lang="en-US" b="1" i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b="1" i="1" dirty="0" err="1" smtClean="0">
                <a:solidFill>
                  <a:schemeClr val="tx1"/>
                </a:solidFill>
              </a:rPr>
              <a:t>struktural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dan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substansial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500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1428</TotalTime>
  <Words>679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 DEVELOPMENT &amp; EMPOWERMENT</vt:lpstr>
      <vt:lpstr>Pembangunan berbasis Pemberdayaan Masyarakat</vt:lpstr>
      <vt:lpstr>Pemberdayaan</vt:lpstr>
      <vt:lpstr>People Centered Development</vt:lpstr>
      <vt:lpstr>Slide 5</vt:lpstr>
      <vt:lpstr>Slide 6</vt:lpstr>
      <vt:lpstr>Slide 7</vt:lpstr>
      <vt:lpstr>Slide 8</vt:lpstr>
      <vt:lpstr>Slide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Asus</cp:lastModifiedBy>
  <cp:revision>23</cp:revision>
  <dcterms:created xsi:type="dcterms:W3CDTF">2013-08-21T19:17:07Z</dcterms:created>
  <dcterms:modified xsi:type="dcterms:W3CDTF">2018-02-21T10:56:13Z</dcterms:modified>
</cp:coreProperties>
</file>